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748" r:id="rId2"/>
    <p:sldMasterId id="2147483768" r:id="rId3"/>
  </p:sldMasterIdLst>
  <p:notesMasterIdLst>
    <p:notesMasterId r:id="rId21"/>
  </p:notesMasterIdLst>
  <p:sldIdLst>
    <p:sldId id="378" r:id="rId4"/>
    <p:sldId id="379" r:id="rId5"/>
    <p:sldId id="370" r:id="rId6"/>
    <p:sldId id="383" r:id="rId7"/>
    <p:sldId id="386" r:id="rId8"/>
    <p:sldId id="380" r:id="rId9"/>
    <p:sldId id="387" r:id="rId10"/>
    <p:sldId id="389" r:id="rId11"/>
    <p:sldId id="388" r:id="rId12"/>
    <p:sldId id="390" r:id="rId13"/>
    <p:sldId id="391" r:id="rId14"/>
    <p:sldId id="392" r:id="rId15"/>
    <p:sldId id="393" r:id="rId16"/>
    <p:sldId id="394" r:id="rId17"/>
    <p:sldId id="357" r:id="rId18"/>
    <p:sldId id="385" r:id="rId19"/>
    <p:sldId id="381" r:id="rId20"/>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263E"/>
    <a:srgbClr val="12273F"/>
    <a:srgbClr val="E7E9EC"/>
    <a:srgbClr val="77E3E4"/>
    <a:srgbClr val="C4C9CF"/>
    <a:srgbClr val="FE015B"/>
    <a:srgbClr val="3CD7D9"/>
    <a:srgbClr val="FF7300"/>
    <a:srgbClr val="9E71FE"/>
    <a:srgbClr val="D4AF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9" autoAdjust="0"/>
    <p:restoredTop sz="61512" autoAdjust="0"/>
  </p:normalViewPr>
  <p:slideViewPr>
    <p:cSldViewPr snapToGrid="0" showGuides="1">
      <p:cViewPr varScale="1">
        <p:scale>
          <a:sx n="64" d="100"/>
          <a:sy n="64" d="100"/>
        </p:scale>
        <p:origin x="1276" y="56"/>
      </p:cViewPr>
      <p:guideLst/>
    </p:cSldViewPr>
  </p:slideViewPr>
  <p:notesTextViewPr>
    <p:cViewPr>
      <p:scale>
        <a:sx n="125" d="100"/>
        <a:sy n="125" d="100"/>
      </p:scale>
      <p:origin x="0" y="0"/>
    </p:cViewPr>
  </p:notesTextViewPr>
  <p:sorterViewPr>
    <p:cViewPr>
      <p:scale>
        <a:sx n="100" d="100"/>
        <a:sy n="100" d="100"/>
      </p:scale>
      <p:origin x="0" y="-10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0E002-B88B-4BB0-BA5A-919501F4FBF2}" type="datetimeFigureOut">
              <a:rPr lang="en-GB" smtClean="0"/>
              <a:t>24/01/2023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5E53B0-EFB7-4B0E-B012-E676534541B5}" type="slidenum">
              <a:rPr lang="en-GB" smtClean="0"/>
              <a:t>‹#›</a:t>
            </a:fld>
            <a:endParaRPr lang="en-GB"/>
          </a:p>
        </p:txBody>
      </p:sp>
    </p:spTree>
    <p:extLst>
      <p:ext uri="{BB962C8B-B14F-4D97-AF65-F5344CB8AC3E}">
        <p14:creationId xmlns:p14="http://schemas.microsoft.com/office/powerpoint/2010/main" val="283066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00000"/>
                </a:solidFill>
                <a:effectLst/>
                <a:latin typeface="-apple-system"/>
              </a:rPr>
              <a:t>Shift-left Security: More than just a catchphrase</a:t>
            </a:r>
          </a:p>
          <a:p>
            <a:pPr algn="l"/>
            <a:r>
              <a:rPr lang="en-GB" b="0" i="0" dirty="0">
                <a:solidFill>
                  <a:srgbClr val="000000"/>
                </a:solidFill>
                <a:effectLst/>
                <a:latin typeface="-apple-system"/>
              </a:rPr>
              <a:t>Vulnerabilities like Log4j may be headline grabbers, but thousands of applications are being targeted by hackers who use flaws in code as attack vectors.  Vulnerabilities such as cross-site scripting or improper authorisation are on the increase, and with the increased use of open source software we need to ensure "shift-left security" is more than just a catchphrase.</a:t>
            </a:r>
          </a:p>
          <a:p>
            <a:pPr algn="l"/>
            <a:r>
              <a:rPr lang="en-GB" b="0" i="0" dirty="0">
                <a:solidFill>
                  <a:srgbClr val="000000"/>
                </a:solidFill>
                <a:effectLst/>
                <a:latin typeface="-apple-system"/>
              </a:rPr>
              <a:t> </a:t>
            </a:r>
          </a:p>
          <a:p>
            <a:pPr algn="l"/>
            <a:r>
              <a:rPr lang="en-GB" b="0" i="0" dirty="0">
                <a:solidFill>
                  <a:srgbClr val="000000"/>
                </a:solidFill>
                <a:effectLst/>
                <a:latin typeface="-apple-system"/>
              </a:rPr>
              <a:t>During this presentation we'll look at:</a:t>
            </a:r>
          </a:p>
          <a:p>
            <a:pPr algn="l"/>
            <a:r>
              <a:rPr lang="en-GB" b="0" i="0" dirty="0">
                <a:solidFill>
                  <a:srgbClr val="000000"/>
                </a:solidFill>
                <a:effectLst/>
                <a:latin typeface="-apple-system"/>
              </a:rPr>
              <a:t>- what modern development looks like</a:t>
            </a:r>
          </a:p>
          <a:p>
            <a:pPr algn="l"/>
            <a:r>
              <a:rPr lang="en-GB" b="0" i="0" dirty="0">
                <a:solidFill>
                  <a:srgbClr val="000000"/>
                </a:solidFill>
                <a:effectLst/>
                <a:latin typeface="-apple-system"/>
              </a:rPr>
              <a:t>- what developers want</a:t>
            </a:r>
          </a:p>
          <a:p>
            <a:pPr algn="l"/>
            <a:r>
              <a:rPr lang="en-GB" b="0" i="0" dirty="0">
                <a:solidFill>
                  <a:srgbClr val="000000"/>
                </a:solidFill>
                <a:effectLst/>
                <a:latin typeface="-apple-system"/>
              </a:rPr>
              <a:t>- what developers actually need</a:t>
            </a:r>
          </a:p>
          <a:p>
            <a:pPr algn="l"/>
            <a:r>
              <a:rPr lang="en-GB" b="0" i="0" dirty="0">
                <a:solidFill>
                  <a:srgbClr val="000000"/>
                </a:solidFill>
                <a:effectLst/>
                <a:latin typeface="-apple-system"/>
              </a:rPr>
              <a:t>- where does security fit into to all this "agile" working?</a:t>
            </a:r>
          </a:p>
          <a:p>
            <a:endParaRPr lang="en-GB" dirty="0"/>
          </a:p>
        </p:txBody>
      </p:sp>
      <p:sp>
        <p:nvSpPr>
          <p:cNvPr id="4" name="Slide Number Placeholder 3"/>
          <p:cNvSpPr>
            <a:spLocks noGrp="1"/>
          </p:cNvSpPr>
          <p:nvPr>
            <p:ph type="sldNum" sz="quarter" idx="5"/>
          </p:nvPr>
        </p:nvSpPr>
        <p:spPr/>
        <p:txBody>
          <a:bodyPr/>
          <a:lstStyle/>
          <a:p>
            <a:fld id="{2F5E53B0-EFB7-4B0E-B012-E676534541B5}" type="slidenum">
              <a:rPr lang="en-GB" smtClean="0"/>
              <a:t>1</a:t>
            </a:fld>
            <a:endParaRPr lang="en-GB"/>
          </a:p>
        </p:txBody>
      </p:sp>
    </p:spTree>
    <p:extLst>
      <p:ext uri="{BB962C8B-B14F-4D97-AF65-F5344CB8AC3E}">
        <p14:creationId xmlns:p14="http://schemas.microsoft.com/office/powerpoint/2010/main" val="2177738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31F20"/>
                </a:solidFill>
                <a:effectLst/>
                <a:latin typeface="Arimo"/>
              </a:rPr>
              <a:t>Info Security Magazine reported that more than 25,226 Common Vulnerabilities and Exposures (CVEs) were published last year alone; and increase of 25% from 2021.  A</a:t>
            </a:r>
            <a:r>
              <a:rPr lang="en-GB" sz="1200" b="0" i="0" dirty="0">
                <a:solidFill>
                  <a:srgbClr val="231F20"/>
                </a:solidFill>
                <a:effectLst/>
                <a:latin typeface="Arimo"/>
              </a:rPr>
              <a:t>lmost 70 per day!  This year already there are almost 2,000.</a:t>
            </a:r>
          </a:p>
          <a:p>
            <a:endParaRPr lang="en-GB" sz="1200" b="0" i="0" dirty="0">
              <a:solidFill>
                <a:srgbClr val="231F20"/>
              </a:solidFill>
              <a:effectLst/>
              <a:latin typeface="Arimo"/>
            </a:endParaRPr>
          </a:p>
          <a:p>
            <a:r>
              <a:rPr lang="en-GB" sz="1200" b="0" i="0" dirty="0">
                <a:solidFill>
                  <a:srgbClr val="231F20"/>
                </a:solidFill>
                <a:effectLst/>
                <a:latin typeface="Arimo"/>
              </a:rPr>
              <a:t>Of those 26,000 CVEs 3.4% (860) had a CVSS score between 9 and 10, the most critical.</a:t>
            </a:r>
            <a:endParaRPr lang="en-GB" b="0" i="0" dirty="0">
              <a:solidFill>
                <a:srgbClr val="231F20"/>
              </a:solidFill>
              <a:effectLst/>
              <a:latin typeface="Arimo"/>
            </a:endParaRPr>
          </a:p>
          <a:p>
            <a:endParaRPr lang="en-GB" b="0" i="0" dirty="0">
              <a:solidFill>
                <a:srgbClr val="231F20"/>
              </a:solidFill>
              <a:effectLst/>
              <a:latin typeface="Arimo"/>
            </a:endParaRPr>
          </a:p>
          <a:p>
            <a:r>
              <a:rPr lang="en-GB" b="0" i="0" dirty="0">
                <a:solidFill>
                  <a:srgbClr val="231F20"/>
                </a:solidFill>
                <a:effectLst/>
                <a:latin typeface="Arimo"/>
              </a:rPr>
              <a:t>57% of cyberattack victims report that their breaches could have been prevented by installing an available patch and even more chilling, 34% of those victims knew of the vulnerability, but hadn’t taken action</a:t>
            </a:r>
          </a:p>
          <a:p>
            <a:endParaRPr lang="en-GB" b="0" i="0" dirty="0">
              <a:solidFill>
                <a:srgbClr val="231F20"/>
              </a:solidFill>
              <a:effectLst/>
              <a:latin typeface="Arimo"/>
            </a:endParaRPr>
          </a:p>
          <a:p>
            <a:r>
              <a:rPr lang="en-GB" b="0" i="0" dirty="0">
                <a:solidFill>
                  <a:srgbClr val="231F20"/>
                </a:solidFill>
                <a:effectLst/>
                <a:latin typeface="Arimo"/>
              </a:rPr>
              <a:t>74% of companies say they simply can’t patch fast enough because the average time to patch is 102 days according to </a:t>
            </a:r>
            <a:r>
              <a:rPr lang="en-GB" b="0" i="0" dirty="0" err="1">
                <a:solidFill>
                  <a:srgbClr val="231F20"/>
                </a:solidFill>
                <a:effectLst/>
                <a:latin typeface="Arimo"/>
              </a:rPr>
              <a:t>Ponemon</a:t>
            </a:r>
            <a:endParaRPr lang="en-GB" b="0" i="0" dirty="0">
              <a:solidFill>
                <a:srgbClr val="231F20"/>
              </a:solidFill>
              <a:effectLst/>
              <a:latin typeface="Arimo"/>
            </a:endParaRPr>
          </a:p>
          <a:p>
            <a:endParaRPr lang="en-GB" b="0" i="0" dirty="0">
              <a:solidFill>
                <a:srgbClr val="231F20"/>
              </a:solidFill>
              <a:effectLst/>
              <a:latin typeface="Arimo"/>
            </a:endParaRPr>
          </a:p>
          <a:p>
            <a:r>
              <a:rPr lang="en-GB" dirty="0"/>
              <a:t>According to Forrester’s State of Application Security Report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505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of my favourite concepts when talking about cloud is the ability to destroy and rebuild resources</a:t>
            </a:r>
            <a:r>
              <a:rPr lang="en-GB" baseline="0" dirty="0"/>
              <a:t> and the idea of pets versus cattle.  I remember the last time I asked for a new, on premise, server.  After much form-filling, interrogation, and small brown envelopes in the hands of the right people, I finally got my server.  It was like a pet.  When it was ill I’d care for it by updating and patching software.  I’d feed it with new applications and libraries.  And, I’d never let it be turned off.  But in the cloud we have to think very differently.  Our resources shouldn’t be treated as pets; they should be seen as cattle.  When a head of cattle is ill, it is disposed of, and replaced.  This should be the same with our cloud assets.</a:t>
            </a:r>
          </a:p>
          <a:p>
            <a:endParaRPr lang="en-GB" baseline="0" dirty="0"/>
          </a:p>
          <a:p>
            <a:r>
              <a:rPr lang="en-GB" baseline="0" dirty="0"/>
              <a:t>Embracing this concepts helps us in a number of ways.  Setting up processes to destroy and recreate assets with the latest versions of software keeps us on top of any newly released vulnerabilities.  If we regularly rejuvenate our assets every 7 days, we limit the potential persistence of any issues.  A hacker can spend weeks trying to infiltrate a system and systems that get refreshed regularly are going to a more difficult target.</a:t>
            </a:r>
          </a:p>
          <a:p>
            <a:endParaRPr lang="en-GB" baseline="0" dirty="0"/>
          </a:p>
          <a:p>
            <a:r>
              <a:rPr lang="en-GB" baseline="0" dirty="0"/>
              <a:t>Patching, vulnerability management, and Cloud Security Posture Management are big topics, and I have a completely separate rant about them…. See me after class if you are interested.</a:t>
            </a:r>
          </a:p>
          <a:p>
            <a:endParaRPr lang="en-GB" baseline="0" dirty="0"/>
          </a:p>
          <a:p>
            <a:r>
              <a:rPr lang="en-GB" dirty="0"/>
              <a:t>Needless to say they are all important and creating</a:t>
            </a:r>
            <a:r>
              <a:rPr lang="en-GB" baseline="0" dirty="0"/>
              <a:t> the people, process, and tooling is vital.  Knowing what you have in the cloud can be challenging due to the ephemeral nature of cloud resources, but understanding what your estate looks like is imperative.  You can’t protect what you don’t know about.</a:t>
            </a:r>
          </a:p>
          <a:p>
            <a:endParaRPr lang="en-GB" baseline="0" dirty="0"/>
          </a:p>
          <a:p>
            <a:r>
              <a:rPr lang="en-GB" baseline="0" dirty="0"/>
              <a:t>Using threat intelligence and insights into our cloud assets will help us understand what is a real risk and which are truly critical severity vulnerabilities for us.  Having a list of issues for an individual asset gives us limited information, what we really need is context.  If you remember one thing from this presentation about monitoring it should be this … Risks without context are meaningless.</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11</a:t>
            </a:fld>
            <a:endParaRPr lang="en-GB"/>
          </a:p>
        </p:txBody>
      </p:sp>
    </p:spTree>
    <p:extLst>
      <p:ext uri="{BB962C8B-B14F-4D97-AF65-F5344CB8AC3E}">
        <p14:creationId xmlns:p14="http://schemas.microsoft.com/office/powerpoint/2010/main" val="43389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Google - borehole - fallout shelter</a:t>
            </a:r>
          </a:p>
          <a:p>
            <a:endParaRPr lang="en-GB" baseline="0" dirty="0"/>
          </a:p>
          <a:p>
            <a:r>
              <a:rPr lang="en-GB" baseline="0" dirty="0"/>
              <a:t>Anti-best practice slides – don’t read</a:t>
            </a:r>
          </a:p>
          <a:p>
            <a:endParaRPr lang="en-GB" baseline="0" dirty="0"/>
          </a:p>
          <a:p>
            <a:r>
              <a:rPr lang="en-GB" baseline="0" dirty="0"/>
              <a:t>Rush out and buy tools - we need people, processes, and technology.</a:t>
            </a:r>
          </a:p>
          <a:p>
            <a:endParaRPr lang="en-GB" baseline="0" dirty="0"/>
          </a:p>
          <a:p>
            <a:r>
              <a:rPr lang="en-GB" baseline="0" dirty="0"/>
              <a:t>There are a lot of options!</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12</a:t>
            </a:fld>
            <a:endParaRPr lang="en-GB"/>
          </a:p>
        </p:txBody>
      </p:sp>
    </p:spTree>
    <p:extLst>
      <p:ext uri="{BB962C8B-B14F-4D97-AF65-F5344CB8AC3E}">
        <p14:creationId xmlns:p14="http://schemas.microsoft.com/office/powerpoint/2010/main" val="175091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Leads to another problem – overwhelming</a:t>
            </a:r>
          </a:p>
          <a:p>
            <a:endParaRPr lang="en-GB" baseline="0" dirty="0"/>
          </a:p>
          <a:p>
            <a:r>
              <a:rPr lang="en-GB" baseline="0" dirty="0"/>
              <a:t>Start small and build. Cloud Transformation - bake-in security</a:t>
            </a:r>
          </a:p>
          <a:p>
            <a:endParaRPr lang="en-GB" baseline="0" dirty="0"/>
          </a:p>
          <a:p>
            <a:r>
              <a:rPr lang="en-GB" baseline="0" dirty="0"/>
              <a:t>Tools and processes – </a:t>
            </a:r>
            <a:r>
              <a:rPr lang="en-GB" baseline="0" dirty="0" err="1"/>
              <a:t>IaC</a:t>
            </a:r>
            <a:endParaRPr lang="en-GB" baseline="0" dirty="0"/>
          </a:p>
          <a:p>
            <a:endParaRPr lang="en-GB" baseline="0" dirty="0"/>
          </a:p>
          <a:p>
            <a:r>
              <a:rPr lang="en-GB" baseline="0" dirty="0"/>
              <a:t>Use native resources in the Cloud.</a:t>
            </a:r>
          </a:p>
          <a:p>
            <a:endParaRPr lang="en-GB" baseline="0" dirty="0"/>
          </a:p>
          <a:p>
            <a:r>
              <a:rPr lang="en-GB" baseline="0" dirty="0"/>
              <a:t>Setting policies - without limiting innovation.</a:t>
            </a:r>
          </a:p>
          <a:p>
            <a:endParaRPr lang="en-GB" baseline="0" dirty="0"/>
          </a:p>
          <a:p>
            <a:r>
              <a:rPr lang="en-GB" baseline="0" dirty="0"/>
              <a:t>Enable secure, reliable, and repeatable deployments for our operational teams and the Business.</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13</a:t>
            </a:fld>
            <a:endParaRPr lang="en-GB"/>
          </a:p>
        </p:txBody>
      </p:sp>
    </p:spTree>
    <p:extLst>
      <p:ext uri="{BB962C8B-B14F-4D97-AF65-F5344CB8AC3E}">
        <p14:creationId xmlns:p14="http://schemas.microsoft.com/office/powerpoint/2010/main" val="2662555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584" indent="-241584">
              <a:buAutoNum type="arabicPeriod"/>
            </a:pPr>
            <a:r>
              <a:rPr lang="en-GB" dirty="0"/>
              <a:t>Too often</a:t>
            </a:r>
            <a:r>
              <a:rPr lang="en-GB" baseline="0" dirty="0"/>
              <a:t> due to time pressures or the lack of capacity or capability, we lift and shift rather than use the enhanced features and resources that cloud platforms afford us.  The more you build the more you have to work.  A lot more maintenance is needed for a website that is built on a cloud VM than if using a native application (</a:t>
            </a:r>
            <a:r>
              <a:rPr lang="en-GB" baseline="0" dirty="0" err="1"/>
              <a:t>WebApp</a:t>
            </a:r>
            <a:r>
              <a:rPr lang="en-GB" baseline="0" dirty="0"/>
              <a:t>).  The cloud is more than just another data centre to support and maintain.  If you don’t use the benefits of the Cloud, you will be creating technical debt that will, in all likelihood, outlive your role.  Capitalise on data storage resources instead of a database server.  Use bastion resources instead of creating yet another VM as a </a:t>
            </a:r>
            <a:r>
              <a:rPr lang="en-GB" baseline="0" dirty="0" err="1"/>
              <a:t>jumpbox</a:t>
            </a:r>
            <a:r>
              <a:rPr lang="en-GB" baseline="0" dirty="0"/>
              <a:t>.  </a:t>
            </a:r>
          </a:p>
          <a:p>
            <a:pPr marL="241584" indent="-241584">
              <a:buAutoNum type="arabicPeriod"/>
            </a:pPr>
            <a:r>
              <a:rPr lang="en-GB" baseline="0" dirty="0"/>
              <a:t>Code reviews, unit testing, integration testing, continuous monitoring, all these CAN be automated by investing in tooling … there are many companies here today that will gladly help you.  We can aim to automate everything, but we have to be realistic.  Not everything can, or will be automated.  For those manual processes that remain, spend time reviewing the process and make it as secure as you can.  Too often I build processes that are so complex that only a few people understand them (which opens a bigger can of worms), or deployment pipelines that stop in the middle to allow some manual manipulation.</a:t>
            </a:r>
          </a:p>
          <a:p>
            <a:pPr marL="241584" indent="-241584">
              <a:buAutoNum type="arabicPeriod"/>
            </a:pPr>
            <a:r>
              <a:rPr lang="en-GB" baseline="0" dirty="0"/>
              <a:t>Policies are the guardrails that protect us from ourselves.  Use the to create a safe area for developers to work in.</a:t>
            </a:r>
          </a:p>
          <a:p>
            <a:pPr marL="241584" indent="-241584">
              <a:buAutoNum type="arabicPeriod"/>
            </a:pPr>
            <a:r>
              <a:rPr lang="en-GB" baseline="0" dirty="0"/>
              <a:t>Having compliance statistics available isn’t the end of the story.  Use this data to praise the good, and highlight the bad.  </a:t>
            </a:r>
          </a:p>
          <a:p>
            <a:pPr marL="241584" indent="-241584">
              <a:buAutoNum type="arabicPeriod"/>
            </a:pPr>
            <a:r>
              <a:rPr lang="en-GB" baseline="0" dirty="0"/>
              <a:t>Please, go out and support the companies here today, but no amount of budget spending on the newest, shiniest tools will fix all your problems.  Remember that companies grow great through a combination of People, Process, and Technology.  Create a culture of support, openness, and learning to retain the best staff.  Define processes to enable work to flow and establish clear lines of feedback to help improvement.  And, yes, invest in tooling.  Tooling will support your processes, and help your staff be more efficient.  </a:t>
            </a:r>
            <a:endParaRPr lang="en-GB" dirty="0"/>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14</a:t>
            </a:fld>
            <a:endParaRPr lang="en-GB"/>
          </a:p>
        </p:txBody>
      </p:sp>
    </p:spTree>
    <p:extLst>
      <p:ext uri="{BB962C8B-B14F-4D97-AF65-F5344CB8AC3E}">
        <p14:creationId xmlns:p14="http://schemas.microsoft.com/office/powerpoint/2010/main" val="3122189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apple-system"/>
              </a:rPr>
              <a:t>Hot on the heels of Okta's source code breach, in December we had Slack experiencing a threat actor accessing their repositories using stolen (valid) tokens.</a:t>
            </a:r>
            <a:br>
              <a:rPr lang="en-GB" dirty="0"/>
            </a:br>
            <a:br>
              <a:rPr lang="en-GB" dirty="0"/>
            </a:br>
            <a:r>
              <a:rPr lang="en-GB" b="0" i="0" dirty="0">
                <a:effectLst/>
                <a:latin typeface="-apple-system"/>
              </a:rPr>
              <a:t>Access tokens are an invaluable capability of working with remote services, including GitHub, but as always WE have to be careful as they can expose great power.</a:t>
            </a:r>
            <a:br>
              <a:rPr lang="en-GB" dirty="0"/>
            </a:br>
            <a:br>
              <a:rPr lang="en-GB" dirty="0"/>
            </a:br>
            <a:r>
              <a:rPr lang="en-GB" b="0" i="0" dirty="0">
                <a:effectLst/>
                <a:latin typeface="-apple-system"/>
              </a:rPr>
              <a:t>Simple GitHub access token advice:</a:t>
            </a:r>
            <a:br>
              <a:rPr lang="en-GB" dirty="0"/>
            </a:br>
            <a:r>
              <a:rPr lang="en-GB" b="0" i="0" dirty="0">
                <a:effectLst/>
                <a:latin typeface="-apple-system"/>
              </a:rPr>
              <a:t>- store tokens securely (always the first bit of advice in this type of post... don't write them down!)</a:t>
            </a:r>
            <a:br>
              <a:rPr lang="en-GB" dirty="0"/>
            </a:br>
            <a:r>
              <a:rPr lang="en-GB" b="0" i="0" dirty="0">
                <a:effectLst/>
                <a:latin typeface="-apple-system"/>
              </a:rPr>
              <a:t>- use fine grained access tokens to enforce the principal of least privilege</a:t>
            </a:r>
            <a:br>
              <a:rPr lang="en-GB" dirty="0"/>
            </a:br>
            <a:r>
              <a:rPr lang="en-GB" b="0" i="0" dirty="0">
                <a:effectLst/>
                <a:latin typeface="-apple-system"/>
              </a:rPr>
              <a:t>- create and enforce an expiration policy; the longer they exist, the more damage can be done</a:t>
            </a:r>
            <a:br>
              <a:rPr lang="en-GB" dirty="0"/>
            </a:br>
            <a:r>
              <a:rPr lang="en-GB" b="0" i="0" dirty="0">
                <a:effectLst/>
                <a:latin typeface="-apple-system"/>
              </a:rPr>
              <a:t>- tokens don't just give access to code, they can allow access to Actions, so check their capabilities</a:t>
            </a:r>
            <a:br>
              <a:rPr lang="en-GB" dirty="0"/>
            </a:br>
            <a:r>
              <a:rPr lang="en-GB" b="0" i="0" dirty="0">
                <a:effectLst/>
                <a:latin typeface="-apple-system"/>
              </a:rPr>
              <a:t>- and finally, understand why the token is needed; not every user or app needs access to repos.</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16</a:t>
            </a:fld>
            <a:endParaRPr lang="en-GB"/>
          </a:p>
        </p:txBody>
      </p:sp>
    </p:spTree>
    <p:extLst>
      <p:ext uri="{BB962C8B-B14F-4D97-AF65-F5344CB8AC3E}">
        <p14:creationId xmlns:p14="http://schemas.microsoft.com/office/powerpoint/2010/main" val="698011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apple-system"/>
              </a:rPr>
              <a:t>Hot on the heels of Okta's source code breach, in December we had Slack experiencing a threat actor accessing their repositories using stolen (valid) tokens.</a:t>
            </a:r>
            <a:br>
              <a:rPr lang="en-GB" dirty="0"/>
            </a:br>
            <a:br>
              <a:rPr lang="en-GB" dirty="0"/>
            </a:br>
            <a:r>
              <a:rPr lang="en-GB" b="0" i="0" dirty="0">
                <a:effectLst/>
                <a:latin typeface="-apple-system"/>
              </a:rPr>
              <a:t>Access tokens are an invaluable capability of working with remote services, including GitHub, but as always WE have to be careful as they can expose great power.</a:t>
            </a:r>
            <a:br>
              <a:rPr lang="en-GB" dirty="0"/>
            </a:br>
            <a:br>
              <a:rPr lang="en-GB" dirty="0"/>
            </a:br>
            <a:r>
              <a:rPr lang="en-GB" b="0" i="0" dirty="0">
                <a:effectLst/>
                <a:latin typeface="-apple-system"/>
              </a:rPr>
              <a:t>Simple GitHub access token advice:</a:t>
            </a:r>
            <a:br>
              <a:rPr lang="en-GB" dirty="0"/>
            </a:br>
            <a:r>
              <a:rPr lang="en-GB" b="0" i="0" dirty="0">
                <a:effectLst/>
                <a:latin typeface="-apple-system"/>
              </a:rPr>
              <a:t>- store tokens securely (always the first bit of advice in this type of post... don't write them down!)</a:t>
            </a:r>
            <a:br>
              <a:rPr lang="en-GB" dirty="0"/>
            </a:br>
            <a:r>
              <a:rPr lang="en-GB" b="0" i="0" dirty="0">
                <a:effectLst/>
                <a:latin typeface="-apple-system"/>
              </a:rPr>
              <a:t>- use fine grained access tokens to enforce the principal of least privilege</a:t>
            </a:r>
            <a:br>
              <a:rPr lang="en-GB" dirty="0"/>
            </a:br>
            <a:r>
              <a:rPr lang="en-GB" b="0" i="0" dirty="0">
                <a:effectLst/>
                <a:latin typeface="-apple-system"/>
              </a:rPr>
              <a:t>- create and enforce an expiration policy; the longer they exist, the more damage can be done</a:t>
            </a:r>
            <a:br>
              <a:rPr lang="en-GB" dirty="0"/>
            </a:br>
            <a:r>
              <a:rPr lang="en-GB" b="0" i="0" dirty="0">
                <a:effectLst/>
                <a:latin typeface="-apple-system"/>
              </a:rPr>
              <a:t>- tokens don't just give access to code, they can allow access to Actions, so check their capabilities</a:t>
            </a:r>
            <a:br>
              <a:rPr lang="en-GB" dirty="0"/>
            </a:br>
            <a:r>
              <a:rPr lang="en-GB" b="0" i="0" dirty="0">
                <a:effectLst/>
                <a:latin typeface="-apple-system"/>
              </a:rPr>
              <a:t>- and finally, understand why the token is needed; not every user or app needs access to repos.</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2128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those of you that do</a:t>
            </a:r>
            <a:r>
              <a:rPr lang="en-GB" baseline="0" dirty="0"/>
              <a:t> not know me, my name is Vince King, and I’ve been at the Bank for almost 10 years.  I’m a reformed developer, and have numerous roles including Ops Lead and DevOps subject matter expert.  I moved to Cyber 4 years ago working on Vulnerability Management and have been picking up as must experience (and as many certifications) as I can.</a:t>
            </a:r>
          </a:p>
          <a:p>
            <a:endParaRPr lang="en-GB" baseline="0" dirty="0"/>
          </a:p>
          <a:p>
            <a:r>
              <a:rPr lang="en-GB" baseline="0" dirty="0"/>
              <a:t>With my experience in DevOps and Cyber Security, I’m happy to lead the effort for </a:t>
            </a:r>
            <a:r>
              <a:rPr lang="en-GB" baseline="0" dirty="0" err="1"/>
              <a:t>DevSecOps</a:t>
            </a:r>
            <a:r>
              <a:rPr lang="en-GB" baseline="0" dirty="0"/>
              <a:t> within the Bank.</a:t>
            </a:r>
          </a:p>
          <a:p>
            <a:endParaRPr lang="en-GB" baseline="0" dirty="0"/>
          </a:p>
          <a:p>
            <a:r>
              <a:rPr lang="en-GB" baseline="0" dirty="0"/>
              <a:t>Now a word on what this presentation is, and more importantly, what this presentation is not.  This presentation is an overview of what </a:t>
            </a:r>
            <a:r>
              <a:rPr lang="en-GB" baseline="0" dirty="0" err="1"/>
              <a:t>DeSecOps</a:t>
            </a:r>
            <a:r>
              <a:rPr lang="en-GB" baseline="0" dirty="0"/>
              <a:t> is; Why is it important; How we are going to “do” </a:t>
            </a:r>
            <a:r>
              <a:rPr lang="en-GB" baseline="0" dirty="0" err="1"/>
              <a:t>DevSecOps</a:t>
            </a:r>
            <a:r>
              <a:rPr lang="en-GB" baseline="0" dirty="0"/>
              <a:t>; Who is involved; and When it is happening.</a:t>
            </a:r>
          </a:p>
          <a:p>
            <a:endParaRPr lang="en-GB" baseline="0" dirty="0"/>
          </a:p>
          <a:p>
            <a:r>
              <a:rPr lang="en-GB" baseline="0" dirty="0"/>
              <a:t>This presentation is not a discussion of tooling or vendors.  It is not a </a:t>
            </a:r>
            <a:r>
              <a:rPr lang="en-GB" baseline="0" dirty="0" err="1"/>
              <a:t>indepth</a:t>
            </a:r>
            <a:r>
              <a:rPr lang="en-GB" baseline="0" dirty="0"/>
              <a:t> course of best practice.  Most importantly, it is not the silver bullet that will immediately implement </a:t>
            </a:r>
            <a:r>
              <a:rPr lang="en-GB" baseline="0" dirty="0" err="1"/>
              <a:t>DevSecOps</a:t>
            </a:r>
            <a:r>
              <a:rPr lang="en-GB" baseline="0" dirty="0"/>
              <a:t>.</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9348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700" b="1" dirty="0">
                <a:solidFill>
                  <a:schemeClr val="tx1"/>
                </a:solidFill>
              </a:rPr>
              <a:t>How we’re funded</a:t>
            </a:r>
          </a:p>
          <a:p>
            <a:r>
              <a:rPr lang="en-GB" sz="700" b="1" dirty="0">
                <a:solidFill>
                  <a:schemeClr val="tx1"/>
                </a:solidFill>
              </a:rPr>
              <a:t>Public</a:t>
            </a:r>
            <a:r>
              <a:rPr lang="en-GB" sz="700" b="1" baseline="0" dirty="0">
                <a:solidFill>
                  <a:schemeClr val="tx1"/>
                </a:solidFill>
              </a:rPr>
              <a:t> facing</a:t>
            </a:r>
            <a:endParaRPr lang="en-GB" sz="700" b="1" dirty="0">
              <a:solidFill>
                <a:schemeClr val="tx1"/>
              </a:solidFill>
            </a:endParaRPr>
          </a:p>
          <a:p>
            <a:r>
              <a:rPr lang="en-GB" sz="700" dirty="0">
                <a:solidFill>
                  <a:schemeClr val="tx1"/>
                </a:solidFill>
              </a:rPr>
              <a:t>Although we are a public body, we do not get a budget from the UK Treasury. Instead, we generate the funds we need for our work by:</a:t>
            </a:r>
          </a:p>
          <a:p>
            <a:pPr marL="171450" indent="-171450">
              <a:buFont typeface="Arial" panose="020B0604020202020204" pitchFamily="34" charset="0"/>
              <a:buChar char="•"/>
            </a:pPr>
            <a:r>
              <a:rPr lang="en-GB" sz="700" dirty="0">
                <a:solidFill>
                  <a:schemeClr val="tx1"/>
                </a:solidFill>
              </a:rPr>
              <a:t>investing the money banks have to hold with us (this is called the 'Cash Ratio Deposit scheme')</a:t>
            </a:r>
          </a:p>
          <a:p>
            <a:pPr marL="171450" indent="-171450">
              <a:buFont typeface="Arial" panose="020B0604020202020204" pitchFamily="34" charset="0"/>
              <a:buChar char="•"/>
            </a:pPr>
            <a:r>
              <a:rPr lang="en-GB" sz="700" dirty="0">
                <a:solidFill>
                  <a:schemeClr val="tx1"/>
                </a:solidFill>
              </a:rPr>
              <a:t>charging the firms we regulate a fee</a:t>
            </a:r>
          </a:p>
          <a:p>
            <a:pPr marL="171450" indent="-171450">
              <a:buFont typeface="Arial" panose="020B0604020202020204" pitchFamily="34" charset="0"/>
              <a:buChar char="•"/>
            </a:pPr>
            <a:r>
              <a:rPr lang="en-GB" sz="700" dirty="0">
                <a:solidFill>
                  <a:schemeClr val="tx1"/>
                </a:solidFill>
              </a:rPr>
              <a:t>providing banking services to our customers, who include overseas central banks</a:t>
            </a:r>
          </a:p>
          <a:p>
            <a:pPr marL="171450" indent="-171450">
              <a:buFont typeface="Arial" panose="020B0604020202020204" pitchFamily="34" charset="0"/>
              <a:buChar char="•"/>
            </a:pPr>
            <a:r>
              <a:rPr lang="en-GB" sz="700" dirty="0">
                <a:solidFill>
                  <a:schemeClr val="tx1"/>
                </a:solidFill>
              </a:rPr>
              <a:t>charging for the cost of producing banknotes</a:t>
            </a:r>
          </a:p>
          <a:p>
            <a:pPr marL="171450" indent="-171450">
              <a:buFont typeface="Arial" panose="020B0604020202020204" pitchFamily="34" charset="0"/>
              <a:buChar char="•"/>
            </a:pPr>
            <a:r>
              <a:rPr lang="en-GB" sz="700" dirty="0">
                <a:solidFill>
                  <a:schemeClr val="tx1"/>
                </a:solidFill>
              </a:rPr>
              <a:t>charging a management fee for services we provide to government agencies</a:t>
            </a:r>
          </a:p>
          <a:p>
            <a:pPr marL="171450" indent="-171450">
              <a:buFont typeface="Arial" panose="020B0604020202020204" pitchFamily="34" charset="0"/>
              <a:buChar char="•"/>
            </a:pPr>
            <a:r>
              <a:rPr lang="en-GB" sz="700" dirty="0">
                <a:solidFill>
                  <a:schemeClr val="tx1"/>
                </a:solidFill>
              </a:rPr>
              <a:t>investing the capital we have built up over 300 years</a:t>
            </a:r>
          </a:p>
          <a:p>
            <a:endParaRPr lang="en-GB" sz="700" dirty="0">
              <a:solidFill>
                <a:schemeClr val="tx1"/>
              </a:solidFill>
            </a:endParaRPr>
          </a:p>
          <a:p>
            <a:r>
              <a:rPr lang="en-GB" sz="700" b="1" dirty="0">
                <a:solidFill>
                  <a:schemeClr val="tx1"/>
                </a:solidFill>
              </a:rPr>
              <a:t>The magic behind</a:t>
            </a:r>
            <a:r>
              <a:rPr lang="en-GB" sz="700" b="1" baseline="0" dirty="0">
                <a:solidFill>
                  <a:schemeClr val="tx1"/>
                </a:solidFill>
              </a:rPr>
              <a:t> the curtains</a:t>
            </a:r>
            <a:endParaRPr lang="en-GB" sz="700" b="1" dirty="0">
              <a:solidFill>
                <a:schemeClr val="tx1"/>
              </a:solidFill>
            </a:endParaRPr>
          </a:p>
          <a:p>
            <a:r>
              <a:rPr lang="en-GB" sz="700" dirty="0">
                <a:solidFill>
                  <a:schemeClr val="tx1"/>
                </a:solidFill>
              </a:rPr>
              <a:t>The payments landscape continues to change at a rapid pace, reflecting changes in the needs of households and companies, changes in technology, and an evolving regulatory landscape. The Bank has operated the Real-Time Gross Settlement (RTGS) system since its introduction in 1996. RTGS lies at the heart of every payment in the UK and on average settles over £720 billion on an average day; broadly equivalent to the UK’s GDP every three days. RTGS settled £</a:t>
            </a:r>
            <a:r>
              <a:rPr lang="en-GB" sz="700">
                <a:solidFill>
                  <a:schemeClr val="tx1"/>
                </a:solidFill>
              </a:rPr>
              <a:t>1 Trillion</a:t>
            </a:r>
            <a:r>
              <a:rPr lang="en-GB" sz="700" dirty="0">
                <a:solidFill>
                  <a:schemeClr val="tx1"/>
                </a:solidFill>
              </a:rPr>
              <a:t> on its peak value day (30 September 2022) in the period. Banks and other financial institutions use accounts in RTGS to settle money owed to each other through the UK’s payment systems. The successful management and operation of RTGS directly supports the Bank’s mission to promote the good of the people of the United Kingdom by maintaining monetary and financial stability. As well as providing settlement services, RTGS is also the mechanism through which the Bank implements monetary policy decisions and provides liquidity to the UK’s financial system</a:t>
            </a:r>
          </a:p>
          <a:p>
            <a:endParaRPr lang="en-GB" sz="700" dirty="0">
              <a:solidFill>
                <a:schemeClr val="tx1"/>
              </a:solidFill>
            </a:endParaRPr>
          </a:p>
          <a:p>
            <a:r>
              <a:rPr lang="en-GB" sz="700" dirty="0">
                <a:solidFill>
                  <a:schemeClr val="tx1"/>
                </a:solidFill>
              </a:rPr>
              <a:t>In the 12 months to end-February 2022, RTGS settled an average of over £720 billion each working day; broadly equivalent to the UK’s GDP every three days. RTGS settled £918 billion on its peak value day (31 January 2022) in the period. The vast majority of the value settled (99%) is from CHAPS and CREST.</a:t>
            </a:r>
          </a:p>
          <a:p>
            <a:endParaRPr lang="en-GB" sz="700" dirty="0">
              <a:solidFill>
                <a:schemeClr val="tx1"/>
              </a:solidFill>
            </a:endParaRPr>
          </a:p>
          <a:p>
            <a:r>
              <a:rPr lang="en-GB" sz="700" b="1" dirty="0">
                <a:solidFill>
                  <a:schemeClr val="tx1"/>
                </a:solidFill>
              </a:rPr>
              <a:t>Now</a:t>
            </a:r>
            <a:r>
              <a:rPr lang="en-GB" sz="700" b="1" baseline="0" dirty="0">
                <a:solidFill>
                  <a:schemeClr val="tx1"/>
                </a:solidFill>
              </a:rPr>
              <a:t> and looking into t</a:t>
            </a:r>
            <a:r>
              <a:rPr lang="en-GB" sz="700" b="1" dirty="0">
                <a:solidFill>
                  <a:schemeClr val="tx1"/>
                </a:solidFill>
              </a:rPr>
              <a:t>he Future</a:t>
            </a:r>
          </a:p>
          <a:p>
            <a:r>
              <a:rPr lang="en-GB" sz="700" dirty="0">
                <a:solidFill>
                  <a:schemeClr val="tx1"/>
                </a:solidFill>
              </a:rPr>
              <a:t>Due to the</a:t>
            </a:r>
            <a:r>
              <a:rPr lang="en-GB" sz="700" baseline="0" dirty="0">
                <a:solidFill>
                  <a:schemeClr val="tx1"/>
                </a:solidFill>
              </a:rPr>
              <a:t> level of security around our services and the Bank’s risk-adverse attitude we became very comfortable building and running everything on premise.  Our cloud adoption was also stunted by the attitudes of some executives within Technology, but the Bank is now committed to moving 80% of our services to the Cloud by 2030.  So moving securely at speed is imperative.</a:t>
            </a:r>
            <a:endParaRPr lang="en-GB" sz="700" dirty="0">
              <a:solidFill>
                <a:schemeClr val="tx1"/>
              </a:solidFill>
            </a:endParaRPr>
          </a:p>
        </p:txBody>
      </p:sp>
      <p:sp>
        <p:nvSpPr>
          <p:cNvPr id="4" name="Slide Number Placeholder 3"/>
          <p:cNvSpPr>
            <a:spLocks noGrp="1"/>
          </p:cNvSpPr>
          <p:nvPr>
            <p:ph type="sldNum" sz="quarter" idx="10"/>
          </p:nvPr>
        </p:nvSpPr>
        <p:spPr/>
        <p:txBody>
          <a:bodyPr/>
          <a:lstStyle/>
          <a:p>
            <a:fld id="{2F5E53B0-EFB7-4B0E-B012-E676534541B5}" type="slidenum">
              <a:rPr lang="en-GB" smtClean="0"/>
              <a:t>3</a:t>
            </a:fld>
            <a:endParaRPr lang="en-GB"/>
          </a:p>
        </p:txBody>
      </p:sp>
    </p:spTree>
    <p:extLst>
      <p:ext uri="{BB962C8B-B14F-4D97-AF65-F5344CB8AC3E}">
        <p14:creationId xmlns:p14="http://schemas.microsoft.com/office/powerpoint/2010/main" val="371595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Hopefully we all know</a:t>
            </a:r>
            <a:r>
              <a:rPr lang="en-GB" baseline="0" dirty="0"/>
              <a:t> what good DevOps looks like.  Or at least we have read what it is supposed to look like.</a:t>
            </a:r>
          </a:p>
          <a:p>
            <a:r>
              <a:rPr lang="en-GB" baseline="0" dirty="0"/>
              <a:t>Small teams working independently to implement their features, validating correctness in pre-production environments, with deployments into production happening predictably, quickly, safely, and securely, throughout the business day.</a:t>
            </a:r>
          </a:p>
          <a:p>
            <a:r>
              <a:rPr lang="en-GB" baseline="0" dirty="0"/>
              <a:t>But why is reality not like the books?  Having worked across multiple roles, I have some strong feelings about this!</a:t>
            </a:r>
            <a:endParaRPr lang="en-GB" dirty="0"/>
          </a:p>
          <a:p>
            <a:r>
              <a:rPr lang="en-GB" dirty="0"/>
              <a:t>As a developer</a:t>
            </a:r>
            <a:r>
              <a:rPr lang="en-GB" baseline="0" dirty="0"/>
              <a:t> I saw Cyber Security as a blocker to my freedom.  It was stopping me using all the tools and code-snippets I found on the internet.  I would avoid Cyber people because they were the department of “no”.</a:t>
            </a:r>
          </a:p>
          <a:p>
            <a:r>
              <a:rPr lang="en-GB" baseline="0" dirty="0"/>
              <a:t>As a DevOps lead I saw Cyber as an impediment to innovation.  Why couldn’t I have admin rights on every machine within the enterprise so I can run unsigned PowerShell scripts to performed deployments?</a:t>
            </a:r>
          </a:p>
          <a:p>
            <a:r>
              <a:rPr lang="en-GB" baseline="0" dirty="0"/>
              <a:t>As an Ops lead I saw Cyber as the reason my new features were taking so long to reach production.  </a:t>
            </a:r>
          </a:p>
          <a:p>
            <a:r>
              <a:rPr lang="en-GB" baseline="0" dirty="0"/>
              <a:t>Finally, as a Cyber Analyst I saw that I was an idiot…. But in my defence, it wasn’t all my fault.  Throughout the Technology department Cyber Security and their policies were perceived as obstacles to be worked-around.  Their lack of open engagement supported their clandestine reputation.</a:t>
            </a:r>
            <a:endParaRPr lang="en-GB" dirty="0"/>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4</a:t>
            </a:fld>
            <a:endParaRPr lang="en-GB"/>
          </a:p>
        </p:txBody>
      </p:sp>
    </p:spTree>
    <p:extLst>
      <p:ext uri="{BB962C8B-B14F-4D97-AF65-F5344CB8AC3E}">
        <p14:creationId xmlns:p14="http://schemas.microsoft.com/office/powerpoint/2010/main" val="3197348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how</a:t>
            </a:r>
            <a:r>
              <a:rPr lang="en-GB" baseline="0" dirty="0"/>
              <a:t> do we fix it, and where should Security live in the SDLC?  Well … everywhere.</a:t>
            </a:r>
          </a:p>
          <a:p>
            <a:r>
              <a:rPr lang="en-GB" baseline="0" dirty="0"/>
              <a:t>Work must be done to create a culture of collaboration between development, operations, and security with engagement being established as the earliest stages of a project or change, and running throughout the lifecycle.</a:t>
            </a:r>
          </a:p>
          <a:p>
            <a:endParaRPr lang="en-GB" baseline="0" dirty="0"/>
          </a:p>
          <a:p>
            <a:r>
              <a:rPr lang="en-GB" baseline="0" dirty="0"/>
              <a:t>Too often Security, like testing, is an afterthought.  Problems are found too </a:t>
            </a:r>
            <a:r>
              <a:rPr lang="en-GB" baseline="0" dirty="0" err="1"/>
              <a:t>lates</a:t>
            </a:r>
            <a:r>
              <a:rPr lang="en-GB" baseline="0" dirty="0"/>
              <a:t> to be corrected in time, and the system moves forward, running at risk.  Here starts the technical debt spiral.  Promises of, “we’ll fix this later” are rarely delivered due to other pressures.</a:t>
            </a:r>
          </a:p>
          <a:p>
            <a:endParaRPr lang="en-GB" baseline="0" dirty="0"/>
          </a:p>
          <a:p>
            <a:r>
              <a:rPr lang="en-GB" baseline="0" dirty="0"/>
              <a:t>Add in Cloud to this situation and part of this debt could lead to a major compromise or data breach.</a:t>
            </a:r>
          </a:p>
          <a:p>
            <a:endParaRPr lang="en-GB" baseline="0" dirty="0"/>
          </a:p>
          <a:p>
            <a:r>
              <a:rPr lang="en-GB" baseline="0" dirty="0"/>
              <a:t>As part of the culture change required to fully adopt </a:t>
            </a:r>
            <a:r>
              <a:rPr lang="en-GB" baseline="0" dirty="0" err="1"/>
              <a:t>DevSecOps</a:t>
            </a:r>
            <a:r>
              <a:rPr lang="en-GB" baseline="0" dirty="0"/>
              <a:t>, Security must work closely with Development and Operations, and most importantly, be an enabler.</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5</a:t>
            </a:fld>
            <a:endParaRPr lang="en-GB"/>
          </a:p>
        </p:txBody>
      </p:sp>
    </p:spTree>
    <p:extLst>
      <p:ext uri="{BB962C8B-B14F-4D97-AF65-F5344CB8AC3E}">
        <p14:creationId xmlns:p14="http://schemas.microsoft.com/office/powerpoint/2010/main" val="3843098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August 2019, GitHub was called out in a US lawsuit following the Capital One breach. The reason? Allowing social security numbers to be stored in a Git repository.</a:t>
            </a:r>
          </a:p>
          <a:p>
            <a:endParaRPr lang="en-GB" dirty="0"/>
          </a:p>
          <a:p>
            <a:r>
              <a:rPr lang="en-GB" dirty="0"/>
              <a:t>In October 2019, </a:t>
            </a:r>
            <a:r>
              <a:rPr lang="en-GB" b="0" i="0" dirty="0">
                <a:solidFill>
                  <a:srgbClr val="070707"/>
                </a:solidFill>
                <a:effectLst/>
                <a:latin typeface="Georgia" panose="02040502050405020303" pitchFamily="18" charset="0"/>
              </a:rPr>
              <a:t>one misstep from developers at Starbucks left exposed an API key that could be used by an attacker to access internal systems and manipulate the list of authorized users.  Lucky the vulnerability was reported as part of a bug bounty program and quickly resolved.</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In January 2021, a misconfigured Git server at Nissan North America lead to the leak of the source code of the company's mobile apps and internal tools. A Git server was left publicly exposed with a default username and password of admin/admin.</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More recently, in December 2022, Okta reported a breach that included the unauthorised downloading of source code.  Access was possible through the use of stolen authorisation keys and could have been related to an extension phishing campaign in September of last year.</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While still reading and digesting the information around the Okta breach, a few days later we got news of an attack on Slack. The incident involves threat actors gaining access to Slack's externally hosted GitHub repositories via a "limited" number of Slack employee tokens that were stolen.</a:t>
            </a: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7348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real terms, developers within an organisation fall within the “80/20” divide.  80% typically work on legacy systems fixing bugs and adding features to an already established application</a:t>
            </a:r>
          </a:p>
          <a:p>
            <a:endParaRPr lang="en-GB" baseline="0" dirty="0"/>
          </a:p>
          <a:p>
            <a:r>
              <a:rPr lang="en-GB" baseline="0" dirty="0"/>
              <a:t>The other 20% are, typically, more senior or proactive </a:t>
            </a:r>
            <a:r>
              <a:rPr lang="en-GB" baseline="0" dirty="0" err="1"/>
              <a:t>devs</a:t>
            </a:r>
            <a:r>
              <a:rPr lang="en-GB" baseline="0" dirty="0"/>
              <a:t> that want to use all the cool new tools and resources.  They will seek out new processes and work with the latest, possibly less established, components, but are highly trusted.</a:t>
            </a:r>
          </a:p>
          <a:p>
            <a:endParaRPr lang="en-GB" baseline="0" dirty="0"/>
          </a:p>
          <a:p>
            <a:r>
              <a:rPr lang="en-GB" baseline="0" dirty="0"/>
              <a:t>Security must support these groups in different ways.  The 80s need the capability to produce security code, have processes to support peer review, understand the resources available in the Cloud, and have a clearly defined toolset to develop and test what they write.  SAST and DAST tools, when combined with a clear feedback loop helps re-enforce positive behaviour.  </a:t>
            </a:r>
          </a:p>
          <a:p>
            <a:endParaRPr lang="en-GB" baseline="0" dirty="0"/>
          </a:p>
          <a:p>
            <a:r>
              <a:rPr lang="en-GB" baseline="0" dirty="0"/>
              <a:t>A virtual community of Secure Code Champions can be leveraged to support development teams.  This serves a number of purposes; it gives an opportunity for those interested in increasing their security knowledge through support and training; the team can act as a first point of contact and help triage security questions; they can help imbed processes such as threat modelling directly into the teams workflow.</a:t>
            </a:r>
          </a:p>
          <a:p>
            <a:endParaRPr lang="en-GB" baseline="0" dirty="0"/>
          </a:p>
          <a:p>
            <a:r>
              <a:rPr lang="en-GB" baseline="0" dirty="0"/>
              <a:t>Re-use, especially of open source components, is at the centre of a modern and efficient development team, but it also has the ability to introduce security issues.  The log4j vulnerability is still fresh in our minds.  Again, Security must be an enabler and support the use of open source components, but this must be done is a controlled manner.  The culture must move away from developers just jumping onto the internet and grabbing libraries and instead have access to a curated collection of components.  </a:t>
            </a:r>
          </a:p>
          <a:p>
            <a:endParaRPr lang="en-GB" baseline="0" dirty="0"/>
          </a:p>
          <a:p>
            <a:r>
              <a:rPr lang="en-GB" baseline="0" dirty="0"/>
              <a:t>Similarly, the ambition to use containers is noble, but can inadvertently introduce vulnerabilities.  An approved list of images should be created, and maintained, to allow developers to work quickly and efficiently. </a:t>
            </a:r>
          </a:p>
          <a:p>
            <a:endParaRPr lang="en-GB" baseline="0" dirty="0"/>
          </a:p>
          <a:p>
            <a:r>
              <a:rPr lang="en-GB" baseline="0" dirty="0"/>
              <a:t>Things for the 20% can be “slightly” less restricted and should be allowed to innovate by trying new things.  Being part of a “high trust, virtual, team” they should have a deeper understanding of security concerns but be enabled to test-drive new tooling and components.  Although the trust level is much higher, they should still play within a walled garden.  By creating this safe space for innovation and creating a process for new, approved, ways of working to be made available with the 80s, technical improvement can be seen across all teams.</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7</a:t>
            </a:fld>
            <a:endParaRPr lang="en-GB"/>
          </a:p>
        </p:txBody>
      </p:sp>
    </p:spTree>
    <p:extLst>
      <p:ext uri="{BB962C8B-B14F-4D97-AF65-F5344CB8AC3E}">
        <p14:creationId xmlns:p14="http://schemas.microsoft.com/office/powerpoint/2010/main" val="164747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Source: Veracode</a:t>
            </a:r>
          </a:p>
          <a:p>
            <a:r>
              <a:rPr lang="en-GB" b="0" i="0" dirty="0">
                <a:solidFill>
                  <a:srgbClr val="242626"/>
                </a:solidFill>
                <a:effectLst/>
                <a:latin typeface="Fira Sans" panose="020B0503050000020004" pitchFamily="34" charset="0"/>
              </a:rPr>
              <a:t>a scan of 130,000 applications found that nearly 68% of apps had a security flaw that fell into the OWASP Top 10.</a:t>
            </a:r>
          </a:p>
          <a:p>
            <a:endParaRPr lang="en-GB" b="0" i="0" dirty="0">
              <a:solidFill>
                <a:srgbClr val="242626"/>
              </a:solidFill>
              <a:effectLst/>
              <a:latin typeface="Fira Sans" panose="020B0503050000020004" pitchFamily="34" charset="0"/>
            </a:endParaRPr>
          </a:p>
          <a:p>
            <a:r>
              <a:rPr lang="en-GB" b="0" i="0" dirty="0">
                <a:solidFill>
                  <a:srgbClr val="242626"/>
                </a:solidFill>
                <a:effectLst/>
                <a:latin typeface="Fira Sans" panose="020B0503050000020004" pitchFamily="34" charset="0"/>
              </a:rPr>
              <a:t>Graph source: Dynatrace Global CISO report 2023</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0850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Cloud automation and Everything as Code should be major considerations of the </a:t>
            </a:r>
            <a:r>
              <a:rPr lang="en-GB" dirty="0" err="1"/>
              <a:t>DevSecOps</a:t>
            </a:r>
            <a:r>
              <a:rPr lang="en-GB" dirty="0"/>
              <a:t> culture.  Replacing manual processes in application installation and configuration will provide predictable, reliable, secure, and faster deployments.</a:t>
            </a:r>
          </a:p>
          <a:p>
            <a:endParaRPr lang="en-GB" dirty="0"/>
          </a:p>
          <a:p>
            <a:r>
              <a:rPr lang="en-GB" dirty="0"/>
              <a:t>Documenting use</a:t>
            </a:r>
            <a:r>
              <a:rPr lang="en-GB" baseline="0" dirty="0"/>
              <a:t> cases and understanding what we are trying to achieve is hugely important.  This will prevent us from over-engineering a solution.  This may be a challenge for some developers, it certainly was for me.  I took any opportunity to use new technology, even if it wasn’t completely necessary.</a:t>
            </a:r>
          </a:p>
          <a:p>
            <a:endParaRPr lang="en-GB" baseline="0" dirty="0"/>
          </a:p>
          <a:p>
            <a:r>
              <a:rPr lang="en-GB" baseline="0" dirty="0"/>
              <a:t>Everything as Code is a great concept and can bring great advantages, but remember code needs to be protected.  You must provide the same controls for Infrastructure code as you do application code.  Protected branches in version control, code reviews, and authorised pull requests should all be implemented.</a:t>
            </a:r>
          </a:p>
          <a:p>
            <a:endParaRPr lang="en-GB" baseline="0" dirty="0"/>
          </a:p>
          <a:p>
            <a:r>
              <a:rPr lang="en-GB" baseline="0" dirty="0"/>
              <a:t>A major trigger topic for me is how we use the cloud.  There will always be a need for “lifting and shifting” on premise infrastructure into the cloud, but this should be the exception.  The cloud provides cost and efficiency benefits through the use of cloud native resources and SaaS solutions.  If we stick to our traditional VM-centric architecture, we will simply be creating another data centre and continue accruing technical debt.  No matter where you own the VM, you will be responsible for the support and maintenance including patching.</a:t>
            </a:r>
          </a:p>
          <a:p>
            <a:endParaRPr lang="en-GB" baseline="0" dirty="0"/>
          </a:p>
          <a:p>
            <a:r>
              <a:rPr lang="en-GB" baseline="0" dirty="0"/>
              <a:t>Efforts should be made to support developer in their use of cloud native resource, and we should be willing to challenge the use of VMs.</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9</a:t>
            </a:fld>
            <a:endParaRPr lang="en-GB"/>
          </a:p>
        </p:txBody>
      </p:sp>
    </p:spTree>
    <p:extLst>
      <p:ext uri="{BB962C8B-B14F-4D97-AF65-F5344CB8AC3E}">
        <p14:creationId xmlns:p14="http://schemas.microsoft.com/office/powerpoint/2010/main" val="2742240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a:t>Document classification: Green</a:t>
            </a:r>
            <a:endParaRPr lang="en-GB" dirty="0"/>
          </a:p>
        </p:txBody>
      </p:sp>
    </p:spTree>
    <p:extLst>
      <p:ext uri="{BB962C8B-B14F-4D97-AF65-F5344CB8AC3E}">
        <p14:creationId xmlns:p14="http://schemas.microsoft.com/office/powerpoint/2010/main" val="3247330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21761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341495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610881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7602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91336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541595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360266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6246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3471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91004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4071147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a:t>Document classification: Green</a:t>
            </a:r>
            <a:endParaRPr lang="en-GB" dirty="0"/>
          </a:p>
        </p:txBody>
      </p:sp>
    </p:spTree>
    <p:extLst>
      <p:ext uri="{BB962C8B-B14F-4D97-AF65-F5344CB8AC3E}">
        <p14:creationId xmlns:p14="http://schemas.microsoft.com/office/powerpoint/2010/main" val="7363990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0506731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7912691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4403005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5194842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9681995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8061005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a:solidFill>
                  <a:srgbClr val="E7E9EC"/>
                </a:solidFill>
                <a:latin typeface="Century Gothic" panose="020B0502020202020204" pitchFamily="34" charset="0"/>
              </a:rPr>
              <a:t>You are the key</a:t>
            </a:r>
            <a:endParaRPr lang="en-GB" sz="1100" b="1" baseline="0" dirty="0">
              <a:solidFill>
                <a:srgbClr val="E7E9EC"/>
              </a:solidFill>
              <a:latin typeface="Century Gothic" panose="020B0502020202020204" pitchFamily="34" charset="0"/>
            </a:endParaRPr>
          </a:p>
          <a:p>
            <a:r>
              <a:rPr lang="en-GB" sz="1100" dirty="0">
                <a:solidFill>
                  <a:srgbClr val="E7E9EC"/>
                </a:solidFill>
                <a:latin typeface="Century Gothic" panose="020B0502020202020204" pitchFamily="34" charset="0"/>
              </a:rPr>
              <a:t>to better Bank security</a:t>
            </a: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114742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7155918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056005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642794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978497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0359726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7753631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0665004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3004147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2351678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41211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8997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7206259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a:t>Document classification: GREEN</a:t>
            </a:r>
            <a:endParaRPr lang="en-GB" dirty="0"/>
          </a:p>
        </p:txBody>
      </p:sp>
    </p:spTree>
    <p:extLst>
      <p:ext uri="{BB962C8B-B14F-4D97-AF65-F5344CB8AC3E}">
        <p14:creationId xmlns:p14="http://schemas.microsoft.com/office/powerpoint/2010/main" val="2590306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2535826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441383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2588672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260755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0365050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40582453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9606987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a:solidFill>
                  <a:srgbClr val="E7E9EC"/>
                </a:solidFill>
                <a:latin typeface="Century Gothic" panose="020B0502020202020204" pitchFamily="34" charset="0"/>
              </a:rPr>
              <a:t>You are the key</a:t>
            </a:r>
            <a:endParaRPr lang="en-GB" sz="1100" b="1" baseline="0" dirty="0">
              <a:solidFill>
                <a:srgbClr val="E7E9EC"/>
              </a:solidFill>
              <a:latin typeface="Century Gothic" panose="020B0502020202020204" pitchFamily="34" charset="0"/>
            </a:endParaRPr>
          </a:p>
          <a:p>
            <a:r>
              <a:rPr lang="en-GB" sz="1100" dirty="0">
                <a:solidFill>
                  <a:srgbClr val="E7E9EC"/>
                </a:solidFill>
                <a:latin typeface="Century Gothic" panose="020B0502020202020204" pitchFamily="34" charset="0"/>
              </a:rPr>
              <a:t>to better Bank security</a:t>
            </a: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12465676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690996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95863282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36855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402081656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9437582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60844000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48495167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52554621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1414029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71609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52021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2236624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29576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12980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a:solidFill>
                  <a:srgbClr val="E7E9EC"/>
                </a:solidFill>
                <a:latin typeface="Century Gothic" panose="020B0502020202020204" pitchFamily="34" charset="0"/>
              </a:rPr>
              <a:t>You are the key</a:t>
            </a:r>
            <a:endParaRPr lang="en-GB" sz="1100" b="1" baseline="0" dirty="0">
              <a:solidFill>
                <a:srgbClr val="E7E9EC"/>
              </a:solidFill>
              <a:latin typeface="Century Gothic" panose="020B0502020202020204" pitchFamily="34" charset="0"/>
            </a:endParaRPr>
          </a:p>
          <a:p>
            <a:r>
              <a:rPr lang="en-GB" sz="1100" dirty="0">
                <a:solidFill>
                  <a:srgbClr val="E7E9EC"/>
                </a:solidFill>
                <a:latin typeface="Century Gothic" panose="020B0502020202020204" pitchFamily="34" charset="0"/>
              </a:rPr>
              <a:t>to better Bank security</a:t>
            </a: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606600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415504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1.pn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image" Target="../media/image1.png"/><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theme" Target="../theme/theme3.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a:t>Document classification: Green</a:t>
            </a:r>
            <a:endParaRPr lang="en-GB" dirty="0"/>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a:latin typeface="Century Gothic" panose="020B0502020202020204" pitchFamily="34" charset="0"/>
              </a:rPr>
              <a:t>You are the key</a:t>
            </a:r>
            <a:endParaRPr lang="en-GB" sz="1100" b="1" baseline="0" dirty="0">
              <a:latin typeface="Century Gothic" panose="020B0502020202020204" pitchFamily="34" charset="0"/>
            </a:endParaRPr>
          </a:p>
          <a:p>
            <a:r>
              <a:rPr lang="en-GB" sz="1100" dirty="0">
                <a:latin typeface="Century Gothic" panose="020B0502020202020204" pitchFamily="34" charset="0"/>
              </a:rPr>
              <a:t>to better Bank security</a:t>
            </a: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3448064393"/>
      </p:ext>
    </p:extLst>
  </p:cSld>
  <p:clrMap bg1="lt1" tx1="dk1" bg2="lt2" tx2="dk2" accent1="accent1" accent2="accent2" accent3="accent3" accent4="accent4" accent5="accent5" accent6="accent6" hlink="hlink" folHlink="folHlink"/>
  <p:sldLayoutIdLst>
    <p:sldLayoutId id="2147483742" r:id="rId1"/>
    <p:sldLayoutId id="2147483716" r:id="rId2"/>
    <p:sldLayoutId id="2147483732" r:id="rId3"/>
    <p:sldLayoutId id="2147483717" r:id="rId4"/>
    <p:sldLayoutId id="2147483718" r:id="rId5"/>
    <p:sldLayoutId id="2147483719" r:id="rId6"/>
    <p:sldLayoutId id="2147483720" r:id="rId7"/>
    <p:sldLayoutId id="2147483734" r:id="rId8"/>
    <p:sldLayoutId id="2147483721" r:id="rId9"/>
    <p:sldLayoutId id="2147483722" r:id="rId10"/>
    <p:sldLayoutId id="2147483723" r:id="rId11"/>
    <p:sldLayoutId id="2147483733" r:id="rId12"/>
    <p:sldLayoutId id="2147483725" r:id="rId13"/>
    <p:sldLayoutId id="2147483726" r:id="rId14"/>
    <p:sldLayoutId id="2147483727" r:id="rId15"/>
    <p:sldLayoutId id="2147483728" r:id="rId16"/>
    <p:sldLayoutId id="2147483747" r:id="rId17"/>
    <p:sldLayoutId id="2147483731" r:id="rId18"/>
    <p:sldLayoutId id="2147483739" r:id="rId19"/>
  </p:sldLayoutIdLst>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a:t>Document classification: Green</a:t>
            </a:r>
            <a:endParaRPr lang="en-GB" dirty="0"/>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a:latin typeface="Century Gothic" panose="020B0502020202020204" pitchFamily="34" charset="0"/>
              </a:rPr>
              <a:t>You are the key</a:t>
            </a:r>
            <a:endParaRPr lang="en-GB" sz="1100" b="1" baseline="0" dirty="0">
              <a:latin typeface="Century Gothic" panose="020B0502020202020204" pitchFamily="34" charset="0"/>
            </a:endParaRPr>
          </a:p>
          <a:p>
            <a:r>
              <a:rPr lang="en-GB" sz="1100" dirty="0">
                <a:latin typeface="Century Gothic" panose="020B0502020202020204" pitchFamily="34" charset="0"/>
              </a:rPr>
              <a:t>to better Bank security</a:t>
            </a: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60772885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Lst>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a:t>Document classification: GREEN</a:t>
            </a:r>
            <a:endParaRPr lang="en-GB" dirty="0"/>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a:latin typeface="Century Gothic" panose="020B0502020202020204" pitchFamily="34" charset="0"/>
              </a:rPr>
              <a:t>You are the key</a:t>
            </a:r>
            <a:endParaRPr lang="en-GB" sz="1100" b="1" baseline="0" dirty="0">
              <a:latin typeface="Century Gothic" panose="020B0502020202020204" pitchFamily="34" charset="0"/>
            </a:endParaRPr>
          </a:p>
          <a:p>
            <a:r>
              <a:rPr lang="en-GB" sz="1100" dirty="0">
                <a:latin typeface="Century Gothic" panose="020B0502020202020204" pitchFamily="34" charset="0"/>
              </a:rPr>
              <a:t>to better Bank security</a:t>
            </a: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253959229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Lst>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40.xml"/><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40.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14.xml"/><Relationship Id="rId1" Type="http://schemas.openxmlformats.org/officeDocument/2006/relationships/slideLayout" Target="../slideLayouts/slideLayout41.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3.jpe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image" Target="../media/image5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40.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1.xml"/><Relationship Id="rId6" Type="http://schemas.openxmlformats.org/officeDocument/2006/relationships/image" Target="../media/image11.jpeg"/><Relationship Id="rId5" Type="http://schemas.openxmlformats.org/officeDocument/2006/relationships/image" Target="../media/image10.png"/><Relationship Id="rId10" Type="http://schemas.openxmlformats.org/officeDocument/2006/relationships/image" Target="../media/image15.jpeg"/><Relationship Id="rId4" Type="http://schemas.openxmlformats.org/officeDocument/2006/relationships/image" Target="../media/image9.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40.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40.xml"/><Relationship Id="rId6" Type="http://schemas.openxmlformats.org/officeDocument/2006/relationships/image" Target="../media/image30.png"/><Relationship Id="rId5" Type="http://schemas.openxmlformats.org/officeDocument/2006/relationships/image" Target="../media/image29.jpeg"/><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40.xml"/><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40.xml"/><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GB" dirty="0"/>
              <a:t>Vince King</a:t>
            </a:r>
          </a:p>
          <a:p>
            <a:r>
              <a:rPr lang="en-GB" dirty="0"/>
              <a:t>January 2023</a:t>
            </a:r>
          </a:p>
        </p:txBody>
      </p:sp>
      <p:sp>
        <p:nvSpPr>
          <p:cNvPr id="7" name="Text Placeholder 6"/>
          <p:cNvSpPr>
            <a:spLocks noGrp="1"/>
          </p:cNvSpPr>
          <p:nvPr>
            <p:ph type="body" sz="quarter" idx="16"/>
          </p:nvPr>
        </p:nvSpPr>
        <p:spPr/>
        <p:txBody>
          <a:bodyPr/>
          <a:lstStyle/>
          <a:p>
            <a:r>
              <a:rPr lang="en-GB" dirty="0"/>
              <a:t>Shift-left Security: More than just a catchphrase</a:t>
            </a:r>
          </a:p>
        </p:txBody>
      </p:sp>
      <p:sp>
        <p:nvSpPr>
          <p:cNvPr id="5" name="Text Placeholder 4">
            <a:extLst>
              <a:ext uri="{FF2B5EF4-FFF2-40B4-BE49-F238E27FC236}">
                <a16:creationId xmlns:a16="http://schemas.microsoft.com/office/drawing/2014/main" id="{EF34D590-D017-207D-A2E6-B9E58C3BE0AA}"/>
              </a:ext>
            </a:extLst>
          </p:cNvPr>
          <p:cNvSpPr>
            <a:spLocks noGrp="1"/>
          </p:cNvSpPr>
          <p:nvPr>
            <p:ph type="body" sz="quarter" idx="19"/>
          </p:nvPr>
        </p:nvSpPr>
        <p:spPr/>
        <p:txBody>
          <a:bodyPr/>
          <a:lstStyle/>
          <a:p>
            <a:r>
              <a:rPr lang="en-US" dirty="0"/>
              <a:t>Bank Security</a:t>
            </a:r>
          </a:p>
        </p:txBody>
      </p:sp>
      <p:sp>
        <p:nvSpPr>
          <p:cNvPr id="4" name="Footer Placeholder 3">
            <a:extLst>
              <a:ext uri="{FF2B5EF4-FFF2-40B4-BE49-F238E27FC236}">
                <a16:creationId xmlns:a16="http://schemas.microsoft.com/office/drawing/2014/main" id="{0A4140A4-F2C2-C2C1-9A5C-52A09F130CD6}"/>
              </a:ext>
            </a:extLst>
          </p:cNvPr>
          <p:cNvSpPr>
            <a:spLocks noGrp="1"/>
          </p:cNvSpPr>
          <p:nvPr>
            <p:ph type="ftr" sz="quarter" idx="18"/>
          </p:nvPr>
        </p:nvSpPr>
        <p:spPr/>
        <p:txBody>
          <a:bodyPr/>
          <a:lstStyle/>
          <a:p>
            <a:r>
              <a:rPr lang="en-GB"/>
              <a:t>Document classification: Green</a:t>
            </a:r>
            <a:endParaRPr lang="en-GB" dirty="0"/>
          </a:p>
        </p:txBody>
      </p:sp>
    </p:spTree>
    <p:extLst>
      <p:ext uri="{BB962C8B-B14F-4D97-AF65-F5344CB8AC3E}">
        <p14:creationId xmlns:p14="http://schemas.microsoft.com/office/powerpoint/2010/main" val="2833185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Arial" panose="020B0604020202020204" pitchFamily="34" charset="0"/>
              </a:rPr>
              <a:t>Document classification: GREEN</a:t>
            </a:r>
            <a:endParaRPr kumimoji="0" lang="en-GB"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Arial" panose="020B0604020202020204" pitchFamily="34" charset="0"/>
            </a:endParaRPr>
          </a:p>
        </p:txBody>
      </p:sp>
      <p:sp>
        <p:nvSpPr>
          <p:cNvPr id="4" name="Title 3"/>
          <p:cNvSpPr>
            <a:spLocks noGrp="1"/>
          </p:cNvSpPr>
          <p:nvPr>
            <p:ph type="title"/>
          </p:nvPr>
        </p:nvSpPr>
        <p:spPr/>
        <p:txBody>
          <a:bodyPr/>
          <a:lstStyle/>
          <a:p>
            <a:r>
              <a:rPr lang="en-GB" dirty="0"/>
              <a:t>Scary Slide No.3</a:t>
            </a:r>
          </a:p>
        </p:txBody>
      </p:sp>
      <p:grpSp>
        <p:nvGrpSpPr>
          <p:cNvPr id="11" name="Group 10">
            <a:extLst>
              <a:ext uri="{FF2B5EF4-FFF2-40B4-BE49-F238E27FC236}">
                <a16:creationId xmlns:a16="http://schemas.microsoft.com/office/drawing/2014/main" id="{B7462295-6911-DD73-9061-9E5718164AF6}"/>
              </a:ext>
            </a:extLst>
          </p:cNvPr>
          <p:cNvGrpSpPr/>
          <p:nvPr/>
        </p:nvGrpSpPr>
        <p:grpSpPr>
          <a:xfrm>
            <a:off x="5565070" y="2795299"/>
            <a:ext cx="6253775" cy="1323439"/>
            <a:chOff x="1212574" y="2027583"/>
            <a:chExt cx="6253775" cy="1323439"/>
          </a:xfrm>
        </p:grpSpPr>
        <p:sp>
          <p:nvSpPr>
            <p:cNvPr id="5" name="TextBox 4">
              <a:extLst>
                <a:ext uri="{FF2B5EF4-FFF2-40B4-BE49-F238E27FC236}">
                  <a16:creationId xmlns:a16="http://schemas.microsoft.com/office/drawing/2014/main" id="{93706CB0-A118-B135-104D-DBFC999C74E4}"/>
                </a:ext>
              </a:extLst>
            </p:cNvPr>
            <p:cNvSpPr txBox="1"/>
            <p:nvPr/>
          </p:nvSpPr>
          <p:spPr>
            <a:xfrm>
              <a:off x="1212574" y="2027583"/>
              <a:ext cx="1957587" cy="1323439"/>
            </a:xfrm>
            <a:prstGeom prst="rect">
              <a:avLst/>
            </a:prstGeom>
            <a:noFill/>
          </p:spPr>
          <p:txBody>
            <a:bodyPr wrap="none" rtlCol="0">
              <a:spAutoFit/>
            </a:bodyPr>
            <a:lstStyle/>
            <a:p>
              <a:r>
                <a:rPr lang="en-GB" sz="8000" dirty="0"/>
                <a:t>57%</a:t>
              </a:r>
            </a:p>
          </p:txBody>
        </p:sp>
        <p:sp>
          <p:nvSpPr>
            <p:cNvPr id="7" name="TextBox 6">
              <a:extLst>
                <a:ext uri="{FF2B5EF4-FFF2-40B4-BE49-F238E27FC236}">
                  <a16:creationId xmlns:a16="http://schemas.microsoft.com/office/drawing/2014/main" id="{DFEBE9A0-969F-DBD9-6FBC-42EEA382559D}"/>
                </a:ext>
              </a:extLst>
            </p:cNvPr>
            <p:cNvSpPr txBox="1"/>
            <p:nvPr/>
          </p:nvSpPr>
          <p:spPr>
            <a:xfrm>
              <a:off x="3170160" y="2175733"/>
              <a:ext cx="4296189" cy="1015663"/>
            </a:xfrm>
            <a:prstGeom prst="rect">
              <a:avLst/>
            </a:prstGeom>
            <a:noFill/>
          </p:spPr>
          <p:txBody>
            <a:bodyPr wrap="square">
              <a:spAutoFit/>
            </a:bodyPr>
            <a:lstStyle/>
            <a:p>
              <a:r>
                <a:rPr lang="en-GB" sz="2000" b="0" i="0" dirty="0">
                  <a:solidFill>
                    <a:srgbClr val="231F20"/>
                  </a:solidFill>
                  <a:effectLst/>
                  <a:latin typeface="Arimo"/>
                </a:rPr>
                <a:t>report that their breaches could have been prevented by installing an available patch </a:t>
              </a:r>
              <a:endParaRPr lang="en-GB" sz="2000" dirty="0"/>
            </a:p>
          </p:txBody>
        </p:sp>
      </p:grpSp>
      <p:grpSp>
        <p:nvGrpSpPr>
          <p:cNvPr id="10" name="Group 9">
            <a:extLst>
              <a:ext uri="{FF2B5EF4-FFF2-40B4-BE49-F238E27FC236}">
                <a16:creationId xmlns:a16="http://schemas.microsoft.com/office/drawing/2014/main" id="{7BFE012B-5007-3BF6-633B-BC175F3126FA}"/>
              </a:ext>
            </a:extLst>
          </p:cNvPr>
          <p:cNvGrpSpPr/>
          <p:nvPr/>
        </p:nvGrpSpPr>
        <p:grpSpPr>
          <a:xfrm>
            <a:off x="5565071" y="4668338"/>
            <a:ext cx="6253774" cy="1323439"/>
            <a:chOff x="1212574" y="3997116"/>
            <a:chExt cx="6253774" cy="1323439"/>
          </a:xfrm>
        </p:grpSpPr>
        <p:sp>
          <p:nvSpPr>
            <p:cNvPr id="8" name="TextBox 7">
              <a:extLst>
                <a:ext uri="{FF2B5EF4-FFF2-40B4-BE49-F238E27FC236}">
                  <a16:creationId xmlns:a16="http://schemas.microsoft.com/office/drawing/2014/main" id="{94AC696F-54E2-41D9-26EF-5987E505498C}"/>
                </a:ext>
              </a:extLst>
            </p:cNvPr>
            <p:cNvSpPr txBox="1"/>
            <p:nvPr/>
          </p:nvSpPr>
          <p:spPr>
            <a:xfrm>
              <a:off x="1212574" y="3997116"/>
              <a:ext cx="1957587" cy="1323439"/>
            </a:xfrm>
            <a:prstGeom prst="rect">
              <a:avLst/>
            </a:prstGeom>
            <a:noFill/>
          </p:spPr>
          <p:txBody>
            <a:bodyPr wrap="none" rtlCol="0">
              <a:spAutoFit/>
            </a:bodyPr>
            <a:lstStyle/>
            <a:p>
              <a:r>
                <a:rPr lang="en-GB" sz="8000" dirty="0"/>
                <a:t>34%</a:t>
              </a:r>
            </a:p>
          </p:txBody>
        </p:sp>
        <p:sp>
          <p:nvSpPr>
            <p:cNvPr id="9" name="TextBox 8">
              <a:extLst>
                <a:ext uri="{FF2B5EF4-FFF2-40B4-BE49-F238E27FC236}">
                  <a16:creationId xmlns:a16="http://schemas.microsoft.com/office/drawing/2014/main" id="{936970A4-70E7-FBE7-F9E8-AFB1DA3C5F79}"/>
                </a:ext>
              </a:extLst>
            </p:cNvPr>
            <p:cNvSpPr txBox="1"/>
            <p:nvPr/>
          </p:nvSpPr>
          <p:spPr>
            <a:xfrm>
              <a:off x="3170159" y="4304892"/>
              <a:ext cx="4296189" cy="707886"/>
            </a:xfrm>
            <a:prstGeom prst="rect">
              <a:avLst/>
            </a:prstGeom>
            <a:noFill/>
          </p:spPr>
          <p:txBody>
            <a:bodyPr wrap="square">
              <a:spAutoFit/>
            </a:bodyPr>
            <a:lstStyle/>
            <a:p>
              <a:r>
                <a:rPr lang="en-GB" sz="2000" b="0" i="0" dirty="0">
                  <a:solidFill>
                    <a:srgbClr val="231F20"/>
                  </a:solidFill>
                  <a:effectLst/>
                  <a:latin typeface="Arimo"/>
                </a:rPr>
                <a:t>victims knew of the vulnerability, but hadn’t taken action</a:t>
              </a:r>
              <a:endParaRPr lang="en-GB" sz="2000" dirty="0"/>
            </a:p>
          </p:txBody>
        </p:sp>
      </p:grpSp>
      <p:grpSp>
        <p:nvGrpSpPr>
          <p:cNvPr id="15" name="Group 14">
            <a:extLst>
              <a:ext uri="{FF2B5EF4-FFF2-40B4-BE49-F238E27FC236}">
                <a16:creationId xmlns:a16="http://schemas.microsoft.com/office/drawing/2014/main" id="{C34E0240-5BAB-6040-15C9-61DD94CE2FD4}"/>
              </a:ext>
            </a:extLst>
          </p:cNvPr>
          <p:cNvGrpSpPr/>
          <p:nvPr/>
        </p:nvGrpSpPr>
        <p:grpSpPr>
          <a:xfrm>
            <a:off x="468000" y="1407001"/>
            <a:ext cx="7175192" cy="1323439"/>
            <a:chOff x="1212574" y="2027583"/>
            <a:chExt cx="4678849" cy="1323439"/>
          </a:xfrm>
        </p:grpSpPr>
        <p:sp>
          <p:nvSpPr>
            <p:cNvPr id="20" name="TextBox 19">
              <a:extLst>
                <a:ext uri="{FF2B5EF4-FFF2-40B4-BE49-F238E27FC236}">
                  <a16:creationId xmlns:a16="http://schemas.microsoft.com/office/drawing/2014/main" id="{C63498B5-3F1F-1AFF-7041-8709EF4211B7}"/>
                </a:ext>
              </a:extLst>
            </p:cNvPr>
            <p:cNvSpPr txBox="1"/>
            <p:nvPr/>
          </p:nvSpPr>
          <p:spPr>
            <a:xfrm>
              <a:off x="1212574" y="2027583"/>
              <a:ext cx="1981047" cy="1323439"/>
            </a:xfrm>
            <a:prstGeom prst="rect">
              <a:avLst/>
            </a:prstGeom>
            <a:noFill/>
          </p:spPr>
          <p:txBody>
            <a:bodyPr wrap="none" rtlCol="0">
              <a:spAutoFit/>
            </a:bodyPr>
            <a:lstStyle/>
            <a:p>
              <a:r>
                <a:rPr lang="en-GB" sz="8000" dirty="0"/>
                <a:t>25,226</a:t>
              </a:r>
            </a:p>
          </p:txBody>
        </p:sp>
        <p:sp>
          <p:nvSpPr>
            <p:cNvPr id="21" name="TextBox 20">
              <a:extLst>
                <a:ext uri="{FF2B5EF4-FFF2-40B4-BE49-F238E27FC236}">
                  <a16:creationId xmlns:a16="http://schemas.microsoft.com/office/drawing/2014/main" id="{4F037FA7-1122-C78D-EF9E-64B6618096D6}"/>
                </a:ext>
              </a:extLst>
            </p:cNvPr>
            <p:cNvSpPr txBox="1"/>
            <p:nvPr/>
          </p:nvSpPr>
          <p:spPr>
            <a:xfrm>
              <a:off x="3181192" y="2179782"/>
              <a:ext cx="2710231" cy="1015663"/>
            </a:xfrm>
            <a:prstGeom prst="rect">
              <a:avLst/>
            </a:prstGeom>
            <a:noFill/>
          </p:spPr>
          <p:txBody>
            <a:bodyPr wrap="square">
              <a:spAutoFit/>
            </a:bodyPr>
            <a:lstStyle/>
            <a:p>
              <a:r>
                <a:rPr lang="en-GB" sz="2000" b="0" i="0" dirty="0">
                  <a:solidFill>
                    <a:srgbClr val="231F20"/>
                  </a:solidFill>
                  <a:effectLst/>
                  <a:latin typeface="Arimo"/>
                </a:rPr>
                <a:t>Common Vulnerabilities and Exposures (CVEs) were published last year alone.</a:t>
              </a:r>
              <a:endParaRPr lang="en-GB" sz="2000" dirty="0"/>
            </a:p>
          </p:txBody>
        </p:sp>
      </p:grpSp>
      <p:pic>
        <p:nvPicPr>
          <p:cNvPr id="23" name="Picture 22">
            <a:extLst>
              <a:ext uri="{FF2B5EF4-FFF2-40B4-BE49-F238E27FC236}">
                <a16:creationId xmlns:a16="http://schemas.microsoft.com/office/drawing/2014/main" id="{913FB54E-8C43-C8B8-FBBC-7E0F13FE5B44}"/>
              </a:ext>
            </a:extLst>
          </p:cNvPr>
          <p:cNvPicPr>
            <a:picLocks noChangeAspect="1"/>
          </p:cNvPicPr>
          <p:nvPr/>
        </p:nvPicPr>
        <p:blipFill>
          <a:blip r:embed="rId3"/>
          <a:stretch>
            <a:fillRect/>
          </a:stretch>
        </p:blipFill>
        <p:spPr>
          <a:xfrm>
            <a:off x="468000" y="2817115"/>
            <a:ext cx="4891272" cy="3136983"/>
          </a:xfrm>
          <a:prstGeom prst="rect">
            <a:avLst/>
          </a:prstGeom>
        </p:spPr>
      </p:pic>
    </p:spTree>
    <p:extLst>
      <p:ext uri="{BB962C8B-B14F-4D97-AF65-F5344CB8AC3E}">
        <p14:creationId xmlns:p14="http://schemas.microsoft.com/office/powerpoint/2010/main" val="357775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Where should Sec live?</a:t>
            </a:r>
          </a:p>
        </p:txBody>
      </p:sp>
      <p:grpSp>
        <p:nvGrpSpPr>
          <p:cNvPr id="6" name="Group 5"/>
          <p:cNvGrpSpPr/>
          <p:nvPr/>
        </p:nvGrpSpPr>
        <p:grpSpPr>
          <a:xfrm>
            <a:off x="7646285" y="565253"/>
            <a:ext cx="4238625" cy="2134649"/>
            <a:chOff x="7646285" y="565253"/>
            <a:chExt cx="4238625" cy="2134649"/>
          </a:xfrm>
        </p:grpSpPr>
        <p:pic>
          <p:nvPicPr>
            <p:cNvPr id="7" name="Picture 6"/>
            <p:cNvPicPr>
              <a:picLocks noChangeAspect="1"/>
            </p:cNvPicPr>
            <p:nvPr/>
          </p:nvPicPr>
          <p:blipFill>
            <a:blip r:embed="rId3"/>
            <a:stretch>
              <a:fillRect/>
            </a:stretch>
          </p:blipFill>
          <p:spPr>
            <a:xfrm>
              <a:off x="7646285" y="565253"/>
              <a:ext cx="4238625" cy="2133600"/>
            </a:xfrm>
            <a:prstGeom prst="rect">
              <a:avLst/>
            </a:prstGeom>
          </p:spPr>
        </p:pic>
        <p:sp>
          <p:nvSpPr>
            <p:cNvPr id="8" name="TextBox 7"/>
            <p:cNvSpPr txBox="1"/>
            <p:nvPr/>
          </p:nvSpPr>
          <p:spPr>
            <a:xfrm>
              <a:off x="8017516" y="1218824"/>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9" name="TextBox 8"/>
            <p:cNvSpPr txBox="1"/>
            <p:nvPr/>
          </p:nvSpPr>
          <p:spPr>
            <a:xfrm>
              <a:off x="9318451" y="1427637"/>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0" name="TextBox 9"/>
            <p:cNvSpPr txBox="1"/>
            <p:nvPr/>
          </p:nvSpPr>
          <p:spPr>
            <a:xfrm>
              <a:off x="10961413" y="102962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1" name="TextBox 10"/>
            <p:cNvSpPr txBox="1"/>
            <p:nvPr/>
          </p:nvSpPr>
          <p:spPr>
            <a:xfrm>
              <a:off x="8485378" y="1844261"/>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2" name="TextBox 11"/>
            <p:cNvSpPr txBox="1"/>
            <p:nvPr/>
          </p:nvSpPr>
          <p:spPr>
            <a:xfrm>
              <a:off x="10130560" y="1436026"/>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3" name="Rectangle 12"/>
            <p:cNvSpPr/>
            <p:nvPr/>
          </p:nvSpPr>
          <p:spPr>
            <a:xfrm>
              <a:off x="9220025" y="2176682"/>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pic>
        <p:nvPicPr>
          <p:cNvPr id="14" name="Picture 2" descr="https://cdn-assets-cloud.frontify.com/s3/frontify-cloud-files-us/eyJwYXRoIjoiZnJvbnRpZnlcL2FjY291bnRzXC84MVwvMTQwMDg3XC9wcm9qZWN0c1wvMjcwOTIzXC9hc3NldHNcL2Q2XC80ODUxMjI1XC9kZjFhM2Y3Mzg3MzhhNmFmZTYyMDdlNjE4YTMwYTQ1OS0xNjAzOTcyMDM1LnBuZyJ9:frontify:dBwyzVVzgbqk8UGTjB_2_OmS7Kr8LjWFNIjcWsauKPk?width=2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6464" y="2058616"/>
            <a:ext cx="3377553" cy="33775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714378" y="2055158"/>
            <a:ext cx="1575732" cy="646331"/>
          </a:xfrm>
          <a:prstGeom prst="rect">
            <a:avLst/>
          </a:prstGeom>
          <a:noFill/>
          <a:ln>
            <a:noFill/>
          </a:ln>
        </p:spPr>
        <p:txBody>
          <a:bodyPr wrap="square" rtlCol="0">
            <a:spAutoFit/>
          </a:bodyPr>
          <a:lstStyle/>
          <a:p>
            <a:r>
              <a:rPr lang="en-GB" dirty="0">
                <a:latin typeface="Lucida Console" panose="020B0609040504020204" pitchFamily="49" charset="0"/>
              </a:rPr>
              <a:t>Destroy &amp; </a:t>
            </a:r>
          </a:p>
          <a:p>
            <a:r>
              <a:rPr lang="en-GB" dirty="0">
                <a:latin typeface="Lucida Console" panose="020B0609040504020204" pitchFamily="49" charset="0"/>
              </a:rPr>
              <a:t>rebuild</a:t>
            </a:r>
          </a:p>
        </p:txBody>
      </p:sp>
      <p:sp>
        <p:nvSpPr>
          <p:cNvPr id="16" name="Rectangle 15"/>
          <p:cNvSpPr/>
          <p:nvPr/>
        </p:nvSpPr>
        <p:spPr>
          <a:xfrm>
            <a:off x="4187585" y="2016318"/>
            <a:ext cx="1579278" cy="646331"/>
          </a:xfrm>
          <a:prstGeom prst="rect">
            <a:avLst/>
          </a:prstGeom>
        </p:spPr>
        <p:txBody>
          <a:bodyPr wrap="none">
            <a:spAutoFit/>
          </a:bodyPr>
          <a:lstStyle/>
          <a:p>
            <a:r>
              <a:rPr lang="en-GB" dirty="0">
                <a:latin typeface="Lucida Console" panose="020B0609040504020204" pitchFamily="49" charset="0"/>
              </a:rPr>
              <a:t>Continuous</a:t>
            </a:r>
          </a:p>
          <a:p>
            <a:r>
              <a:rPr lang="en-GB" dirty="0">
                <a:latin typeface="Lucida Console" panose="020B0609040504020204" pitchFamily="49" charset="0"/>
              </a:rPr>
              <a:t>monitoring</a:t>
            </a:r>
          </a:p>
        </p:txBody>
      </p:sp>
      <p:sp>
        <p:nvSpPr>
          <p:cNvPr id="17" name="Rectangle 16"/>
          <p:cNvSpPr/>
          <p:nvPr/>
        </p:nvSpPr>
        <p:spPr>
          <a:xfrm>
            <a:off x="5477955" y="2820536"/>
            <a:ext cx="1997663" cy="646331"/>
          </a:xfrm>
          <a:prstGeom prst="rect">
            <a:avLst/>
          </a:prstGeom>
        </p:spPr>
        <p:txBody>
          <a:bodyPr wrap="none">
            <a:spAutoFit/>
          </a:bodyPr>
          <a:lstStyle/>
          <a:p>
            <a:r>
              <a:rPr lang="en-GB" dirty="0">
                <a:latin typeface="Lucida Console" panose="020B0609040504020204" pitchFamily="49" charset="0"/>
              </a:rPr>
              <a:t>Vulnerability</a:t>
            </a:r>
          </a:p>
          <a:p>
            <a:r>
              <a:rPr lang="en-GB" dirty="0">
                <a:latin typeface="Lucida Console" panose="020B0609040504020204" pitchFamily="49" charset="0"/>
              </a:rPr>
              <a:t>Management</a:t>
            </a:r>
          </a:p>
        </p:txBody>
      </p:sp>
      <p:sp>
        <p:nvSpPr>
          <p:cNvPr id="18" name="Rectangle 17"/>
          <p:cNvSpPr/>
          <p:nvPr/>
        </p:nvSpPr>
        <p:spPr>
          <a:xfrm>
            <a:off x="5477955" y="4060174"/>
            <a:ext cx="1579278" cy="646331"/>
          </a:xfrm>
          <a:prstGeom prst="rect">
            <a:avLst/>
          </a:prstGeom>
        </p:spPr>
        <p:txBody>
          <a:bodyPr wrap="none">
            <a:spAutoFit/>
          </a:bodyPr>
          <a:lstStyle/>
          <a:p>
            <a:r>
              <a:rPr lang="en-GB" dirty="0">
                <a:latin typeface="Lucida Console" panose="020B0609040504020204" pitchFamily="49" charset="0"/>
              </a:rPr>
              <a:t>Policy</a:t>
            </a:r>
          </a:p>
          <a:p>
            <a:r>
              <a:rPr lang="en-GB" dirty="0">
                <a:latin typeface="Lucida Console" panose="020B0609040504020204" pitchFamily="49" charset="0"/>
              </a:rPr>
              <a:t>compliance</a:t>
            </a:r>
          </a:p>
        </p:txBody>
      </p:sp>
      <p:sp>
        <p:nvSpPr>
          <p:cNvPr id="19" name="Rectangle 18"/>
          <p:cNvSpPr/>
          <p:nvPr/>
        </p:nvSpPr>
        <p:spPr>
          <a:xfrm>
            <a:off x="4414875" y="4831504"/>
            <a:ext cx="2694969" cy="646331"/>
          </a:xfrm>
          <a:prstGeom prst="rect">
            <a:avLst/>
          </a:prstGeom>
        </p:spPr>
        <p:txBody>
          <a:bodyPr wrap="none">
            <a:spAutoFit/>
          </a:bodyPr>
          <a:lstStyle/>
          <a:p>
            <a:r>
              <a:rPr lang="en-GB" dirty="0">
                <a:latin typeface="Lucida Console" panose="020B0609040504020204" pitchFamily="49" charset="0"/>
              </a:rPr>
              <a:t>Posture management</a:t>
            </a:r>
          </a:p>
          <a:p>
            <a:r>
              <a:rPr lang="en-GB" dirty="0">
                <a:latin typeface="Lucida Console" panose="020B0609040504020204" pitchFamily="49" charset="0"/>
              </a:rPr>
              <a:t>reporting</a:t>
            </a:r>
          </a:p>
        </p:txBody>
      </p:sp>
      <p:sp>
        <p:nvSpPr>
          <p:cNvPr id="20" name="Rectangle 19"/>
          <p:cNvSpPr/>
          <p:nvPr/>
        </p:nvSpPr>
        <p:spPr>
          <a:xfrm>
            <a:off x="1894645" y="4793296"/>
            <a:ext cx="1439818" cy="646331"/>
          </a:xfrm>
          <a:prstGeom prst="rect">
            <a:avLst/>
          </a:prstGeom>
        </p:spPr>
        <p:txBody>
          <a:bodyPr wrap="none">
            <a:spAutoFit/>
          </a:bodyPr>
          <a:lstStyle/>
          <a:p>
            <a:r>
              <a:rPr lang="en-GB" dirty="0">
                <a:latin typeface="Lucida Console" panose="020B0609040504020204" pitchFamily="49" charset="0"/>
              </a:rPr>
              <a:t>Proactive</a:t>
            </a:r>
          </a:p>
          <a:p>
            <a:r>
              <a:rPr lang="en-GB" dirty="0">
                <a:latin typeface="Lucida Console" panose="020B0609040504020204" pitchFamily="49" charset="0"/>
              </a:rPr>
              <a:t>patching</a:t>
            </a:r>
          </a:p>
        </p:txBody>
      </p:sp>
      <p:sp>
        <p:nvSpPr>
          <p:cNvPr id="21" name="Rectangle 20"/>
          <p:cNvSpPr/>
          <p:nvPr/>
        </p:nvSpPr>
        <p:spPr>
          <a:xfrm>
            <a:off x="504698" y="3424228"/>
            <a:ext cx="1858201" cy="646331"/>
          </a:xfrm>
          <a:prstGeom prst="rect">
            <a:avLst/>
          </a:prstGeom>
        </p:spPr>
        <p:txBody>
          <a:bodyPr wrap="none">
            <a:spAutoFit/>
          </a:bodyPr>
          <a:lstStyle/>
          <a:p>
            <a:r>
              <a:rPr lang="en-GB" dirty="0">
                <a:latin typeface="Lucida Console" panose="020B0609040504020204" pitchFamily="49" charset="0"/>
              </a:rPr>
              <a:t>Threat</a:t>
            </a:r>
          </a:p>
          <a:p>
            <a:r>
              <a:rPr lang="en-GB" dirty="0">
                <a:latin typeface="Lucida Console" panose="020B0609040504020204" pitchFamily="49" charset="0"/>
              </a:rPr>
              <a:t>Intelligence</a:t>
            </a:r>
          </a:p>
        </p:txBody>
      </p:sp>
    </p:spTree>
    <p:extLst>
      <p:ext uri="{BB962C8B-B14F-4D97-AF65-F5344CB8AC3E}">
        <p14:creationId xmlns:p14="http://schemas.microsoft.com/office/powerpoint/2010/main" val="1004717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a:t>
            </a:r>
            <a:r>
              <a:rPr lang="en-GB" dirty="0" err="1"/>
              <a:t>DevSecOpsHow</a:t>
            </a:r>
            <a:endParaRPr lang="en-GB" dirty="0"/>
          </a:p>
        </p:txBody>
      </p:sp>
      <p:sp>
        <p:nvSpPr>
          <p:cNvPr id="12" name="Shape">
            <a:extLst>
              <a:ext uri="{FF2B5EF4-FFF2-40B4-BE49-F238E27FC236}">
                <a16:creationId xmlns:a16="http://schemas.microsoft.com/office/drawing/2014/main" id="{ABC33907-3DF2-F34B-9DFF-46D4AA04E94F}"/>
              </a:ext>
            </a:extLst>
          </p:cNvPr>
          <p:cNvSpPr/>
          <p:nvPr/>
        </p:nvSpPr>
        <p:spPr>
          <a:xfrm>
            <a:off x="3727117" y="1656600"/>
            <a:ext cx="4342778" cy="3837696"/>
          </a:xfrm>
          <a:custGeom>
            <a:avLst/>
            <a:gdLst/>
            <a:ahLst/>
            <a:cxnLst>
              <a:cxn ang="0">
                <a:pos x="wd2" y="hd2"/>
              </a:cxn>
              <a:cxn ang="5400000">
                <a:pos x="wd2" y="hd2"/>
              </a:cxn>
              <a:cxn ang="10800000">
                <a:pos x="wd2" y="hd2"/>
              </a:cxn>
              <a:cxn ang="16200000">
                <a:pos x="wd2" y="hd2"/>
              </a:cxn>
            </a:cxnLst>
            <a:rect l="0" t="0" r="r" b="b"/>
            <a:pathLst>
              <a:path w="21482" h="21600" extrusionOk="0">
                <a:moveTo>
                  <a:pt x="15439" y="21600"/>
                </a:moveTo>
                <a:lnTo>
                  <a:pt x="6043" y="21600"/>
                </a:lnTo>
                <a:cubicBezTo>
                  <a:pt x="5558" y="21600"/>
                  <a:pt x="5107" y="21305"/>
                  <a:pt x="4870" y="20830"/>
                </a:cubicBezTo>
                <a:lnTo>
                  <a:pt x="178" y="11576"/>
                </a:lnTo>
                <a:cubicBezTo>
                  <a:pt x="-59" y="11102"/>
                  <a:pt x="-59" y="10511"/>
                  <a:pt x="178" y="10024"/>
                </a:cubicBezTo>
                <a:lnTo>
                  <a:pt x="4870" y="770"/>
                </a:lnTo>
                <a:cubicBezTo>
                  <a:pt x="5107" y="295"/>
                  <a:pt x="5558" y="0"/>
                  <a:pt x="6043" y="0"/>
                </a:cubicBezTo>
                <a:lnTo>
                  <a:pt x="15439" y="0"/>
                </a:lnTo>
                <a:cubicBezTo>
                  <a:pt x="15924" y="0"/>
                  <a:pt x="16375" y="295"/>
                  <a:pt x="16612" y="770"/>
                </a:cubicBezTo>
                <a:lnTo>
                  <a:pt x="21304" y="10024"/>
                </a:lnTo>
                <a:cubicBezTo>
                  <a:pt x="21541" y="10498"/>
                  <a:pt x="21541" y="11089"/>
                  <a:pt x="21304" y="11576"/>
                </a:cubicBezTo>
                <a:lnTo>
                  <a:pt x="16612" y="20830"/>
                </a:lnTo>
                <a:cubicBezTo>
                  <a:pt x="16364" y="21305"/>
                  <a:pt x="15913" y="21600"/>
                  <a:pt x="15439" y="21600"/>
                </a:cubicBezTo>
                <a:close/>
                <a:moveTo>
                  <a:pt x="6043" y="1386"/>
                </a:moveTo>
                <a:cubicBezTo>
                  <a:pt x="5998" y="1386"/>
                  <a:pt x="5953" y="1412"/>
                  <a:pt x="5930" y="1463"/>
                </a:cubicBezTo>
                <a:lnTo>
                  <a:pt x="1238" y="10717"/>
                </a:lnTo>
                <a:cubicBezTo>
                  <a:pt x="1216" y="10768"/>
                  <a:pt x="1216" y="10819"/>
                  <a:pt x="1238" y="10858"/>
                </a:cubicBezTo>
                <a:lnTo>
                  <a:pt x="5930" y="20111"/>
                </a:lnTo>
                <a:cubicBezTo>
                  <a:pt x="5953" y="20163"/>
                  <a:pt x="5998" y="20188"/>
                  <a:pt x="6043" y="20188"/>
                </a:cubicBezTo>
                <a:lnTo>
                  <a:pt x="15439" y="20188"/>
                </a:lnTo>
                <a:cubicBezTo>
                  <a:pt x="15484" y="20188"/>
                  <a:pt x="15529" y="20163"/>
                  <a:pt x="15552" y="20111"/>
                </a:cubicBezTo>
                <a:lnTo>
                  <a:pt x="20244" y="10858"/>
                </a:lnTo>
                <a:cubicBezTo>
                  <a:pt x="20266" y="10806"/>
                  <a:pt x="20266" y="10755"/>
                  <a:pt x="20244" y="10717"/>
                </a:cubicBezTo>
                <a:lnTo>
                  <a:pt x="15552" y="1463"/>
                </a:lnTo>
                <a:cubicBezTo>
                  <a:pt x="15529" y="1412"/>
                  <a:pt x="15484" y="1386"/>
                  <a:pt x="15439" y="1386"/>
                </a:cubicBezTo>
                <a:lnTo>
                  <a:pt x="6043" y="1386"/>
                </a:lnTo>
                <a:close/>
              </a:path>
            </a:pathLst>
          </a:custGeom>
          <a:solidFill>
            <a:schemeClr val="tx1">
              <a:lumMod val="95000"/>
              <a:lumOff val="5000"/>
            </a:scheme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3000">
              <a:solidFill>
                <a:srgbClr val="FFFFFF"/>
              </a:solidFill>
              <a:effectLst>
                <a:outerShdw blurRad="38100" dist="12700" dir="5400000" rotWithShape="0">
                  <a:srgbClr val="000000">
                    <a:alpha val="50000"/>
                  </a:srgbClr>
                </a:outerShdw>
              </a:effectLst>
            </a:endParaRPr>
          </a:p>
        </p:txBody>
      </p:sp>
      <p:sp>
        <p:nvSpPr>
          <p:cNvPr id="13" name="Shape">
            <a:extLst>
              <a:ext uri="{FF2B5EF4-FFF2-40B4-BE49-F238E27FC236}">
                <a16:creationId xmlns:a16="http://schemas.microsoft.com/office/drawing/2014/main" id="{ADDD2EEC-2E55-FA40-BF52-738002E6B0AF}"/>
              </a:ext>
            </a:extLst>
          </p:cNvPr>
          <p:cNvSpPr/>
          <p:nvPr/>
        </p:nvSpPr>
        <p:spPr>
          <a:xfrm>
            <a:off x="4251581" y="1230913"/>
            <a:ext cx="2148017" cy="1108212"/>
          </a:xfrm>
          <a:custGeom>
            <a:avLst/>
            <a:gdLst/>
            <a:ahLst/>
            <a:cxnLst>
              <a:cxn ang="0">
                <a:pos x="wd2" y="hd2"/>
              </a:cxn>
              <a:cxn ang="5400000">
                <a:pos x="wd2" y="hd2"/>
              </a:cxn>
              <a:cxn ang="10800000">
                <a:pos x="wd2" y="hd2"/>
              </a:cxn>
              <a:cxn ang="16200000">
                <a:pos x="wd2" y="hd2"/>
              </a:cxn>
            </a:cxnLst>
            <a:rect l="0" t="0" r="r" b="b"/>
            <a:pathLst>
              <a:path w="21531" h="21600" extrusionOk="0">
                <a:moveTo>
                  <a:pt x="21531" y="15200"/>
                </a:moveTo>
                <a:lnTo>
                  <a:pt x="16182" y="8800"/>
                </a:lnTo>
                <a:lnTo>
                  <a:pt x="16182" y="12933"/>
                </a:lnTo>
                <a:lnTo>
                  <a:pt x="11474" y="12933"/>
                </a:lnTo>
                <a:lnTo>
                  <a:pt x="11771" y="11956"/>
                </a:lnTo>
                <a:cubicBezTo>
                  <a:pt x="12045" y="11067"/>
                  <a:pt x="12045" y="9911"/>
                  <a:pt x="11771" y="9022"/>
                </a:cubicBezTo>
                <a:lnTo>
                  <a:pt x="9531" y="1467"/>
                </a:lnTo>
                <a:cubicBezTo>
                  <a:pt x="9257" y="578"/>
                  <a:pt x="8754" y="0"/>
                  <a:pt x="8228" y="0"/>
                </a:cubicBezTo>
                <a:lnTo>
                  <a:pt x="3748" y="0"/>
                </a:lnTo>
                <a:cubicBezTo>
                  <a:pt x="3200" y="0"/>
                  <a:pt x="2720" y="578"/>
                  <a:pt x="2445" y="1467"/>
                </a:cubicBezTo>
                <a:lnTo>
                  <a:pt x="205" y="9022"/>
                </a:lnTo>
                <a:cubicBezTo>
                  <a:pt x="-69" y="9911"/>
                  <a:pt x="-69" y="11067"/>
                  <a:pt x="205" y="11956"/>
                </a:cubicBezTo>
                <a:lnTo>
                  <a:pt x="2445" y="19511"/>
                </a:lnTo>
                <a:cubicBezTo>
                  <a:pt x="2720" y="20400"/>
                  <a:pt x="3222" y="20978"/>
                  <a:pt x="3748" y="20978"/>
                </a:cubicBezTo>
                <a:lnTo>
                  <a:pt x="8228" y="20978"/>
                </a:lnTo>
                <a:cubicBezTo>
                  <a:pt x="8777" y="20978"/>
                  <a:pt x="9257" y="20400"/>
                  <a:pt x="9531" y="19511"/>
                </a:cubicBezTo>
                <a:lnTo>
                  <a:pt x="10057" y="17778"/>
                </a:lnTo>
                <a:lnTo>
                  <a:pt x="16205" y="17778"/>
                </a:lnTo>
                <a:lnTo>
                  <a:pt x="16205" y="21600"/>
                </a:lnTo>
                <a:lnTo>
                  <a:pt x="21531" y="15200"/>
                </a:lnTo>
                <a:close/>
              </a:path>
            </a:pathLst>
          </a:custGeom>
          <a:solidFill>
            <a:schemeClr val="accent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4" name="Shape">
            <a:extLst>
              <a:ext uri="{FF2B5EF4-FFF2-40B4-BE49-F238E27FC236}">
                <a16:creationId xmlns:a16="http://schemas.microsoft.com/office/drawing/2014/main" id="{7BA7D26F-41D5-9B44-A33A-BE760512323E}"/>
              </a:ext>
            </a:extLst>
          </p:cNvPr>
          <p:cNvSpPr/>
          <p:nvPr/>
        </p:nvSpPr>
        <p:spPr>
          <a:xfrm>
            <a:off x="6349430" y="1230911"/>
            <a:ext cx="1194864" cy="1986122"/>
          </a:xfrm>
          <a:custGeom>
            <a:avLst/>
            <a:gdLst/>
            <a:ahLst/>
            <a:cxnLst>
              <a:cxn ang="0">
                <a:pos x="wd2" y="hd2"/>
              </a:cxn>
              <a:cxn ang="5400000">
                <a:pos x="wd2" y="hd2"/>
              </a:cxn>
              <a:cxn ang="10800000">
                <a:pos x="wd2" y="hd2"/>
              </a:cxn>
              <a:cxn ang="16200000">
                <a:pos x="wd2" y="hd2"/>
              </a:cxn>
            </a:cxnLst>
            <a:rect l="0" t="0" r="r" b="b"/>
            <a:pathLst>
              <a:path w="21355" h="21600" extrusionOk="0">
                <a:moveTo>
                  <a:pt x="16995" y="10887"/>
                </a:moveTo>
                <a:lnTo>
                  <a:pt x="20989" y="6671"/>
                </a:lnTo>
                <a:cubicBezTo>
                  <a:pt x="21478" y="6175"/>
                  <a:pt x="21478" y="5530"/>
                  <a:pt x="20989" y="5034"/>
                </a:cubicBezTo>
                <a:lnTo>
                  <a:pt x="16995" y="818"/>
                </a:lnTo>
                <a:cubicBezTo>
                  <a:pt x="16506" y="322"/>
                  <a:pt x="15609" y="0"/>
                  <a:pt x="14672" y="0"/>
                </a:cubicBezTo>
                <a:lnTo>
                  <a:pt x="6684" y="0"/>
                </a:lnTo>
                <a:cubicBezTo>
                  <a:pt x="5706" y="0"/>
                  <a:pt x="4850" y="322"/>
                  <a:pt x="4361" y="818"/>
                </a:cubicBezTo>
                <a:lnTo>
                  <a:pt x="367" y="5034"/>
                </a:lnTo>
                <a:cubicBezTo>
                  <a:pt x="-122" y="5530"/>
                  <a:pt x="-122" y="6175"/>
                  <a:pt x="367" y="6671"/>
                </a:cubicBezTo>
                <a:lnTo>
                  <a:pt x="4361" y="10887"/>
                </a:lnTo>
                <a:cubicBezTo>
                  <a:pt x="4850" y="11383"/>
                  <a:pt x="5747" y="11705"/>
                  <a:pt x="6684" y="11705"/>
                </a:cubicBezTo>
                <a:lnTo>
                  <a:pt x="8314" y="11705"/>
                </a:lnTo>
                <a:lnTo>
                  <a:pt x="13572" y="17235"/>
                </a:lnTo>
                <a:lnTo>
                  <a:pt x="10393" y="18351"/>
                </a:lnTo>
                <a:lnTo>
                  <a:pt x="20255" y="21600"/>
                </a:lnTo>
                <a:lnTo>
                  <a:pt x="20581" y="14780"/>
                </a:lnTo>
                <a:lnTo>
                  <a:pt x="17443" y="15871"/>
                </a:lnTo>
                <a:lnTo>
                  <a:pt x="13490" y="11680"/>
                </a:lnTo>
                <a:lnTo>
                  <a:pt x="14753" y="11680"/>
                </a:lnTo>
                <a:cubicBezTo>
                  <a:pt x="15650" y="11705"/>
                  <a:pt x="16547" y="11383"/>
                  <a:pt x="16995" y="10887"/>
                </a:cubicBezTo>
                <a:close/>
              </a:path>
            </a:pathLst>
          </a:custGeom>
          <a:solidFill>
            <a:schemeClr val="accent2"/>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5" name="Shape">
            <a:extLst>
              <a:ext uri="{FF2B5EF4-FFF2-40B4-BE49-F238E27FC236}">
                <a16:creationId xmlns:a16="http://schemas.microsoft.com/office/drawing/2014/main" id="{27A003AC-C506-F146-9346-C7636F148278}"/>
              </a:ext>
            </a:extLst>
          </p:cNvPr>
          <p:cNvSpPr/>
          <p:nvPr/>
        </p:nvSpPr>
        <p:spPr>
          <a:xfrm>
            <a:off x="4251579" y="3929310"/>
            <a:ext cx="1198888" cy="2002080"/>
          </a:xfrm>
          <a:custGeom>
            <a:avLst/>
            <a:gdLst/>
            <a:ahLst/>
            <a:cxnLst>
              <a:cxn ang="0">
                <a:pos x="wd2" y="hd2"/>
              </a:cxn>
              <a:cxn ang="5400000">
                <a:pos x="wd2" y="hd2"/>
              </a:cxn>
              <a:cxn ang="10800000">
                <a:pos x="wd2" y="hd2"/>
              </a:cxn>
              <a:cxn ang="16200000">
                <a:pos x="wd2" y="hd2"/>
              </a:cxn>
            </a:cxnLst>
            <a:rect l="0" t="0" r="r" b="b"/>
            <a:pathLst>
              <a:path w="21347" h="21600" extrusionOk="0">
                <a:moveTo>
                  <a:pt x="20991" y="14958"/>
                </a:moveTo>
                <a:lnTo>
                  <a:pt x="17012" y="10775"/>
                </a:lnTo>
                <a:cubicBezTo>
                  <a:pt x="16525" y="10283"/>
                  <a:pt x="15631" y="9964"/>
                  <a:pt x="14698" y="9964"/>
                </a:cubicBezTo>
                <a:lnTo>
                  <a:pt x="12830" y="9964"/>
                </a:lnTo>
                <a:lnTo>
                  <a:pt x="7470" y="4330"/>
                </a:lnTo>
                <a:lnTo>
                  <a:pt x="10637" y="3223"/>
                </a:lnTo>
                <a:lnTo>
                  <a:pt x="812" y="0"/>
                </a:lnTo>
                <a:lnTo>
                  <a:pt x="487" y="6765"/>
                </a:lnTo>
                <a:lnTo>
                  <a:pt x="3573" y="5683"/>
                </a:lnTo>
                <a:lnTo>
                  <a:pt x="7673" y="9988"/>
                </a:lnTo>
                <a:lnTo>
                  <a:pt x="6658" y="9988"/>
                </a:lnTo>
                <a:cubicBezTo>
                  <a:pt x="5684" y="9988"/>
                  <a:pt x="4831" y="10308"/>
                  <a:pt x="4344" y="10800"/>
                </a:cubicBezTo>
                <a:lnTo>
                  <a:pt x="365" y="14982"/>
                </a:lnTo>
                <a:cubicBezTo>
                  <a:pt x="-122" y="15474"/>
                  <a:pt x="-122" y="16114"/>
                  <a:pt x="365" y="16606"/>
                </a:cubicBezTo>
                <a:lnTo>
                  <a:pt x="4344" y="20788"/>
                </a:lnTo>
                <a:cubicBezTo>
                  <a:pt x="4831" y="21280"/>
                  <a:pt x="5725" y="21600"/>
                  <a:pt x="6658" y="21600"/>
                </a:cubicBezTo>
                <a:lnTo>
                  <a:pt x="14616" y="21600"/>
                </a:lnTo>
                <a:cubicBezTo>
                  <a:pt x="15591" y="21600"/>
                  <a:pt x="16443" y="21280"/>
                  <a:pt x="16931" y="20788"/>
                </a:cubicBezTo>
                <a:lnTo>
                  <a:pt x="20910" y="16606"/>
                </a:lnTo>
                <a:cubicBezTo>
                  <a:pt x="21478" y="16089"/>
                  <a:pt x="21478" y="15474"/>
                  <a:pt x="20991" y="14958"/>
                </a:cubicBezTo>
                <a:close/>
              </a:path>
            </a:pathLst>
          </a:custGeom>
          <a:solidFill>
            <a:schemeClr val="accent6"/>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6" name="Shape">
            <a:extLst>
              <a:ext uri="{FF2B5EF4-FFF2-40B4-BE49-F238E27FC236}">
                <a16:creationId xmlns:a16="http://schemas.microsoft.com/office/drawing/2014/main" id="{461029B0-B6AE-DB4C-BC2B-2356CDB568D3}"/>
              </a:ext>
            </a:extLst>
          </p:cNvPr>
          <p:cNvSpPr/>
          <p:nvPr/>
        </p:nvSpPr>
        <p:spPr>
          <a:xfrm>
            <a:off x="5391716" y="4795813"/>
            <a:ext cx="2134628" cy="1115053"/>
          </a:xfrm>
          <a:custGeom>
            <a:avLst/>
            <a:gdLst/>
            <a:ahLst/>
            <a:cxnLst>
              <a:cxn ang="0">
                <a:pos x="wd2" y="hd2"/>
              </a:cxn>
              <a:cxn ang="5400000">
                <a:pos x="wd2" y="hd2"/>
              </a:cxn>
              <a:cxn ang="10800000">
                <a:pos x="wd2" y="hd2"/>
              </a:cxn>
              <a:cxn ang="16200000">
                <a:pos x="wd2" y="hd2"/>
              </a:cxn>
            </a:cxnLst>
            <a:rect l="0" t="0" r="r" b="b"/>
            <a:pathLst>
              <a:path w="21534" h="21600" extrusionOk="0">
                <a:moveTo>
                  <a:pt x="21347" y="9674"/>
                </a:moveTo>
                <a:lnTo>
                  <a:pt x="19093" y="2164"/>
                </a:lnTo>
                <a:cubicBezTo>
                  <a:pt x="18817" y="1281"/>
                  <a:pt x="18311" y="707"/>
                  <a:pt x="17781" y="707"/>
                </a:cubicBezTo>
                <a:lnTo>
                  <a:pt x="13250" y="707"/>
                </a:lnTo>
                <a:cubicBezTo>
                  <a:pt x="12698" y="707"/>
                  <a:pt x="12215" y="1281"/>
                  <a:pt x="11939" y="2164"/>
                </a:cubicBezTo>
                <a:lnTo>
                  <a:pt x="11410" y="3931"/>
                </a:lnTo>
                <a:lnTo>
                  <a:pt x="5383" y="3931"/>
                </a:lnTo>
                <a:lnTo>
                  <a:pt x="5383" y="0"/>
                </a:lnTo>
                <a:lnTo>
                  <a:pt x="0" y="6361"/>
                </a:lnTo>
                <a:lnTo>
                  <a:pt x="5383" y="12721"/>
                </a:lnTo>
                <a:lnTo>
                  <a:pt x="5383" y="8790"/>
                </a:lnTo>
                <a:lnTo>
                  <a:pt x="9960" y="8790"/>
                </a:lnTo>
                <a:lnTo>
                  <a:pt x="9684" y="9718"/>
                </a:lnTo>
                <a:cubicBezTo>
                  <a:pt x="9408" y="10601"/>
                  <a:pt x="9408" y="11750"/>
                  <a:pt x="9684" y="12633"/>
                </a:cubicBezTo>
                <a:lnTo>
                  <a:pt x="11939" y="20142"/>
                </a:lnTo>
                <a:cubicBezTo>
                  <a:pt x="12215" y="21026"/>
                  <a:pt x="12721" y="21600"/>
                  <a:pt x="13250" y="21600"/>
                </a:cubicBezTo>
                <a:lnTo>
                  <a:pt x="17758" y="21600"/>
                </a:lnTo>
                <a:cubicBezTo>
                  <a:pt x="18311" y="21600"/>
                  <a:pt x="18794" y="21026"/>
                  <a:pt x="19070" y="20142"/>
                </a:cubicBezTo>
                <a:lnTo>
                  <a:pt x="21324" y="12633"/>
                </a:lnTo>
                <a:cubicBezTo>
                  <a:pt x="21600" y="11706"/>
                  <a:pt x="21600" y="10601"/>
                  <a:pt x="21347" y="9674"/>
                </a:cubicBezTo>
                <a:close/>
              </a:path>
            </a:pathLst>
          </a:custGeom>
          <a:solidFill>
            <a:schemeClr val="accent3"/>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7" name="Shape">
            <a:extLst>
              <a:ext uri="{FF2B5EF4-FFF2-40B4-BE49-F238E27FC236}">
                <a16:creationId xmlns:a16="http://schemas.microsoft.com/office/drawing/2014/main" id="{A7C0173E-76AA-0842-8AFA-C6F321223D03}"/>
              </a:ext>
            </a:extLst>
          </p:cNvPr>
          <p:cNvSpPr/>
          <p:nvPr/>
        </p:nvSpPr>
        <p:spPr>
          <a:xfrm>
            <a:off x="6965102" y="3024763"/>
            <a:ext cx="1596193" cy="1774055"/>
          </a:xfrm>
          <a:custGeom>
            <a:avLst/>
            <a:gdLst/>
            <a:ahLst/>
            <a:cxnLst>
              <a:cxn ang="0">
                <a:pos x="wd2" y="hd2"/>
              </a:cxn>
              <a:cxn ang="5400000">
                <a:pos x="wd2" y="hd2"/>
              </a:cxn>
              <a:cxn ang="10800000">
                <a:pos x="wd2" y="hd2"/>
              </a:cxn>
              <a:cxn ang="16200000">
                <a:pos x="wd2" y="hd2"/>
              </a:cxn>
            </a:cxnLst>
            <a:rect l="0" t="0" r="r" b="b"/>
            <a:pathLst>
              <a:path w="21508" h="21600" extrusionOk="0">
                <a:moveTo>
                  <a:pt x="21231" y="5636"/>
                </a:moveTo>
                <a:lnTo>
                  <a:pt x="18220" y="916"/>
                </a:lnTo>
                <a:cubicBezTo>
                  <a:pt x="17851" y="361"/>
                  <a:pt x="17176" y="0"/>
                  <a:pt x="16469" y="0"/>
                </a:cubicBezTo>
                <a:lnTo>
                  <a:pt x="10447" y="0"/>
                </a:lnTo>
                <a:cubicBezTo>
                  <a:pt x="9709" y="0"/>
                  <a:pt x="9064" y="361"/>
                  <a:pt x="8695" y="916"/>
                </a:cubicBezTo>
                <a:lnTo>
                  <a:pt x="5684" y="5636"/>
                </a:lnTo>
                <a:cubicBezTo>
                  <a:pt x="5316" y="6191"/>
                  <a:pt x="5316" y="6913"/>
                  <a:pt x="5684" y="7468"/>
                </a:cubicBezTo>
                <a:lnTo>
                  <a:pt x="6483" y="8718"/>
                </a:lnTo>
                <a:lnTo>
                  <a:pt x="2335" y="15187"/>
                </a:lnTo>
                <a:lnTo>
                  <a:pt x="0" y="13965"/>
                </a:lnTo>
                <a:lnTo>
                  <a:pt x="246" y="21600"/>
                </a:lnTo>
                <a:lnTo>
                  <a:pt x="7681" y="17963"/>
                </a:lnTo>
                <a:lnTo>
                  <a:pt x="5254" y="16714"/>
                </a:lnTo>
                <a:lnTo>
                  <a:pt x="8419" y="11744"/>
                </a:lnTo>
                <a:lnTo>
                  <a:pt x="8695" y="12188"/>
                </a:lnTo>
                <a:cubicBezTo>
                  <a:pt x="9064" y="12743"/>
                  <a:pt x="9740" y="13104"/>
                  <a:pt x="10447" y="13104"/>
                </a:cubicBezTo>
                <a:lnTo>
                  <a:pt x="16469" y="13104"/>
                </a:lnTo>
                <a:cubicBezTo>
                  <a:pt x="17206" y="13104"/>
                  <a:pt x="17851" y="12743"/>
                  <a:pt x="18220" y="12188"/>
                </a:cubicBezTo>
                <a:lnTo>
                  <a:pt x="21231" y="7468"/>
                </a:lnTo>
                <a:cubicBezTo>
                  <a:pt x="21600" y="6885"/>
                  <a:pt x="21600" y="6191"/>
                  <a:pt x="21231" y="5636"/>
                </a:cubicBezTo>
                <a:close/>
              </a:path>
            </a:pathLst>
          </a:custGeom>
          <a:solidFill>
            <a:schemeClr val="accent5"/>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8" name="Shape">
            <a:extLst>
              <a:ext uri="{FF2B5EF4-FFF2-40B4-BE49-F238E27FC236}">
                <a16:creationId xmlns:a16="http://schemas.microsoft.com/office/drawing/2014/main" id="{F7FAEE51-F0D6-B24D-A417-6ACBE951DF3A}"/>
              </a:ext>
            </a:extLst>
          </p:cNvPr>
          <p:cNvSpPr/>
          <p:nvPr/>
        </p:nvSpPr>
        <p:spPr>
          <a:xfrm>
            <a:off x="3225459" y="2363484"/>
            <a:ext cx="1605313" cy="1726165"/>
          </a:xfrm>
          <a:custGeom>
            <a:avLst/>
            <a:gdLst/>
            <a:ahLst/>
            <a:cxnLst>
              <a:cxn ang="0">
                <a:pos x="wd2" y="hd2"/>
              </a:cxn>
              <a:cxn ang="5400000">
                <a:pos x="wd2" y="hd2"/>
              </a:cxn>
              <a:cxn ang="10800000">
                <a:pos x="wd2" y="hd2"/>
              </a:cxn>
              <a:cxn ang="16200000">
                <a:pos x="wd2" y="hd2"/>
              </a:cxn>
            </a:cxnLst>
            <a:rect l="0" t="0" r="r" b="b"/>
            <a:pathLst>
              <a:path w="21508" h="21600" extrusionOk="0">
                <a:moveTo>
                  <a:pt x="21508" y="7847"/>
                </a:moveTo>
                <a:lnTo>
                  <a:pt x="21264" y="0"/>
                </a:lnTo>
                <a:lnTo>
                  <a:pt x="13870" y="3738"/>
                </a:lnTo>
                <a:lnTo>
                  <a:pt x="16100" y="4936"/>
                </a:lnTo>
                <a:lnTo>
                  <a:pt x="13137" y="9730"/>
                </a:lnTo>
                <a:lnTo>
                  <a:pt x="12740" y="9074"/>
                </a:lnTo>
                <a:cubicBezTo>
                  <a:pt x="12373" y="8503"/>
                  <a:pt x="11701" y="8132"/>
                  <a:pt x="10998" y="8132"/>
                </a:cubicBezTo>
                <a:lnTo>
                  <a:pt x="5010" y="8132"/>
                </a:lnTo>
                <a:cubicBezTo>
                  <a:pt x="4277" y="8132"/>
                  <a:pt x="3635" y="8503"/>
                  <a:pt x="3269" y="9074"/>
                </a:cubicBezTo>
                <a:lnTo>
                  <a:pt x="275" y="13924"/>
                </a:lnTo>
                <a:cubicBezTo>
                  <a:pt x="-92" y="14495"/>
                  <a:pt x="-92" y="15237"/>
                  <a:pt x="275" y="15808"/>
                </a:cubicBezTo>
                <a:lnTo>
                  <a:pt x="3269" y="20658"/>
                </a:lnTo>
                <a:cubicBezTo>
                  <a:pt x="3635" y="21229"/>
                  <a:pt x="4307" y="21600"/>
                  <a:pt x="5010" y="21600"/>
                </a:cubicBezTo>
                <a:lnTo>
                  <a:pt x="10998" y="21600"/>
                </a:lnTo>
                <a:cubicBezTo>
                  <a:pt x="11731" y="21600"/>
                  <a:pt x="12373" y="21229"/>
                  <a:pt x="12740" y="20658"/>
                </a:cubicBezTo>
                <a:lnTo>
                  <a:pt x="15734" y="15808"/>
                </a:lnTo>
                <a:cubicBezTo>
                  <a:pt x="16100" y="15237"/>
                  <a:pt x="16100" y="14495"/>
                  <a:pt x="15734" y="13924"/>
                </a:cubicBezTo>
                <a:lnTo>
                  <a:pt x="15062" y="12812"/>
                </a:lnTo>
                <a:lnTo>
                  <a:pt x="18972" y="6477"/>
                </a:lnTo>
                <a:lnTo>
                  <a:pt x="21508" y="7847"/>
                </a:lnTo>
                <a:close/>
              </a:path>
            </a:pathLst>
          </a:custGeom>
          <a:solidFill>
            <a:schemeClr val="accent1"/>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grpSp>
        <p:nvGrpSpPr>
          <p:cNvPr id="19" name="Group 18">
            <a:extLst>
              <a:ext uri="{FF2B5EF4-FFF2-40B4-BE49-F238E27FC236}">
                <a16:creationId xmlns:a16="http://schemas.microsoft.com/office/drawing/2014/main" id="{32306301-D796-4546-8A6B-02DFE3FD5F16}"/>
              </a:ext>
            </a:extLst>
          </p:cNvPr>
          <p:cNvGrpSpPr/>
          <p:nvPr/>
        </p:nvGrpSpPr>
        <p:grpSpPr>
          <a:xfrm>
            <a:off x="4897041" y="2821282"/>
            <a:ext cx="2002930" cy="1228597"/>
            <a:chOff x="8921977" y="1405170"/>
            <a:chExt cx="2926080" cy="1228597"/>
          </a:xfrm>
        </p:grpSpPr>
        <p:sp>
          <p:nvSpPr>
            <p:cNvPr id="20" name="TextBox 29">
              <a:extLst>
                <a:ext uri="{FF2B5EF4-FFF2-40B4-BE49-F238E27FC236}">
                  <a16:creationId xmlns:a16="http://schemas.microsoft.com/office/drawing/2014/main" id="{2479D4D5-D449-1748-9FDD-0C3A5A7D1BAD}"/>
                </a:ext>
              </a:extLst>
            </p:cNvPr>
            <p:cNvSpPr txBox="1"/>
            <p:nvPr/>
          </p:nvSpPr>
          <p:spPr>
            <a:xfrm>
              <a:off x="8921977" y="1405170"/>
              <a:ext cx="2926080" cy="523220"/>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800" dirty="0" err="1">
                  <a:latin typeface="Arial" panose="020B0604020202020204" pitchFamily="34" charset="0"/>
                  <a:cs typeface="Arial" panose="020B0604020202020204" pitchFamily="34" charset="0"/>
                </a:rPr>
                <a:t>DevSecOps</a:t>
              </a:r>
              <a:endParaRPr lang="en-US" sz="2800" b="1" noProof="1">
                <a:solidFill>
                  <a:schemeClr val="bg1"/>
                </a:solidFill>
                <a:latin typeface="Arial" panose="020B0604020202020204" pitchFamily="34" charset="0"/>
                <a:cs typeface="Arial" panose="020B0604020202020204" pitchFamily="34" charset="0"/>
              </a:endParaRPr>
            </a:p>
          </p:txBody>
        </p:sp>
        <p:sp>
          <p:nvSpPr>
            <p:cNvPr id="21" name="TextBox 30">
              <a:extLst>
                <a:ext uri="{FF2B5EF4-FFF2-40B4-BE49-F238E27FC236}">
                  <a16:creationId xmlns:a16="http://schemas.microsoft.com/office/drawing/2014/main" id="{ACB1D35D-6D85-D847-A9BB-55FC57810797}"/>
                </a:ext>
              </a:extLst>
            </p:cNvPr>
            <p:cNvSpPr txBox="1"/>
            <p:nvPr/>
          </p:nvSpPr>
          <p:spPr>
            <a:xfrm>
              <a:off x="8921977" y="1925881"/>
              <a:ext cx="2926080" cy="707886"/>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000" dirty="0">
                  <a:latin typeface="Arial" panose="020B0604020202020204" pitchFamily="34" charset="0"/>
                  <a:cs typeface="Arial" panose="020B0604020202020204" pitchFamily="34" charset="0"/>
                </a:rPr>
                <a:t>Process Chain </a:t>
              </a:r>
            </a:p>
            <a:p>
              <a:pPr algn="ctr"/>
              <a:r>
                <a:rPr lang="en-GB" sz="2000" dirty="0">
                  <a:latin typeface="Arial" panose="020B0604020202020204" pitchFamily="34" charset="0"/>
                  <a:cs typeface="Arial" panose="020B0604020202020204" pitchFamily="34" charset="0"/>
                </a:rPr>
                <a:t>(abridged!)</a:t>
              </a:r>
              <a:endParaRPr lang="en-US" sz="2000" noProof="1">
                <a:solidFill>
                  <a:schemeClr val="bg1">
                    <a:lumMod val="75000"/>
                  </a:schemeClr>
                </a:solidFill>
                <a:latin typeface="Arial" panose="020B0604020202020204" pitchFamily="34" charset="0"/>
                <a:cs typeface="Arial" panose="020B0604020202020204" pitchFamily="34" charset="0"/>
              </a:endParaRPr>
            </a:p>
          </p:txBody>
        </p:sp>
      </p:gr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3411" y="1394595"/>
            <a:ext cx="705603" cy="705603"/>
          </a:xfrm>
          <a:prstGeom prst="rect">
            <a:avLst/>
          </a:prstGeom>
        </p:spPr>
      </p:pic>
      <p:grpSp>
        <p:nvGrpSpPr>
          <p:cNvPr id="23" name="Group 22">
            <a:extLst>
              <a:ext uri="{FF2B5EF4-FFF2-40B4-BE49-F238E27FC236}">
                <a16:creationId xmlns:a16="http://schemas.microsoft.com/office/drawing/2014/main" id="{32306301-D796-4546-8A6B-02DFE3FD5F16}"/>
              </a:ext>
            </a:extLst>
          </p:cNvPr>
          <p:cNvGrpSpPr/>
          <p:nvPr/>
        </p:nvGrpSpPr>
        <p:grpSpPr>
          <a:xfrm>
            <a:off x="1880786" y="1009986"/>
            <a:ext cx="2002930" cy="2028816"/>
            <a:chOff x="8921977" y="1466725"/>
            <a:chExt cx="2926080" cy="2028816"/>
          </a:xfrm>
        </p:grpSpPr>
        <p:sp>
          <p:nvSpPr>
            <p:cNvPr id="24" name="TextBox 29">
              <a:extLst>
                <a:ext uri="{FF2B5EF4-FFF2-40B4-BE49-F238E27FC236}">
                  <a16:creationId xmlns:a16="http://schemas.microsoft.com/office/drawing/2014/main" id="{2479D4D5-D449-1748-9FDD-0C3A5A7D1BAD}"/>
                </a:ext>
              </a:extLst>
            </p:cNvPr>
            <p:cNvSpPr txBox="1"/>
            <p:nvPr/>
          </p:nvSpPr>
          <p:spPr>
            <a:xfrm>
              <a:off x="8921977" y="1466725"/>
              <a:ext cx="2926080"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a:latin typeface="Arial" panose="020B0604020202020204" pitchFamily="34" charset="0"/>
                  <a:cs typeface="Arial" panose="020B0604020202020204" pitchFamily="34" charset="0"/>
                </a:rPr>
                <a:t>Culture</a:t>
              </a:r>
              <a:endParaRPr lang="en-US" sz="2400" b="1" noProof="1">
                <a:solidFill>
                  <a:schemeClr val="bg1"/>
                </a:solidFill>
                <a:latin typeface="Arial" panose="020B0604020202020204" pitchFamily="34" charset="0"/>
                <a:cs typeface="Arial" panose="020B0604020202020204" pitchFamily="34" charset="0"/>
              </a:endParaRPr>
            </a:p>
          </p:txBody>
        </p:sp>
        <p:sp>
          <p:nvSpPr>
            <p:cNvPr id="25" name="TextBox 30">
              <a:extLst>
                <a:ext uri="{FF2B5EF4-FFF2-40B4-BE49-F238E27FC236}">
                  <a16:creationId xmlns:a16="http://schemas.microsoft.com/office/drawing/2014/main" id="{ACB1D35D-6D85-D847-A9BB-55FC57810797}"/>
                </a:ext>
              </a:extLst>
            </p:cNvPr>
            <p:cNvSpPr txBox="1"/>
            <p:nvPr/>
          </p:nvSpPr>
          <p:spPr>
            <a:xfrm>
              <a:off x="8921977" y="1925881"/>
              <a:ext cx="2926080" cy="1569660"/>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Secure code training</a:t>
              </a:r>
              <a:endParaRPr lang="en-US" sz="1200" noProof="1">
                <a:solidFill>
                  <a:schemeClr val="bg1">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Peer reviews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Unit testing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Coding champion</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Threat modelling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Coding standards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First warning … stop reading!</a:t>
              </a:r>
            </a:p>
          </p:txBody>
        </p:sp>
      </p:grpSp>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09425" y="3198699"/>
            <a:ext cx="705603" cy="705603"/>
          </a:xfrm>
          <a:prstGeom prst="rect">
            <a:avLst/>
          </a:prstGeom>
        </p:spPr>
      </p:pic>
      <p:grpSp>
        <p:nvGrpSpPr>
          <p:cNvPr id="27" name="Group 26">
            <a:extLst>
              <a:ext uri="{FF2B5EF4-FFF2-40B4-BE49-F238E27FC236}">
                <a16:creationId xmlns:a16="http://schemas.microsoft.com/office/drawing/2014/main" id="{32306301-D796-4546-8A6B-02DFE3FD5F16}"/>
              </a:ext>
            </a:extLst>
          </p:cNvPr>
          <p:cNvGrpSpPr/>
          <p:nvPr/>
        </p:nvGrpSpPr>
        <p:grpSpPr>
          <a:xfrm>
            <a:off x="8682389" y="2571003"/>
            <a:ext cx="2655238" cy="1760012"/>
            <a:chOff x="8921977" y="1097393"/>
            <a:chExt cx="2926080" cy="2605315"/>
          </a:xfrm>
        </p:grpSpPr>
        <p:sp>
          <p:nvSpPr>
            <p:cNvPr id="28" name="TextBox 29">
              <a:extLst>
                <a:ext uri="{FF2B5EF4-FFF2-40B4-BE49-F238E27FC236}">
                  <a16:creationId xmlns:a16="http://schemas.microsoft.com/office/drawing/2014/main" id="{2479D4D5-D449-1748-9FDD-0C3A5A7D1BAD}"/>
                </a:ext>
              </a:extLst>
            </p:cNvPr>
            <p:cNvSpPr txBox="1"/>
            <p:nvPr/>
          </p:nvSpPr>
          <p:spPr>
            <a:xfrm>
              <a:off x="8921977" y="1097393"/>
              <a:ext cx="2926080" cy="83099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a:latin typeface="Arial" panose="020B0604020202020204" pitchFamily="34" charset="0"/>
                  <a:cs typeface="Arial" panose="020B0604020202020204" pitchFamily="34" charset="0"/>
                </a:rPr>
                <a:t>Developer Tooling</a:t>
              </a:r>
              <a:endParaRPr lang="en-US" sz="2400" b="1" noProof="1">
                <a:solidFill>
                  <a:schemeClr val="bg1"/>
                </a:solidFill>
                <a:latin typeface="Arial" panose="020B0604020202020204" pitchFamily="34" charset="0"/>
                <a:cs typeface="Arial" panose="020B0604020202020204" pitchFamily="34" charset="0"/>
              </a:endParaRPr>
            </a:p>
          </p:txBody>
        </p:sp>
        <p:sp>
          <p:nvSpPr>
            <p:cNvPr id="29" name="TextBox 30">
              <a:extLst>
                <a:ext uri="{FF2B5EF4-FFF2-40B4-BE49-F238E27FC236}">
                  <a16:creationId xmlns:a16="http://schemas.microsoft.com/office/drawing/2014/main" id="{ACB1D35D-6D85-D847-A9BB-55FC57810797}"/>
                </a:ext>
              </a:extLst>
            </p:cNvPr>
            <p:cNvSpPr txBox="1"/>
            <p:nvPr/>
          </p:nvSpPr>
          <p:spPr>
            <a:xfrm>
              <a:off x="8921977" y="1925882"/>
              <a:ext cx="2926080" cy="1776826"/>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IDE</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Package Management</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Application Lifecycle Management</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Ticketing system</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DAST tooling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Source control</a:t>
              </a:r>
            </a:p>
          </p:txBody>
        </p:sp>
      </p:grpSp>
      <p:grpSp>
        <p:nvGrpSpPr>
          <p:cNvPr id="30" name="Group 29">
            <a:extLst>
              <a:ext uri="{FF2B5EF4-FFF2-40B4-BE49-F238E27FC236}">
                <a16:creationId xmlns:a16="http://schemas.microsoft.com/office/drawing/2014/main" id="{32306301-D796-4546-8A6B-02DFE3FD5F16}"/>
              </a:ext>
            </a:extLst>
          </p:cNvPr>
          <p:cNvGrpSpPr/>
          <p:nvPr/>
        </p:nvGrpSpPr>
        <p:grpSpPr>
          <a:xfrm>
            <a:off x="7962226" y="1009986"/>
            <a:ext cx="2002930" cy="1659485"/>
            <a:chOff x="8921977" y="1466725"/>
            <a:chExt cx="2926080" cy="1659485"/>
          </a:xfrm>
        </p:grpSpPr>
        <p:sp>
          <p:nvSpPr>
            <p:cNvPr id="31" name="TextBox 29">
              <a:extLst>
                <a:ext uri="{FF2B5EF4-FFF2-40B4-BE49-F238E27FC236}">
                  <a16:creationId xmlns:a16="http://schemas.microsoft.com/office/drawing/2014/main" id="{2479D4D5-D449-1748-9FDD-0C3A5A7D1BAD}"/>
                </a:ext>
              </a:extLst>
            </p:cNvPr>
            <p:cNvSpPr txBox="1"/>
            <p:nvPr/>
          </p:nvSpPr>
          <p:spPr>
            <a:xfrm>
              <a:off x="8921977" y="1466725"/>
              <a:ext cx="2926080"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a:latin typeface="Arial" panose="020B0604020202020204" pitchFamily="34" charset="0"/>
                  <a:cs typeface="Arial" panose="020B0604020202020204" pitchFamily="34" charset="0"/>
                </a:rPr>
                <a:t>Infrastructure</a:t>
              </a:r>
              <a:endParaRPr lang="en-US" sz="2400" b="1" noProof="1">
                <a:solidFill>
                  <a:schemeClr val="bg1"/>
                </a:solidFill>
                <a:latin typeface="Arial" panose="020B0604020202020204" pitchFamily="34" charset="0"/>
                <a:cs typeface="Arial" panose="020B0604020202020204" pitchFamily="34" charset="0"/>
              </a:endParaRPr>
            </a:p>
          </p:txBody>
        </p:sp>
        <p:sp>
          <p:nvSpPr>
            <p:cNvPr id="32" name="TextBox 30">
              <a:extLst>
                <a:ext uri="{FF2B5EF4-FFF2-40B4-BE49-F238E27FC236}">
                  <a16:creationId xmlns:a16="http://schemas.microsoft.com/office/drawing/2014/main" id="{ACB1D35D-6D85-D847-A9BB-55FC57810797}"/>
                </a:ext>
              </a:extLst>
            </p:cNvPr>
            <p:cNvSpPr txBox="1"/>
            <p:nvPr/>
          </p:nvSpPr>
          <p:spPr>
            <a:xfrm>
              <a:off x="8921977" y="1925881"/>
              <a:ext cx="2926080" cy="1200329"/>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Image library source</a:t>
              </a:r>
              <a:endParaRPr lang="en-US" sz="1200" noProof="1">
                <a:solidFill>
                  <a:schemeClr val="bg1">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Server hardening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Patching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Gold image curation</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Networks and firewalls </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Automatic provisioning</a:t>
              </a:r>
            </a:p>
          </p:txBody>
        </p:sp>
      </p:grpSp>
      <p:pic>
        <p:nvPicPr>
          <p:cNvPr id="33" name="Picture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94060" y="1359081"/>
            <a:ext cx="705603" cy="705603"/>
          </a:xfrm>
          <a:prstGeom prst="rect">
            <a:avLst/>
          </a:prstGeom>
        </p:spPr>
      </p:pic>
      <p:pic>
        <p:nvPicPr>
          <p:cNvPr id="34"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65243" y="3193177"/>
            <a:ext cx="705603" cy="705603"/>
          </a:xfrm>
          <a:prstGeom prst="rect">
            <a:avLst/>
          </a:prstGeom>
        </p:spPr>
      </p:pic>
      <p:grpSp>
        <p:nvGrpSpPr>
          <p:cNvPr id="35" name="Group 34">
            <a:extLst>
              <a:ext uri="{FF2B5EF4-FFF2-40B4-BE49-F238E27FC236}">
                <a16:creationId xmlns:a16="http://schemas.microsoft.com/office/drawing/2014/main" id="{32306301-D796-4546-8A6B-02DFE3FD5F16}"/>
              </a:ext>
            </a:extLst>
          </p:cNvPr>
          <p:cNvGrpSpPr/>
          <p:nvPr/>
        </p:nvGrpSpPr>
        <p:grpSpPr>
          <a:xfrm>
            <a:off x="1133810" y="2870224"/>
            <a:ext cx="2002930" cy="2028816"/>
            <a:chOff x="8921977" y="1466725"/>
            <a:chExt cx="2926080" cy="2028816"/>
          </a:xfrm>
        </p:grpSpPr>
        <p:sp>
          <p:nvSpPr>
            <p:cNvPr id="36" name="TextBox 29">
              <a:extLst>
                <a:ext uri="{FF2B5EF4-FFF2-40B4-BE49-F238E27FC236}">
                  <a16:creationId xmlns:a16="http://schemas.microsoft.com/office/drawing/2014/main" id="{2479D4D5-D449-1748-9FDD-0C3A5A7D1BAD}"/>
                </a:ext>
              </a:extLst>
            </p:cNvPr>
            <p:cNvSpPr txBox="1"/>
            <p:nvPr/>
          </p:nvSpPr>
          <p:spPr>
            <a:xfrm>
              <a:off x="8921977" y="1466725"/>
              <a:ext cx="2926080"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a:latin typeface="Arial" panose="020B0604020202020204" pitchFamily="34" charset="0"/>
                  <a:cs typeface="Arial" panose="020B0604020202020204" pitchFamily="34" charset="0"/>
                </a:rPr>
                <a:t>Monitoring</a:t>
              </a:r>
              <a:endParaRPr lang="en-US" sz="2400" b="1" noProof="1">
                <a:solidFill>
                  <a:schemeClr val="bg1"/>
                </a:solidFill>
                <a:latin typeface="Arial" panose="020B0604020202020204" pitchFamily="34" charset="0"/>
                <a:cs typeface="Arial" panose="020B0604020202020204" pitchFamily="34" charset="0"/>
              </a:endParaRPr>
            </a:p>
          </p:txBody>
        </p:sp>
        <p:sp>
          <p:nvSpPr>
            <p:cNvPr id="37" name="TextBox 30">
              <a:extLst>
                <a:ext uri="{FF2B5EF4-FFF2-40B4-BE49-F238E27FC236}">
                  <a16:creationId xmlns:a16="http://schemas.microsoft.com/office/drawing/2014/main" id="{ACB1D35D-6D85-D847-A9BB-55FC57810797}"/>
                </a:ext>
              </a:extLst>
            </p:cNvPr>
            <p:cNvSpPr txBox="1"/>
            <p:nvPr/>
          </p:nvSpPr>
          <p:spPr>
            <a:xfrm>
              <a:off x="8921977" y="1925881"/>
              <a:ext cx="2926080" cy="1569660"/>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Logging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Metrics</a:t>
              </a:r>
              <a:endParaRPr lang="en-US" sz="1200" noProof="1">
                <a:solidFill>
                  <a:schemeClr val="bg1">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Analysis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Reporting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Threat intelligence</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Evidence as policy</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Slide isn’t meant to be read</a:t>
              </a:r>
            </a:p>
          </p:txBody>
        </p:sp>
      </p:grpSp>
      <p:pic>
        <p:nvPicPr>
          <p:cNvPr id="38" name="Picture 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03411" y="5050698"/>
            <a:ext cx="705603" cy="705603"/>
          </a:xfrm>
          <a:prstGeom prst="rect">
            <a:avLst/>
          </a:prstGeom>
        </p:spPr>
      </p:pic>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90604" y="4998956"/>
            <a:ext cx="703625" cy="703625"/>
          </a:xfrm>
          <a:prstGeom prst="rect">
            <a:avLst/>
          </a:prstGeom>
        </p:spPr>
      </p:pic>
      <p:grpSp>
        <p:nvGrpSpPr>
          <p:cNvPr id="40" name="Group 39">
            <a:extLst>
              <a:ext uri="{FF2B5EF4-FFF2-40B4-BE49-F238E27FC236}">
                <a16:creationId xmlns:a16="http://schemas.microsoft.com/office/drawing/2014/main" id="{32306301-D796-4546-8A6B-02DFE3FD5F16}"/>
              </a:ext>
            </a:extLst>
          </p:cNvPr>
          <p:cNvGrpSpPr/>
          <p:nvPr/>
        </p:nvGrpSpPr>
        <p:grpSpPr>
          <a:xfrm>
            <a:off x="2065947" y="4640440"/>
            <a:ext cx="2002930" cy="1659485"/>
            <a:chOff x="8921977" y="1466725"/>
            <a:chExt cx="2926080" cy="1659485"/>
          </a:xfrm>
        </p:grpSpPr>
        <p:sp>
          <p:nvSpPr>
            <p:cNvPr id="41" name="TextBox 29">
              <a:extLst>
                <a:ext uri="{FF2B5EF4-FFF2-40B4-BE49-F238E27FC236}">
                  <a16:creationId xmlns:a16="http://schemas.microsoft.com/office/drawing/2014/main" id="{2479D4D5-D449-1748-9FDD-0C3A5A7D1BAD}"/>
                </a:ext>
              </a:extLst>
            </p:cNvPr>
            <p:cNvSpPr txBox="1"/>
            <p:nvPr/>
          </p:nvSpPr>
          <p:spPr>
            <a:xfrm>
              <a:off x="8921977" y="1466725"/>
              <a:ext cx="2926080"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a:latin typeface="Arial" panose="020B0604020202020204" pitchFamily="34" charset="0"/>
                  <a:cs typeface="Arial" panose="020B0604020202020204" pitchFamily="34" charset="0"/>
                </a:rPr>
                <a:t>Operations</a:t>
              </a:r>
              <a:endParaRPr lang="en-US" sz="2400" b="1" noProof="1">
                <a:solidFill>
                  <a:schemeClr val="bg1"/>
                </a:solidFill>
                <a:latin typeface="Arial" panose="020B0604020202020204" pitchFamily="34" charset="0"/>
                <a:cs typeface="Arial" panose="020B0604020202020204" pitchFamily="34" charset="0"/>
              </a:endParaRPr>
            </a:p>
          </p:txBody>
        </p:sp>
        <p:sp>
          <p:nvSpPr>
            <p:cNvPr id="42" name="TextBox 30">
              <a:extLst>
                <a:ext uri="{FF2B5EF4-FFF2-40B4-BE49-F238E27FC236}">
                  <a16:creationId xmlns:a16="http://schemas.microsoft.com/office/drawing/2014/main" id="{ACB1D35D-6D85-D847-A9BB-55FC57810797}"/>
                </a:ext>
              </a:extLst>
            </p:cNvPr>
            <p:cNvSpPr txBox="1"/>
            <p:nvPr/>
          </p:nvSpPr>
          <p:spPr>
            <a:xfrm>
              <a:off x="8921977" y="1925881"/>
              <a:ext cx="2926080" cy="1200329"/>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Support</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Service desk</a:t>
              </a:r>
              <a:endParaRPr lang="en-US" sz="1200" noProof="1">
                <a:solidFill>
                  <a:schemeClr val="bg1">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Continuous monitoring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Vulnerability management</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Security scanning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Policy enforcement</a:t>
              </a:r>
            </a:p>
          </p:txBody>
        </p:sp>
      </p:grpSp>
      <p:grpSp>
        <p:nvGrpSpPr>
          <p:cNvPr id="43" name="Group 42">
            <a:extLst>
              <a:ext uri="{FF2B5EF4-FFF2-40B4-BE49-F238E27FC236}">
                <a16:creationId xmlns:a16="http://schemas.microsoft.com/office/drawing/2014/main" id="{32306301-D796-4546-8A6B-02DFE3FD5F16}"/>
              </a:ext>
            </a:extLst>
          </p:cNvPr>
          <p:cNvGrpSpPr/>
          <p:nvPr/>
        </p:nvGrpSpPr>
        <p:grpSpPr>
          <a:xfrm>
            <a:off x="8005147" y="4371436"/>
            <a:ext cx="2655238" cy="2029631"/>
            <a:chOff x="8921977" y="1244995"/>
            <a:chExt cx="2926080" cy="3004427"/>
          </a:xfrm>
        </p:grpSpPr>
        <p:sp>
          <p:nvSpPr>
            <p:cNvPr id="44" name="TextBox 29">
              <a:extLst>
                <a:ext uri="{FF2B5EF4-FFF2-40B4-BE49-F238E27FC236}">
                  <a16:creationId xmlns:a16="http://schemas.microsoft.com/office/drawing/2014/main" id="{2479D4D5-D449-1748-9FDD-0C3A5A7D1BAD}"/>
                </a:ext>
              </a:extLst>
            </p:cNvPr>
            <p:cNvSpPr txBox="1"/>
            <p:nvPr/>
          </p:nvSpPr>
          <p:spPr>
            <a:xfrm>
              <a:off x="8921977" y="1244995"/>
              <a:ext cx="2926080" cy="68339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a:latin typeface="Arial" panose="020B0604020202020204" pitchFamily="34" charset="0"/>
                  <a:cs typeface="Arial" panose="020B0604020202020204" pitchFamily="34" charset="0"/>
                </a:rPr>
                <a:t>Deployment</a:t>
              </a:r>
              <a:endParaRPr lang="en-US" sz="2400" b="1" noProof="1">
                <a:solidFill>
                  <a:schemeClr val="bg1"/>
                </a:solidFill>
                <a:latin typeface="Arial" panose="020B0604020202020204" pitchFamily="34" charset="0"/>
                <a:cs typeface="Arial" panose="020B0604020202020204" pitchFamily="34" charset="0"/>
              </a:endParaRPr>
            </a:p>
          </p:txBody>
        </p:sp>
        <p:sp>
          <p:nvSpPr>
            <p:cNvPr id="45" name="TextBox 30">
              <a:extLst>
                <a:ext uri="{FF2B5EF4-FFF2-40B4-BE49-F238E27FC236}">
                  <a16:creationId xmlns:a16="http://schemas.microsoft.com/office/drawing/2014/main" id="{ACB1D35D-6D85-D847-A9BB-55FC57810797}"/>
                </a:ext>
              </a:extLst>
            </p:cNvPr>
            <p:cNvSpPr txBox="1"/>
            <p:nvPr/>
          </p:nvSpPr>
          <p:spPr>
            <a:xfrm>
              <a:off x="8921977" y="1925882"/>
              <a:ext cx="2926080" cy="2323540"/>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Build pipelines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SAST tooling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Automated testing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Deployment environments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Automatic fault reporting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DAST tooling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Secrets management</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Stop reading this slide!</a:t>
              </a:r>
            </a:p>
          </p:txBody>
        </p:sp>
      </p:grpSp>
    </p:spTree>
    <p:extLst>
      <p:ext uri="{BB962C8B-B14F-4D97-AF65-F5344CB8AC3E}">
        <p14:creationId xmlns:p14="http://schemas.microsoft.com/office/powerpoint/2010/main" val="2846239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t>
            </a:r>
            <a:r>
              <a:rPr lang="en-GB" dirty="0" err="1"/>
              <a:t>DevSecOpsHow</a:t>
            </a:r>
            <a:endParaRPr lang="en-GB" dirty="0"/>
          </a:p>
        </p:txBody>
      </p:sp>
      <p:pic>
        <p:nvPicPr>
          <p:cNvPr id="46" name="Picture 45"/>
          <p:cNvPicPr>
            <a:picLocks noChangeAspect="1"/>
          </p:cNvPicPr>
          <p:nvPr/>
        </p:nvPicPr>
        <p:blipFill>
          <a:blip r:embed="rId3"/>
          <a:stretch>
            <a:fillRect/>
          </a:stretch>
        </p:blipFill>
        <p:spPr>
          <a:xfrm>
            <a:off x="3991870" y="2848022"/>
            <a:ext cx="4277799" cy="2276766"/>
          </a:xfrm>
          <a:prstGeom prst="rect">
            <a:avLst/>
          </a:prstGeom>
        </p:spPr>
      </p:pic>
      <p:sp>
        <p:nvSpPr>
          <p:cNvPr id="47" name="Footer Placeholder 1"/>
          <p:cNvSpPr>
            <a:spLocks noGrp="1"/>
          </p:cNvSpPr>
          <p:nvPr>
            <p:ph type="ftr" sz="quarter" idx="11"/>
          </p:nvPr>
        </p:nvSpPr>
        <p:spPr>
          <a:xfrm>
            <a:off x="3051174" y="6381751"/>
            <a:ext cx="6096001" cy="382270"/>
          </a:xfrm>
        </p:spPr>
        <p:txBody>
          <a:bodyPr/>
          <a:lstStyle/>
          <a:p>
            <a:r>
              <a:rPr lang="en-GB" dirty="0"/>
              <a:t>Document Classification: </a:t>
            </a:r>
            <a:r>
              <a:rPr lang="en-GB" dirty="0">
                <a:solidFill>
                  <a:srgbClr val="00B050"/>
                </a:solidFill>
              </a:rPr>
              <a:t>Green</a:t>
            </a:r>
          </a:p>
        </p:txBody>
      </p:sp>
      <p:grpSp>
        <p:nvGrpSpPr>
          <p:cNvPr id="48" name="Group 47"/>
          <p:cNvGrpSpPr/>
          <p:nvPr/>
        </p:nvGrpSpPr>
        <p:grpSpPr>
          <a:xfrm>
            <a:off x="477332" y="1449232"/>
            <a:ext cx="3660128" cy="1505459"/>
            <a:chOff x="585302" y="1486554"/>
            <a:chExt cx="3660128" cy="1505459"/>
          </a:xfrm>
        </p:grpSpPr>
        <p:grpSp>
          <p:nvGrpSpPr>
            <p:cNvPr id="49" name="Group 48"/>
            <p:cNvGrpSpPr/>
            <p:nvPr/>
          </p:nvGrpSpPr>
          <p:grpSpPr>
            <a:xfrm>
              <a:off x="717524" y="1523902"/>
              <a:ext cx="3429026" cy="1382486"/>
              <a:chOff x="717524" y="1523902"/>
              <a:chExt cx="3429026" cy="1382486"/>
            </a:xfrm>
          </p:grpSpPr>
          <p:sp>
            <p:nvSpPr>
              <p:cNvPr id="51"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panose="020B0604020202020204" pitchFamily="34" charset="0"/>
                    <a:cs typeface="Arial" panose="020B0604020202020204" pitchFamily="34" charset="0"/>
                  </a:rPr>
                  <a:t>Culture</a:t>
                </a:r>
                <a:endParaRPr lang="en-US" sz="1400" b="1" noProof="1">
                  <a:solidFill>
                    <a:schemeClr val="bg1"/>
                  </a:solidFill>
                  <a:latin typeface="Arial" panose="020B0604020202020204" pitchFamily="34" charset="0"/>
                  <a:cs typeface="Arial" panose="020B0604020202020204" pitchFamily="34" charset="0"/>
                </a:endParaRPr>
              </a:p>
            </p:txBody>
          </p:sp>
          <p:sp>
            <p:nvSpPr>
              <p:cNvPr id="52"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Code Warrior</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Pluralsight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OWASP Top 10</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LinkedIn Learning</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Udemy</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Evil user stories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CERT Secure Coding Standards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Game day exercises</a:t>
                </a:r>
              </a:p>
            </p:txBody>
          </p:sp>
          <p:sp>
            <p:nvSpPr>
              <p:cNvPr id="53"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Gerrit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Github</a:t>
                </a:r>
                <a:r>
                  <a:rPr lang="en-US" sz="800" dirty="0">
                    <a:latin typeface="Arial" panose="020B0604020202020204" pitchFamily="34" charset="0"/>
                    <a:cs typeface="Arial" panose="020B0604020202020204" pitchFamily="34" charset="0"/>
                  </a:rPr>
                  <a:t> pull requests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Review board</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JUnit</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xUnit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Evil user stories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OWASP Threat Dragon</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CERT Secure Coding Standards</a:t>
                </a:r>
              </a:p>
            </p:txBody>
          </p:sp>
        </p:grpSp>
        <p:sp>
          <p:nvSpPr>
            <p:cNvPr id="50" name="Rectangle 49"/>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4" name="Group 53"/>
          <p:cNvGrpSpPr/>
          <p:nvPr/>
        </p:nvGrpSpPr>
        <p:grpSpPr>
          <a:xfrm>
            <a:off x="144540" y="3123153"/>
            <a:ext cx="3660128" cy="1505459"/>
            <a:chOff x="585302" y="1486554"/>
            <a:chExt cx="3660128" cy="1505459"/>
          </a:xfrm>
        </p:grpSpPr>
        <p:grpSp>
          <p:nvGrpSpPr>
            <p:cNvPr id="55" name="Group 54"/>
            <p:cNvGrpSpPr/>
            <p:nvPr/>
          </p:nvGrpSpPr>
          <p:grpSpPr>
            <a:xfrm>
              <a:off x="717524" y="1523902"/>
              <a:ext cx="3429026" cy="1382486"/>
              <a:chOff x="717524" y="1523902"/>
              <a:chExt cx="3429026" cy="1382486"/>
            </a:xfrm>
          </p:grpSpPr>
          <p:sp>
            <p:nvSpPr>
              <p:cNvPr id="57"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panose="020B0604020202020204" pitchFamily="34" charset="0"/>
                    <a:cs typeface="Arial" panose="020B0604020202020204" pitchFamily="34" charset="0"/>
                  </a:rPr>
                  <a:t>Monitoring</a:t>
                </a:r>
                <a:endParaRPr lang="en-US" sz="1400" b="1" noProof="1">
                  <a:solidFill>
                    <a:schemeClr val="bg1"/>
                  </a:solidFill>
                  <a:latin typeface="Arial" panose="020B0604020202020204" pitchFamily="34" charset="0"/>
                  <a:cs typeface="Arial" panose="020B0604020202020204" pitchFamily="34" charset="0"/>
                </a:endParaRPr>
              </a:p>
            </p:txBody>
          </p:sp>
          <p:sp>
            <p:nvSpPr>
              <p:cNvPr id="58"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Defender for Cloud</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Sentinel</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Splunk</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SolarWinds</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RSA </a:t>
                </a:r>
                <a:r>
                  <a:rPr lang="en-US" sz="800" dirty="0" err="1">
                    <a:latin typeface="Arial" panose="020B0604020202020204" pitchFamily="34" charset="0"/>
                    <a:cs typeface="Arial" panose="020B0604020202020204" pitchFamily="34" charset="0"/>
                  </a:rPr>
                  <a:t>NetWitness</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Archer</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ThreatConnect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OWASP Threat Dragon</a:t>
                </a:r>
              </a:p>
            </p:txBody>
          </p:sp>
          <p:sp>
            <p:nvSpPr>
              <p:cNvPr id="59"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Chef</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HashiCorp</a:t>
                </a:r>
                <a:r>
                  <a:rPr lang="en-US" sz="800" dirty="0">
                    <a:latin typeface="Arial" panose="020B0604020202020204" pitchFamily="34" charset="0"/>
                    <a:cs typeface="Arial" panose="020B0604020202020204" pitchFamily="34" charset="0"/>
                  </a:rPr>
                  <a:t> Sentinel</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nmap</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Etsy Morgue</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Orca Security</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HackerOne</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graphite</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Wiz.io</a:t>
                </a:r>
              </a:p>
            </p:txBody>
          </p:sp>
        </p:grpSp>
        <p:sp>
          <p:nvSpPr>
            <p:cNvPr id="56" name="Rectangle 55"/>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0" name="Group 59"/>
          <p:cNvGrpSpPr/>
          <p:nvPr/>
        </p:nvGrpSpPr>
        <p:grpSpPr>
          <a:xfrm>
            <a:off x="519416" y="4756940"/>
            <a:ext cx="3660128" cy="1505459"/>
            <a:chOff x="585302" y="1486554"/>
            <a:chExt cx="3660128" cy="1505459"/>
          </a:xfrm>
        </p:grpSpPr>
        <p:grpSp>
          <p:nvGrpSpPr>
            <p:cNvPr id="61" name="Group 60"/>
            <p:cNvGrpSpPr/>
            <p:nvPr/>
          </p:nvGrpSpPr>
          <p:grpSpPr>
            <a:xfrm>
              <a:off x="717524" y="1523902"/>
              <a:ext cx="3429026" cy="1382486"/>
              <a:chOff x="717524" y="1523902"/>
              <a:chExt cx="3429026" cy="1382486"/>
            </a:xfrm>
          </p:grpSpPr>
          <p:sp>
            <p:nvSpPr>
              <p:cNvPr id="63"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panose="020B0604020202020204" pitchFamily="34" charset="0"/>
                    <a:cs typeface="Arial" panose="020B0604020202020204" pitchFamily="34" charset="0"/>
                  </a:rPr>
                  <a:t>Operations</a:t>
                </a:r>
                <a:endParaRPr lang="en-US" sz="1400" b="1" noProof="1">
                  <a:solidFill>
                    <a:schemeClr val="bg1"/>
                  </a:solidFill>
                  <a:latin typeface="Arial" panose="020B0604020202020204" pitchFamily="34" charset="0"/>
                  <a:cs typeface="Arial" panose="020B0604020202020204" pitchFamily="34" charset="0"/>
                </a:endParaRPr>
              </a:p>
            </p:txBody>
          </p:sp>
          <p:sp>
            <p:nvSpPr>
              <p:cNvPr id="64" name="TextBox 30">
                <a:extLst>
                  <a:ext uri="{FF2B5EF4-FFF2-40B4-BE49-F238E27FC236}">
                    <a16:creationId xmlns:a16="http://schemas.microsoft.com/office/drawing/2014/main" id="{ACB1D35D-6D85-D847-A9BB-55FC57810797}"/>
                  </a:ext>
                </a:extLst>
              </p:cNvPr>
              <p:cNvSpPr txBox="1"/>
              <p:nvPr/>
            </p:nvSpPr>
            <p:spPr>
              <a:xfrm>
                <a:off x="717524" y="1829170"/>
                <a:ext cx="1739926" cy="954107"/>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BMC Remedy</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ServiceNow</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LinkedIn Learning</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Udemy</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Evil user stories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OWASP Threat Dragon</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CERT Secure Coding Standards</a:t>
                </a:r>
              </a:p>
            </p:txBody>
          </p:sp>
          <p:sp>
            <p:nvSpPr>
              <p:cNvPr id="65"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Qualys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Tenable</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Spiceworks</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BeyondTrust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AWS </a:t>
                </a:r>
                <a:r>
                  <a:rPr lang="en-US" sz="800" dirty="0" err="1">
                    <a:latin typeface="Arial" panose="020B0604020202020204" pitchFamily="34" charset="0"/>
                    <a:cs typeface="Arial" panose="020B0604020202020204" pitchFamily="34" charset="0"/>
                  </a:rPr>
                  <a:t>CloudTrail</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Nessus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Seriously … stop reading!  You will hurt your eyes.</a:t>
                </a:r>
              </a:p>
            </p:txBody>
          </p:sp>
        </p:grpSp>
        <p:sp>
          <p:nvSpPr>
            <p:cNvPr id="62" name="Rectangle 61"/>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6" name="Group 65"/>
          <p:cNvGrpSpPr/>
          <p:nvPr/>
        </p:nvGrpSpPr>
        <p:grpSpPr>
          <a:xfrm>
            <a:off x="7674344" y="1227793"/>
            <a:ext cx="3660128" cy="1505459"/>
            <a:chOff x="585302" y="1486554"/>
            <a:chExt cx="3660128" cy="1505459"/>
          </a:xfrm>
        </p:grpSpPr>
        <p:grpSp>
          <p:nvGrpSpPr>
            <p:cNvPr id="67" name="Group 66"/>
            <p:cNvGrpSpPr/>
            <p:nvPr/>
          </p:nvGrpSpPr>
          <p:grpSpPr>
            <a:xfrm>
              <a:off x="717524" y="1523902"/>
              <a:ext cx="3429026" cy="1382486"/>
              <a:chOff x="717524" y="1523902"/>
              <a:chExt cx="3429026" cy="1382486"/>
            </a:xfrm>
          </p:grpSpPr>
          <p:sp>
            <p:nvSpPr>
              <p:cNvPr id="69"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panose="020B0604020202020204" pitchFamily="34" charset="0"/>
                    <a:cs typeface="Arial" panose="020B0604020202020204" pitchFamily="34" charset="0"/>
                  </a:rPr>
                  <a:t>Infrastructure</a:t>
                </a:r>
                <a:endParaRPr lang="en-US" sz="1400" b="1" noProof="1">
                  <a:solidFill>
                    <a:schemeClr val="bg1"/>
                  </a:solidFill>
                  <a:latin typeface="Arial" panose="020B0604020202020204" pitchFamily="34" charset="0"/>
                  <a:cs typeface="Arial" panose="020B0604020202020204" pitchFamily="34" charset="0"/>
                </a:endParaRPr>
              </a:p>
            </p:txBody>
          </p:sp>
          <p:sp>
            <p:nvSpPr>
              <p:cNvPr id="70"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Virtual Machines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Amazon Machine Images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GCP Compute Engine</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Docker</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ECR</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Terraform</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YAML</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Ansible</a:t>
                </a:r>
                <a:endParaRPr lang="en-US" sz="800" dirty="0">
                  <a:latin typeface="Arial" panose="020B0604020202020204" pitchFamily="34" charset="0"/>
                  <a:cs typeface="Arial" panose="020B0604020202020204" pitchFamily="34" charset="0"/>
                </a:endParaRPr>
              </a:p>
            </p:txBody>
          </p:sp>
          <p:sp>
            <p:nvSpPr>
              <p:cNvPr id="71"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Chef</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SaltStack</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AWS </a:t>
                </a:r>
                <a:r>
                  <a:rPr lang="en-US" sz="800" dirty="0" err="1">
                    <a:latin typeface="Arial" panose="020B0604020202020204" pitchFamily="34" charset="0"/>
                    <a:cs typeface="Arial" panose="020B0604020202020204" pitchFamily="34" charset="0"/>
                  </a:rPr>
                  <a:t>CloudFormation</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Resource Manager</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CIS Benchmarks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SCCM</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Qualys Patch Management</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Automatic Updates</a:t>
                </a:r>
              </a:p>
            </p:txBody>
          </p:sp>
        </p:grpSp>
        <p:sp>
          <p:nvSpPr>
            <p:cNvPr id="68" name="Rectangle 67"/>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2" name="Group 71"/>
          <p:cNvGrpSpPr/>
          <p:nvPr/>
        </p:nvGrpSpPr>
        <p:grpSpPr>
          <a:xfrm>
            <a:off x="8420793" y="3003156"/>
            <a:ext cx="3660128" cy="1505459"/>
            <a:chOff x="585302" y="1486554"/>
            <a:chExt cx="3660128" cy="1505459"/>
          </a:xfrm>
        </p:grpSpPr>
        <p:grpSp>
          <p:nvGrpSpPr>
            <p:cNvPr id="73" name="Group 72"/>
            <p:cNvGrpSpPr/>
            <p:nvPr/>
          </p:nvGrpSpPr>
          <p:grpSpPr>
            <a:xfrm>
              <a:off x="717524" y="1523902"/>
              <a:ext cx="3429026" cy="1382486"/>
              <a:chOff x="717524" y="1523902"/>
              <a:chExt cx="3429026" cy="1382486"/>
            </a:xfrm>
          </p:grpSpPr>
          <p:sp>
            <p:nvSpPr>
              <p:cNvPr id="75"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panose="020B0604020202020204" pitchFamily="34" charset="0"/>
                    <a:cs typeface="Arial" panose="020B0604020202020204" pitchFamily="34" charset="0"/>
                  </a:rPr>
                  <a:t>Developer Tooling</a:t>
                </a:r>
                <a:endParaRPr lang="en-US" sz="1400" b="1" noProof="1">
                  <a:solidFill>
                    <a:schemeClr val="bg1"/>
                  </a:solidFill>
                  <a:latin typeface="Arial" panose="020B0604020202020204" pitchFamily="34" charset="0"/>
                  <a:cs typeface="Arial" panose="020B0604020202020204" pitchFamily="34" charset="0"/>
                </a:endParaRPr>
              </a:p>
            </p:txBody>
          </p:sp>
          <p:sp>
            <p:nvSpPr>
              <p:cNvPr id="76"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NPM</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NodeJS</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SonarLint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DeepSource</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SonarQube</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JetBrains</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Github</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GitLab</a:t>
                </a:r>
                <a:endParaRPr lang="en-US" sz="800" dirty="0">
                  <a:latin typeface="Arial" panose="020B0604020202020204" pitchFamily="34" charset="0"/>
                  <a:cs typeface="Arial" panose="020B0604020202020204" pitchFamily="34" charset="0"/>
                </a:endParaRPr>
              </a:p>
            </p:txBody>
          </p:sp>
          <p:sp>
            <p:nvSpPr>
              <p:cNvPr id="77"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BitBucket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DevOps</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Github</a:t>
                </a:r>
                <a:r>
                  <a:rPr lang="en-US" sz="800" dirty="0">
                    <a:latin typeface="Arial" panose="020B0604020202020204" pitchFamily="34" charset="0"/>
                    <a:cs typeface="Arial" panose="020B0604020202020204" pitchFamily="34" charset="0"/>
                  </a:rPr>
                  <a:t> Actions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JIRA</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Artifactory</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ReSharper</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Final warning!  Stop it!</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VSCode</a:t>
                </a:r>
                <a:endParaRPr lang="en-US" sz="800" dirty="0">
                  <a:latin typeface="Arial" panose="020B0604020202020204" pitchFamily="34" charset="0"/>
                  <a:cs typeface="Arial" panose="020B0604020202020204" pitchFamily="34" charset="0"/>
                </a:endParaRPr>
              </a:p>
            </p:txBody>
          </p:sp>
        </p:grpSp>
        <p:sp>
          <p:nvSpPr>
            <p:cNvPr id="74" name="Rectangle 73"/>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8" name="Group 77"/>
          <p:cNvGrpSpPr/>
          <p:nvPr/>
        </p:nvGrpSpPr>
        <p:grpSpPr>
          <a:xfrm>
            <a:off x="7716428" y="4756939"/>
            <a:ext cx="3660128" cy="1505459"/>
            <a:chOff x="585302" y="1486554"/>
            <a:chExt cx="3660128" cy="1505459"/>
          </a:xfrm>
        </p:grpSpPr>
        <p:grpSp>
          <p:nvGrpSpPr>
            <p:cNvPr id="79" name="Group 78"/>
            <p:cNvGrpSpPr/>
            <p:nvPr/>
          </p:nvGrpSpPr>
          <p:grpSpPr>
            <a:xfrm>
              <a:off x="717524" y="1523902"/>
              <a:ext cx="3429026" cy="1382486"/>
              <a:chOff x="717524" y="1523902"/>
              <a:chExt cx="3429026" cy="1382486"/>
            </a:xfrm>
          </p:grpSpPr>
          <p:sp>
            <p:nvSpPr>
              <p:cNvPr id="81"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panose="020B0604020202020204" pitchFamily="34" charset="0"/>
                    <a:cs typeface="Arial" panose="020B0604020202020204" pitchFamily="34" charset="0"/>
                  </a:rPr>
                  <a:t>Deployment</a:t>
                </a:r>
                <a:endParaRPr lang="en-US" sz="1400" b="1" noProof="1">
                  <a:solidFill>
                    <a:schemeClr val="bg1"/>
                  </a:solidFill>
                  <a:latin typeface="Arial" panose="020B0604020202020204" pitchFamily="34" charset="0"/>
                  <a:cs typeface="Arial" panose="020B0604020202020204" pitchFamily="34" charset="0"/>
                </a:endParaRPr>
              </a:p>
            </p:txBody>
          </p:sp>
          <p:sp>
            <p:nvSpPr>
              <p:cNvPr id="82"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Jenkins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DevOps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AWS Deploy</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VeraCode</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Fortify</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Selenium</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TestComplete</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Key Vault</a:t>
                </a:r>
              </a:p>
            </p:txBody>
          </p:sp>
          <p:sp>
            <p:nvSpPr>
              <p:cNvPr id="83"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AWS KMS</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Atlassian</a:t>
                </a:r>
                <a:r>
                  <a:rPr lang="en-US" sz="800" dirty="0">
                    <a:latin typeface="Arial" panose="020B0604020202020204" pitchFamily="34" charset="0"/>
                    <a:cs typeface="Arial" panose="020B0604020202020204" pitchFamily="34" charset="0"/>
                  </a:rPr>
                  <a:t> Bamboo</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TeamCity</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YAML</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PowerShell</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SARIF SAST Tools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Yarn</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Test Management</a:t>
                </a:r>
              </a:p>
            </p:txBody>
          </p:sp>
        </p:grpSp>
        <p:sp>
          <p:nvSpPr>
            <p:cNvPr id="80" name="Rectangle 79"/>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Rectangle 2"/>
          <p:cNvSpPr/>
          <p:nvPr/>
        </p:nvSpPr>
        <p:spPr>
          <a:xfrm>
            <a:off x="4441610" y="1395645"/>
            <a:ext cx="2821606" cy="954107"/>
          </a:xfrm>
          <a:prstGeom prst="rect">
            <a:avLst/>
          </a:prstGeom>
        </p:spPr>
        <p:txBody>
          <a:bodyPr wrap="none">
            <a:spAutoFit/>
          </a:bodyPr>
          <a:lstStyle/>
          <a:p>
            <a:r>
              <a:rPr lang="en-GB" sz="2800" dirty="0">
                <a:latin typeface="Arial" panose="020B0604020202020204" pitchFamily="34" charset="0"/>
                <a:cs typeface="Arial" panose="020B0604020202020204" pitchFamily="34" charset="0"/>
              </a:rPr>
              <a:t>The </a:t>
            </a:r>
            <a:r>
              <a:rPr lang="en-GB" sz="2800" dirty="0" err="1">
                <a:latin typeface="Arial" panose="020B0604020202020204" pitchFamily="34" charset="0"/>
                <a:cs typeface="Arial" panose="020B0604020202020204" pitchFamily="34" charset="0"/>
              </a:rPr>
              <a:t>DevSecOps</a:t>
            </a:r>
            <a:endParaRPr lang="en-GB" sz="2800" dirty="0">
              <a:latin typeface="Arial" panose="020B0604020202020204" pitchFamily="34" charset="0"/>
              <a:cs typeface="Arial" panose="020B0604020202020204" pitchFamily="34" charset="0"/>
            </a:endParaRPr>
          </a:p>
          <a:p>
            <a:pPr algn="ctr"/>
            <a:r>
              <a:rPr lang="en-GB" sz="2800" dirty="0">
                <a:latin typeface="Arial" panose="020B0604020202020204" pitchFamily="34" charset="0"/>
                <a:cs typeface="Arial" panose="020B0604020202020204" pitchFamily="34" charset="0"/>
              </a:rPr>
              <a:t>Toolchain </a:t>
            </a:r>
          </a:p>
        </p:txBody>
      </p:sp>
      <p:sp>
        <p:nvSpPr>
          <p:cNvPr id="5" name="Rectangle 4"/>
          <p:cNvSpPr/>
          <p:nvPr/>
        </p:nvSpPr>
        <p:spPr>
          <a:xfrm>
            <a:off x="4625654" y="5546293"/>
            <a:ext cx="2587632" cy="461665"/>
          </a:xfrm>
          <a:prstGeom prst="rect">
            <a:avLst/>
          </a:prstGeom>
        </p:spPr>
        <p:txBody>
          <a:bodyPr wrap="none">
            <a:spAutoFit/>
          </a:bodyPr>
          <a:lstStyle/>
          <a:p>
            <a:pPr algn="ctr"/>
            <a:r>
              <a:rPr lang="en-GB" sz="2400" dirty="0">
                <a:latin typeface="Arial" panose="020B0604020202020204" pitchFamily="34" charset="0"/>
                <a:cs typeface="Arial" panose="020B0604020202020204" pitchFamily="34" charset="0"/>
              </a:rPr>
              <a:t>(VERY abridged!)</a:t>
            </a:r>
          </a:p>
        </p:txBody>
      </p:sp>
    </p:spTree>
    <p:extLst>
      <p:ext uri="{BB962C8B-B14F-4D97-AF65-F5344CB8AC3E}">
        <p14:creationId xmlns:p14="http://schemas.microsoft.com/office/powerpoint/2010/main" val="2394120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7600" cy="912814"/>
          </a:xfrm>
        </p:spPr>
        <p:txBody>
          <a:bodyPr/>
          <a:lstStyle/>
          <a:p>
            <a:r>
              <a:rPr lang="en-GB" dirty="0"/>
              <a:t>Vince’s Five Rules of </a:t>
            </a:r>
            <a:r>
              <a:rPr lang="en-GB" dirty="0" err="1"/>
              <a:t>DevSecOps</a:t>
            </a:r>
            <a:r>
              <a:rPr lang="en-GB" dirty="0"/>
              <a:t> in the Cloud</a:t>
            </a:r>
          </a:p>
        </p:txBody>
      </p:sp>
      <p:sp>
        <p:nvSpPr>
          <p:cNvPr id="3" name="Footer Placeholder 2"/>
          <p:cNvSpPr>
            <a:spLocks noGrp="1"/>
          </p:cNvSpPr>
          <p:nvPr>
            <p:ph type="ftr" sz="quarter" idx="11"/>
          </p:nvPr>
        </p:nvSpPr>
        <p:spPr/>
        <p:txBody>
          <a:bodyPr/>
          <a:lstStyle/>
          <a:p>
            <a:r>
              <a:rPr lang="en-GB"/>
              <a:t>Document classification: GREEN</a:t>
            </a:r>
            <a:endParaRPr lang="en-GB" dirty="0"/>
          </a:p>
        </p:txBody>
      </p:sp>
      <p:sp>
        <p:nvSpPr>
          <p:cNvPr id="6" name="TextBox 5"/>
          <p:cNvSpPr txBox="1"/>
          <p:nvPr/>
        </p:nvSpPr>
        <p:spPr>
          <a:xfrm>
            <a:off x="1424067" y="1877587"/>
            <a:ext cx="1720453" cy="2308324"/>
          </a:xfrm>
          <a:prstGeom prst="rect">
            <a:avLst/>
          </a:prstGeom>
          <a:solidFill>
            <a:srgbClr val="92D050"/>
          </a:solidFill>
          <a:ln>
            <a:solidFill>
              <a:schemeClr val="bg1"/>
            </a:solidFill>
          </a:ln>
        </p:spPr>
        <p:txBody>
          <a:bodyPr wrap="square" rtlCol="0">
            <a:spAutoFit/>
          </a:bodyPr>
          <a:lstStyle/>
          <a:p>
            <a:pPr lvl="0" fontAlgn="ctr"/>
            <a:r>
              <a:rPr lang="en-GB" sz="4000" dirty="0">
                <a:latin typeface="Lucida Console" panose="020B0609040504020204" pitchFamily="49" charset="0"/>
              </a:rPr>
              <a:t>1</a:t>
            </a:r>
            <a:endParaRPr lang="en-GB" sz="1400" dirty="0">
              <a:latin typeface="Lucida Console" panose="020B0609040504020204" pitchFamily="49" charset="0"/>
            </a:endParaRPr>
          </a:p>
          <a:p>
            <a:pPr lvl="0" fontAlgn="ctr"/>
            <a:r>
              <a:rPr lang="en-GB" dirty="0">
                <a:latin typeface="Lucida Console" panose="020B0609040504020204" pitchFamily="49" charset="0"/>
              </a:rPr>
              <a:t>Use the benefits cloud platforms gives you</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8" name="TextBox 7"/>
          <p:cNvSpPr txBox="1"/>
          <p:nvPr/>
        </p:nvSpPr>
        <p:spPr>
          <a:xfrm>
            <a:off x="3190240" y="2179266"/>
            <a:ext cx="1720453" cy="3139321"/>
          </a:xfrm>
          <a:prstGeom prst="rect">
            <a:avLst/>
          </a:prstGeom>
          <a:solidFill>
            <a:srgbClr val="FDC41F"/>
          </a:solidFill>
          <a:ln>
            <a:solidFill>
              <a:schemeClr val="bg1"/>
            </a:solidFill>
          </a:ln>
        </p:spPr>
        <p:txBody>
          <a:bodyPr wrap="square" rtlCol="0">
            <a:spAutoFit/>
          </a:bodyPr>
          <a:lstStyle/>
          <a:p>
            <a:pPr lvl="0" fontAlgn="ctr"/>
            <a:r>
              <a:rPr lang="en-GB" sz="4000" dirty="0">
                <a:latin typeface="Lucida Console" panose="020B0609040504020204" pitchFamily="49" charset="0"/>
              </a:rPr>
              <a:t>2</a:t>
            </a:r>
            <a:endParaRPr lang="en-GB" sz="1400" dirty="0">
              <a:latin typeface="Lucida Console" panose="020B0609040504020204" pitchFamily="49" charset="0"/>
            </a:endParaRPr>
          </a:p>
          <a:p>
            <a:pPr lvl="0" fontAlgn="ctr"/>
            <a:r>
              <a:rPr lang="en-GB" dirty="0">
                <a:latin typeface="Lucida Console" panose="020B0609040504020204" pitchFamily="49" charset="0"/>
              </a:rPr>
              <a:t>Automate everything; where you can’t automate, secure the manual process</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9" name="TextBox 8"/>
          <p:cNvSpPr txBox="1"/>
          <p:nvPr/>
        </p:nvSpPr>
        <p:spPr>
          <a:xfrm>
            <a:off x="4951867" y="1701292"/>
            <a:ext cx="1720453" cy="2585323"/>
          </a:xfrm>
          <a:prstGeom prst="rect">
            <a:avLst/>
          </a:prstGeom>
          <a:solidFill>
            <a:srgbClr val="00B0F0"/>
          </a:solidFill>
          <a:ln>
            <a:solidFill>
              <a:schemeClr val="bg1"/>
            </a:solidFill>
          </a:ln>
        </p:spPr>
        <p:txBody>
          <a:bodyPr wrap="square" rtlCol="0">
            <a:spAutoFit/>
          </a:bodyPr>
          <a:lstStyle/>
          <a:p>
            <a:pPr lvl="0" fontAlgn="ctr"/>
            <a:r>
              <a:rPr lang="en-GB" sz="4000" dirty="0">
                <a:latin typeface="Lucida Console" panose="020B0609040504020204" pitchFamily="49" charset="0"/>
              </a:rPr>
              <a:t>3</a:t>
            </a:r>
            <a:endParaRPr lang="en-GB" sz="1400" dirty="0">
              <a:latin typeface="Lucida Console" panose="020B0609040504020204" pitchFamily="49" charset="0"/>
            </a:endParaRPr>
          </a:p>
          <a:p>
            <a:pPr lvl="0" fontAlgn="ctr"/>
            <a:r>
              <a:rPr lang="en-GB" dirty="0">
                <a:latin typeface="Lucida Console" panose="020B0609040504020204" pitchFamily="49" charset="0"/>
              </a:rPr>
              <a:t>Set policies and enforce them through automation</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10" name="TextBox 9"/>
          <p:cNvSpPr txBox="1"/>
          <p:nvPr/>
        </p:nvSpPr>
        <p:spPr>
          <a:xfrm>
            <a:off x="6722586" y="2047558"/>
            <a:ext cx="1720453" cy="2862322"/>
          </a:xfrm>
          <a:prstGeom prst="rect">
            <a:avLst/>
          </a:prstGeom>
          <a:solidFill>
            <a:schemeClr val="accent4">
              <a:lumMod val="40000"/>
              <a:lumOff val="60000"/>
            </a:schemeClr>
          </a:solidFill>
          <a:ln>
            <a:solidFill>
              <a:schemeClr val="bg1"/>
            </a:solidFill>
          </a:ln>
        </p:spPr>
        <p:txBody>
          <a:bodyPr wrap="square" rtlCol="0">
            <a:spAutoFit/>
          </a:bodyPr>
          <a:lstStyle/>
          <a:p>
            <a:pPr lvl="0" fontAlgn="ctr"/>
            <a:r>
              <a:rPr lang="en-GB" sz="4000" dirty="0">
                <a:latin typeface="Lucida Console" panose="020B0609040504020204" pitchFamily="49" charset="0"/>
              </a:rPr>
              <a:t>4</a:t>
            </a:r>
            <a:endParaRPr lang="en-GB" sz="1400" dirty="0">
              <a:latin typeface="Lucida Console" panose="020B0609040504020204" pitchFamily="49" charset="0"/>
            </a:endParaRPr>
          </a:p>
          <a:p>
            <a:pPr lvl="0" fontAlgn="ctr"/>
            <a:r>
              <a:rPr lang="en-GB" dirty="0">
                <a:latin typeface="Lucida Console" panose="020B0609040504020204" pitchFamily="49" charset="0"/>
              </a:rPr>
              <a:t>Report on compliance and make the data available to all teams</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11" name="TextBox 10"/>
          <p:cNvSpPr txBox="1"/>
          <p:nvPr/>
        </p:nvSpPr>
        <p:spPr>
          <a:xfrm>
            <a:off x="8493305" y="2754750"/>
            <a:ext cx="1720453" cy="2862322"/>
          </a:xfrm>
          <a:prstGeom prst="rect">
            <a:avLst/>
          </a:prstGeom>
          <a:solidFill>
            <a:schemeClr val="accent3">
              <a:lumMod val="60000"/>
              <a:lumOff val="40000"/>
            </a:schemeClr>
          </a:solidFill>
          <a:ln>
            <a:solidFill>
              <a:schemeClr val="bg1"/>
            </a:solidFill>
          </a:ln>
        </p:spPr>
        <p:txBody>
          <a:bodyPr wrap="square" rtlCol="0">
            <a:spAutoFit/>
          </a:bodyPr>
          <a:lstStyle/>
          <a:p>
            <a:pPr lvl="0" fontAlgn="ctr"/>
            <a:r>
              <a:rPr lang="en-GB" sz="4000" dirty="0">
                <a:latin typeface="Lucida Console" panose="020B0609040504020204" pitchFamily="49" charset="0"/>
              </a:rPr>
              <a:t>5</a:t>
            </a:r>
            <a:endParaRPr lang="en-GB" sz="1400" dirty="0">
              <a:latin typeface="Lucida Console" panose="020B0609040504020204" pitchFamily="49" charset="0"/>
            </a:endParaRPr>
          </a:p>
          <a:p>
            <a:pPr lvl="0" fontAlgn="ctr"/>
            <a:r>
              <a:rPr lang="en-GB" dirty="0">
                <a:latin typeface="Lucida Console" panose="020B0609040504020204" pitchFamily="49" charset="0"/>
              </a:rPr>
              <a:t>Tooling cannot fix all your problems, invest in people and processes</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pic>
        <p:nvPicPr>
          <p:cNvPr id="12" name="Picture 2" descr="https://cdn-assets-cloud.frontify.com/s3/frontify-cloud-files-us/eyJwYXRoIjoiZnJvbnRpZnlcL2FjY291bnRzXC84MVwvMTQwMDg3XC9wcm9qZWN0c1wvMjcwOTIzXC9hc3NldHNcLzc5XC80ODUwNzcwXC83Y2ZlYTU0MzUxYTBjNTNlYjkwMjM1ZTU3NzFkNzUwZC0xNjAzOTcxNzgyLnBuZyJ9:frontify:cqhruwmzky-54zIFPBk9CavD7pCizxd_KETPWxXDdHo?width=2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8037" y="2186108"/>
            <a:ext cx="582656" cy="58265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s://cdn-assets-cloud.frontify.com/s3/frontify-cloud-files-us/eyJwYXRoIjoiZnJvbnRpZnlcL2FjY291bnRzXC84MVwvMTQwMDg3XC9wcm9qZWN0c1wvMjcwOTIzXC9hc3NldHNcLzllXC80ODUwNzY3XC8yMWJjZmNhNDg5YzhkYmViOTNhNjhkZWM5YWJiZjU4My0xNjAzOTcxNzgwLnBuZyJ9:frontify:QkPJjcWKI-L1U-M0Y_tMiBBXFnFfv0ObMzXuN85wXRY?width=24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60383" y="2049257"/>
            <a:ext cx="582656" cy="58265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s://cdn-assets-cloud.frontify.com/s3/frontify-cloud-files-us/eyJwYXRoIjoiZnJvbnRpZnlcL2FjY291bnRzXC84MVwvMTQwMDg3XC9wcm9qZWN0c1wvMjcwOTIzXC9hc3NldHNcLzdlXC80ODUxMjExXC9lNDRkMjNmYTdiOWRiZDFiMzcyOWNmZDVkZGE5MDYyMy0xNjAzOTcyMDI3LnBuZyJ9:frontify:zG5AA1eSiSpqrhyPw2hD-KrcsX3kIG54rcJ8WX68iyw?width=240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5878" y="1908794"/>
            <a:ext cx="568642" cy="56864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https://cdn-assets-cloud.frontify.com/s3/frontify-cloud-files-us/eyJwYXRoIjoiZnJvbnRpZnlcL2FjY291bnRzXC84MVwvMTQwMDg3XC9wcm9qZWN0c1wvMjcwOTIzXC9hc3NldHNcLzIyXC80ODUyMzMxXC9lNDMxNTVkOWMyMTllZmFjYjRkMDg2ZmZkNjY0ODI0NC0xNjAzOTcyNjQ2LnBuZyJ9:frontify:ISbj0c-htSzxfSQ2YQcOnwWS7zJkquJVK2bddifoNv0?width=240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06566" y="2729706"/>
            <a:ext cx="707192" cy="70719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descr="https://cdn-assets-cloud.frontify.com/s3/frontify-cloud-files-us/eyJwYXRoIjoiZnJvbnRpZnlcL2FjY291bnRzXC84MVwvMTQwMDg3XC9wcm9qZWN0c1wvMjcwOTIzXC9hc3NldHNcLzcyXC80ODUyNzg0XC83YjJmZWZkNzNiY2FlZWM1NmQ2MmEyMTY3OWU3ZGI0OS0xNjAzOTcyODk2LnBuZyJ9:frontify:RY4SNZS70RSGPmCH0zEt9i5prgLmb-97SRcKrrspKSw?width=240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26970" y="1762316"/>
            <a:ext cx="570483" cy="570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149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a:t>Document classification: Green</a:t>
            </a:r>
          </a:p>
        </p:txBody>
      </p:sp>
      <p:sp>
        <p:nvSpPr>
          <p:cNvPr id="7" name="TextBox 6"/>
          <p:cNvSpPr txBox="1"/>
          <p:nvPr/>
        </p:nvSpPr>
        <p:spPr>
          <a:xfrm>
            <a:off x="1853875" y="4648497"/>
            <a:ext cx="5257800" cy="861774"/>
          </a:xfrm>
          <a:prstGeom prst="rect">
            <a:avLst/>
          </a:prstGeom>
          <a:noFill/>
        </p:spPr>
        <p:txBody>
          <a:bodyPr wrap="square" rtlCol="0">
            <a:spAutoFit/>
          </a:bodyPr>
          <a:lstStyle/>
          <a:p>
            <a:r>
              <a:rPr lang="en-GB" sz="3200" b="1" dirty="0"/>
              <a:t>Vincent King</a:t>
            </a:r>
          </a:p>
          <a:p>
            <a:r>
              <a:rPr lang="en-GB" dirty="0"/>
              <a:t>Head of </a:t>
            </a:r>
            <a:r>
              <a:rPr lang="en-GB" dirty="0" err="1"/>
              <a:t>DevSecOps</a:t>
            </a:r>
            <a:r>
              <a:rPr lang="en-GB" dirty="0"/>
              <a:t> for Cloud Transformation</a:t>
            </a:r>
          </a:p>
        </p:txBody>
      </p:sp>
      <p:sp>
        <p:nvSpPr>
          <p:cNvPr id="8" name="TextBox 7"/>
          <p:cNvSpPr txBox="1"/>
          <p:nvPr/>
        </p:nvSpPr>
        <p:spPr>
          <a:xfrm>
            <a:off x="3385582" y="3070306"/>
            <a:ext cx="5316007" cy="1446550"/>
          </a:xfrm>
          <a:prstGeom prst="rect">
            <a:avLst/>
          </a:prstGeom>
          <a:noFill/>
        </p:spPr>
        <p:txBody>
          <a:bodyPr wrap="none" rtlCol="0">
            <a:spAutoFit/>
          </a:bodyPr>
          <a:lstStyle/>
          <a:p>
            <a:r>
              <a:rPr lang="en-GB" sz="8800" dirty="0"/>
              <a:t>Questions?</a:t>
            </a:r>
          </a:p>
        </p:txBody>
      </p:sp>
      <p:sp>
        <p:nvSpPr>
          <p:cNvPr id="19" name="Rectangle 18"/>
          <p:cNvSpPr/>
          <p:nvPr/>
        </p:nvSpPr>
        <p:spPr>
          <a:xfrm>
            <a:off x="1853875" y="5641913"/>
            <a:ext cx="3260060"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DevSecOpsVince.com</a:t>
            </a:r>
            <a:endParaRPr kumimoji="0" lang="en-GB"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61760" y="4721578"/>
            <a:ext cx="3558225" cy="1757148"/>
          </a:xfrm>
          <a:prstGeom prst="rect">
            <a:avLst/>
          </a:prstGeom>
        </p:spPr>
      </p:pic>
      <p:pic>
        <p:nvPicPr>
          <p:cNvPr id="3" name="Picture 2"/>
          <p:cNvPicPr>
            <a:picLocks noChangeAspect="1"/>
          </p:cNvPicPr>
          <p:nvPr/>
        </p:nvPicPr>
        <p:blipFill>
          <a:blip r:embed="rId3"/>
          <a:stretch>
            <a:fillRect/>
          </a:stretch>
        </p:blipFill>
        <p:spPr>
          <a:xfrm>
            <a:off x="427669" y="4721578"/>
            <a:ext cx="1369233" cy="1382000"/>
          </a:xfrm>
          <a:prstGeom prst="rect">
            <a:avLst/>
          </a:prstGeom>
        </p:spPr>
      </p:pic>
    </p:spTree>
    <p:extLst>
      <p:ext uri="{BB962C8B-B14F-4D97-AF65-F5344CB8AC3E}">
        <p14:creationId xmlns:p14="http://schemas.microsoft.com/office/powerpoint/2010/main" val="2819155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a:t>Document classification: Green</a:t>
            </a:r>
            <a:endParaRPr lang="en-GB" dirty="0"/>
          </a:p>
        </p:txBody>
      </p:sp>
      <p:sp>
        <p:nvSpPr>
          <p:cNvPr id="9" name="Title 8">
            <a:extLst>
              <a:ext uri="{FF2B5EF4-FFF2-40B4-BE49-F238E27FC236}">
                <a16:creationId xmlns:a16="http://schemas.microsoft.com/office/drawing/2014/main" id="{005555C0-A187-2398-F0CE-3BE3E3BD6CE2}"/>
              </a:ext>
            </a:extLst>
          </p:cNvPr>
          <p:cNvSpPr>
            <a:spLocks noGrp="1"/>
          </p:cNvSpPr>
          <p:nvPr>
            <p:ph type="title"/>
          </p:nvPr>
        </p:nvSpPr>
        <p:spPr/>
        <p:txBody>
          <a:bodyPr/>
          <a:lstStyle/>
          <a:p>
            <a:endParaRPr lang="en-GB"/>
          </a:p>
        </p:txBody>
      </p:sp>
      <p:pic>
        <p:nvPicPr>
          <p:cNvPr id="10" name="Picture 9">
            <a:extLst>
              <a:ext uri="{FF2B5EF4-FFF2-40B4-BE49-F238E27FC236}">
                <a16:creationId xmlns:a16="http://schemas.microsoft.com/office/drawing/2014/main" id="{88E28EFE-8216-F8BC-49E6-A1C217BBBF68}"/>
              </a:ext>
            </a:extLst>
          </p:cNvPr>
          <p:cNvPicPr>
            <a:picLocks noChangeAspect="1"/>
          </p:cNvPicPr>
          <p:nvPr/>
        </p:nvPicPr>
        <p:blipFill>
          <a:blip r:embed="rId3"/>
          <a:stretch>
            <a:fillRect/>
          </a:stretch>
        </p:blipFill>
        <p:spPr>
          <a:xfrm>
            <a:off x="9075689" y="3917977"/>
            <a:ext cx="695422" cy="714475"/>
          </a:xfrm>
          <a:prstGeom prst="rect">
            <a:avLst/>
          </a:prstGeom>
        </p:spPr>
      </p:pic>
      <p:pic>
        <p:nvPicPr>
          <p:cNvPr id="11" name="Picture 10">
            <a:extLst>
              <a:ext uri="{FF2B5EF4-FFF2-40B4-BE49-F238E27FC236}">
                <a16:creationId xmlns:a16="http://schemas.microsoft.com/office/drawing/2014/main" id="{407FFBA8-8D83-BE30-038C-40E2D43B63F0}"/>
              </a:ext>
            </a:extLst>
          </p:cNvPr>
          <p:cNvPicPr>
            <a:picLocks noChangeAspect="1"/>
          </p:cNvPicPr>
          <p:nvPr/>
        </p:nvPicPr>
        <p:blipFill>
          <a:blip r:embed="rId4"/>
          <a:stretch>
            <a:fillRect/>
          </a:stretch>
        </p:blipFill>
        <p:spPr>
          <a:xfrm>
            <a:off x="9771111" y="2270089"/>
            <a:ext cx="666843" cy="543001"/>
          </a:xfrm>
          <a:prstGeom prst="rect">
            <a:avLst/>
          </a:prstGeom>
        </p:spPr>
      </p:pic>
      <p:pic>
        <p:nvPicPr>
          <p:cNvPr id="12" name="Picture 11">
            <a:extLst>
              <a:ext uri="{FF2B5EF4-FFF2-40B4-BE49-F238E27FC236}">
                <a16:creationId xmlns:a16="http://schemas.microsoft.com/office/drawing/2014/main" id="{83E2C434-B9D8-1E2D-0A00-A68BE090350B}"/>
              </a:ext>
            </a:extLst>
          </p:cNvPr>
          <p:cNvPicPr>
            <a:picLocks noChangeAspect="1"/>
          </p:cNvPicPr>
          <p:nvPr/>
        </p:nvPicPr>
        <p:blipFill>
          <a:blip r:embed="rId5"/>
          <a:stretch>
            <a:fillRect/>
          </a:stretch>
        </p:blipFill>
        <p:spPr>
          <a:xfrm>
            <a:off x="2211363" y="4763978"/>
            <a:ext cx="704948" cy="724001"/>
          </a:xfrm>
          <a:prstGeom prst="rect">
            <a:avLst/>
          </a:prstGeom>
        </p:spPr>
      </p:pic>
      <p:pic>
        <p:nvPicPr>
          <p:cNvPr id="13" name="Picture 12">
            <a:extLst>
              <a:ext uri="{FF2B5EF4-FFF2-40B4-BE49-F238E27FC236}">
                <a16:creationId xmlns:a16="http://schemas.microsoft.com/office/drawing/2014/main" id="{1886FAA0-D93C-3974-4C95-806480D6B072}"/>
              </a:ext>
            </a:extLst>
          </p:cNvPr>
          <p:cNvPicPr>
            <a:picLocks noChangeAspect="1"/>
          </p:cNvPicPr>
          <p:nvPr/>
        </p:nvPicPr>
        <p:blipFill>
          <a:blip r:embed="rId6"/>
          <a:stretch>
            <a:fillRect/>
          </a:stretch>
        </p:blipFill>
        <p:spPr>
          <a:xfrm>
            <a:off x="4688675" y="1750899"/>
            <a:ext cx="1256588" cy="1557077"/>
          </a:xfrm>
          <a:prstGeom prst="rect">
            <a:avLst/>
          </a:prstGeom>
        </p:spPr>
      </p:pic>
      <p:pic>
        <p:nvPicPr>
          <p:cNvPr id="2" name="Picture 1">
            <a:extLst>
              <a:ext uri="{FF2B5EF4-FFF2-40B4-BE49-F238E27FC236}">
                <a16:creationId xmlns:a16="http://schemas.microsoft.com/office/drawing/2014/main" id="{5E8273F0-6AB2-DAD5-0944-F12B7D30F4E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6400" y="1370014"/>
            <a:ext cx="1401968" cy="1401968"/>
          </a:xfrm>
          <a:prstGeom prst="rect">
            <a:avLst/>
          </a:prstGeom>
        </p:spPr>
      </p:pic>
      <p:pic>
        <p:nvPicPr>
          <p:cNvPr id="4" name="Picture 8" descr="https://cdn-assets-cloud.frontify.com/local/frontify/h_lNxVXLqrDqb2kyrixW3lMmUl7n-aBRzJUzyvzD7_8rM4T8YBavHo52jxwf_gydvqlXwly7FDF4dfXM1nxq266zJ5t-IODrYAZ-QLB1Lkpbq-3bitgPRXaHnm-Carpb?width=2400">
            <a:extLst>
              <a:ext uri="{FF2B5EF4-FFF2-40B4-BE49-F238E27FC236}">
                <a16:creationId xmlns:a16="http://schemas.microsoft.com/office/drawing/2014/main" id="{B06A30FB-19F3-0124-CAEE-6FE3467F84F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39724" y="2251936"/>
            <a:ext cx="1401968" cy="14019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cdn-assets-cloud.frontify.com/local/frontify/h_lNxVXLqrDqb2kyrixW3lMmUl7n-aBRzJUzyvzD7_9BO9ltE3q1OOCfZo6Sa2lu4hurhgheSFrsN6Uqg9sObFbfnRcsb-x4wlnvnOlya05xcmlG9hid3qk4bfYHz6Uc?width=2400">
            <a:extLst>
              <a:ext uri="{FF2B5EF4-FFF2-40B4-BE49-F238E27FC236}">
                <a16:creationId xmlns:a16="http://schemas.microsoft.com/office/drawing/2014/main" id="{1009E7D6-05D4-25B5-9E04-D46EC91F44C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73972" y="1650407"/>
            <a:ext cx="1401968" cy="14019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s://cdn-assets-cloud.frontify.com/local/frontify/h_lNxVXLqrDqb2kyrixW3lMmUl7n-aBRzJUzyvzD7_9Uhf5d0UJ_AbGaOOErGV1dpZfd_31MPu2MY7DreHz2YPhrtFEK32kTuVVdvw71U793k69iIq1Y3qrI7mgkSCFL?width=2400">
            <a:extLst>
              <a:ext uri="{FF2B5EF4-FFF2-40B4-BE49-F238E27FC236}">
                <a16:creationId xmlns:a16="http://schemas.microsoft.com/office/drawing/2014/main" id="{073D0062-F028-2A9E-2998-A14ADAC3951E}"/>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217084" y="3919958"/>
            <a:ext cx="1484125" cy="14841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8DAEC37-238B-5501-C302-F90D3EF36F1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242434" y="4286826"/>
            <a:ext cx="1274067" cy="1271019"/>
          </a:xfrm>
          <a:prstGeom prst="rect">
            <a:avLst/>
          </a:prstGeom>
          <a:scene3d>
            <a:camera prst="orthographicFront">
              <a:rot lat="0" lon="20699996" rev="0"/>
            </a:camera>
            <a:lightRig rig="threePt" dir="t"/>
          </a:scene3d>
        </p:spPr>
      </p:pic>
    </p:spTree>
    <p:extLst>
      <p:ext uri="{BB962C8B-B14F-4D97-AF65-F5344CB8AC3E}">
        <p14:creationId xmlns:p14="http://schemas.microsoft.com/office/powerpoint/2010/main" val="2613478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Arial" panose="020B0604020202020204" pitchFamily="34" charset="0"/>
              </a:rPr>
              <a:t>Document classification: GREEN</a:t>
            </a:r>
            <a:endParaRPr kumimoji="0" lang="en-GB"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Arial" panose="020B0604020202020204" pitchFamily="34" charset="0"/>
            </a:endParaRPr>
          </a:p>
        </p:txBody>
      </p:sp>
      <p:sp>
        <p:nvSpPr>
          <p:cNvPr id="4" name="Title 3"/>
          <p:cNvSpPr>
            <a:spLocks noGrp="1"/>
          </p:cNvSpPr>
          <p:nvPr>
            <p:ph type="title"/>
          </p:nvPr>
        </p:nvSpPr>
        <p:spPr/>
        <p:txBody>
          <a:bodyPr/>
          <a:lstStyle/>
          <a:p>
            <a:r>
              <a:rPr lang="en-GB" dirty="0"/>
              <a:t>Title</a:t>
            </a:r>
          </a:p>
        </p:txBody>
      </p:sp>
      <p:grpSp>
        <p:nvGrpSpPr>
          <p:cNvPr id="6" name="Group 5"/>
          <p:cNvGrpSpPr/>
          <p:nvPr/>
        </p:nvGrpSpPr>
        <p:grpSpPr>
          <a:xfrm>
            <a:off x="5075158" y="1453198"/>
            <a:ext cx="1401969" cy="3172241"/>
            <a:chOff x="5075158" y="1453198"/>
            <a:chExt cx="1711618" cy="3872885"/>
          </a:xfrm>
        </p:grpSpPr>
        <p:sp>
          <p:nvSpPr>
            <p:cNvPr id="7" name="Rectangle 6"/>
            <p:cNvSpPr/>
            <p:nvPr/>
          </p:nvSpPr>
          <p:spPr>
            <a:xfrm>
              <a:off x="5880734" y="3148296"/>
              <a:ext cx="110367" cy="2177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8" name="Group 7"/>
            <p:cNvGrpSpPr/>
            <p:nvPr/>
          </p:nvGrpSpPr>
          <p:grpSpPr>
            <a:xfrm>
              <a:off x="5075158" y="1453198"/>
              <a:ext cx="1711618" cy="2494548"/>
              <a:chOff x="2276346" y="1214618"/>
              <a:chExt cx="2926488" cy="4265125"/>
            </a:xfrm>
          </p:grpSpPr>
          <p:pic>
            <p:nvPicPr>
              <p:cNvPr id="9" name="Picture 8" descr="File:You shall not pass sign.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6346" y="1214618"/>
                <a:ext cx="2926488" cy="42651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rot="20077301">
                <a:off x="2477970" y="4288270"/>
                <a:ext cx="948859" cy="578852"/>
              </a:xfrm>
              <a:prstGeom prst="rect">
                <a:avLst/>
              </a:prstGeom>
              <a:solidFill>
                <a:schemeClr val="accent2">
                  <a:lumMod val="75000"/>
                </a:schemeClr>
              </a:solidFill>
              <a:ln>
                <a:solidFill>
                  <a:schemeClr val="bg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rPr>
                  <a:t>Dev</a:t>
                </a:r>
                <a:endParaRPr kumimoji="0" lang="en-GB" sz="48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endParaRPr>
              </a:p>
            </p:txBody>
          </p:sp>
        </p:grpSp>
      </p:grpSp>
      <p:pic>
        <p:nvPicPr>
          <p:cNvPr id="11" name="Picture 4" descr="https://cdn-assets-cloud.frontify.com/s3/frontify-cloud-files-us/eyJwYXRoIjoiZnJvbnRpZnlcL2FjY291bnRzXC84MVwvMTQwMDg3XC9wcm9qZWN0c1wvMjcwOTIzXC9hc3NldHNcLzMyXC80ODUwNzY4XC9jMzIzNjU5NjFlNDM0OGU2MGZhZTlkZWE5NmQzOTE5Ny0xNjAzOTcxNzgxLnBuZyJ9:frontify:AK8MnPf0byW7hQMsVWbxHC5-Wl5OhXqOOocallbPm7w?width=2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2339" y="1699161"/>
            <a:ext cx="3021281" cy="30212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https://cdn-assets-cloud.frontify.com/s3/frontify-cloud-files-us/eyJwYXRoIjoiZnJvbnRpZnlcL2FjY291bnRzXC84MVwvMTQwMDg3XC9wcm9qZWN0c1wvMjcwOTIzXC9hc3NldHNcL2RhXC80ODUwNzY0XC9iZjU2YmFmODViMDJiMDEwOTBiM2FhMzY3M2JjZmU0NS0xNjAzOTcxNzc5LnBuZyJ9:frontify:vPx79-5-G5_QcJz6wAkKyrz6M0ElPcPyHi746lWx8Ac?width=24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669" y="1699161"/>
            <a:ext cx="2838202" cy="283820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749478" y="4784257"/>
            <a:ext cx="1295547" cy="830997"/>
          </a:xfrm>
          <a:prstGeom prst="rect">
            <a:avLst/>
          </a:prstGeom>
          <a:solidFill>
            <a:srgbClr val="00B050"/>
          </a:solidFill>
          <a:ln>
            <a:solidFill>
              <a:schemeClr val="bg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Dev</a:t>
            </a:r>
          </a:p>
        </p:txBody>
      </p:sp>
      <p:sp>
        <p:nvSpPr>
          <p:cNvPr id="14" name="TextBox 13"/>
          <p:cNvSpPr txBox="1"/>
          <p:nvPr/>
        </p:nvSpPr>
        <p:spPr>
          <a:xfrm>
            <a:off x="5152502" y="4784258"/>
            <a:ext cx="1245854" cy="830997"/>
          </a:xfrm>
          <a:prstGeom prst="rect">
            <a:avLst/>
          </a:prstGeom>
          <a:solidFill>
            <a:srgbClr val="0070C0"/>
          </a:solidFill>
          <a:ln>
            <a:solidFill>
              <a:schemeClr val="bg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Sec</a:t>
            </a:r>
          </a:p>
        </p:txBody>
      </p:sp>
      <p:sp>
        <p:nvSpPr>
          <p:cNvPr id="15" name="TextBox 14"/>
          <p:cNvSpPr txBox="1"/>
          <p:nvPr/>
        </p:nvSpPr>
        <p:spPr>
          <a:xfrm>
            <a:off x="8496216" y="4784257"/>
            <a:ext cx="1314784" cy="830997"/>
          </a:xfrm>
          <a:prstGeom prst="rect">
            <a:avLst/>
          </a:prstGeom>
          <a:solidFill>
            <a:srgbClr val="00B050"/>
          </a:solidFill>
          <a:ln>
            <a:solidFill>
              <a:schemeClr val="bg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Ops</a:t>
            </a:r>
          </a:p>
        </p:txBody>
      </p:sp>
    </p:spTree>
    <p:extLst>
      <p:ext uri="{BB962C8B-B14F-4D97-AF65-F5344CB8AC3E}">
        <p14:creationId xmlns:p14="http://schemas.microsoft.com/office/powerpoint/2010/main" val="562706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Arial" panose="020B0604020202020204" pitchFamily="34" charset="0"/>
              </a:rPr>
              <a:t>Document classification: Green</a:t>
            </a:r>
            <a:endParaRPr kumimoji="0" lang="en-GB"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Arial" panose="020B0604020202020204" pitchFamily="34" charset="0"/>
            </a:endParaRPr>
          </a:p>
        </p:txBody>
      </p:sp>
      <p:sp>
        <p:nvSpPr>
          <p:cNvPr id="4" name="Title 3"/>
          <p:cNvSpPr>
            <a:spLocks noGrp="1"/>
          </p:cNvSpPr>
          <p:nvPr>
            <p:ph type="title"/>
          </p:nvPr>
        </p:nvSpPr>
        <p:spPr/>
        <p:txBody>
          <a:bodyPr/>
          <a:lstStyle/>
          <a:p>
            <a:r>
              <a:rPr lang="en-GB" dirty="0"/>
              <a:t>Who’s this talking to me now?</a:t>
            </a:r>
          </a:p>
        </p:txBody>
      </p:sp>
      <p:pic>
        <p:nvPicPr>
          <p:cNvPr id="7" name="Picture 6"/>
          <p:cNvPicPr>
            <a:picLocks noChangeAspect="1"/>
          </p:cNvPicPr>
          <p:nvPr/>
        </p:nvPicPr>
        <p:blipFill>
          <a:blip r:embed="rId3"/>
          <a:stretch>
            <a:fillRect/>
          </a:stretch>
        </p:blipFill>
        <p:spPr>
          <a:xfrm>
            <a:off x="7795260" y="3945519"/>
            <a:ext cx="2457143" cy="752381"/>
          </a:xfrm>
          <a:prstGeom prst="rect">
            <a:avLst/>
          </a:prstGeom>
        </p:spPr>
      </p:pic>
      <p:pic>
        <p:nvPicPr>
          <p:cNvPr id="8" name="Picture 7"/>
          <p:cNvPicPr>
            <a:picLocks noChangeAspect="1"/>
          </p:cNvPicPr>
          <p:nvPr/>
        </p:nvPicPr>
        <p:blipFill>
          <a:blip r:embed="rId4"/>
          <a:stretch>
            <a:fillRect/>
          </a:stretch>
        </p:blipFill>
        <p:spPr>
          <a:xfrm>
            <a:off x="5384036" y="2490093"/>
            <a:ext cx="3185239" cy="947580"/>
          </a:xfrm>
          <a:prstGeom prst="rect">
            <a:avLst/>
          </a:prstGeom>
        </p:spPr>
      </p:pic>
      <p:pic>
        <p:nvPicPr>
          <p:cNvPr id="9" name="Picture 8"/>
          <p:cNvPicPr>
            <a:picLocks noChangeAspect="1"/>
          </p:cNvPicPr>
          <p:nvPr/>
        </p:nvPicPr>
        <p:blipFill>
          <a:blip r:embed="rId5"/>
          <a:stretch>
            <a:fillRect/>
          </a:stretch>
        </p:blipFill>
        <p:spPr>
          <a:xfrm>
            <a:off x="5685505" y="3834427"/>
            <a:ext cx="1124091" cy="1500555"/>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9666" y="1453198"/>
            <a:ext cx="1742859" cy="1728061"/>
          </a:xfrm>
          <a:prstGeom prst="rect">
            <a:avLst/>
          </a:prstGeom>
        </p:spPr>
      </p:pic>
      <p:sp>
        <p:nvSpPr>
          <p:cNvPr id="12" name="TextBox 11"/>
          <p:cNvSpPr txBox="1"/>
          <p:nvPr/>
        </p:nvSpPr>
        <p:spPr>
          <a:xfrm>
            <a:off x="2537460" y="1470842"/>
            <a:ext cx="5257800" cy="155427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Vincent King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Senior Cyber Analyst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Head of </a:t>
            </a:r>
            <a:r>
              <a:rPr kumimoji="0" lang="en-GB" sz="18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DevSecOps</a:t>
            </a:r>
            <a:endPar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Bank of England</a:t>
            </a:r>
          </a:p>
        </p:txBody>
      </p:sp>
      <p:grpSp>
        <p:nvGrpSpPr>
          <p:cNvPr id="15" name="Group 14"/>
          <p:cNvGrpSpPr/>
          <p:nvPr/>
        </p:nvGrpSpPr>
        <p:grpSpPr>
          <a:xfrm>
            <a:off x="3921940" y="5533935"/>
            <a:ext cx="4196589" cy="684317"/>
            <a:chOff x="3921940" y="5533935"/>
            <a:chExt cx="4196589" cy="684317"/>
          </a:xfrm>
        </p:grpSpPr>
        <p:sp>
          <p:nvSpPr>
            <p:cNvPr id="14" name="Rectangle 13"/>
            <p:cNvSpPr/>
            <p:nvPr/>
          </p:nvSpPr>
          <p:spPr>
            <a:xfrm>
              <a:off x="4727280" y="5580358"/>
              <a:ext cx="3391249"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DevSecOpsVince</a:t>
              </a:r>
              <a:endPar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1028" name="Picture 4" descr="Linkedin free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21940" y="5533935"/>
              <a:ext cx="684317" cy="684317"/>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65766" y="5266766"/>
            <a:ext cx="2454219" cy="1211960"/>
          </a:xfrm>
          <a:prstGeom prst="rect">
            <a:avLst/>
          </a:prstGeom>
        </p:spPr>
      </p:pic>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51880" y="791107"/>
            <a:ext cx="1359469" cy="1359469"/>
          </a:xfrm>
          <a:prstGeom prst="rect">
            <a:avLst/>
          </a:prstGeom>
        </p:spPr>
      </p:pic>
      <p:pic>
        <p:nvPicPr>
          <p:cNvPr id="16" name="Picture 15" descr="A picture containing calendar&#10;&#10;Description automatically generated">
            <a:extLst>
              <a:ext uri="{FF2B5EF4-FFF2-40B4-BE49-F238E27FC236}">
                <a16:creationId xmlns:a16="http://schemas.microsoft.com/office/drawing/2014/main" id="{5B7269E0-D9FF-5913-EE29-44E25523133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952665" y="620786"/>
            <a:ext cx="3025114" cy="3025114"/>
          </a:xfrm>
          <a:prstGeom prst="rect">
            <a:avLst/>
          </a:prstGeom>
        </p:spPr>
      </p:pic>
      <p:sp>
        <p:nvSpPr>
          <p:cNvPr id="17" name="TextBox 16">
            <a:extLst>
              <a:ext uri="{FF2B5EF4-FFF2-40B4-BE49-F238E27FC236}">
                <a16:creationId xmlns:a16="http://schemas.microsoft.com/office/drawing/2014/main" id="{8EAA1000-B1DF-A827-B9F2-A0154ECBA24D}"/>
              </a:ext>
            </a:extLst>
          </p:cNvPr>
          <p:cNvSpPr txBox="1"/>
          <p:nvPr/>
        </p:nvSpPr>
        <p:spPr>
          <a:xfrm>
            <a:off x="509666" y="3976506"/>
            <a:ext cx="5181227" cy="1200329"/>
          </a:xfrm>
          <a:prstGeom prst="rect">
            <a:avLst/>
          </a:prstGeom>
          <a:noFill/>
        </p:spPr>
        <p:txBody>
          <a:bodyPr wrap="none" rtlCol="0">
            <a:spAutoFit/>
          </a:bodyPr>
          <a:lstStyle/>
          <a:p>
            <a:r>
              <a:rPr lang="en-GB" dirty="0">
                <a:latin typeface="Arial" panose="020B0604020202020204" pitchFamily="34" charset="0"/>
                <a:cs typeface="Arial" panose="020B0604020202020204" pitchFamily="34" charset="0"/>
              </a:rPr>
              <a:t>Reformed Developer</a:t>
            </a:r>
          </a:p>
          <a:p>
            <a:r>
              <a:rPr lang="en-GB" dirty="0">
                <a:latin typeface="Arial" panose="020B0604020202020204" pitchFamily="34" charset="0"/>
                <a:cs typeface="Arial" panose="020B0604020202020204" pitchFamily="34" charset="0"/>
              </a:rPr>
              <a:t>Secure Coding Subject Matter Expert </a:t>
            </a:r>
          </a:p>
          <a:p>
            <a:r>
              <a:rPr lang="en-GB" dirty="0">
                <a:latin typeface="Arial" panose="020B0604020202020204" pitchFamily="34" charset="0"/>
                <a:cs typeface="Arial" panose="020B0604020202020204" pitchFamily="34" charset="0"/>
              </a:rPr>
              <a:t>(ISC)</a:t>
            </a:r>
            <a:r>
              <a:rPr lang="en-GB" baseline="30000" dirty="0">
                <a:latin typeface="Arial" panose="020B0604020202020204" pitchFamily="34" charset="0"/>
                <a:cs typeface="Arial" panose="020B0604020202020204" pitchFamily="34" charset="0"/>
              </a:rPr>
              <a:t>2</a:t>
            </a:r>
            <a:r>
              <a:rPr lang="en-GB" dirty="0">
                <a:latin typeface="Arial" panose="020B0604020202020204" pitchFamily="34" charset="0"/>
                <a:cs typeface="Arial" panose="020B0604020202020204" pitchFamily="34" charset="0"/>
              </a:rPr>
              <a:t> Certified Information Security Professional</a:t>
            </a:r>
          </a:p>
          <a:p>
            <a:r>
              <a:rPr lang="en-GB" dirty="0">
                <a:latin typeface="Arial" panose="020B0604020202020204" pitchFamily="34" charset="0"/>
                <a:cs typeface="Arial" panose="020B0604020202020204" pitchFamily="34" charset="0"/>
              </a:rPr>
              <a:t>Chartered Fellow of the BCS</a:t>
            </a:r>
          </a:p>
        </p:txBody>
      </p:sp>
    </p:spTree>
    <p:extLst>
      <p:ext uri="{BB962C8B-B14F-4D97-AF65-F5344CB8AC3E}">
        <p14:creationId xmlns:p14="http://schemas.microsoft.com/office/powerpoint/2010/main" val="3210425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What does the Bank of England do?</a:t>
            </a:r>
          </a:p>
        </p:txBody>
      </p:sp>
      <p:pic>
        <p:nvPicPr>
          <p:cNvPr id="12" name="Picture 11"/>
          <p:cNvPicPr>
            <a:picLocks noChangeAspect="1"/>
          </p:cNvPicPr>
          <p:nvPr/>
        </p:nvPicPr>
        <p:blipFill>
          <a:blip r:embed="rId3"/>
          <a:stretch>
            <a:fillRect/>
          </a:stretch>
        </p:blipFill>
        <p:spPr>
          <a:xfrm>
            <a:off x="468000" y="1407705"/>
            <a:ext cx="2248214" cy="390580"/>
          </a:xfrm>
          <a:prstGeom prst="rect">
            <a:avLst/>
          </a:prstGeom>
        </p:spPr>
      </p:pic>
      <p:sp>
        <p:nvSpPr>
          <p:cNvPr id="13" name="Rectangle 12"/>
          <p:cNvSpPr/>
          <p:nvPr/>
        </p:nvSpPr>
        <p:spPr>
          <a:xfrm>
            <a:off x="3280990" y="4568773"/>
            <a:ext cx="7455887" cy="1384995"/>
          </a:xfrm>
          <a:prstGeom prst="rect">
            <a:avLst/>
          </a:prstGeom>
        </p:spPr>
        <p:txBody>
          <a:bodyPr wrap="none">
            <a:spAutoFit/>
          </a:bodyPr>
          <a:lstStyle/>
          <a:p>
            <a:r>
              <a:rPr lang="en-GB" sz="2400" dirty="0">
                <a:latin typeface="GilroyForBOE"/>
              </a:rPr>
              <a:t>Real-Time Gross Settlement</a:t>
            </a:r>
          </a:p>
          <a:p>
            <a:r>
              <a:rPr lang="en-GB" sz="2400" dirty="0"/>
              <a:t>Settled an average of over </a:t>
            </a:r>
            <a:r>
              <a:rPr lang="en-GB" sz="2400" b="1" dirty="0"/>
              <a:t>£720 billion</a:t>
            </a:r>
            <a:r>
              <a:rPr lang="en-GB" sz="2400" dirty="0"/>
              <a:t> each working day</a:t>
            </a:r>
          </a:p>
          <a:p>
            <a:r>
              <a:rPr lang="en-GB" dirty="0"/>
              <a:t>CHAPS | CREST | BACS | Image Clearing System for cheques | Faster Payments</a:t>
            </a:r>
          </a:p>
          <a:p>
            <a:r>
              <a:rPr lang="en-GB" dirty="0"/>
              <a:t>LINK | </a:t>
            </a:r>
            <a:r>
              <a:rPr lang="en-GB" dirty="0" err="1"/>
              <a:t>Mastercard</a:t>
            </a:r>
            <a:r>
              <a:rPr lang="en-GB" dirty="0"/>
              <a:t> Europe | Visa Europe | PEXA</a:t>
            </a:r>
            <a:endParaRPr lang="en-GB" sz="2400" b="0" i="0" dirty="0">
              <a:effectLst/>
              <a:latin typeface="GilroyForBOE"/>
            </a:endParaRPr>
          </a:p>
        </p:txBody>
      </p:sp>
      <p:sp>
        <p:nvSpPr>
          <p:cNvPr id="14" name="Rectangle 13"/>
          <p:cNvSpPr/>
          <p:nvPr/>
        </p:nvSpPr>
        <p:spPr>
          <a:xfrm>
            <a:off x="1173618" y="4845771"/>
            <a:ext cx="1883977" cy="830997"/>
          </a:xfrm>
          <a:prstGeom prst="rect">
            <a:avLst/>
          </a:prstGeom>
        </p:spPr>
        <p:txBody>
          <a:bodyPr wrap="none">
            <a:spAutoFit/>
          </a:bodyPr>
          <a:lstStyle/>
          <a:p>
            <a:r>
              <a:rPr lang="en-GB" sz="4800" dirty="0">
                <a:latin typeface="GilroyForBOE"/>
              </a:rPr>
              <a:t>RTGS</a:t>
            </a:r>
            <a:endParaRPr lang="en-GB" dirty="0"/>
          </a:p>
        </p:txBody>
      </p:sp>
      <p:cxnSp>
        <p:nvCxnSpPr>
          <p:cNvPr id="16" name="Straight Connector 15"/>
          <p:cNvCxnSpPr/>
          <p:nvPr/>
        </p:nvCxnSpPr>
        <p:spPr>
          <a:xfrm>
            <a:off x="1173618" y="4468995"/>
            <a:ext cx="9380693" cy="0"/>
          </a:xfrm>
          <a:prstGeom prst="line">
            <a:avLst/>
          </a:prstGeom>
        </p:spPr>
        <p:style>
          <a:lnRef idx="1">
            <a:schemeClr val="dk1"/>
          </a:lnRef>
          <a:fillRef idx="0">
            <a:schemeClr val="dk1"/>
          </a:fillRef>
          <a:effectRef idx="0">
            <a:schemeClr val="dk1"/>
          </a:effectRef>
          <a:fontRef idx="minor">
            <a:schemeClr val="tx1"/>
          </a:fontRef>
        </p:style>
      </p:cxnSp>
      <p:pic>
        <p:nvPicPr>
          <p:cNvPr id="10" name="Picture 9" descr="Chart&#10;&#10;Description automatically generated with medium confidence">
            <a:extLst>
              <a:ext uri="{FF2B5EF4-FFF2-40B4-BE49-F238E27FC236}">
                <a16:creationId xmlns:a16="http://schemas.microsoft.com/office/drawing/2014/main" id="{1FD7E368-08BD-85E4-554E-912EB0D3AC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02994" y="1881011"/>
            <a:ext cx="4214054" cy="2421870"/>
          </a:xfrm>
          <a:prstGeom prst="rect">
            <a:avLst/>
          </a:prstGeom>
        </p:spPr>
      </p:pic>
      <p:grpSp>
        <p:nvGrpSpPr>
          <p:cNvPr id="11" name="Group 10">
            <a:extLst>
              <a:ext uri="{FF2B5EF4-FFF2-40B4-BE49-F238E27FC236}">
                <a16:creationId xmlns:a16="http://schemas.microsoft.com/office/drawing/2014/main" id="{9A854CD3-5FF4-414C-A448-1D2A40E191FB}"/>
              </a:ext>
            </a:extLst>
          </p:cNvPr>
          <p:cNvGrpSpPr/>
          <p:nvPr/>
        </p:nvGrpSpPr>
        <p:grpSpPr>
          <a:xfrm>
            <a:off x="6427032" y="904232"/>
            <a:ext cx="5143496" cy="3298704"/>
            <a:chOff x="5284032" y="793516"/>
            <a:chExt cx="5143496" cy="3298704"/>
          </a:xfrm>
        </p:grpSpPr>
        <p:pic>
          <p:nvPicPr>
            <p:cNvPr id="1026" name="Picture 2" descr="New design for the £50 featuring King Charles">
              <a:extLst>
                <a:ext uri="{FF2B5EF4-FFF2-40B4-BE49-F238E27FC236}">
                  <a16:creationId xmlns:a16="http://schemas.microsoft.com/office/drawing/2014/main" id="{38DE56D0-545D-177D-87BD-CC901FBDF6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5778" y="793516"/>
              <a:ext cx="2571750" cy="13525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w design for the £20 featuring King Charles">
              <a:extLst>
                <a:ext uri="{FF2B5EF4-FFF2-40B4-BE49-F238E27FC236}">
                  <a16:creationId xmlns:a16="http://schemas.microsoft.com/office/drawing/2014/main" id="{E0782D31-AABD-1541-A569-E7D0B9A1CC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8933" y="1391837"/>
              <a:ext cx="2525919" cy="13237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ew design for the £10 featuring King Charles">
              <a:extLst>
                <a:ext uri="{FF2B5EF4-FFF2-40B4-BE49-F238E27FC236}">
                  <a16:creationId xmlns:a16="http://schemas.microsoft.com/office/drawing/2014/main" id="{C1A7FDE0-FEF2-1808-A276-25201FD29F9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2073911"/>
              <a:ext cx="2571746" cy="134302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5E5B8A1-5C15-6918-FB02-B43FB35589E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032" y="2756716"/>
              <a:ext cx="2571746" cy="133550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14914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556006" y="1888877"/>
            <a:ext cx="4438845" cy="1721965"/>
          </a:xfrm>
          <a:prstGeom prst="rect">
            <a:avLst/>
          </a:prstGeom>
        </p:spPr>
      </p:pic>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DevOps vs Security – The Perception</a:t>
            </a:r>
          </a:p>
        </p:txBody>
      </p:sp>
      <p:grpSp>
        <p:nvGrpSpPr>
          <p:cNvPr id="6" name="Group 5"/>
          <p:cNvGrpSpPr/>
          <p:nvPr/>
        </p:nvGrpSpPr>
        <p:grpSpPr>
          <a:xfrm>
            <a:off x="5075158" y="1453198"/>
            <a:ext cx="1401969" cy="3172241"/>
            <a:chOff x="5075158" y="1453198"/>
            <a:chExt cx="1711618" cy="3872885"/>
          </a:xfrm>
        </p:grpSpPr>
        <p:sp>
          <p:nvSpPr>
            <p:cNvPr id="7" name="Rectangle 6"/>
            <p:cNvSpPr/>
            <p:nvPr/>
          </p:nvSpPr>
          <p:spPr>
            <a:xfrm>
              <a:off x="5880734" y="3148296"/>
              <a:ext cx="110367" cy="2177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oup 7"/>
            <p:cNvGrpSpPr/>
            <p:nvPr/>
          </p:nvGrpSpPr>
          <p:grpSpPr>
            <a:xfrm>
              <a:off x="5075158" y="1453198"/>
              <a:ext cx="1711618" cy="2494548"/>
              <a:chOff x="2276346" y="1214618"/>
              <a:chExt cx="2926488" cy="4265125"/>
            </a:xfrm>
          </p:grpSpPr>
          <p:pic>
            <p:nvPicPr>
              <p:cNvPr id="9" name="Picture 8" descr="File:You shall not pass sign.sv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6346" y="1214618"/>
                <a:ext cx="2926488" cy="42651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rot="20077301">
                <a:off x="2477970" y="4288270"/>
                <a:ext cx="948859" cy="578852"/>
              </a:xfrm>
              <a:prstGeom prst="rect">
                <a:avLst/>
              </a:prstGeom>
              <a:solidFill>
                <a:schemeClr val="accent2">
                  <a:lumMod val="75000"/>
                </a:schemeClr>
              </a:solidFill>
              <a:ln>
                <a:solidFill>
                  <a:schemeClr val="bg1"/>
                </a:solidFill>
              </a:ln>
            </p:spPr>
            <p:txBody>
              <a:bodyPr wrap="none" rtlCol="0">
                <a:spAutoFit/>
              </a:bodyPr>
              <a:lstStyle/>
              <a:p>
                <a:pPr algn="ctr"/>
                <a:r>
                  <a:rPr lang="en-GB" sz="1600" dirty="0">
                    <a:solidFill>
                      <a:schemeClr val="bg1"/>
                    </a:solidFill>
                    <a:latin typeface="Lucida Console" panose="020B0609040504020204" pitchFamily="49" charset="0"/>
                  </a:rPr>
                  <a:t>Dev</a:t>
                </a:r>
                <a:endParaRPr lang="en-GB" sz="4800" dirty="0">
                  <a:solidFill>
                    <a:schemeClr val="bg1"/>
                  </a:solidFill>
                  <a:latin typeface="Lucida Console" panose="020B0609040504020204" pitchFamily="49" charset="0"/>
                </a:endParaRPr>
              </a:p>
            </p:txBody>
          </p:sp>
        </p:grpSp>
      </p:grpSp>
      <p:pic>
        <p:nvPicPr>
          <p:cNvPr id="11" name="Picture 4" descr="https://cdn-assets-cloud.frontify.com/s3/frontify-cloud-files-us/eyJwYXRoIjoiZnJvbnRpZnlcL2FjY291bnRzXC84MVwvMTQwMDg3XC9wcm9qZWN0c1wvMjcwOTIzXC9hc3NldHNcLzMyXC80ODUwNzY4XC9jMzIzNjU5NjFlNDM0OGU2MGZhZTlkZWE5NmQzOTE5Ny0xNjAzOTcxNzgxLnBuZyJ9:frontify:AK8MnPf0byW7hQMsVWbxHC5-Wl5OhXqOOocallbPm7w?width=24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2339" y="1699161"/>
            <a:ext cx="3021281" cy="30212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https://cdn-assets-cloud.frontify.com/s3/frontify-cloud-files-us/eyJwYXRoIjoiZnJvbnRpZnlcL2FjY291bnRzXC84MVwvMTQwMDg3XC9wcm9qZWN0c1wvMjcwOTIzXC9hc3NldHNcL2RhXC80ODUwNzY0XC9iZjU2YmFmODViMDJiMDEwOTBiM2FhMzY3M2JjZmU0NS0xNjAzOTcxNzc5LnBuZyJ9:frontify:vPx79-5-G5_QcJz6wAkKyrz6M0ElPcPyHi746lWx8Ac?width=24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4669" y="1699161"/>
            <a:ext cx="2838202" cy="283820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749478" y="4784257"/>
            <a:ext cx="1295547" cy="830997"/>
          </a:xfrm>
          <a:prstGeom prst="rect">
            <a:avLst/>
          </a:prstGeom>
          <a:solidFill>
            <a:srgbClr val="00B050"/>
          </a:solidFill>
          <a:ln>
            <a:solidFill>
              <a:schemeClr val="bg1"/>
            </a:solidFill>
          </a:ln>
        </p:spPr>
        <p:txBody>
          <a:bodyPr wrap="none" rtlCol="0">
            <a:spAutoFit/>
          </a:bodyPr>
          <a:lstStyle/>
          <a:p>
            <a:pPr algn="ctr"/>
            <a:r>
              <a:rPr lang="en-GB" sz="4800" dirty="0">
                <a:solidFill>
                  <a:schemeClr val="bg1"/>
                </a:solidFill>
                <a:latin typeface="Arial" panose="020B0604020202020204" pitchFamily="34" charset="0"/>
                <a:cs typeface="Arial" panose="020B0604020202020204" pitchFamily="34" charset="0"/>
              </a:rPr>
              <a:t>Dev</a:t>
            </a:r>
          </a:p>
        </p:txBody>
      </p:sp>
      <p:sp>
        <p:nvSpPr>
          <p:cNvPr id="15" name="TextBox 14"/>
          <p:cNvSpPr txBox="1"/>
          <p:nvPr/>
        </p:nvSpPr>
        <p:spPr>
          <a:xfrm>
            <a:off x="8496216" y="4784257"/>
            <a:ext cx="1314784" cy="830997"/>
          </a:xfrm>
          <a:prstGeom prst="rect">
            <a:avLst/>
          </a:prstGeom>
          <a:solidFill>
            <a:srgbClr val="00B050"/>
          </a:solidFill>
          <a:ln>
            <a:solidFill>
              <a:schemeClr val="bg1"/>
            </a:solidFill>
          </a:ln>
        </p:spPr>
        <p:txBody>
          <a:bodyPr wrap="none" rtlCol="0">
            <a:spAutoFit/>
          </a:bodyPr>
          <a:lstStyle/>
          <a:p>
            <a:pPr algn="ctr"/>
            <a:r>
              <a:rPr lang="en-GB" sz="4800" dirty="0">
                <a:solidFill>
                  <a:schemeClr val="bg1"/>
                </a:solidFill>
                <a:latin typeface="Arial" panose="020B0604020202020204" pitchFamily="34" charset="0"/>
                <a:cs typeface="Arial" panose="020B0604020202020204" pitchFamily="34" charset="0"/>
              </a:rPr>
              <a:t>Ops</a:t>
            </a:r>
          </a:p>
        </p:txBody>
      </p:sp>
      <p:sp>
        <p:nvSpPr>
          <p:cNvPr id="14" name="TextBox 13"/>
          <p:cNvSpPr txBox="1"/>
          <p:nvPr/>
        </p:nvSpPr>
        <p:spPr>
          <a:xfrm>
            <a:off x="5152502" y="4784258"/>
            <a:ext cx="1245854" cy="830997"/>
          </a:xfrm>
          <a:prstGeom prst="rect">
            <a:avLst/>
          </a:prstGeom>
          <a:solidFill>
            <a:srgbClr val="0070C0"/>
          </a:solidFill>
          <a:ln>
            <a:solidFill>
              <a:schemeClr val="bg1"/>
            </a:solidFill>
          </a:ln>
        </p:spPr>
        <p:txBody>
          <a:bodyPr wrap="none" rtlCol="0">
            <a:spAutoFit/>
          </a:bodyPr>
          <a:lstStyle/>
          <a:p>
            <a:pPr algn="ctr"/>
            <a:r>
              <a:rPr lang="en-GB" sz="4800" dirty="0">
                <a:latin typeface="Arial" panose="020B0604020202020204" pitchFamily="34" charset="0"/>
                <a:cs typeface="Arial" panose="020B0604020202020204" pitchFamily="34" charset="0"/>
              </a:rPr>
              <a:t>Sec</a:t>
            </a:r>
          </a:p>
        </p:txBody>
      </p:sp>
    </p:spTree>
    <p:extLst>
      <p:ext uri="{BB962C8B-B14F-4D97-AF65-F5344CB8AC3E}">
        <p14:creationId xmlns:p14="http://schemas.microsoft.com/office/powerpoint/2010/main" val="565443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Where should Sec live?</a:t>
            </a:r>
          </a:p>
        </p:txBody>
      </p:sp>
      <p:grpSp>
        <p:nvGrpSpPr>
          <p:cNvPr id="6" name="Group 5"/>
          <p:cNvGrpSpPr/>
          <p:nvPr/>
        </p:nvGrpSpPr>
        <p:grpSpPr>
          <a:xfrm>
            <a:off x="1464902" y="1176735"/>
            <a:ext cx="8933662" cy="4500568"/>
            <a:chOff x="1464902" y="1176735"/>
            <a:chExt cx="8933662" cy="4500568"/>
          </a:xfrm>
        </p:grpSpPr>
        <p:pic>
          <p:nvPicPr>
            <p:cNvPr id="7" name="Picture 6"/>
            <p:cNvPicPr>
              <a:picLocks noChangeAspect="1"/>
            </p:cNvPicPr>
            <p:nvPr/>
          </p:nvPicPr>
          <p:blipFill>
            <a:blip r:embed="rId3"/>
            <a:stretch>
              <a:fillRect/>
            </a:stretch>
          </p:blipFill>
          <p:spPr>
            <a:xfrm>
              <a:off x="1464902" y="1176735"/>
              <a:ext cx="8933662" cy="4500568"/>
            </a:xfrm>
            <a:prstGeom prst="rect">
              <a:avLst/>
            </a:prstGeom>
          </p:spPr>
        </p:pic>
        <p:grpSp>
          <p:nvGrpSpPr>
            <p:cNvPr id="8" name="Group 7"/>
            <p:cNvGrpSpPr/>
            <p:nvPr/>
          </p:nvGrpSpPr>
          <p:grpSpPr>
            <a:xfrm>
              <a:off x="2371725" y="2209800"/>
              <a:ext cx="7674637" cy="3405947"/>
              <a:chOff x="2371725" y="2209800"/>
              <a:chExt cx="7674637" cy="3405947"/>
            </a:xfrm>
          </p:grpSpPr>
          <p:sp>
            <p:nvSpPr>
              <p:cNvPr id="9" name="TextBox 8"/>
              <p:cNvSpPr txBox="1"/>
              <p:nvPr/>
            </p:nvSpPr>
            <p:spPr>
              <a:xfrm>
                <a:off x="2371725" y="2628900"/>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10" name="TextBox 9"/>
              <p:cNvSpPr txBox="1"/>
              <p:nvPr/>
            </p:nvSpPr>
            <p:spPr>
              <a:xfrm>
                <a:off x="5086350" y="3067197"/>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11" name="TextBox 10"/>
              <p:cNvSpPr txBox="1"/>
              <p:nvPr/>
            </p:nvSpPr>
            <p:spPr>
              <a:xfrm>
                <a:off x="8591550" y="2209800"/>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12" name="TextBox 11"/>
              <p:cNvSpPr txBox="1"/>
              <p:nvPr/>
            </p:nvSpPr>
            <p:spPr>
              <a:xfrm>
                <a:off x="3360666" y="3957387"/>
                <a:ext cx="1021433" cy="923330"/>
              </a:xfrm>
              <a:prstGeom prst="rect">
                <a:avLst/>
              </a:prstGeom>
              <a:noFill/>
              <a:ln>
                <a:noFill/>
              </a:ln>
            </p:spPr>
            <p:txBody>
              <a:bodyPr wrap="none" rtlCol="0">
                <a:spAutoFit/>
              </a:bodyPr>
              <a:lstStyle/>
              <a:p>
                <a:pPr algn="ctr"/>
                <a:r>
                  <a:rPr lang="en-GB" sz="5400" dirty="0">
                    <a:solidFill>
                      <a:srgbClr val="002161"/>
                    </a:solidFill>
                    <a:latin typeface="Bahnschrift Condensed" panose="020B0502040204020203" pitchFamily="34" charset="0"/>
                  </a:rPr>
                  <a:t>Dev</a:t>
                </a:r>
                <a:endParaRPr lang="en-GB" sz="4800" dirty="0">
                  <a:solidFill>
                    <a:srgbClr val="002161"/>
                  </a:solidFill>
                  <a:latin typeface="Bahnschrift Condensed" panose="020B0502040204020203" pitchFamily="34" charset="0"/>
                </a:endParaRPr>
              </a:p>
            </p:txBody>
          </p:sp>
          <p:sp>
            <p:nvSpPr>
              <p:cNvPr id="13" name="TextBox 12"/>
              <p:cNvSpPr txBox="1"/>
              <p:nvPr/>
            </p:nvSpPr>
            <p:spPr>
              <a:xfrm>
                <a:off x="6862761" y="3103585"/>
                <a:ext cx="1024639" cy="923330"/>
              </a:xfrm>
              <a:prstGeom prst="rect">
                <a:avLst/>
              </a:prstGeom>
              <a:noFill/>
              <a:ln>
                <a:noFill/>
              </a:ln>
            </p:spPr>
            <p:txBody>
              <a:bodyPr wrap="none" rtlCol="0">
                <a:spAutoFit/>
              </a:bodyPr>
              <a:lstStyle/>
              <a:p>
                <a:pPr algn="ctr"/>
                <a:r>
                  <a:rPr lang="en-GB" sz="5400" dirty="0">
                    <a:solidFill>
                      <a:srgbClr val="002161"/>
                    </a:solidFill>
                    <a:latin typeface="Bahnschrift Condensed" panose="020B0502040204020203" pitchFamily="34" charset="0"/>
                  </a:rPr>
                  <a:t>Ops</a:t>
                </a:r>
                <a:endParaRPr lang="en-GB" sz="6600" dirty="0">
                  <a:solidFill>
                    <a:srgbClr val="002161"/>
                  </a:solidFill>
                  <a:latin typeface="Bahnschrift Condensed" panose="020B0502040204020203" pitchFamily="34" charset="0"/>
                </a:endParaRPr>
              </a:p>
            </p:txBody>
          </p:sp>
          <p:sp>
            <p:nvSpPr>
              <p:cNvPr id="14" name="Rectangle 13"/>
              <p:cNvSpPr/>
              <p:nvPr/>
            </p:nvSpPr>
            <p:spPr>
              <a:xfrm>
                <a:off x="5086350" y="4692417"/>
                <a:ext cx="4960012" cy="923330"/>
              </a:xfrm>
              <a:prstGeom prst="rect">
                <a:avLst/>
              </a:prstGeom>
            </p:spPr>
            <p:txBody>
              <a:bodyPr wrap="none">
                <a:spAutoFit/>
              </a:bodyPr>
              <a:lstStyle/>
              <a:p>
                <a:r>
                  <a:rPr lang="en-GB" sz="5400" dirty="0">
                    <a:solidFill>
                      <a:srgbClr val="002161"/>
                    </a:solidFill>
                    <a:latin typeface="Bahnschrift Condensed" panose="020B0502040204020203" pitchFamily="34" charset="0"/>
                  </a:rPr>
                  <a:t>Security Everywhere</a:t>
                </a:r>
                <a:endParaRPr lang="en-GB" sz="5400" dirty="0"/>
              </a:p>
            </p:txBody>
          </p:sp>
        </p:grpSp>
      </p:grpSp>
    </p:spTree>
    <p:extLst>
      <p:ext uri="{BB962C8B-B14F-4D97-AF65-F5344CB8AC3E}">
        <p14:creationId xmlns:p14="http://schemas.microsoft.com/office/powerpoint/2010/main" val="290505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Arial" panose="020B0604020202020204" pitchFamily="34" charset="0"/>
              </a:rPr>
              <a:t>Document classification: GREEN</a:t>
            </a:r>
            <a:endParaRPr kumimoji="0" lang="en-GB"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Arial" panose="020B0604020202020204" pitchFamily="34" charset="0"/>
            </a:endParaRPr>
          </a:p>
        </p:txBody>
      </p:sp>
      <p:sp>
        <p:nvSpPr>
          <p:cNvPr id="4" name="Title 3"/>
          <p:cNvSpPr>
            <a:spLocks noGrp="1"/>
          </p:cNvSpPr>
          <p:nvPr>
            <p:ph type="title"/>
          </p:nvPr>
        </p:nvSpPr>
        <p:spPr/>
        <p:txBody>
          <a:bodyPr/>
          <a:lstStyle/>
          <a:p>
            <a:r>
              <a:rPr lang="en-GB" dirty="0"/>
              <a:t>Scary Slide No.1</a:t>
            </a:r>
          </a:p>
        </p:txBody>
      </p:sp>
      <p:pic>
        <p:nvPicPr>
          <p:cNvPr id="2050" name="Picture 2" descr="Starbucks - Wikipedia">
            <a:extLst>
              <a:ext uri="{FF2B5EF4-FFF2-40B4-BE49-F238E27FC236}">
                <a16:creationId xmlns:a16="http://schemas.microsoft.com/office/drawing/2014/main" id="{3C60C8F3-64C1-78F3-ADFA-D2B75FEAF5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8121" y="1410304"/>
            <a:ext cx="2124075" cy="21526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7F4DD1E-B043-C29E-5C87-E0D3A3A59E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688" y="1500897"/>
            <a:ext cx="3571875" cy="12763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Nissan Vector Logo - Download Free SVG Icon | Worldvectorlogo">
            <a:extLst>
              <a:ext uri="{FF2B5EF4-FFF2-40B4-BE49-F238E27FC236}">
                <a16:creationId xmlns:a16="http://schemas.microsoft.com/office/drawing/2014/main" id="{A1274645-954B-B1FD-730E-476195B0D0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81523" y="2486629"/>
            <a:ext cx="2314575" cy="19812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dentity | Okta">
            <a:extLst>
              <a:ext uri="{FF2B5EF4-FFF2-40B4-BE49-F238E27FC236}">
                <a16:creationId xmlns:a16="http://schemas.microsoft.com/office/drawing/2014/main" id="{0DCBFED8-284D-720A-A777-4BF2A1D8B2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1688" y="3654414"/>
            <a:ext cx="36957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22225019-A219-F0C0-EAF5-F1459C3490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3010" y="4938713"/>
            <a:ext cx="4238625" cy="107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275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Where should Sec live?</a:t>
            </a:r>
          </a:p>
        </p:txBody>
      </p:sp>
      <p:pic>
        <p:nvPicPr>
          <p:cNvPr id="6" name="Picture 5"/>
          <p:cNvPicPr>
            <a:picLocks noChangeAspect="1"/>
          </p:cNvPicPr>
          <p:nvPr/>
        </p:nvPicPr>
        <p:blipFill>
          <a:blip r:embed="rId3"/>
          <a:stretch>
            <a:fillRect/>
          </a:stretch>
        </p:blipFill>
        <p:spPr>
          <a:xfrm>
            <a:off x="4608395" y="2648370"/>
            <a:ext cx="3000375" cy="3028950"/>
          </a:xfrm>
          <a:prstGeom prst="rect">
            <a:avLst/>
          </a:prstGeom>
        </p:spPr>
      </p:pic>
      <p:grpSp>
        <p:nvGrpSpPr>
          <p:cNvPr id="7" name="Group 6"/>
          <p:cNvGrpSpPr/>
          <p:nvPr/>
        </p:nvGrpSpPr>
        <p:grpSpPr>
          <a:xfrm>
            <a:off x="7637896" y="557913"/>
            <a:ext cx="4238625" cy="2141989"/>
            <a:chOff x="1463599" y="1169409"/>
            <a:chExt cx="4238625" cy="2141989"/>
          </a:xfrm>
        </p:grpSpPr>
        <p:pic>
          <p:nvPicPr>
            <p:cNvPr id="8" name="Picture 7"/>
            <p:cNvPicPr>
              <a:picLocks noChangeAspect="1"/>
            </p:cNvPicPr>
            <p:nvPr/>
          </p:nvPicPr>
          <p:blipFill>
            <a:blip r:embed="rId4"/>
            <a:stretch>
              <a:fillRect/>
            </a:stretch>
          </p:blipFill>
          <p:spPr>
            <a:xfrm>
              <a:off x="1463599" y="1169409"/>
              <a:ext cx="4238625" cy="2133600"/>
            </a:xfrm>
            <a:prstGeom prst="rect">
              <a:avLst/>
            </a:prstGeom>
          </p:spPr>
        </p:pic>
        <p:sp>
          <p:nvSpPr>
            <p:cNvPr id="9" name="TextBox 8"/>
            <p:cNvSpPr txBox="1"/>
            <p:nvPr/>
          </p:nvSpPr>
          <p:spPr>
            <a:xfrm>
              <a:off x="1843219" y="1830320"/>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10" name="TextBox 9"/>
            <p:cNvSpPr txBox="1"/>
            <p:nvPr/>
          </p:nvSpPr>
          <p:spPr>
            <a:xfrm>
              <a:off x="3144154" y="203913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1" name="TextBox 10"/>
            <p:cNvSpPr txBox="1"/>
            <p:nvPr/>
          </p:nvSpPr>
          <p:spPr>
            <a:xfrm>
              <a:off x="4787116" y="1641119"/>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2" name="TextBox 11"/>
            <p:cNvSpPr txBox="1"/>
            <p:nvPr/>
          </p:nvSpPr>
          <p:spPr>
            <a:xfrm>
              <a:off x="2311081" y="2455757"/>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3" name="TextBox 12"/>
            <p:cNvSpPr txBox="1"/>
            <p:nvPr/>
          </p:nvSpPr>
          <p:spPr>
            <a:xfrm>
              <a:off x="3956263" y="2047522"/>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4" name="Rectangle 13"/>
            <p:cNvSpPr/>
            <p:nvPr/>
          </p:nvSpPr>
          <p:spPr>
            <a:xfrm>
              <a:off x="3045728" y="2788178"/>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sp>
        <p:nvSpPr>
          <p:cNvPr id="15" name="TextBox 14"/>
          <p:cNvSpPr txBox="1"/>
          <p:nvPr/>
        </p:nvSpPr>
        <p:spPr>
          <a:xfrm>
            <a:off x="747396" y="2675070"/>
            <a:ext cx="3326385" cy="1477328"/>
          </a:xfrm>
          <a:prstGeom prst="rect">
            <a:avLst/>
          </a:prstGeom>
          <a:solidFill>
            <a:srgbClr val="0A4266"/>
          </a:solidFill>
          <a:ln>
            <a:solidFill>
              <a:srgbClr val="0A4266"/>
            </a:solidFill>
          </a:ln>
        </p:spPr>
        <p:txBody>
          <a:bodyPr wrap="square" rtlCol="0">
            <a:spAutoFit/>
          </a:bodyPr>
          <a:lstStyle/>
          <a:p>
            <a:r>
              <a:rPr lang="en-GB" dirty="0">
                <a:solidFill>
                  <a:schemeClr val="bg1"/>
                </a:solidFill>
                <a:latin typeface="Lucida Console" panose="020B0609040504020204" pitchFamily="49" charset="0"/>
              </a:rPr>
              <a:t>Secure coding training</a:t>
            </a:r>
            <a:endParaRPr lang="en-GB" sz="4800" dirty="0">
              <a:solidFill>
                <a:schemeClr val="bg1"/>
              </a:solidFill>
              <a:latin typeface="Lucida Console" panose="020B0609040504020204" pitchFamily="49" charset="0"/>
            </a:endParaRPr>
          </a:p>
          <a:p>
            <a:r>
              <a:rPr lang="en-GB" dirty="0">
                <a:solidFill>
                  <a:schemeClr val="bg1"/>
                </a:solidFill>
                <a:latin typeface="Lucida Console" panose="020B0609040504020204" pitchFamily="49" charset="0"/>
              </a:rPr>
              <a:t>Code reviews</a:t>
            </a:r>
          </a:p>
          <a:p>
            <a:r>
              <a:rPr lang="en-GB" dirty="0">
                <a:solidFill>
                  <a:schemeClr val="bg1"/>
                </a:solidFill>
                <a:latin typeface="Lucida Console" panose="020B0609040504020204" pitchFamily="49" charset="0"/>
              </a:rPr>
              <a:t>SAST</a:t>
            </a:r>
            <a:endParaRPr lang="en-GB" dirty="0">
              <a:solidFill>
                <a:schemeClr val="bg1"/>
              </a:solidFill>
              <a:latin typeface="Berlin Sans FB" panose="020E0602020502020306" pitchFamily="34" charset="0"/>
            </a:endParaRPr>
          </a:p>
          <a:p>
            <a:r>
              <a:rPr lang="en-GB" dirty="0">
                <a:solidFill>
                  <a:schemeClr val="bg1"/>
                </a:solidFill>
                <a:latin typeface="Lucida Console" panose="020B0609040504020204" pitchFamily="49" charset="0"/>
              </a:rPr>
              <a:t>Secure code reuse</a:t>
            </a:r>
          </a:p>
          <a:p>
            <a:r>
              <a:rPr lang="en-GB" dirty="0">
                <a:solidFill>
                  <a:schemeClr val="bg1"/>
                </a:solidFill>
                <a:latin typeface="Lucida Console" panose="020B0609040504020204" pitchFamily="49" charset="0"/>
              </a:rPr>
              <a:t>Strict policies</a:t>
            </a:r>
          </a:p>
        </p:txBody>
      </p:sp>
      <p:cxnSp>
        <p:nvCxnSpPr>
          <p:cNvPr id="16" name="Straight Connector 15"/>
          <p:cNvCxnSpPr/>
          <p:nvPr/>
        </p:nvCxnSpPr>
        <p:spPr>
          <a:xfrm flipH="1" flipV="1">
            <a:off x="4073781" y="2675070"/>
            <a:ext cx="1090500" cy="407838"/>
          </a:xfrm>
          <a:prstGeom prst="line">
            <a:avLst/>
          </a:prstGeom>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8034461" y="3071967"/>
            <a:ext cx="3319339" cy="1477328"/>
          </a:xfrm>
          <a:prstGeom prst="rect">
            <a:avLst/>
          </a:prstGeom>
          <a:solidFill>
            <a:srgbClr val="0A97D1"/>
          </a:solidFill>
          <a:ln>
            <a:solidFill>
              <a:schemeClr val="bg1"/>
            </a:solidFill>
          </a:ln>
        </p:spPr>
        <p:txBody>
          <a:bodyPr wrap="square" rtlCol="0">
            <a:spAutoFit/>
          </a:bodyPr>
          <a:lstStyle/>
          <a:p>
            <a:r>
              <a:rPr lang="en-GB" dirty="0">
                <a:solidFill>
                  <a:schemeClr val="bg1"/>
                </a:solidFill>
                <a:latin typeface="Lucida Console" panose="020B0609040504020204" pitchFamily="49" charset="0"/>
              </a:rPr>
              <a:t>Secure code champions</a:t>
            </a:r>
            <a:endParaRPr lang="en-GB" sz="4800" dirty="0">
              <a:solidFill>
                <a:schemeClr val="bg1"/>
              </a:solidFill>
              <a:latin typeface="Lucida Console" panose="020B0609040504020204" pitchFamily="49" charset="0"/>
            </a:endParaRPr>
          </a:p>
          <a:p>
            <a:r>
              <a:rPr lang="en-GB" dirty="0">
                <a:solidFill>
                  <a:schemeClr val="bg1"/>
                </a:solidFill>
                <a:latin typeface="Lucida Console" panose="020B0609040504020204" pitchFamily="49" charset="0"/>
              </a:rPr>
              <a:t>Peer oversight</a:t>
            </a:r>
          </a:p>
          <a:p>
            <a:r>
              <a:rPr lang="en-GB" dirty="0">
                <a:solidFill>
                  <a:schemeClr val="bg1"/>
                </a:solidFill>
                <a:latin typeface="Lucida Console" panose="020B0609040504020204" pitchFamily="49" charset="0"/>
              </a:rPr>
              <a:t>High trust team</a:t>
            </a:r>
          </a:p>
          <a:p>
            <a:r>
              <a:rPr lang="en-GB" dirty="0">
                <a:solidFill>
                  <a:schemeClr val="bg1"/>
                </a:solidFill>
                <a:latin typeface="Lucida Console" panose="020B0609040504020204" pitchFamily="49" charset="0"/>
              </a:rPr>
              <a:t>Open Source code use</a:t>
            </a:r>
          </a:p>
          <a:p>
            <a:r>
              <a:rPr lang="en-GB" dirty="0">
                <a:solidFill>
                  <a:schemeClr val="bg1"/>
                </a:solidFill>
                <a:latin typeface="Lucida Console" panose="020B0609040504020204" pitchFamily="49" charset="0"/>
              </a:rPr>
              <a:t>Newer container images</a:t>
            </a:r>
          </a:p>
        </p:txBody>
      </p:sp>
      <p:sp>
        <p:nvSpPr>
          <p:cNvPr id="18" name="Bent Arrow 17"/>
          <p:cNvSpPr/>
          <p:nvPr/>
        </p:nvSpPr>
        <p:spPr>
          <a:xfrm rot="10800000">
            <a:off x="7209744" y="4680952"/>
            <a:ext cx="1204653" cy="864711"/>
          </a:xfrm>
          <a:prstGeom prst="ben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19" name="Straight Connector 18"/>
          <p:cNvCxnSpPr/>
          <p:nvPr/>
        </p:nvCxnSpPr>
        <p:spPr>
          <a:xfrm flipH="1" flipV="1">
            <a:off x="7524873" y="4322396"/>
            <a:ext cx="509588" cy="226899"/>
          </a:xfrm>
          <a:prstGeom prst="line">
            <a:avLst/>
          </a:prstGeom>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H="1">
            <a:off x="4073781" y="4001549"/>
            <a:ext cx="632444" cy="150849"/>
          </a:xfrm>
          <a:prstGeom prst="line">
            <a:avLst/>
          </a:prstGeom>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H="1">
            <a:off x="7421880" y="3071967"/>
            <a:ext cx="612581" cy="542453"/>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9144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Scary Slide No.2</a:t>
            </a:r>
          </a:p>
        </p:txBody>
      </p:sp>
      <p:pic>
        <p:nvPicPr>
          <p:cNvPr id="11" name="Picture 10">
            <a:extLst>
              <a:ext uri="{FF2B5EF4-FFF2-40B4-BE49-F238E27FC236}">
                <a16:creationId xmlns:a16="http://schemas.microsoft.com/office/drawing/2014/main" id="{B054B931-748B-6329-5722-4052F6E5CD91}"/>
              </a:ext>
            </a:extLst>
          </p:cNvPr>
          <p:cNvPicPr>
            <a:picLocks noChangeAspect="1"/>
          </p:cNvPicPr>
          <p:nvPr/>
        </p:nvPicPr>
        <p:blipFill>
          <a:blip r:embed="rId3"/>
          <a:stretch>
            <a:fillRect/>
          </a:stretch>
        </p:blipFill>
        <p:spPr>
          <a:xfrm>
            <a:off x="1552368" y="1558858"/>
            <a:ext cx="8496093" cy="5083822"/>
          </a:xfrm>
          <a:prstGeom prst="rect">
            <a:avLst/>
          </a:prstGeom>
        </p:spPr>
      </p:pic>
      <p:grpSp>
        <p:nvGrpSpPr>
          <p:cNvPr id="5" name="Group 4">
            <a:extLst>
              <a:ext uri="{FF2B5EF4-FFF2-40B4-BE49-F238E27FC236}">
                <a16:creationId xmlns:a16="http://schemas.microsoft.com/office/drawing/2014/main" id="{2E987D2E-8AEF-97E6-34EF-3D9D23F757C4}"/>
              </a:ext>
            </a:extLst>
          </p:cNvPr>
          <p:cNvGrpSpPr/>
          <p:nvPr/>
        </p:nvGrpSpPr>
        <p:grpSpPr>
          <a:xfrm>
            <a:off x="5470225" y="1370014"/>
            <a:ext cx="6253775" cy="1323439"/>
            <a:chOff x="1212574" y="2027583"/>
            <a:chExt cx="6253775" cy="1323439"/>
          </a:xfrm>
        </p:grpSpPr>
        <p:sp>
          <p:nvSpPr>
            <p:cNvPr id="6" name="TextBox 5">
              <a:extLst>
                <a:ext uri="{FF2B5EF4-FFF2-40B4-BE49-F238E27FC236}">
                  <a16:creationId xmlns:a16="http://schemas.microsoft.com/office/drawing/2014/main" id="{8D88A736-5E1B-6878-4C53-1BC1D8426F02}"/>
                </a:ext>
              </a:extLst>
            </p:cNvPr>
            <p:cNvSpPr txBox="1"/>
            <p:nvPr/>
          </p:nvSpPr>
          <p:spPr>
            <a:xfrm>
              <a:off x="1212574" y="2027583"/>
              <a:ext cx="1957587" cy="1323439"/>
            </a:xfrm>
            <a:prstGeom prst="rect">
              <a:avLst/>
            </a:prstGeom>
            <a:noFill/>
          </p:spPr>
          <p:txBody>
            <a:bodyPr wrap="none" rtlCol="0">
              <a:spAutoFit/>
            </a:bodyPr>
            <a:lstStyle/>
            <a:p>
              <a:r>
                <a:rPr lang="en-GB" sz="8000" dirty="0"/>
                <a:t>68%</a:t>
              </a:r>
            </a:p>
          </p:txBody>
        </p:sp>
        <p:sp>
          <p:nvSpPr>
            <p:cNvPr id="7" name="TextBox 6">
              <a:extLst>
                <a:ext uri="{FF2B5EF4-FFF2-40B4-BE49-F238E27FC236}">
                  <a16:creationId xmlns:a16="http://schemas.microsoft.com/office/drawing/2014/main" id="{0CEF1465-26F9-B490-2DAC-21A4D2AD0A14}"/>
                </a:ext>
              </a:extLst>
            </p:cNvPr>
            <p:cNvSpPr txBox="1"/>
            <p:nvPr/>
          </p:nvSpPr>
          <p:spPr>
            <a:xfrm>
              <a:off x="3170160" y="2175733"/>
              <a:ext cx="4296189" cy="707886"/>
            </a:xfrm>
            <a:prstGeom prst="rect">
              <a:avLst/>
            </a:prstGeom>
            <a:noFill/>
          </p:spPr>
          <p:txBody>
            <a:bodyPr wrap="square">
              <a:spAutoFit/>
            </a:bodyPr>
            <a:lstStyle/>
            <a:p>
              <a:r>
                <a:rPr lang="en-GB" sz="2000" b="0" i="0" dirty="0">
                  <a:solidFill>
                    <a:srgbClr val="231F20"/>
                  </a:solidFill>
                  <a:effectLst/>
                  <a:latin typeface="Arimo"/>
                </a:rPr>
                <a:t>of apps had a security flaw that fell into the OWASP Top 10</a:t>
              </a:r>
              <a:endParaRPr lang="en-GB" sz="2000" dirty="0"/>
            </a:p>
          </p:txBody>
        </p:sp>
      </p:grpSp>
    </p:spTree>
    <p:extLst>
      <p:ext uri="{BB962C8B-B14F-4D97-AF65-F5344CB8AC3E}">
        <p14:creationId xmlns:p14="http://schemas.microsoft.com/office/powerpoint/2010/main" val="107601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Where should Sec live?</a:t>
            </a:r>
          </a:p>
        </p:txBody>
      </p:sp>
      <p:sp>
        <p:nvSpPr>
          <p:cNvPr id="7" name="Slide Number Placeholder 4">
            <a:extLst>
              <a:ext uri="{FF2B5EF4-FFF2-40B4-BE49-F238E27FC236}">
                <a16:creationId xmlns:a16="http://schemas.microsoft.com/office/drawing/2014/main" id="{F3718F24-8B7D-4807-A2C5-8DA9DEF36A1A}"/>
              </a:ext>
            </a:extLst>
          </p:cNvPr>
          <p:cNvSpPr>
            <a:spLocks noGrp="1"/>
          </p:cNvSpPr>
          <p:nvPr>
            <p:ph type="sldNum" sz="quarter" idx="12"/>
          </p:nvPr>
        </p:nvSpPr>
        <p:spPr>
          <a:xfrm>
            <a:off x="11419988" y="6088595"/>
            <a:ext cx="323711" cy="318881"/>
          </a:xfrm>
        </p:spPr>
        <p:txBody>
          <a:bodyPr/>
          <a:lstStyle/>
          <a:p>
            <a:fld id="{2D44FE07-6CE3-4185-9E45-D56B7973A736}" type="slidenum">
              <a:rPr lang="en-GB" smtClean="0"/>
              <a:t>9</a:t>
            </a:fld>
            <a:endParaRPr lang="en-GB"/>
          </a:p>
        </p:txBody>
      </p:sp>
      <p:grpSp>
        <p:nvGrpSpPr>
          <p:cNvPr id="8" name="Group 7"/>
          <p:cNvGrpSpPr/>
          <p:nvPr/>
        </p:nvGrpSpPr>
        <p:grpSpPr>
          <a:xfrm>
            <a:off x="7641400" y="557913"/>
            <a:ext cx="4238625" cy="2141989"/>
            <a:chOff x="7641400" y="557913"/>
            <a:chExt cx="4238625" cy="2141989"/>
          </a:xfrm>
        </p:grpSpPr>
        <p:pic>
          <p:nvPicPr>
            <p:cNvPr id="9" name="Picture 8"/>
            <p:cNvPicPr>
              <a:picLocks noChangeAspect="1"/>
            </p:cNvPicPr>
            <p:nvPr/>
          </p:nvPicPr>
          <p:blipFill>
            <a:blip r:embed="rId3"/>
            <a:stretch>
              <a:fillRect/>
            </a:stretch>
          </p:blipFill>
          <p:spPr>
            <a:xfrm>
              <a:off x="7641400" y="557913"/>
              <a:ext cx="4238625" cy="2133600"/>
            </a:xfrm>
            <a:prstGeom prst="rect">
              <a:avLst/>
            </a:prstGeom>
          </p:spPr>
        </p:pic>
        <p:sp>
          <p:nvSpPr>
            <p:cNvPr id="10" name="TextBox 9"/>
            <p:cNvSpPr txBox="1"/>
            <p:nvPr/>
          </p:nvSpPr>
          <p:spPr>
            <a:xfrm>
              <a:off x="8017516" y="1218824"/>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11" name="TextBox 10"/>
            <p:cNvSpPr txBox="1"/>
            <p:nvPr/>
          </p:nvSpPr>
          <p:spPr>
            <a:xfrm>
              <a:off x="9318451" y="1427637"/>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2" name="TextBox 11"/>
            <p:cNvSpPr txBox="1"/>
            <p:nvPr/>
          </p:nvSpPr>
          <p:spPr>
            <a:xfrm>
              <a:off x="10961413" y="102962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3" name="TextBox 12"/>
            <p:cNvSpPr txBox="1"/>
            <p:nvPr/>
          </p:nvSpPr>
          <p:spPr>
            <a:xfrm>
              <a:off x="8485378" y="1844261"/>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4" name="TextBox 13"/>
            <p:cNvSpPr txBox="1"/>
            <p:nvPr/>
          </p:nvSpPr>
          <p:spPr>
            <a:xfrm>
              <a:off x="10130560" y="1436026"/>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5" name="Rectangle 14"/>
            <p:cNvSpPr/>
            <p:nvPr/>
          </p:nvSpPr>
          <p:spPr>
            <a:xfrm>
              <a:off x="9220025" y="2176682"/>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pic>
        <p:nvPicPr>
          <p:cNvPr id="16" name="Picture 2" descr="https://cdn-assets-cloud.frontify.com/s3/frontify-cloud-files-us/eyJwYXRoIjoiZnJvbnRpZnlcL2FjY291bnRzXC84MVwvMTQwMDg3XC9wcm9qZWN0c1wvMjcwOTIzXC9hc3NldHNcLzRjXC80ODUxMjM3XC84MGI4MTJlYzdlNmUxOTRhNWMzMTI0MjZhYTc1MzBhNC0xNjAzOTcyMDQxLnBuZyJ9:frontify:Fg3T2L_gKvQuJ8l4S4XcRnJ2-IanipF41iEF8iK3b_0?width=2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9657" y="1959246"/>
            <a:ext cx="3230600" cy="32306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5504276" y="3719269"/>
            <a:ext cx="2137124" cy="646331"/>
          </a:xfrm>
          <a:prstGeom prst="rect">
            <a:avLst/>
          </a:prstGeom>
        </p:spPr>
        <p:txBody>
          <a:bodyPr wrap="none">
            <a:spAutoFit/>
          </a:bodyPr>
          <a:lstStyle/>
          <a:p>
            <a:r>
              <a:rPr lang="en-GB" dirty="0">
                <a:latin typeface="Lucida Console" panose="020B0609040504020204" pitchFamily="49" charset="0"/>
              </a:rPr>
              <a:t>Infrastructure</a:t>
            </a:r>
          </a:p>
          <a:p>
            <a:r>
              <a:rPr lang="en-GB" dirty="0">
                <a:latin typeface="Lucida Console" panose="020B0609040504020204" pitchFamily="49" charset="0"/>
              </a:rPr>
              <a:t>as code</a:t>
            </a:r>
          </a:p>
        </p:txBody>
      </p:sp>
      <p:sp>
        <p:nvSpPr>
          <p:cNvPr id="18" name="Rectangle 17"/>
          <p:cNvSpPr/>
          <p:nvPr/>
        </p:nvSpPr>
        <p:spPr>
          <a:xfrm>
            <a:off x="1304942" y="3718896"/>
            <a:ext cx="1439818" cy="646331"/>
          </a:xfrm>
          <a:prstGeom prst="rect">
            <a:avLst/>
          </a:prstGeom>
        </p:spPr>
        <p:txBody>
          <a:bodyPr wrap="none">
            <a:spAutoFit/>
          </a:bodyPr>
          <a:lstStyle/>
          <a:p>
            <a:r>
              <a:rPr lang="en-GB" dirty="0">
                <a:latin typeface="Lucida Console" panose="020B0609040504020204" pitchFamily="49" charset="0"/>
              </a:rPr>
              <a:t>CI/CD</a:t>
            </a:r>
          </a:p>
          <a:p>
            <a:r>
              <a:rPr lang="en-GB" dirty="0">
                <a:latin typeface="Lucida Console" panose="020B0609040504020204" pitchFamily="49" charset="0"/>
              </a:rPr>
              <a:t>pipelines</a:t>
            </a:r>
          </a:p>
        </p:txBody>
      </p:sp>
      <p:sp>
        <p:nvSpPr>
          <p:cNvPr id="19" name="Rectangle 18"/>
          <p:cNvSpPr/>
          <p:nvPr/>
        </p:nvSpPr>
        <p:spPr>
          <a:xfrm>
            <a:off x="5475158" y="2635558"/>
            <a:ext cx="1718740" cy="646331"/>
          </a:xfrm>
          <a:prstGeom prst="rect">
            <a:avLst/>
          </a:prstGeom>
        </p:spPr>
        <p:txBody>
          <a:bodyPr wrap="none">
            <a:spAutoFit/>
          </a:bodyPr>
          <a:lstStyle/>
          <a:p>
            <a:r>
              <a:rPr lang="en-GB" dirty="0">
                <a:latin typeface="Lucida Console" panose="020B0609040504020204" pitchFamily="49" charset="0"/>
              </a:rPr>
              <a:t>Policy</a:t>
            </a:r>
          </a:p>
          <a:p>
            <a:r>
              <a:rPr lang="en-GB" dirty="0">
                <a:latin typeface="Lucida Console" panose="020B0609040504020204" pitchFamily="49" charset="0"/>
              </a:rPr>
              <a:t>enforcement</a:t>
            </a:r>
          </a:p>
        </p:txBody>
      </p:sp>
      <p:sp>
        <p:nvSpPr>
          <p:cNvPr id="20" name="Rectangle 19"/>
          <p:cNvSpPr/>
          <p:nvPr/>
        </p:nvSpPr>
        <p:spPr>
          <a:xfrm>
            <a:off x="1165482" y="2635559"/>
            <a:ext cx="1579278" cy="646331"/>
          </a:xfrm>
          <a:prstGeom prst="rect">
            <a:avLst/>
          </a:prstGeom>
        </p:spPr>
        <p:txBody>
          <a:bodyPr wrap="none">
            <a:spAutoFit/>
          </a:bodyPr>
          <a:lstStyle/>
          <a:p>
            <a:r>
              <a:rPr lang="en-GB" dirty="0">
                <a:latin typeface="Lucida Console" panose="020B0609040504020204" pitchFamily="49" charset="0"/>
              </a:rPr>
              <a:t>Documented</a:t>
            </a:r>
          </a:p>
          <a:p>
            <a:r>
              <a:rPr lang="en-GB" dirty="0">
                <a:latin typeface="Lucida Console" panose="020B0609040504020204" pitchFamily="49" charset="0"/>
              </a:rPr>
              <a:t>Use Cases</a:t>
            </a:r>
          </a:p>
        </p:txBody>
      </p:sp>
      <p:sp>
        <p:nvSpPr>
          <p:cNvPr id="21" name="Rectangle 20"/>
          <p:cNvSpPr/>
          <p:nvPr/>
        </p:nvSpPr>
        <p:spPr>
          <a:xfrm>
            <a:off x="2495350" y="4746652"/>
            <a:ext cx="3252814" cy="646331"/>
          </a:xfrm>
          <a:prstGeom prst="rect">
            <a:avLst/>
          </a:prstGeom>
        </p:spPr>
        <p:txBody>
          <a:bodyPr wrap="none">
            <a:spAutoFit/>
          </a:bodyPr>
          <a:lstStyle/>
          <a:p>
            <a:r>
              <a:rPr lang="en-GB" dirty="0">
                <a:latin typeface="Lucida Console" panose="020B0609040504020204" pitchFamily="49" charset="0"/>
              </a:rPr>
              <a:t>Challenge non-standard</a:t>
            </a:r>
          </a:p>
          <a:p>
            <a:r>
              <a:rPr lang="en-GB" dirty="0">
                <a:latin typeface="Lucida Console" panose="020B0609040504020204" pitchFamily="49" charset="0"/>
              </a:rPr>
              <a:t>architecture</a:t>
            </a:r>
          </a:p>
        </p:txBody>
      </p:sp>
      <p:sp>
        <p:nvSpPr>
          <p:cNvPr id="22" name="Rectangle 21"/>
          <p:cNvSpPr/>
          <p:nvPr/>
        </p:nvSpPr>
        <p:spPr>
          <a:xfrm>
            <a:off x="2895995" y="1750227"/>
            <a:ext cx="2137124" cy="646331"/>
          </a:xfrm>
          <a:prstGeom prst="rect">
            <a:avLst/>
          </a:prstGeom>
        </p:spPr>
        <p:txBody>
          <a:bodyPr wrap="none">
            <a:spAutoFit/>
          </a:bodyPr>
          <a:lstStyle/>
          <a:p>
            <a:r>
              <a:rPr lang="en-GB" dirty="0">
                <a:latin typeface="Lucida Console" panose="020B0609040504020204" pitchFamily="49" charset="0"/>
              </a:rPr>
              <a:t>Evidence-based</a:t>
            </a:r>
          </a:p>
          <a:p>
            <a:r>
              <a:rPr lang="en-GB" dirty="0">
                <a:latin typeface="Lucida Console" panose="020B0609040504020204" pitchFamily="49" charset="0"/>
              </a:rPr>
              <a:t>policy setting</a:t>
            </a:r>
          </a:p>
        </p:txBody>
      </p:sp>
      <p:sp>
        <p:nvSpPr>
          <p:cNvPr id="3" name="Rectangle 2"/>
          <p:cNvSpPr/>
          <p:nvPr/>
        </p:nvSpPr>
        <p:spPr>
          <a:xfrm>
            <a:off x="7641400" y="4928996"/>
            <a:ext cx="3113353" cy="369332"/>
          </a:xfrm>
          <a:prstGeom prst="rect">
            <a:avLst/>
          </a:prstGeom>
        </p:spPr>
        <p:txBody>
          <a:bodyPr wrap="none">
            <a:spAutoFit/>
          </a:bodyPr>
          <a:lstStyle/>
          <a:p>
            <a:r>
              <a:rPr lang="en-GB" dirty="0">
                <a:latin typeface="Lucida Console" panose="020B0609040504020204" pitchFamily="49" charset="0"/>
              </a:rPr>
              <a:t>Gold container images</a:t>
            </a:r>
          </a:p>
        </p:txBody>
      </p:sp>
    </p:spTree>
    <p:extLst>
      <p:ext uri="{BB962C8B-B14F-4D97-AF65-F5344CB8AC3E}">
        <p14:creationId xmlns:p14="http://schemas.microsoft.com/office/powerpoint/2010/main" val="35060132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2.xml><?xml version="1.0" encoding="utf-8"?>
<a:theme xmlns:a="http://schemas.openxmlformats.org/drawingml/2006/main" name="1_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3.xml><?xml version="1.0" encoding="utf-8"?>
<a:theme xmlns:a="http://schemas.openxmlformats.org/drawingml/2006/main" name="2_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20802</TotalTime>
  <Words>4202</Words>
  <Application>Microsoft Office PowerPoint</Application>
  <PresentationFormat>Widescreen</PresentationFormat>
  <Paragraphs>434</Paragraphs>
  <Slides>17</Slides>
  <Notes>16</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17</vt:i4>
      </vt:variant>
    </vt:vector>
  </HeadingPairs>
  <TitlesOfParts>
    <vt:vector size="31" baseType="lpstr">
      <vt:lpstr>-apple-system</vt:lpstr>
      <vt:lpstr>Arial</vt:lpstr>
      <vt:lpstr>Arimo</vt:lpstr>
      <vt:lpstr>Bahnschrift Condensed</vt:lpstr>
      <vt:lpstr>Berlin Sans FB</vt:lpstr>
      <vt:lpstr>Calibri</vt:lpstr>
      <vt:lpstr>Century Gothic</vt:lpstr>
      <vt:lpstr>Fira Sans</vt:lpstr>
      <vt:lpstr>Georgia</vt:lpstr>
      <vt:lpstr>GilroyForBOE</vt:lpstr>
      <vt:lpstr>Lucida Console</vt:lpstr>
      <vt:lpstr>Bank LINKS Template</vt:lpstr>
      <vt:lpstr>1_Bank LINKS Template</vt:lpstr>
      <vt:lpstr>2_Bank LINKS Template</vt:lpstr>
      <vt:lpstr>PowerPoint Presentation</vt:lpstr>
      <vt:lpstr>Who’s this talking to me now?</vt:lpstr>
      <vt:lpstr>What does the Bank of England do?</vt:lpstr>
      <vt:lpstr>DevOps vs Security – The Perception</vt:lpstr>
      <vt:lpstr>Where should Sec live?</vt:lpstr>
      <vt:lpstr>Scary Slide No.1</vt:lpstr>
      <vt:lpstr>Where should Sec live?</vt:lpstr>
      <vt:lpstr>Scary Slide No.2</vt:lpstr>
      <vt:lpstr>Where should Sec live?</vt:lpstr>
      <vt:lpstr>Scary Slide No.3</vt:lpstr>
      <vt:lpstr>Where should Sec live?</vt:lpstr>
      <vt:lpstr>#DevSecOpsHow</vt:lpstr>
      <vt:lpstr>#DevSecOpsHow</vt:lpstr>
      <vt:lpstr>Vince’s Five Rules of DevSecOps in the Cloud</vt:lpstr>
      <vt:lpstr>PowerPoint Presentation</vt:lpstr>
      <vt:lpstr>PowerPoint Presentation</vt:lpstr>
      <vt:lpstr>Title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Matteo Ruisi</dc:creator>
  <cp:lastModifiedBy>Vincent King</cp:lastModifiedBy>
  <cp:revision>60</cp:revision>
  <dcterms:created xsi:type="dcterms:W3CDTF">2022-03-04T14:18:02Z</dcterms:created>
  <dcterms:modified xsi:type="dcterms:W3CDTF">2023-01-24T21:55:50Z</dcterms:modified>
</cp:coreProperties>
</file>