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81" r:id="rId8"/>
    <p:sldId id="262" r:id="rId9"/>
    <p:sldId id="268" r:id="rId10"/>
    <p:sldId id="269" r:id="rId11"/>
    <p:sldId id="270" r:id="rId12"/>
    <p:sldId id="263" r:id="rId13"/>
    <p:sldId id="266" r:id="rId14"/>
    <p:sldId id="282" r:id="rId15"/>
    <p:sldId id="264" r:id="rId16"/>
    <p:sldId id="2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E0EFD5-AE23-334F-AE50-2F3D990A8D19}">
          <p14:sldIdLst>
            <p14:sldId id="256"/>
            <p14:sldId id="257"/>
            <p14:sldId id="261"/>
            <p14:sldId id="258"/>
            <p14:sldId id="259"/>
            <p14:sldId id="260"/>
            <p14:sldId id="281"/>
            <p14:sldId id="262"/>
            <p14:sldId id="268"/>
            <p14:sldId id="269"/>
            <p14:sldId id="270"/>
            <p14:sldId id="263"/>
            <p14:sldId id="266"/>
            <p14:sldId id="282"/>
            <p14:sldId id="264"/>
            <p14:sldId id="265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0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8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7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8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November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November 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332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colorful swirly lines on a white background&#10;&#10;Description automatically generated">
            <a:extLst>
              <a:ext uri="{FF2B5EF4-FFF2-40B4-BE49-F238E27FC236}">
                <a16:creationId xmlns:a16="http://schemas.microsoft.com/office/drawing/2014/main" id="{2FBA0780-59B3-140D-F98B-0B2161149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65" b="1"/>
          <a:stretch/>
        </p:blipFill>
        <p:spPr>
          <a:xfrm>
            <a:off x="20" y="-1824"/>
            <a:ext cx="12191980" cy="68655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7A4C7-1B9D-C0FE-B5F5-7FBD97AD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709684"/>
            <a:ext cx="5124247" cy="192769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Leading High-Performing Organisations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15C3-A813-F0E3-EA23-B1E83B67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3" y="2988860"/>
            <a:ext cx="4878587" cy="203127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Assignment 2 Part B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Stratum Drinks Wholesalers Ltd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DEB652-CD49-4786-9154-A1A30E19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1916"/>
            <a:ext cx="12191998" cy="461774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>
                  <a:lumMod val="60000"/>
                  <a:lumOff val="40000"/>
                  <a:alpha val="59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A7483D-55E4-41F7-8F87-19FAB2AEA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399291"/>
            <a:ext cx="4076698" cy="464399"/>
          </a:xfrm>
          <a:prstGeom prst="rect">
            <a:avLst/>
          </a:prstGeom>
          <a:gradFill>
            <a:gsLst>
              <a:gs pos="19000">
                <a:schemeClr val="accent6">
                  <a:lumMod val="75000"/>
                  <a:alpha val="61000"/>
                </a:schemeClr>
              </a:gs>
              <a:gs pos="99000">
                <a:schemeClr val="accent6">
                  <a:alpha val="87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C64DD7-BCF1-C8A2-8D6A-56465B5A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20" y="180925"/>
            <a:ext cx="8416159" cy="60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54B78-85ED-984B-024B-6D9E3769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629" y="325778"/>
            <a:ext cx="8684741" cy="57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5D71-6A28-4E4E-5FA3-BAD0F3A9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2-Complete forecast Accounts for 2023 from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DD458-0C2B-29CA-EF1A-7647E3DBE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03604"/>
            <a:ext cx="3755407" cy="492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6B251-473A-5DD9-7A77-5E9190D2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86" y="1344777"/>
            <a:ext cx="3407714" cy="49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7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074C-9EE6-7AA1-76F2-F59C0544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/>
          <a:lstStyle/>
          <a:p>
            <a:r>
              <a:rPr lang="en-US" dirty="0"/>
              <a:t>Phase 3- Calculate Ratios for 2023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0F505-92C4-DAAB-450B-D6D404004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382" y="868754"/>
            <a:ext cx="5047937" cy="55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0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18C54-A93E-55D4-8E95-F4FF34BD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1422400"/>
            <a:ext cx="46736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7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E03B-20FC-C17A-886C-42C0501D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4-CRITICALLY ANALYSE THE accounts FOR 2022 AND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403D-C6A0-4564-2B55-88C25396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Profitability</a:t>
            </a:r>
          </a:p>
          <a:p>
            <a:r>
              <a:rPr lang="en-US" sz="2800" dirty="0"/>
              <a:t>Liquidity</a:t>
            </a:r>
          </a:p>
          <a:p>
            <a:r>
              <a:rPr lang="en-US" sz="2800" dirty="0"/>
              <a:t>Efficiency/Use of Resources</a:t>
            </a:r>
          </a:p>
          <a:p>
            <a:r>
              <a:rPr lang="en-US" sz="2800" dirty="0"/>
              <a:t>Gearing/Interest Cover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2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2739-DCFB-780F-EA00-1F40EDA3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386" y="786384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PHASE 5-Possible other factors to consider for 2022/3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8ABF-49E8-EA62-3590-6A83B0AA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Inflation (Estimated figure given in Data)</a:t>
            </a:r>
          </a:p>
          <a:p>
            <a:r>
              <a:rPr lang="en-US" dirty="0"/>
              <a:t>Cost of living</a:t>
            </a:r>
          </a:p>
          <a:p>
            <a:r>
              <a:rPr lang="en-US" dirty="0"/>
              <a:t>Other similar company/companies comparison</a:t>
            </a:r>
          </a:p>
          <a:p>
            <a:r>
              <a:rPr lang="en-US" dirty="0"/>
              <a:t>Actual state of the industry 2023</a:t>
            </a:r>
          </a:p>
          <a:p>
            <a:r>
              <a:rPr lang="en-US" dirty="0"/>
              <a:t>Actual state of the economy 2023</a:t>
            </a:r>
          </a:p>
        </p:txBody>
      </p:sp>
    </p:spTree>
    <p:extLst>
      <p:ext uri="{BB962C8B-B14F-4D97-AF65-F5344CB8AC3E}">
        <p14:creationId xmlns:p14="http://schemas.microsoft.com/office/powerpoint/2010/main" val="105792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6C3181-0DC1-5669-0787-38AF3818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6" y="123568"/>
            <a:ext cx="10885328" cy="619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1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4F56A3-AABF-5D79-FA39-280E1D14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9" y="185351"/>
            <a:ext cx="10584582" cy="61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64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E50A2-BF83-AB08-11AB-D89172D2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44" y="121338"/>
            <a:ext cx="9035693" cy="61806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D21FF-3B20-82D9-F8A9-6752C4F05D4A}"/>
              </a:ext>
            </a:extLst>
          </p:cNvPr>
          <p:cNvSpPr txBox="1"/>
          <p:nvPr/>
        </p:nvSpPr>
        <p:spPr>
          <a:xfrm flipH="1">
            <a:off x="519063" y="121338"/>
            <a:ext cx="17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Company</a:t>
            </a:r>
          </a:p>
        </p:txBody>
      </p:sp>
    </p:spTree>
    <p:extLst>
      <p:ext uri="{BB962C8B-B14F-4D97-AF65-F5344CB8AC3E}">
        <p14:creationId xmlns:p14="http://schemas.microsoft.com/office/powerpoint/2010/main" val="32694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32932-826F-CC71-EAF2-23395570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6" y="2348883"/>
            <a:ext cx="10729167" cy="21602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517148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9C5B9-14FF-9581-E54F-F52377E0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0" y="235520"/>
            <a:ext cx="11355860" cy="61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4FA684-E1B6-2F3D-0D5E-0B989F63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78" y="641131"/>
            <a:ext cx="10416566" cy="5740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D1748-0E1F-6329-42D8-3798D49389AB}"/>
              </a:ext>
            </a:extLst>
          </p:cNvPr>
          <p:cNvSpPr txBox="1"/>
          <p:nvPr/>
        </p:nvSpPr>
        <p:spPr>
          <a:xfrm>
            <a:off x="210208" y="107345"/>
            <a:ext cx="266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of Industry/Economy</a:t>
            </a:r>
          </a:p>
        </p:txBody>
      </p:sp>
    </p:spTree>
    <p:extLst>
      <p:ext uri="{BB962C8B-B14F-4D97-AF65-F5344CB8AC3E}">
        <p14:creationId xmlns:p14="http://schemas.microsoft.com/office/powerpoint/2010/main" val="317116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A11CD-4088-EBF3-AD2D-3AEFCDA1F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1" y="88383"/>
            <a:ext cx="10453817" cy="61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1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135768-9F38-264A-D2DB-D6F482C0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111185"/>
            <a:ext cx="10453816" cy="62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03D7B0-E2CE-5EAB-7A49-84369F13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8239"/>
            <a:ext cx="7772400" cy="31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4A2957-35B5-3346-07F1-1096A67C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8" y="176502"/>
            <a:ext cx="11889503" cy="61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9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5DB98-D305-83E3-B3ED-7A08E2118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49" y="321938"/>
            <a:ext cx="4966102" cy="478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39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F54F6-02EF-D921-EF80-B6911579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14" y="101221"/>
            <a:ext cx="10831172" cy="61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FED0AA-3DDC-BF1F-D6E1-BF9250EA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57970"/>
            <a:ext cx="7772400" cy="55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8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5AB0F6-2422-481E-72FA-885137FF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9" y="0"/>
            <a:ext cx="5964500" cy="6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81EAAB-D762-79A2-78BB-4C7671A1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469" y="0"/>
            <a:ext cx="5020807" cy="63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8C6CBF-7707-4C4C-3AA2-EFEA0D61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882" y="0"/>
            <a:ext cx="4367240" cy="63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61C55-8AC4-8C08-2AF1-ADA31DF6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1409700"/>
            <a:ext cx="7327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4074C-9EE6-7AA1-76F2-F59C0544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/>
          <a:lstStyle/>
          <a:p>
            <a:r>
              <a:rPr lang="en-US" dirty="0"/>
              <a:t>Phase 1- Calculate Ratios for 2022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40F505-92C4-DAAB-450B-D6D404004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382" y="868754"/>
            <a:ext cx="5047937" cy="55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0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5C7B9-BB64-A7B1-DD1F-F2E8F26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38" y="226378"/>
            <a:ext cx="8889123" cy="605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339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412524"/>
      </a:dk2>
      <a:lt2>
        <a:srgbClr val="E2E3E8"/>
      </a:lt2>
      <a:accent1>
        <a:srgbClr val="B1A141"/>
      </a:accent1>
      <a:accent2>
        <a:srgbClr val="E98A3F"/>
      </a:accent2>
      <a:accent3>
        <a:srgbClr val="EE716E"/>
      </a:accent3>
      <a:accent4>
        <a:srgbClr val="EB4E8C"/>
      </a:accent4>
      <a:accent5>
        <a:srgbClr val="EE6ED6"/>
      </a:accent5>
      <a:accent6>
        <a:srgbClr val="C74EEB"/>
      </a:accent6>
      <a:hlink>
        <a:srgbClr val="6973A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95</Words>
  <Application>Microsoft Macintosh PowerPoint</Application>
  <PresentationFormat>Widescreen</PresentationFormat>
  <Paragraphs>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Gill Sans Nova</vt:lpstr>
      <vt:lpstr>GradientRiseVTI</vt:lpstr>
      <vt:lpstr>Leading High-Performing Organisations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1- Calculate Ratios for 2022</vt:lpstr>
      <vt:lpstr>PowerPoint Presentation</vt:lpstr>
      <vt:lpstr>PowerPoint Presentation</vt:lpstr>
      <vt:lpstr>PowerPoint Presentation</vt:lpstr>
      <vt:lpstr>Phase 2-Complete forecast Accounts for 2023 from Data</vt:lpstr>
      <vt:lpstr>Phase 3- Calculate Ratios for 2023</vt:lpstr>
      <vt:lpstr>PowerPoint Presentation</vt:lpstr>
      <vt:lpstr>PHASE 4-CRITICALLY ANALYSE THE accounts FOR 2022 AND 2023</vt:lpstr>
      <vt:lpstr>PHASE 5-Possible other factors to consider for 2022/3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High-Performing Organisations</dc:title>
  <dc:creator>Pike, Martin</dc:creator>
  <cp:lastModifiedBy>Pike, Martin</cp:lastModifiedBy>
  <cp:revision>14</cp:revision>
  <dcterms:created xsi:type="dcterms:W3CDTF">2023-08-15T08:17:01Z</dcterms:created>
  <dcterms:modified xsi:type="dcterms:W3CDTF">2023-11-01T11:56:37Z</dcterms:modified>
</cp:coreProperties>
</file>