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 id="2147483748" r:id="rId2"/>
    <p:sldMasterId id="2147483768" r:id="rId3"/>
  </p:sldMasterIdLst>
  <p:notesMasterIdLst>
    <p:notesMasterId r:id="rId21"/>
  </p:notesMasterIdLst>
  <p:sldIdLst>
    <p:sldId id="378" r:id="rId4"/>
    <p:sldId id="379" r:id="rId5"/>
    <p:sldId id="370" r:id="rId6"/>
    <p:sldId id="383" r:id="rId7"/>
    <p:sldId id="386" r:id="rId8"/>
    <p:sldId id="380" r:id="rId9"/>
    <p:sldId id="387" r:id="rId10"/>
    <p:sldId id="389" r:id="rId11"/>
    <p:sldId id="388" r:id="rId12"/>
    <p:sldId id="390" r:id="rId13"/>
    <p:sldId id="391" r:id="rId14"/>
    <p:sldId id="392" r:id="rId15"/>
    <p:sldId id="393" r:id="rId16"/>
    <p:sldId id="394" r:id="rId17"/>
    <p:sldId id="357" r:id="rId18"/>
    <p:sldId id="385" r:id="rId19"/>
    <p:sldId id="381" r:id="rId20"/>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263E"/>
    <a:srgbClr val="12273F"/>
    <a:srgbClr val="E7E9EC"/>
    <a:srgbClr val="77E3E4"/>
    <a:srgbClr val="C4C9CF"/>
    <a:srgbClr val="FE015B"/>
    <a:srgbClr val="3CD7D9"/>
    <a:srgbClr val="FF7300"/>
    <a:srgbClr val="9E71FE"/>
    <a:srgbClr val="D4AF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7BBFC7-0469-4AE0-A58E-E40B351518D5}" v="20" dt="2023-01-25T20:38:02.5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9" autoAdjust="0"/>
    <p:restoredTop sz="61512" autoAdjust="0"/>
  </p:normalViewPr>
  <p:slideViewPr>
    <p:cSldViewPr snapToGrid="0" showGuides="1">
      <p:cViewPr varScale="1">
        <p:scale>
          <a:sx n="72" d="100"/>
          <a:sy n="72" d="100"/>
        </p:scale>
        <p:origin x="2032" y="60"/>
      </p:cViewPr>
      <p:guideLst/>
    </p:cSldViewPr>
  </p:slideViewPr>
  <p:notesTextViewPr>
    <p:cViewPr>
      <p:scale>
        <a:sx n="125" d="100"/>
        <a:sy n="125" d="100"/>
      </p:scale>
      <p:origin x="0" y="-668"/>
    </p:cViewPr>
  </p:notesTextViewPr>
  <p:sorterViewPr>
    <p:cViewPr>
      <p:scale>
        <a:sx n="100" d="100"/>
        <a:sy n="100" d="100"/>
      </p:scale>
      <p:origin x="0" y="-10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gs" Target="tags/tag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cent King" userId="f96d9c2d90ad25d7" providerId="LiveId" clId="{207BBFC7-0469-4AE0-A58E-E40B351518D5}"/>
    <pc:docChg chg="undo custSel modSld">
      <pc:chgData name="Vincent King" userId="f96d9c2d90ad25d7" providerId="LiveId" clId="{207BBFC7-0469-4AE0-A58E-E40B351518D5}" dt="2023-01-25T20:38:39.574" v="6259" actId="20577"/>
      <pc:docMkLst>
        <pc:docMk/>
      </pc:docMkLst>
      <pc:sldChg chg="modNotesTx">
        <pc:chgData name="Vincent King" userId="f96d9c2d90ad25d7" providerId="LiveId" clId="{207BBFC7-0469-4AE0-A58E-E40B351518D5}" dt="2023-01-25T19:00:55.553" v="300" actId="20577"/>
        <pc:sldMkLst>
          <pc:docMk/>
          <pc:sldMk cId="614914171" sldId="370"/>
        </pc:sldMkLst>
      </pc:sldChg>
      <pc:sldChg chg="modSp mod">
        <pc:chgData name="Vincent King" userId="f96d9c2d90ad25d7" providerId="LiveId" clId="{207BBFC7-0469-4AE0-A58E-E40B351518D5}" dt="2023-01-25T18:50:42.725" v="14" actId="14100"/>
        <pc:sldMkLst>
          <pc:docMk/>
          <pc:sldMk cId="2833185368" sldId="378"/>
        </pc:sldMkLst>
        <pc:spChg chg="mod">
          <ac:chgData name="Vincent King" userId="f96d9c2d90ad25d7" providerId="LiveId" clId="{207BBFC7-0469-4AE0-A58E-E40B351518D5}" dt="2023-01-25T18:50:42.725" v="14" actId="14100"/>
          <ac:spMkLst>
            <pc:docMk/>
            <pc:sldMk cId="2833185368" sldId="378"/>
            <ac:spMk id="7" creationId="{00000000-0000-0000-0000-000000000000}"/>
          </ac:spMkLst>
        </pc:spChg>
      </pc:sldChg>
      <pc:sldChg chg="modNotesTx">
        <pc:chgData name="Vincent King" userId="f96d9c2d90ad25d7" providerId="LiveId" clId="{207BBFC7-0469-4AE0-A58E-E40B351518D5}" dt="2023-01-25T18:59:02.515" v="222" actId="20577"/>
        <pc:sldMkLst>
          <pc:docMk/>
          <pc:sldMk cId="3210425699" sldId="379"/>
        </pc:sldMkLst>
      </pc:sldChg>
      <pc:sldChg chg="addSp modSp modNotesTx">
        <pc:chgData name="Vincent King" userId="f96d9c2d90ad25d7" providerId="LiveId" clId="{207BBFC7-0469-4AE0-A58E-E40B351518D5}" dt="2023-01-25T19:14:05.358" v="842" actId="20577"/>
        <pc:sldMkLst>
          <pc:docMk/>
          <pc:sldMk cId="2407275958" sldId="380"/>
        </pc:sldMkLst>
        <pc:spChg chg="mod">
          <ac:chgData name="Vincent King" userId="f96d9c2d90ad25d7" providerId="LiveId" clId="{207BBFC7-0469-4AE0-A58E-E40B351518D5}" dt="2023-01-25T19:06:04.587" v="302"/>
          <ac:spMkLst>
            <pc:docMk/>
            <pc:sldMk cId="2407275958" sldId="380"/>
            <ac:spMk id="6" creationId="{7AF7D310-9541-864E-DC72-97EC75A547E6}"/>
          </ac:spMkLst>
        </pc:spChg>
        <pc:spChg chg="mod">
          <ac:chgData name="Vincent King" userId="f96d9c2d90ad25d7" providerId="LiveId" clId="{207BBFC7-0469-4AE0-A58E-E40B351518D5}" dt="2023-01-25T19:06:04.587" v="302"/>
          <ac:spMkLst>
            <pc:docMk/>
            <pc:sldMk cId="2407275958" sldId="380"/>
            <ac:spMk id="7" creationId="{D95BC904-85A0-1AA0-A21A-6EF9B1162BD0}"/>
          </ac:spMkLst>
        </pc:spChg>
        <pc:spChg chg="mod">
          <ac:chgData name="Vincent King" userId="f96d9c2d90ad25d7" providerId="LiveId" clId="{207BBFC7-0469-4AE0-A58E-E40B351518D5}" dt="2023-01-25T19:06:04.587" v="302"/>
          <ac:spMkLst>
            <pc:docMk/>
            <pc:sldMk cId="2407275958" sldId="380"/>
            <ac:spMk id="8" creationId="{0ADE6AAC-78CB-9660-E4F6-4BAC19FBCC37}"/>
          </ac:spMkLst>
        </pc:spChg>
        <pc:spChg chg="mod">
          <ac:chgData name="Vincent King" userId="f96d9c2d90ad25d7" providerId="LiveId" clId="{207BBFC7-0469-4AE0-A58E-E40B351518D5}" dt="2023-01-25T19:06:04.587" v="302"/>
          <ac:spMkLst>
            <pc:docMk/>
            <pc:sldMk cId="2407275958" sldId="380"/>
            <ac:spMk id="9" creationId="{F9E89E17-93BF-2D26-9CFE-9A9F76A31243}"/>
          </ac:spMkLst>
        </pc:spChg>
        <pc:spChg chg="mod">
          <ac:chgData name="Vincent King" userId="f96d9c2d90ad25d7" providerId="LiveId" clId="{207BBFC7-0469-4AE0-A58E-E40B351518D5}" dt="2023-01-25T19:06:04.587" v="302"/>
          <ac:spMkLst>
            <pc:docMk/>
            <pc:sldMk cId="2407275958" sldId="380"/>
            <ac:spMk id="10" creationId="{4CDB5EC5-DB6C-8107-9719-61D6B4A89BB1}"/>
          </ac:spMkLst>
        </pc:spChg>
        <pc:spChg chg="mod">
          <ac:chgData name="Vincent King" userId="f96d9c2d90ad25d7" providerId="LiveId" clId="{207BBFC7-0469-4AE0-A58E-E40B351518D5}" dt="2023-01-25T19:06:04.587" v="302"/>
          <ac:spMkLst>
            <pc:docMk/>
            <pc:sldMk cId="2407275958" sldId="380"/>
            <ac:spMk id="11" creationId="{6FC352D6-A4E5-F83D-B8BD-31348CC6EA73}"/>
          </ac:spMkLst>
        </pc:spChg>
        <pc:grpChg chg="add mod">
          <ac:chgData name="Vincent King" userId="f96d9c2d90ad25d7" providerId="LiveId" clId="{207BBFC7-0469-4AE0-A58E-E40B351518D5}" dt="2023-01-25T19:06:04.587" v="302"/>
          <ac:grpSpMkLst>
            <pc:docMk/>
            <pc:sldMk cId="2407275958" sldId="380"/>
            <ac:grpSpMk id="3" creationId="{F3A23F37-96DA-9544-030E-B7FD345CB070}"/>
          </ac:grpSpMkLst>
        </pc:grpChg>
        <pc:picChg chg="mod">
          <ac:chgData name="Vincent King" userId="f96d9c2d90ad25d7" providerId="LiveId" clId="{207BBFC7-0469-4AE0-A58E-E40B351518D5}" dt="2023-01-25T19:06:04.587" v="302"/>
          <ac:picMkLst>
            <pc:docMk/>
            <pc:sldMk cId="2407275958" sldId="380"/>
            <ac:picMk id="5" creationId="{04CD2303-86F6-1FF8-B42F-2A2ABE900DEC}"/>
          </ac:picMkLst>
        </pc:picChg>
        <pc:picChg chg="mod">
          <ac:chgData name="Vincent King" userId="f96d9c2d90ad25d7" providerId="LiveId" clId="{207BBFC7-0469-4AE0-A58E-E40B351518D5}" dt="2023-01-25T19:06:10.950" v="304" actId="1076"/>
          <ac:picMkLst>
            <pc:docMk/>
            <pc:sldMk cId="2407275958" sldId="380"/>
            <ac:picMk id="2050" creationId="{3C60C8F3-64C1-78F3-ADFA-D2B75FEAF5F6}"/>
          </ac:picMkLst>
        </pc:picChg>
        <pc:picChg chg="mod">
          <ac:chgData name="Vincent King" userId="f96d9c2d90ad25d7" providerId="LiveId" clId="{207BBFC7-0469-4AE0-A58E-E40B351518D5}" dt="2023-01-25T19:06:08.877" v="303" actId="1076"/>
          <ac:picMkLst>
            <pc:docMk/>
            <pc:sldMk cId="2407275958" sldId="380"/>
            <ac:picMk id="2054" creationId="{A1274645-954B-B1FD-730E-476195B0D061}"/>
          </ac:picMkLst>
        </pc:picChg>
      </pc:sldChg>
      <pc:sldChg chg="mod modShow">
        <pc:chgData name="Vincent King" userId="f96d9c2d90ad25d7" providerId="LiveId" clId="{207BBFC7-0469-4AE0-A58E-E40B351518D5}" dt="2023-01-25T19:07:55.106" v="315" actId="729"/>
        <pc:sldMkLst>
          <pc:docMk/>
          <pc:sldMk cId="562706707" sldId="381"/>
        </pc:sldMkLst>
      </pc:sldChg>
      <pc:sldChg chg="mod modShow">
        <pc:chgData name="Vincent King" userId="f96d9c2d90ad25d7" providerId="LiveId" clId="{207BBFC7-0469-4AE0-A58E-E40B351518D5}" dt="2023-01-25T19:07:44.842" v="314" actId="729"/>
        <pc:sldMkLst>
          <pc:docMk/>
          <pc:sldMk cId="2613478091" sldId="385"/>
        </pc:sldMkLst>
      </pc:sldChg>
      <pc:sldChg chg="modNotesTx">
        <pc:chgData name="Vincent King" userId="f96d9c2d90ad25d7" providerId="LiveId" clId="{207BBFC7-0469-4AE0-A58E-E40B351518D5}" dt="2023-01-25T19:05:26.327" v="301" actId="20577"/>
        <pc:sldMkLst>
          <pc:docMk/>
          <pc:sldMk cId="290505203" sldId="386"/>
        </pc:sldMkLst>
      </pc:sldChg>
      <pc:sldChg chg="modNotesTx">
        <pc:chgData name="Vincent King" userId="f96d9c2d90ad25d7" providerId="LiveId" clId="{207BBFC7-0469-4AE0-A58E-E40B351518D5}" dt="2023-01-25T19:20:05.277" v="1028" actId="20577"/>
        <pc:sldMkLst>
          <pc:docMk/>
          <pc:sldMk cId="2989144380" sldId="387"/>
        </pc:sldMkLst>
      </pc:sldChg>
      <pc:sldChg chg="delSp modSp mod modNotesTx">
        <pc:chgData name="Vincent King" userId="f96d9c2d90ad25d7" providerId="LiveId" clId="{207BBFC7-0469-4AE0-A58E-E40B351518D5}" dt="2023-01-25T20:10:59.587" v="3803" actId="20577"/>
        <pc:sldMkLst>
          <pc:docMk/>
          <pc:sldMk cId="3506013272" sldId="388"/>
        </pc:sldMkLst>
        <pc:spChg chg="mod">
          <ac:chgData name="Vincent King" userId="f96d9c2d90ad25d7" providerId="LiveId" clId="{207BBFC7-0469-4AE0-A58E-E40B351518D5}" dt="2023-01-25T19:41:42.832" v="2464" actId="1076"/>
          <ac:spMkLst>
            <pc:docMk/>
            <pc:sldMk cId="3506013272" sldId="388"/>
            <ac:spMk id="3" creationId="{00000000-0000-0000-0000-000000000000}"/>
          </ac:spMkLst>
        </pc:spChg>
        <pc:spChg chg="mod">
          <ac:chgData name="Vincent King" userId="f96d9c2d90ad25d7" providerId="LiveId" clId="{207BBFC7-0469-4AE0-A58E-E40B351518D5}" dt="2023-01-25T19:42:34.435" v="2486" actId="1076"/>
          <ac:spMkLst>
            <pc:docMk/>
            <pc:sldMk cId="3506013272" sldId="388"/>
            <ac:spMk id="17" creationId="{00000000-0000-0000-0000-000000000000}"/>
          </ac:spMkLst>
        </pc:spChg>
        <pc:spChg chg="mod">
          <ac:chgData name="Vincent King" userId="f96d9c2d90ad25d7" providerId="LiveId" clId="{207BBFC7-0469-4AE0-A58E-E40B351518D5}" dt="2023-01-25T19:41:11.428" v="2459" actId="1076"/>
          <ac:spMkLst>
            <pc:docMk/>
            <pc:sldMk cId="3506013272" sldId="388"/>
            <ac:spMk id="18" creationId="{00000000-0000-0000-0000-000000000000}"/>
          </ac:spMkLst>
        </pc:spChg>
        <pc:spChg chg="del mod">
          <ac:chgData name="Vincent King" userId="f96d9c2d90ad25d7" providerId="LiveId" clId="{207BBFC7-0469-4AE0-A58E-E40B351518D5}" dt="2023-01-25T19:41:53.112" v="2465" actId="478"/>
          <ac:spMkLst>
            <pc:docMk/>
            <pc:sldMk cId="3506013272" sldId="388"/>
            <ac:spMk id="19" creationId="{00000000-0000-0000-0000-000000000000}"/>
          </ac:spMkLst>
        </pc:spChg>
        <pc:spChg chg="mod">
          <ac:chgData name="Vincent King" userId="f96d9c2d90ad25d7" providerId="LiveId" clId="{207BBFC7-0469-4AE0-A58E-E40B351518D5}" dt="2023-01-25T19:43:40.037" v="2529" actId="1076"/>
          <ac:spMkLst>
            <pc:docMk/>
            <pc:sldMk cId="3506013272" sldId="388"/>
            <ac:spMk id="20" creationId="{00000000-0000-0000-0000-000000000000}"/>
          </ac:spMkLst>
        </pc:spChg>
        <pc:spChg chg="mod">
          <ac:chgData name="Vincent King" userId="f96d9c2d90ad25d7" providerId="LiveId" clId="{207BBFC7-0469-4AE0-A58E-E40B351518D5}" dt="2023-01-25T19:43:44.806" v="2530" actId="1076"/>
          <ac:spMkLst>
            <pc:docMk/>
            <pc:sldMk cId="3506013272" sldId="388"/>
            <ac:spMk id="22" creationId="{00000000-0000-0000-0000-000000000000}"/>
          </ac:spMkLst>
        </pc:spChg>
        <pc:picChg chg="mod">
          <ac:chgData name="Vincent King" userId="f96d9c2d90ad25d7" providerId="LiveId" clId="{207BBFC7-0469-4AE0-A58E-E40B351518D5}" dt="2023-01-25T19:43:35.457" v="2528" actId="1076"/>
          <ac:picMkLst>
            <pc:docMk/>
            <pc:sldMk cId="3506013272" sldId="388"/>
            <ac:picMk id="16" creationId="{00000000-0000-0000-0000-000000000000}"/>
          </ac:picMkLst>
        </pc:picChg>
      </pc:sldChg>
      <pc:sldChg chg="addSp modSp mod modNotesTx">
        <pc:chgData name="Vincent King" userId="f96d9c2d90ad25d7" providerId="LiveId" clId="{207BBFC7-0469-4AE0-A58E-E40B351518D5}" dt="2023-01-25T19:37:50.623" v="2456" actId="20577"/>
        <pc:sldMkLst>
          <pc:docMk/>
          <pc:sldMk cId="1076016668" sldId="389"/>
        </pc:sldMkLst>
        <pc:spChg chg="mod">
          <ac:chgData name="Vincent King" userId="f96d9c2d90ad25d7" providerId="LiveId" clId="{207BBFC7-0469-4AE0-A58E-E40B351518D5}" dt="2023-01-25T19:07:01.816" v="312" actId="14100"/>
          <ac:spMkLst>
            <pc:docMk/>
            <pc:sldMk cId="1076016668" sldId="389"/>
            <ac:spMk id="7" creationId="{0CEF1465-26F9-B490-2DAC-21A4D2AD0A14}"/>
          </ac:spMkLst>
        </pc:spChg>
        <pc:spChg chg="mod">
          <ac:chgData name="Vincent King" userId="f96d9c2d90ad25d7" providerId="LiveId" clId="{207BBFC7-0469-4AE0-A58E-E40B351518D5}" dt="2023-01-25T19:06:22.234" v="305"/>
          <ac:spMkLst>
            <pc:docMk/>
            <pc:sldMk cId="1076016668" sldId="389"/>
            <ac:spMk id="8" creationId="{AEA89E42-BC54-FE73-E2A2-43706036ADF8}"/>
          </ac:spMkLst>
        </pc:spChg>
        <pc:spChg chg="mod">
          <ac:chgData name="Vincent King" userId="f96d9c2d90ad25d7" providerId="LiveId" clId="{207BBFC7-0469-4AE0-A58E-E40B351518D5}" dt="2023-01-25T19:06:22.234" v="305"/>
          <ac:spMkLst>
            <pc:docMk/>
            <pc:sldMk cId="1076016668" sldId="389"/>
            <ac:spMk id="9" creationId="{2D8326E4-7403-347C-8FE2-FB1FCFBC1788}"/>
          </ac:spMkLst>
        </pc:spChg>
        <pc:spChg chg="mod">
          <ac:chgData name="Vincent King" userId="f96d9c2d90ad25d7" providerId="LiveId" clId="{207BBFC7-0469-4AE0-A58E-E40B351518D5}" dt="2023-01-25T19:06:22.234" v="305"/>
          <ac:spMkLst>
            <pc:docMk/>
            <pc:sldMk cId="1076016668" sldId="389"/>
            <ac:spMk id="10" creationId="{8D2DE1D9-73E5-9A9D-6E67-F14C96AF6680}"/>
          </ac:spMkLst>
        </pc:spChg>
        <pc:spChg chg="mod">
          <ac:chgData name="Vincent King" userId="f96d9c2d90ad25d7" providerId="LiveId" clId="{207BBFC7-0469-4AE0-A58E-E40B351518D5}" dt="2023-01-25T19:06:22.234" v="305"/>
          <ac:spMkLst>
            <pc:docMk/>
            <pc:sldMk cId="1076016668" sldId="389"/>
            <ac:spMk id="12" creationId="{E8DE3200-AC1C-289F-D2D2-AF05321A02A3}"/>
          </ac:spMkLst>
        </pc:spChg>
        <pc:spChg chg="mod">
          <ac:chgData name="Vincent King" userId="f96d9c2d90ad25d7" providerId="LiveId" clId="{207BBFC7-0469-4AE0-A58E-E40B351518D5}" dt="2023-01-25T19:06:22.234" v="305"/>
          <ac:spMkLst>
            <pc:docMk/>
            <pc:sldMk cId="1076016668" sldId="389"/>
            <ac:spMk id="13" creationId="{0CEA194B-73C4-586B-662A-C58E3AF96184}"/>
          </ac:spMkLst>
        </pc:spChg>
        <pc:spChg chg="mod">
          <ac:chgData name="Vincent King" userId="f96d9c2d90ad25d7" providerId="LiveId" clId="{207BBFC7-0469-4AE0-A58E-E40B351518D5}" dt="2023-01-25T19:06:22.234" v="305"/>
          <ac:spMkLst>
            <pc:docMk/>
            <pc:sldMk cId="1076016668" sldId="389"/>
            <ac:spMk id="14" creationId="{60286FE0-FF38-F08E-559D-07B2736BEDB0}"/>
          </ac:spMkLst>
        </pc:spChg>
        <pc:grpChg chg="add mod">
          <ac:chgData name="Vincent King" userId="f96d9c2d90ad25d7" providerId="LiveId" clId="{207BBFC7-0469-4AE0-A58E-E40B351518D5}" dt="2023-01-25T19:06:22.234" v="305"/>
          <ac:grpSpMkLst>
            <pc:docMk/>
            <pc:sldMk cId="1076016668" sldId="389"/>
            <ac:grpSpMk id="2" creationId="{6DC4774E-0D8E-A31B-2CE6-47D9E7A7892B}"/>
          </ac:grpSpMkLst>
        </pc:grpChg>
        <pc:grpChg chg="mod">
          <ac:chgData name="Vincent King" userId="f96d9c2d90ad25d7" providerId="LiveId" clId="{207BBFC7-0469-4AE0-A58E-E40B351518D5}" dt="2023-01-25T19:06:46.587" v="310" actId="1076"/>
          <ac:grpSpMkLst>
            <pc:docMk/>
            <pc:sldMk cId="1076016668" sldId="389"/>
            <ac:grpSpMk id="5" creationId="{2E987D2E-8AEF-97E6-34EF-3D9D23F757C4}"/>
          </ac:grpSpMkLst>
        </pc:grpChg>
        <pc:picChg chg="mod">
          <ac:chgData name="Vincent King" userId="f96d9c2d90ad25d7" providerId="LiveId" clId="{207BBFC7-0469-4AE0-A58E-E40B351518D5}" dt="2023-01-25T19:06:22.234" v="305"/>
          <ac:picMkLst>
            <pc:docMk/>
            <pc:sldMk cId="1076016668" sldId="389"/>
            <ac:picMk id="3" creationId="{E4F903F3-9413-72ED-B721-BCD373E33DD8}"/>
          </ac:picMkLst>
        </pc:picChg>
        <pc:picChg chg="mod">
          <ac:chgData name="Vincent King" userId="f96d9c2d90ad25d7" providerId="LiveId" clId="{207BBFC7-0469-4AE0-A58E-E40B351518D5}" dt="2023-01-25T19:06:30.143" v="306" actId="1076"/>
          <ac:picMkLst>
            <pc:docMk/>
            <pc:sldMk cId="1076016668" sldId="389"/>
            <ac:picMk id="11" creationId="{B054B931-748B-6329-5722-4052F6E5CD91}"/>
          </ac:picMkLst>
        </pc:picChg>
      </pc:sldChg>
      <pc:sldChg chg="addSp modSp modNotesTx">
        <pc:chgData name="Vincent King" userId="f96d9c2d90ad25d7" providerId="LiveId" clId="{207BBFC7-0469-4AE0-A58E-E40B351518D5}" dt="2023-01-25T20:16:44.938" v="4053" actId="20577"/>
        <pc:sldMkLst>
          <pc:docMk/>
          <pc:sldMk cId="357775427" sldId="390"/>
        </pc:sldMkLst>
        <pc:spChg chg="mod">
          <ac:chgData name="Vincent King" userId="f96d9c2d90ad25d7" providerId="LiveId" clId="{207BBFC7-0469-4AE0-A58E-E40B351518D5}" dt="2023-01-25T19:07:19.008" v="313"/>
          <ac:spMkLst>
            <pc:docMk/>
            <pc:sldMk cId="357775427" sldId="390"/>
            <ac:spMk id="12" creationId="{1D6FA006-6DB1-E7CB-9020-C4456FFBFE00}"/>
          </ac:spMkLst>
        </pc:spChg>
        <pc:spChg chg="mod">
          <ac:chgData name="Vincent King" userId="f96d9c2d90ad25d7" providerId="LiveId" clId="{207BBFC7-0469-4AE0-A58E-E40B351518D5}" dt="2023-01-25T19:07:19.008" v="313"/>
          <ac:spMkLst>
            <pc:docMk/>
            <pc:sldMk cId="357775427" sldId="390"/>
            <ac:spMk id="13" creationId="{72DC7474-97C1-36DF-BA86-8F3816FC3BA1}"/>
          </ac:spMkLst>
        </pc:spChg>
        <pc:spChg chg="mod">
          <ac:chgData name="Vincent King" userId="f96d9c2d90ad25d7" providerId="LiveId" clId="{207BBFC7-0469-4AE0-A58E-E40B351518D5}" dt="2023-01-25T19:07:19.008" v="313"/>
          <ac:spMkLst>
            <pc:docMk/>
            <pc:sldMk cId="357775427" sldId="390"/>
            <ac:spMk id="14" creationId="{57BB4710-E806-A15D-E1AC-0F31BDA572E3}"/>
          </ac:spMkLst>
        </pc:spChg>
        <pc:spChg chg="mod">
          <ac:chgData name="Vincent King" userId="f96d9c2d90ad25d7" providerId="LiveId" clId="{207BBFC7-0469-4AE0-A58E-E40B351518D5}" dt="2023-01-25T19:07:19.008" v="313"/>
          <ac:spMkLst>
            <pc:docMk/>
            <pc:sldMk cId="357775427" sldId="390"/>
            <ac:spMk id="16" creationId="{A79D1DC1-3433-7E5D-D2AC-BFFC94A052A5}"/>
          </ac:spMkLst>
        </pc:spChg>
        <pc:spChg chg="mod">
          <ac:chgData name="Vincent King" userId="f96d9c2d90ad25d7" providerId="LiveId" clId="{207BBFC7-0469-4AE0-A58E-E40B351518D5}" dt="2023-01-25T19:07:19.008" v="313"/>
          <ac:spMkLst>
            <pc:docMk/>
            <pc:sldMk cId="357775427" sldId="390"/>
            <ac:spMk id="17" creationId="{CB93231C-E975-0796-B051-F4C103A6050A}"/>
          </ac:spMkLst>
        </pc:spChg>
        <pc:spChg chg="mod">
          <ac:chgData name="Vincent King" userId="f96d9c2d90ad25d7" providerId="LiveId" clId="{207BBFC7-0469-4AE0-A58E-E40B351518D5}" dt="2023-01-25T19:07:19.008" v="313"/>
          <ac:spMkLst>
            <pc:docMk/>
            <pc:sldMk cId="357775427" sldId="390"/>
            <ac:spMk id="18" creationId="{54645F5E-BAF3-2B81-7C07-1D4B0FF1A942}"/>
          </ac:spMkLst>
        </pc:spChg>
        <pc:grpChg chg="add mod">
          <ac:chgData name="Vincent King" userId="f96d9c2d90ad25d7" providerId="LiveId" clId="{207BBFC7-0469-4AE0-A58E-E40B351518D5}" dt="2023-01-25T19:07:19.008" v="313"/>
          <ac:grpSpMkLst>
            <pc:docMk/>
            <pc:sldMk cId="357775427" sldId="390"/>
            <ac:grpSpMk id="3" creationId="{B1AC85E0-1CD4-1334-32B9-3C83A24ADAF3}"/>
          </ac:grpSpMkLst>
        </pc:grpChg>
        <pc:picChg chg="mod">
          <ac:chgData name="Vincent King" userId="f96d9c2d90ad25d7" providerId="LiveId" clId="{207BBFC7-0469-4AE0-A58E-E40B351518D5}" dt="2023-01-25T19:07:19.008" v="313"/>
          <ac:picMkLst>
            <pc:docMk/>
            <pc:sldMk cId="357775427" sldId="390"/>
            <ac:picMk id="6" creationId="{21DB411C-0D93-E5A8-96A4-0C32A238B9BB}"/>
          </ac:picMkLst>
        </pc:picChg>
      </pc:sldChg>
      <pc:sldChg chg="delSp modSp mod modNotesTx">
        <pc:chgData name="Vincent King" userId="f96d9c2d90ad25d7" providerId="LiveId" clId="{207BBFC7-0469-4AE0-A58E-E40B351518D5}" dt="2023-01-25T20:25:10.758" v="4567" actId="20577"/>
        <pc:sldMkLst>
          <pc:docMk/>
          <pc:sldMk cId="1004717950" sldId="391"/>
        </pc:sldMkLst>
        <pc:spChg chg="mod">
          <ac:chgData name="Vincent King" userId="f96d9c2d90ad25d7" providerId="LiveId" clId="{207BBFC7-0469-4AE0-A58E-E40B351518D5}" dt="2023-01-25T20:18:23.577" v="4057" actId="1076"/>
          <ac:spMkLst>
            <pc:docMk/>
            <pc:sldMk cId="1004717950" sldId="391"/>
            <ac:spMk id="15" creationId="{00000000-0000-0000-0000-000000000000}"/>
          </ac:spMkLst>
        </pc:spChg>
        <pc:spChg chg="mod">
          <ac:chgData name="Vincent King" userId="f96d9c2d90ad25d7" providerId="LiveId" clId="{207BBFC7-0469-4AE0-A58E-E40B351518D5}" dt="2023-01-25T20:19:08.559" v="4062" actId="1076"/>
          <ac:spMkLst>
            <pc:docMk/>
            <pc:sldMk cId="1004717950" sldId="391"/>
            <ac:spMk id="16" creationId="{00000000-0000-0000-0000-000000000000}"/>
          </ac:spMkLst>
        </pc:spChg>
        <pc:spChg chg="mod">
          <ac:chgData name="Vincent King" userId="f96d9c2d90ad25d7" providerId="LiveId" clId="{207BBFC7-0469-4AE0-A58E-E40B351518D5}" dt="2023-01-25T20:19:38.598" v="4070" actId="1076"/>
          <ac:spMkLst>
            <pc:docMk/>
            <pc:sldMk cId="1004717950" sldId="391"/>
            <ac:spMk id="17" creationId="{00000000-0000-0000-0000-000000000000}"/>
          </ac:spMkLst>
        </pc:spChg>
        <pc:spChg chg="mod">
          <ac:chgData name="Vincent King" userId="f96d9c2d90ad25d7" providerId="LiveId" clId="{207BBFC7-0469-4AE0-A58E-E40B351518D5}" dt="2023-01-25T20:19:29.938" v="4068" actId="1076"/>
          <ac:spMkLst>
            <pc:docMk/>
            <pc:sldMk cId="1004717950" sldId="391"/>
            <ac:spMk id="18" creationId="{00000000-0000-0000-0000-000000000000}"/>
          </ac:spMkLst>
        </pc:spChg>
        <pc:spChg chg="mod">
          <ac:chgData name="Vincent King" userId="f96d9c2d90ad25d7" providerId="LiveId" clId="{207BBFC7-0469-4AE0-A58E-E40B351518D5}" dt="2023-01-25T20:19:33.795" v="4069" actId="1076"/>
          <ac:spMkLst>
            <pc:docMk/>
            <pc:sldMk cId="1004717950" sldId="391"/>
            <ac:spMk id="19" creationId="{00000000-0000-0000-0000-000000000000}"/>
          </ac:spMkLst>
        </pc:spChg>
        <pc:spChg chg="mod">
          <ac:chgData name="Vincent King" userId="f96d9c2d90ad25d7" providerId="LiveId" clId="{207BBFC7-0469-4AE0-A58E-E40B351518D5}" dt="2023-01-25T20:19:27.051" v="4067" actId="1076"/>
          <ac:spMkLst>
            <pc:docMk/>
            <pc:sldMk cId="1004717950" sldId="391"/>
            <ac:spMk id="20" creationId="{00000000-0000-0000-0000-000000000000}"/>
          </ac:spMkLst>
        </pc:spChg>
        <pc:spChg chg="del">
          <ac:chgData name="Vincent King" userId="f96d9c2d90ad25d7" providerId="LiveId" clId="{207BBFC7-0469-4AE0-A58E-E40B351518D5}" dt="2023-01-25T20:18:55.402" v="4059" actId="478"/>
          <ac:spMkLst>
            <pc:docMk/>
            <pc:sldMk cId="1004717950" sldId="391"/>
            <ac:spMk id="21" creationId="{00000000-0000-0000-0000-000000000000}"/>
          </ac:spMkLst>
        </pc:spChg>
        <pc:picChg chg="mod">
          <ac:chgData name="Vincent King" userId="f96d9c2d90ad25d7" providerId="LiveId" clId="{207BBFC7-0469-4AE0-A58E-E40B351518D5}" dt="2023-01-25T20:19:21.970" v="4066" actId="1076"/>
          <ac:picMkLst>
            <pc:docMk/>
            <pc:sldMk cId="1004717950" sldId="391"/>
            <ac:picMk id="14" creationId="{00000000-0000-0000-0000-000000000000}"/>
          </ac:picMkLst>
        </pc:picChg>
      </pc:sldChg>
      <pc:sldChg chg="modNotesTx">
        <pc:chgData name="Vincent King" userId="f96d9c2d90ad25d7" providerId="LiveId" clId="{207BBFC7-0469-4AE0-A58E-E40B351518D5}" dt="2023-01-25T20:32:58.557" v="5673" actId="20577"/>
        <pc:sldMkLst>
          <pc:docMk/>
          <pc:sldMk cId="2846239092" sldId="392"/>
        </pc:sldMkLst>
      </pc:sldChg>
      <pc:sldChg chg="modNotesTx">
        <pc:chgData name="Vincent King" userId="f96d9c2d90ad25d7" providerId="LiveId" clId="{207BBFC7-0469-4AE0-A58E-E40B351518D5}" dt="2023-01-25T20:36:50.508" v="6194" actId="20577"/>
        <pc:sldMkLst>
          <pc:docMk/>
          <pc:sldMk cId="2394120143" sldId="393"/>
        </pc:sldMkLst>
      </pc:sldChg>
      <pc:sldChg chg="modSp mod modNotesTx">
        <pc:chgData name="Vincent King" userId="f96d9c2d90ad25d7" providerId="LiveId" clId="{207BBFC7-0469-4AE0-A58E-E40B351518D5}" dt="2023-01-25T20:38:39.574" v="6259" actId="20577"/>
        <pc:sldMkLst>
          <pc:docMk/>
          <pc:sldMk cId="2792149978" sldId="394"/>
        </pc:sldMkLst>
        <pc:spChg chg="mod">
          <ac:chgData name="Vincent King" userId="f96d9c2d90ad25d7" providerId="LiveId" clId="{207BBFC7-0469-4AE0-A58E-E40B351518D5}" dt="2023-01-25T20:37:47.308" v="6207" actId="20577"/>
          <ac:spMkLst>
            <pc:docMk/>
            <pc:sldMk cId="2792149978" sldId="394"/>
            <ac:spMk id="9" creationId="{00000000-0000-0000-0000-000000000000}"/>
          </ac:spMkLst>
        </pc:spChg>
        <pc:spChg chg="mod">
          <ac:chgData name="Vincent King" userId="f96d9c2d90ad25d7" providerId="LiveId" clId="{207BBFC7-0469-4AE0-A58E-E40B351518D5}" dt="2023-01-25T20:37:55.171" v="6208" actId="1076"/>
          <ac:spMkLst>
            <pc:docMk/>
            <pc:sldMk cId="2792149978" sldId="394"/>
            <ac:spMk id="10" creationId="{00000000-0000-0000-0000-000000000000}"/>
          </ac:spMkLst>
        </pc:spChg>
        <pc:picChg chg="mod">
          <ac:chgData name="Vincent King" userId="f96d9c2d90ad25d7" providerId="LiveId" clId="{207BBFC7-0469-4AE0-A58E-E40B351518D5}" dt="2023-01-25T20:38:02.571" v="6209" actId="1076"/>
          <ac:picMkLst>
            <pc:docMk/>
            <pc:sldMk cId="2792149978" sldId="394"/>
            <ac:picMk id="1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0E002-B88B-4BB0-BA5A-919501F4FBF2}" type="datetimeFigureOut">
              <a:rPr lang="en-GB" smtClean="0"/>
              <a:t>26/01/2023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5E53B0-EFB7-4B0E-B012-E676534541B5}" type="slidenum">
              <a:rPr lang="en-GB" smtClean="0"/>
              <a:t>‹#›</a:t>
            </a:fld>
            <a:endParaRPr lang="en-GB"/>
          </a:p>
        </p:txBody>
      </p:sp>
    </p:spTree>
    <p:extLst>
      <p:ext uri="{BB962C8B-B14F-4D97-AF65-F5344CB8AC3E}">
        <p14:creationId xmlns:p14="http://schemas.microsoft.com/office/powerpoint/2010/main" val="283066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DevSecOps</a:t>
            </a:r>
            <a:r>
              <a:rPr lang="en-GB" dirty="0" smtClean="0"/>
              <a:t>: More than just Shift-left Security</a:t>
            </a:r>
          </a:p>
          <a:p>
            <a:pPr algn="l"/>
            <a:r>
              <a:rPr lang="en-GB" b="0" i="0" dirty="0" smtClean="0">
                <a:solidFill>
                  <a:srgbClr val="000000"/>
                </a:solidFill>
                <a:effectLst/>
                <a:latin typeface="-apple-system"/>
              </a:rPr>
              <a:t>Vulnerabilities </a:t>
            </a:r>
            <a:r>
              <a:rPr lang="en-GB" b="0" i="0" dirty="0">
                <a:solidFill>
                  <a:srgbClr val="000000"/>
                </a:solidFill>
                <a:effectLst/>
                <a:latin typeface="-apple-system"/>
              </a:rPr>
              <a:t>like Log4j may be headline grabbers, but thousands of applications are being targeted by hackers who use flaws in code as attack vectors.  Vulnerabilities such as cross-site scripting or improper authorisation are on the increase, and with the increased use of open source software we need to ensure "shift-left security" is more than just a catchphrase.</a:t>
            </a:r>
          </a:p>
          <a:p>
            <a:pPr algn="l"/>
            <a:r>
              <a:rPr lang="en-GB" b="0" i="0" dirty="0">
                <a:solidFill>
                  <a:srgbClr val="000000"/>
                </a:solidFill>
                <a:effectLst/>
                <a:latin typeface="-apple-system"/>
              </a:rPr>
              <a:t> </a:t>
            </a:r>
          </a:p>
          <a:p>
            <a:pPr algn="l"/>
            <a:r>
              <a:rPr lang="en-GB" b="0" i="0" dirty="0">
                <a:solidFill>
                  <a:srgbClr val="000000"/>
                </a:solidFill>
                <a:effectLst/>
                <a:latin typeface="-apple-system"/>
              </a:rPr>
              <a:t>During this presentation we'll look at:</a:t>
            </a:r>
          </a:p>
          <a:p>
            <a:pPr algn="l"/>
            <a:r>
              <a:rPr lang="en-GB" b="0" i="0" dirty="0">
                <a:solidFill>
                  <a:srgbClr val="000000"/>
                </a:solidFill>
                <a:effectLst/>
                <a:latin typeface="-apple-system"/>
              </a:rPr>
              <a:t>- what </a:t>
            </a:r>
            <a:r>
              <a:rPr lang="en-GB" b="0" i="0" dirty="0" smtClean="0">
                <a:solidFill>
                  <a:srgbClr val="000000"/>
                </a:solidFill>
                <a:effectLst/>
                <a:latin typeface="-apple-system"/>
              </a:rPr>
              <a:t>DevOps</a:t>
            </a:r>
            <a:r>
              <a:rPr lang="en-GB" b="0" i="0" baseline="0" dirty="0" smtClean="0">
                <a:solidFill>
                  <a:srgbClr val="000000"/>
                </a:solidFill>
                <a:effectLst/>
                <a:latin typeface="-apple-system"/>
              </a:rPr>
              <a:t> should be and how it perceives Security</a:t>
            </a:r>
            <a:endParaRPr lang="en-GB" b="0" i="0" dirty="0">
              <a:solidFill>
                <a:srgbClr val="000000"/>
              </a:solidFill>
              <a:effectLst/>
              <a:latin typeface="-apple-system"/>
            </a:endParaRPr>
          </a:p>
          <a:p>
            <a:pPr algn="l"/>
            <a:r>
              <a:rPr lang="en-GB" b="0" i="0" dirty="0">
                <a:solidFill>
                  <a:srgbClr val="000000"/>
                </a:solidFill>
                <a:effectLst/>
                <a:latin typeface="-apple-system"/>
              </a:rPr>
              <a:t>- what developers want</a:t>
            </a:r>
          </a:p>
          <a:p>
            <a:pPr algn="l"/>
            <a:r>
              <a:rPr lang="en-GB" b="0" i="0" dirty="0">
                <a:solidFill>
                  <a:srgbClr val="000000"/>
                </a:solidFill>
                <a:effectLst/>
                <a:latin typeface="-apple-system"/>
              </a:rPr>
              <a:t>- what developers actually need</a:t>
            </a:r>
          </a:p>
          <a:p>
            <a:pPr algn="l"/>
            <a:r>
              <a:rPr lang="en-GB" b="0" i="0" dirty="0">
                <a:solidFill>
                  <a:srgbClr val="000000"/>
                </a:solidFill>
                <a:effectLst/>
                <a:latin typeface="-apple-system"/>
              </a:rPr>
              <a:t>- where does security fit into to all this "agile" working?</a:t>
            </a:r>
          </a:p>
          <a:p>
            <a:endParaRPr lang="en-GB" dirty="0"/>
          </a:p>
        </p:txBody>
      </p:sp>
      <p:sp>
        <p:nvSpPr>
          <p:cNvPr id="4" name="Slide Number Placeholder 3"/>
          <p:cNvSpPr>
            <a:spLocks noGrp="1"/>
          </p:cNvSpPr>
          <p:nvPr>
            <p:ph type="sldNum" sz="quarter" idx="5"/>
          </p:nvPr>
        </p:nvSpPr>
        <p:spPr/>
        <p:txBody>
          <a:bodyPr/>
          <a:lstStyle/>
          <a:p>
            <a:fld id="{2F5E53B0-EFB7-4B0E-B012-E676534541B5}" type="slidenum">
              <a:rPr lang="en-GB" smtClean="0"/>
              <a:t>1</a:t>
            </a:fld>
            <a:endParaRPr lang="en-GB"/>
          </a:p>
        </p:txBody>
      </p:sp>
    </p:spTree>
    <p:extLst>
      <p:ext uri="{BB962C8B-B14F-4D97-AF65-F5344CB8AC3E}">
        <p14:creationId xmlns:p14="http://schemas.microsoft.com/office/powerpoint/2010/main" val="2177738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31F20"/>
                </a:solidFill>
                <a:effectLst/>
                <a:latin typeface="Arimo"/>
              </a:rPr>
              <a:t>Now we’re in good shape, right?  We have a strong secure development culture.  We have reliable, repeatable, and secure deployments.  What’s left?</a:t>
            </a:r>
          </a:p>
          <a:p>
            <a:endParaRPr lang="en-GB" b="0" i="0" dirty="0">
              <a:solidFill>
                <a:srgbClr val="231F20"/>
              </a:solidFill>
              <a:effectLst/>
              <a:latin typeface="Arimo"/>
            </a:endParaRPr>
          </a:p>
          <a:p>
            <a:r>
              <a:rPr lang="en-GB" b="0" i="0" dirty="0">
                <a:solidFill>
                  <a:srgbClr val="231F20"/>
                </a:solidFill>
                <a:effectLst/>
                <a:latin typeface="Arimo"/>
              </a:rPr>
              <a:t>25,226 Common Vulnerabilities and Exposures (CVEs) were published last year alone; and increase of 25% from 2021.  A</a:t>
            </a:r>
            <a:r>
              <a:rPr lang="en-GB" sz="1200" b="0" i="0" dirty="0">
                <a:solidFill>
                  <a:srgbClr val="231F20"/>
                </a:solidFill>
                <a:effectLst/>
                <a:latin typeface="Arimo"/>
              </a:rPr>
              <a:t>lmost 70 per day!  This year already there are almost 2,000.</a:t>
            </a:r>
          </a:p>
          <a:p>
            <a:endParaRPr lang="en-GB" sz="1200" b="0" i="0" dirty="0">
              <a:solidFill>
                <a:srgbClr val="231F20"/>
              </a:solidFill>
              <a:effectLst/>
              <a:latin typeface="Arimo"/>
            </a:endParaRPr>
          </a:p>
          <a:p>
            <a:r>
              <a:rPr lang="en-GB" sz="1200" b="0" i="0" dirty="0">
                <a:solidFill>
                  <a:srgbClr val="231F20"/>
                </a:solidFill>
                <a:effectLst/>
                <a:latin typeface="Arimo"/>
              </a:rPr>
              <a:t>Of those 26,000 CVEs 3.4% (860) had a CVSS score between 9 and 10, the most critical.</a:t>
            </a:r>
            <a:endParaRPr lang="en-GB" b="0" i="0" dirty="0">
              <a:solidFill>
                <a:srgbClr val="231F20"/>
              </a:solidFill>
              <a:effectLst/>
              <a:latin typeface="Arimo"/>
            </a:endParaRPr>
          </a:p>
          <a:p>
            <a:endParaRPr lang="en-GB" b="0" i="0" dirty="0">
              <a:solidFill>
                <a:srgbClr val="231F20"/>
              </a:solidFill>
              <a:effectLst/>
              <a:latin typeface="Arimo"/>
            </a:endParaRPr>
          </a:p>
          <a:p>
            <a:r>
              <a:rPr lang="en-GB" b="0" i="0" dirty="0">
                <a:solidFill>
                  <a:srgbClr val="231F20"/>
                </a:solidFill>
                <a:effectLst/>
                <a:latin typeface="Arimo"/>
              </a:rPr>
              <a:t>A report on the </a:t>
            </a:r>
            <a:r>
              <a:rPr lang="en-GB" dirty="0"/>
              <a:t>State of Application Security (Forrester) tells us that </a:t>
            </a:r>
            <a:r>
              <a:rPr lang="en-GB" b="0" i="0" dirty="0">
                <a:solidFill>
                  <a:srgbClr val="231F20"/>
                </a:solidFill>
                <a:effectLst/>
                <a:latin typeface="Arimo"/>
              </a:rPr>
              <a:t>57% of cyberattack victims report that their breaches could have been prevented by installing an available patch.  Even more chilling, 34% of those victims knew of the vulnerability, but hadn’t taken action</a:t>
            </a:r>
          </a:p>
          <a:p>
            <a:endParaRPr lang="en-GB" b="0" i="0" dirty="0">
              <a:solidFill>
                <a:srgbClr val="231F20"/>
              </a:solidFill>
              <a:effectLst/>
              <a:latin typeface="Arimo"/>
            </a:endParaRPr>
          </a:p>
          <a:p>
            <a:r>
              <a:rPr lang="en-GB" b="0" i="0" dirty="0">
                <a:solidFill>
                  <a:srgbClr val="231F20"/>
                </a:solidFill>
                <a:effectLst/>
                <a:latin typeface="Arimo"/>
              </a:rPr>
              <a:t>74% of companies say they simply can’t patch fast enough because the average time to patch is 102 days according to </a:t>
            </a:r>
            <a:r>
              <a:rPr lang="en-GB" b="0" i="0" dirty="0" err="1">
                <a:solidFill>
                  <a:srgbClr val="231F20"/>
                </a:solidFill>
                <a:effectLst/>
                <a:latin typeface="Arimo"/>
              </a:rPr>
              <a:t>Ponemon</a:t>
            </a:r>
            <a:r>
              <a:rPr lang="en-GB" b="0" i="0" dirty="0">
                <a:solidFill>
                  <a:srgbClr val="231F20"/>
                </a:solidFill>
                <a:effectLst/>
                <a:latin typeface="Arimo"/>
              </a:rPr>
              <a:t>.</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505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Favourite </a:t>
            </a:r>
            <a:r>
              <a:rPr lang="en-GB" dirty="0"/>
              <a:t>concepts </a:t>
            </a:r>
            <a:endParaRPr lang="en-GB" dirty="0" smtClean="0"/>
          </a:p>
          <a:p>
            <a:r>
              <a:rPr lang="en-GB" dirty="0" smtClean="0"/>
              <a:t>destroy </a:t>
            </a:r>
            <a:r>
              <a:rPr lang="en-GB" dirty="0"/>
              <a:t>and rebuild </a:t>
            </a:r>
            <a:r>
              <a:rPr lang="en-GB" baseline="0" dirty="0" smtClean="0"/>
              <a:t>pets </a:t>
            </a:r>
            <a:r>
              <a:rPr lang="en-GB" baseline="0" dirty="0"/>
              <a:t>versus </a:t>
            </a:r>
            <a:r>
              <a:rPr lang="en-GB" baseline="0" dirty="0" smtClean="0"/>
              <a:t>cattle</a:t>
            </a:r>
          </a:p>
          <a:p>
            <a:r>
              <a:rPr lang="en-GB" baseline="0" dirty="0" smtClean="0"/>
              <a:t>Remember on </a:t>
            </a:r>
            <a:r>
              <a:rPr lang="en-GB" baseline="0" dirty="0"/>
              <a:t>premise, </a:t>
            </a:r>
            <a:r>
              <a:rPr lang="en-GB" baseline="0" dirty="0" smtClean="0"/>
              <a:t>server</a:t>
            </a:r>
          </a:p>
          <a:p>
            <a:r>
              <a:rPr lang="en-GB" baseline="0" dirty="0" smtClean="0"/>
              <a:t>never </a:t>
            </a:r>
            <a:r>
              <a:rPr lang="en-GB" baseline="0" dirty="0"/>
              <a:t>let it be turned off.  </a:t>
            </a:r>
            <a:endParaRPr lang="en-GB" baseline="0" dirty="0" smtClean="0"/>
          </a:p>
          <a:p>
            <a:endParaRPr lang="en-GB" baseline="0" dirty="0"/>
          </a:p>
          <a:p>
            <a:r>
              <a:rPr lang="en-GB" baseline="0" dirty="0" smtClean="0"/>
              <a:t>Recreate </a:t>
            </a:r>
            <a:r>
              <a:rPr lang="en-GB" baseline="0" dirty="0"/>
              <a:t>assets with the latest versions of software keeps us on top of any newly released vulnerabilities.  </a:t>
            </a:r>
            <a:endParaRPr lang="en-GB" baseline="0" dirty="0" smtClean="0"/>
          </a:p>
          <a:p>
            <a:r>
              <a:rPr lang="en-GB" baseline="0" dirty="0" smtClean="0"/>
              <a:t>Limit </a:t>
            </a:r>
            <a:r>
              <a:rPr lang="en-GB" baseline="0" dirty="0"/>
              <a:t>the potential persistence of any issues.  A hacker can spend weeks trying to infiltrate a system and systems that get refreshed regularly are going to a more difficult target.</a:t>
            </a:r>
          </a:p>
          <a:p>
            <a:endParaRPr lang="en-GB" baseline="0" dirty="0"/>
          </a:p>
          <a:p>
            <a:r>
              <a:rPr lang="en-GB" baseline="0" dirty="0"/>
              <a:t>Patching, vulnerability management, and Cloud Security Posture Management are big topics, and I have a completely separate rant about them…. See me after class if you are interested.</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As part of our vulnerability management, threat intelligence and insights into our cloud assets will help us understand what is a real risk and which are truly critical severity vulnerabilities for us.  Having a list of issues for an individual asset gives us limited information, what we really need is context.  If you remember one thing from this presentation about monitoring it should be this … Risks without context are meaningless.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A major part of everything I’ve talked about so far is culture, and one of the most important elements of this is communication.  Any operational team, whether it be application support or security, need to be in constant contact with developers.  No longer can we raise a backlog item and forget about it, we need to collaborate to enforce positive </a:t>
            </a:r>
            <a:r>
              <a:rPr lang="en-GB" baseline="0" dirty="0" err="1"/>
              <a:t>behaviors</a:t>
            </a:r>
            <a:r>
              <a:rPr lang="en-GB" baseline="0" dirty="0"/>
              <a:t>.</a:t>
            </a:r>
            <a:endParaRPr lang="en-GB" dirty="0"/>
          </a:p>
          <a:p>
            <a:endParaRPr lang="en-GB" baseline="0" dirty="0"/>
          </a:p>
          <a:p>
            <a:r>
              <a:rPr lang="en-GB" dirty="0"/>
              <a:t>Needless to say they are all important and creating</a:t>
            </a:r>
            <a:r>
              <a:rPr lang="en-GB" baseline="0" dirty="0"/>
              <a:t> the people, processes, and tooling is vital.  Knowing what you have in the cloud can be challenging due to the ephemeral nature of cloud resources, but understanding what your estate looks like is imperative.  You can’t protect what you don’t know about.</a:t>
            </a:r>
          </a:p>
          <a:p>
            <a:endParaRPr lang="en-GB" baseline="0" dirty="0"/>
          </a:p>
        </p:txBody>
      </p:sp>
      <p:sp>
        <p:nvSpPr>
          <p:cNvPr id="4" name="Slide Number Placeholder 3"/>
          <p:cNvSpPr>
            <a:spLocks noGrp="1"/>
          </p:cNvSpPr>
          <p:nvPr>
            <p:ph type="sldNum" sz="quarter" idx="10"/>
          </p:nvPr>
        </p:nvSpPr>
        <p:spPr/>
        <p:txBody>
          <a:bodyPr/>
          <a:lstStyle/>
          <a:p>
            <a:fld id="{2F5E53B0-EFB7-4B0E-B012-E676534541B5}" type="slidenum">
              <a:rPr lang="en-GB" smtClean="0"/>
              <a:t>11</a:t>
            </a:fld>
            <a:endParaRPr lang="en-GB"/>
          </a:p>
        </p:txBody>
      </p:sp>
    </p:spTree>
    <p:extLst>
      <p:ext uri="{BB962C8B-B14F-4D97-AF65-F5344CB8AC3E}">
        <p14:creationId xmlns:p14="http://schemas.microsoft.com/office/powerpoint/2010/main" val="43389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I’ve given you an overview of how to start, or continue your </a:t>
            </a:r>
            <a:r>
              <a:rPr lang="en-GB" baseline="0" dirty="0" err="1"/>
              <a:t>DevSecOps</a:t>
            </a:r>
            <a:r>
              <a:rPr lang="en-GB" baseline="0" dirty="0"/>
              <a:t> adventure … I don’t like the word journey, but I appreciate it can be overwhelming.</a:t>
            </a:r>
          </a:p>
          <a:p>
            <a:endParaRPr lang="en-GB" baseline="0" dirty="0"/>
          </a:p>
          <a:p>
            <a:r>
              <a:rPr lang="en-GB" baseline="0" dirty="0"/>
              <a:t>This slide, and the next, are “anti-best practice” slides – they are not meant to be read, and I’ve already excepted my on personal limit for slides per presentation.  But it is important to understand the scale of what we are trying to achieve and how much there is to do.</a:t>
            </a:r>
          </a:p>
          <a:p>
            <a:endParaRPr lang="en-GB" baseline="0" dirty="0"/>
          </a:p>
          <a:p>
            <a:r>
              <a:rPr lang="en-GB" baseline="0" dirty="0"/>
              <a:t>We talk about the giants of </a:t>
            </a:r>
            <a:r>
              <a:rPr lang="en-GB" baseline="0" dirty="0" err="1"/>
              <a:t>DevSecOps</a:t>
            </a:r>
            <a:r>
              <a:rPr lang="en-GB" baseline="0" dirty="0"/>
              <a:t> … Netflix, Microsoft, Google, CapitalOne.  These companies seem to have it all sorted, performing hundreds of deployments a day.  We can learn a lot from them, but there is one thing that is more important to learn than anything else.  It took these companies 10 years to get where they are today.</a:t>
            </a:r>
          </a:p>
          <a:p>
            <a:endParaRPr lang="en-GB" baseline="0" dirty="0"/>
          </a:p>
          <a:p>
            <a:r>
              <a:rPr lang="en-GB" baseline="0" dirty="0"/>
              <a:t>So … Identify an area for improved within your own organisation … implement a change … check it’s effectiveness … keep if it is positive … dump if it isn’t … repeat.</a:t>
            </a:r>
          </a:p>
        </p:txBody>
      </p:sp>
      <p:sp>
        <p:nvSpPr>
          <p:cNvPr id="4" name="Slide Number Placeholder 3"/>
          <p:cNvSpPr>
            <a:spLocks noGrp="1"/>
          </p:cNvSpPr>
          <p:nvPr>
            <p:ph type="sldNum" sz="quarter" idx="10"/>
          </p:nvPr>
        </p:nvSpPr>
        <p:spPr/>
        <p:txBody>
          <a:bodyPr/>
          <a:lstStyle/>
          <a:p>
            <a:fld id="{2F5E53B0-EFB7-4B0E-B012-E676534541B5}" type="slidenum">
              <a:rPr lang="en-GB" smtClean="0"/>
              <a:t>12</a:t>
            </a:fld>
            <a:endParaRPr lang="en-GB"/>
          </a:p>
        </p:txBody>
      </p:sp>
    </p:spTree>
    <p:extLst>
      <p:ext uri="{BB962C8B-B14F-4D97-AF65-F5344CB8AC3E}">
        <p14:creationId xmlns:p14="http://schemas.microsoft.com/office/powerpoint/2010/main" val="175091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If you thought the previous slide was overwhelming, then I apologise for this.</a:t>
            </a:r>
          </a:p>
          <a:p>
            <a:endParaRPr lang="en-GB" baseline="0" dirty="0"/>
          </a:p>
          <a:p>
            <a:r>
              <a:rPr lang="en-GB" baseline="0" dirty="0"/>
              <a:t>There are a lot of vendors and an even greater number of tools that will “do” </a:t>
            </a:r>
            <a:r>
              <a:rPr lang="en-GB" baseline="0" dirty="0" err="1"/>
              <a:t>DevSecOps</a:t>
            </a:r>
            <a:r>
              <a:rPr lang="en-GB" baseline="0" dirty="0"/>
              <a:t> for you.  Just like culture; Start small and build. </a:t>
            </a:r>
          </a:p>
          <a:p>
            <a:endParaRPr lang="en-GB" baseline="0" dirty="0"/>
          </a:p>
          <a:p>
            <a:r>
              <a:rPr lang="en-GB" baseline="0" dirty="0"/>
              <a:t>Budgets are always a factor, so start with open source tools … remembering to keep them up to date!  Prove their worth by creating and tracking metrics that can be communicated across your organisation and show managers the improvements.</a:t>
            </a:r>
          </a:p>
        </p:txBody>
      </p:sp>
      <p:sp>
        <p:nvSpPr>
          <p:cNvPr id="4" name="Slide Number Placeholder 3"/>
          <p:cNvSpPr>
            <a:spLocks noGrp="1"/>
          </p:cNvSpPr>
          <p:nvPr>
            <p:ph type="sldNum" sz="quarter" idx="10"/>
          </p:nvPr>
        </p:nvSpPr>
        <p:spPr/>
        <p:txBody>
          <a:bodyPr/>
          <a:lstStyle/>
          <a:p>
            <a:fld id="{2F5E53B0-EFB7-4B0E-B012-E676534541B5}" type="slidenum">
              <a:rPr lang="en-GB" smtClean="0"/>
              <a:t>13</a:t>
            </a:fld>
            <a:endParaRPr lang="en-GB"/>
          </a:p>
        </p:txBody>
      </p:sp>
    </p:spTree>
    <p:extLst>
      <p:ext uri="{BB962C8B-B14F-4D97-AF65-F5344CB8AC3E}">
        <p14:creationId xmlns:p14="http://schemas.microsoft.com/office/powerpoint/2010/main" val="2662555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584" indent="-241584">
              <a:buAutoNum type="arabicPeriod"/>
            </a:pPr>
            <a:r>
              <a:rPr lang="en-GB" dirty="0"/>
              <a:t>Too often</a:t>
            </a:r>
            <a:r>
              <a:rPr lang="en-GB" baseline="0" dirty="0"/>
              <a:t> due to time pressures or the lack of capacity or capability, we lift and shift rather than use the enhanced features and resources that cloud platforms afford us.  The more you build the more you have to work.  A lot more maintenance is needed for a website that is built on a cloud VM than if using a native application (</a:t>
            </a:r>
            <a:r>
              <a:rPr lang="en-GB" baseline="0" dirty="0" err="1"/>
              <a:t>WebApp</a:t>
            </a:r>
            <a:r>
              <a:rPr lang="en-GB" baseline="0" dirty="0"/>
              <a:t>).  The cloud is more than just another data centre to support and maintain.  If you don’t use the benefits of the Cloud, you will be creating technical debt that will, in all likelihood, outlive your role.  Capitalise on data storage resources instead of a database server.  Use bastion resources instead of creating yet another VM as a </a:t>
            </a:r>
            <a:r>
              <a:rPr lang="en-GB" baseline="0" dirty="0" err="1"/>
              <a:t>jumpbox</a:t>
            </a:r>
            <a:r>
              <a:rPr lang="en-GB" baseline="0" dirty="0"/>
              <a:t>.  </a:t>
            </a:r>
          </a:p>
          <a:p>
            <a:pPr marL="241584" indent="-241584">
              <a:buAutoNum type="arabicPeriod"/>
            </a:pPr>
            <a:r>
              <a:rPr lang="en-GB" baseline="0" dirty="0"/>
              <a:t>Code reviews, unit testing, integration testing, continuous monitoring, all these CAN be automated by investing in tooling … there are many companies here today that will gladly help you.  We can aim to automate everything, but we have to be realistic.  Not everything can, or will be automated.  For those manual processes that remain, spend time reviewing the process and make it as secure as you can.  Too often I build processes that are so complex that only a few people understand them (which opens a bigger can of worms), or deployment pipelines that stop in the middle to allow some manual manipulation.</a:t>
            </a:r>
          </a:p>
          <a:p>
            <a:pPr marL="241584" indent="-241584">
              <a:buAutoNum type="arabicPeriod"/>
            </a:pPr>
            <a:r>
              <a:rPr lang="en-GB" baseline="0" dirty="0"/>
              <a:t>Policies and controls are the guardrails that protect us from ourselves.  Use the to create a safe area for developers to work in.  Trust </a:t>
            </a:r>
            <a:r>
              <a:rPr lang="en-GB" baseline="0"/>
              <a:t>but verify.</a:t>
            </a:r>
            <a:endParaRPr lang="en-GB" baseline="0" dirty="0"/>
          </a:p>
          <a:p>
            <a:pPr marL="241584" indent="-241584">
              <a:buAutoNum type="arabicPeriod"/>
            </a:pPr>
            <a:r>
              <a:rPr lang="en-GB" baseline="0" dirty="0"/>
              <a:t>Having compliance statistics available isn’t the end of the story.  Use this data to praise the good, and highlight the bad.  </a:t>
            </a:r>
          </a:p>
          <a:p>
            <a:pPr marL="241584" indent="-241584">
              <a:buAutoNum type="arabicPeriod"/>
            </a:pPr>
            <a:r>
              <a:rPr lang="en-GB" baseline="0" dirty="0"/>
              <a:t>Please, go out and support the companies here today, but no amount of budget spending on the newest, shiniest tools will fix all your problems.  Remember that companies grow great through a combination of People, Process, and Technology.  Create a culture of support, openness, and learning to retain the best staff.  Define processes to enable work to flow and establish clear lines of feedback to help improvement.  And, yes, invest in tooling.  Tooling will support your processes, and help your staff be more efficient.  </a:t>
            </a:r>
            <a:endParaRPr lang="en-GB" dirty="0"/>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14</a:t>
            </a:fld>
            <a:endParaRPr lang="en-GB"/>
          </a:p>
        </p:txBody>
      </p:sp>
    </p:spTree>
    <p:extLst>
      <p:ext uri="{BB962C8B-B14F-4D97-AF65-F5344CB8AC3E}">
        <p14:creationId xmlns:p14="http://schemas.microsoft.com/office/powerpoint/2010/main" val="3122189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apple-system"/>
              </a:rPr>
              <a:t>Hot on the heels of Okta's source code breach, in December we had Slack experiencing a threat actor accessing their repositories using stolen (valid) tokens.</a:t>
            </a:r>
            <a:r>
              <a:rPr lang="en-GB" dirty="0"/>
              <a:t/>
            </a:r>
            <a:br>
              <a:rPr lang="en-GB" dirty="0"/>
            </a:br>
            <a:r>
              <a:rPr lang="en-GB" dirty="0"/>
              <a:t/>
            </a:r>
            <a:br>
              <a:rPr lang="en-GB" dirty="0"/>
            </a:br>
            <a:r>
              <a:rPr lang="en-GB" b="0" i="0" dirty="0">
                <a:effectLst/>
                <a:latin typeface="-apple-system"/>
              </a:rPr>
              <a:t>Access tokens are an invaluable capability of working with remote services, including GitHub, but as always WE have to be careful as they can expose great power.</a:t>
            </a:r>
            <a:r>
              <a:rPr lang="en-GB" dirty="0"/>
              <a:t/>
            </a:r>
            <a:br>
              <a:rPr lang="en-GB" dirty="0"/>
            </a:br>
            <a:r>
              <a:rPr lang="en-GB" dirty="0"/>
              <a:t/>
            </a:r>
            <a:br>
              <a:rPr lang="en-GB" dirty="0"/>
            </a:br>
            <a:r>
              <a:rPr lang="en-GB" b="0" i="0" dirty="0">
                <a:effectLst/>
                <a:latin typeface="-apple-system"/>
              </a:rPr>
              <a:t>Simple GitHub access token advice:</a:t>
            </a:r>
            <a:r>
              <a:rPr lang="en-GB" dirty="0"/>
              <a:t/>
            </a:r>
            <a:br>
              <a:rPr lang="en-GB" dirty="0"/>
            </a:br>
            <a:r>
              <a:rPr lang="en-GB" b="0" i="0" dirty="0">
                <a:effectLst/>
                <a:latin typeface="-apple-system"/>
              </a:rPr>
              <a:t>- store tokens securely (always the first bit of advice in this type of post... don't write them down!)</a:t>
            </a:r>
            <a:r>
              <a:rPr lang="en-GB" dirty="0"/>
              <a:t/>
            </a:r>
            <a:br>
              <a:rPr lang="en-GB" dirty="0"/>
            </a:br>
            <a:r>
              <a:rPr lang="en-GB" b="0" i="0" dirty="0">
                <a:effectLst/>
                <a:latin typeface="-apple-system"/>
              </a:rPr>
              <a:t>- use fine grained access tokens to enforce the principal of least privilege</a:t>
            </a:r>
            <a:r>
              <a:rPr lang="en-GB" dirty="0"/>
              <a:t/>
            </a:r>
            <a:br>
              <a:rPr lang="en-GB" dirty="0"/>
            </a:br>
            <a:r>
              <a:rPr lang="en-GB" b="0" i="0" dirty="0">
                <a:effectLst/>
                <a:latin typeface="-apple-system"/>
              </a:rPr>
              <a:t>- create and enforce an expiration policy; the longer they exist, the more damage can be done</a:t>
            </a:r>
            <a:r>
              <a:rPr lang="en-GB" dirty="0"/>
              <a:t/>
            </a:r>
            <a:br>
              <a:rPr lang="en-GB" dirty="0"/>
            </a:br>
            <a:r>
              <a:rPr lang="en-GB" b="0" i="0" dirty="0">
                <a:effectLst/>
                <a:latin typeface="-apple-system"/>
              </a:rPr>
              <a:t>- tokens don't just give access to code, they can allow access to Actions, so check their capabilities</a:t>
            </a:r>
            <a:r>
              <a:rPr lang="en-GB" dirty="0"/>
              <a:t/>
            </a:r>
            <a:br>
              <a:rPr lang="en-GB" dirty="0"/>
            </a:br>
            <a:r>
              <a:rPr lang="en-GB" b="0" i="0" dirty="0">
                <a:effectLst/>
                <a:latin typeface="-apple-system"/>
              </a:rPr>
              <a:t>- and finally, understand why the token is needed; not every user or app needs access to repos.</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16</a:t>
            </a:fld>
            <a:endParaRPr lang="en-GB"/>
          </a:p>
        </p:txBody>
      </p:sp>
    </p:spTree>
    <p:extLst>
      <p:ext uri="{BB962C8B-B14F-4D97-AF65-F5344CB8AC3E}">
        <p14:creationId xmlns:p14="http://schemas.microsoft.com/office/powerpoint/2010/main" val="698011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apple-system"/>
              </a:rPr>
              <a:t>Hot on the heels of Okta's source code breach, in December we had Slack experiencing a threat actor accessing their repositories using stolen (valid) tokens.</a:t>
            </a:r>
            <a:r>
              <a:rPr lang="en-GB" dirty="0"/>
              <a:t/>
            </a:r>
            <a:br>
              <a:rPr lang="en-GB" dirty="0"/>
            </a:br>
            <a:r>
              <a:rPr lang="en-GB" dirty="0"/>
              <a:t/>
            </a:r>
            <a:br>
              <a:rPr lang="en-GB" dirty="0"/>
            </a:br>
            <a:r>
              <a:rPr lang="en-GB" b="0" i="0" dirty="0">
                <a:effectLst/>
                <a:latin typeface="-apple-system"/>
              </a:rPr>
              <a:t>Access tokens are an invaluable capability of working with remote services, including GitHub, but as always WE have to be careful as they can expose great power.</a:t>
            </a:r>
            <a:r>
              <a:rPr lang="en-GB" dirty="0"/>
              <a:t/>
            </a:r>
            <a:br>
              <a:rPr lang="en-GB" dirty="0"/>
            </a:br>
            <a:r>
              <a:rPr lang="en-GB" dirty="0"/>
              <a:t/>
            </a:r>
            <a:br>
              <a:rPr lang="en-GB" dirty="0"/>
            </a:br>
            <a:r>
              <a:rPr lang="en-GB" b="0" i="0" dirty="0">
                <a:effectLst/>
                <a:latin typeface="-apple-system"/>
              </a:rPr>
              <a:t>Simple GitHub access token advice:</a:t>
            </a:r>
            <a:r>
              <a:rPr lang="en-GB" dirty="0"/>
              <a:t/>
            </a:r>
            <a:br>
              <a:rPr lang="en-GB" dirty="0"/>
            </a:br>
            <a:r>
              <a:rPr lang="en-GB" b="0" i="0" dirty="0">
                <a:effectLst/>
                <a:latin typeface="-apple-system"/>
              </a:rPr>
              <a:t>- store tokens securely (always the first bit of advice in this type of post... don't write them down!)</a:t>
            </a:r>
            <a:r>
              <a:rPr lang="en-GB" dirty="0"/>
              <a:t/>
            </a:r>
            <a:br>
              <a:rPr lang="en-GB" dirty="0"/>
            </a:br>
            <a:r>
              <a:rPr lang="en-GB" b="0" i="0" dirty="0">
                <a:effectLst/>
                <a:latin typeface="-apple-system"/>
              </a:rPr>
              <a:t>- use fine grained access tokens to enforce the principal of least privilege</a:t>
            </a:r>
            <a:r>
              <a:rPr lang="en-GB" dirty="0"/>
              <a:t/>
            </a:r>
            <a:br>
              <a:rPr lang="en-GB" dirty="0"/>
            </a:br>
            <a:r>
              <a:rPr lang="en-GB" b="0" i="0" dirty="0">
                <a:effectLst/>
                <a:latin typeface="-apple-system"/>
              </a:rPr>
              <a:t>- create and enforce an expiration policy; the longer they exist, the more damage can be done</a:t>
            </a:r>
            <a:r>
              <a:rPr lang="en-GB" dirty="0"/>
              <a:t/>
            </a:r>
            <a:br>
              <a:rPr lang="en-GB" dirty="0"/>
            </a:br>
            <a:r>
              <a:rPr lang="en-GB" b="0" i="0" dirty="0">
                <a:effectLst/>
                <a:latin typeface="-apple-system"/>
              </a:rPr>
              <a:t>- tokens don't just give access to code, they can allow access to Actions, so check their capabilities</a:t>
            </a:r>
            <a:r>
              <a:rPr lang="en-GB" dirty="0"/>
              <a:t/>
            </a:r>
            <a:br>
              <a:rPr lang="en-GB" dirty="0"/>
            </a:br>
            <a:r>
              <a:rPr lang="en-GB" b="0" i="0" dirty="0">
                <a:effectLst/>
                <a:latin typeface="-apple-system"/>
              </a:rPr>
              <a:t>- and finally, understand why the token is needed; not every user or app needs access to repos.</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2128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10 years</a:t>
            </a:r>
          </a:p>
          <a:p>
            <a:r>
              <a:rPr lang="en-GB" baseline="0" dirty="0" smtClean="0"/>
              <a:t>reformed developer / Ops </a:t>
            </a:r>
            <a:r>
              <a:rPr lang="en-GB" baseline="0" dirty="0"/>
              <a:t>Lead </a:t>
            </a:r>
            <a:r>
              <a:rPr lang="en-GB" baseline="0" dirty="0" smtClean="0"/>
              <a:t>/ DevOps </a:t>
            </a:r>
            <a:r>
              <a:rPr lang="en-GB" baseline="0" dirty="0"/>
              <a:t>subject matter expert </a:t>
            </a:r>
            <a:endParaRPr lang="en-GB" baseline="0" dirty="0" smtClean="0"/>
          </a:p>
          <a:p>
            <a:r>
              <a:rPr lang="en-GB" baseline="0" dirty="0" smtClean="0"/>
              <a:t>Cyber </a:t>
            </a:r>
            <a:r>
              <a:rPr lang="en-GB" baseline="0" dirty="0"/>
              <a:t>4 years ago working on Vulnerability </a:t>
            </a:r>
            <a:r>
              <a:rPr lang="en-GB" baseline="0" dirty="0" smtClean="0"/>
              <a:t>Management</a:t>
            </a:r>
          </a:p>
          <a:p>
            <a:endParaRPr lang="en-GB" baseline="0" dirty="0"/>
          </a:p>
          <a:p>
            <a:r>
              <a:rPr lang="en-GB" baseline="0" dirty="0" smtClean="0"/>
              <a:t>Now </a:t>
            </a:r>
            <a:r>
              <a:rPr lang="en-GB" baseline="0" dirty="0"/>
              <a:t>to lead the effort for </a:t>
            </a:r>
            <a:r>
              <a:rPr lang="en-GB" baseline="0" dirty="0" err="1"/>
              <a:t>DevSecOps</a:t>
            </a:r>
            <a:r>
              <a:rPr lang="en-GB" baseline="0" dirty="0"/>
              <a:t> within the Bank.</a:t>
            </a:r>
          </a:p>
          <a:p>
            <a:endParaRPr lang="en-GB" baseline="0" dirty="0"/>
          </a:p>
          <a:p>
            <a:r>
              <a:rPr lang="en-GB" baseline="0" dirty="0" smtClean="0"/>
              <a:t>Is: Overview; </a:t>
            </a:r>
            <a:r>
              <a:rPr lang="en-GB" baseline="0" dirty="0"/>
              <a:t>Why is it important; Why it isn’t just “shift-left”; and Where to start.</a:t>
            </a:r>
          </a:p>
          <a:p>
            <a:endParaRPr lang="en-GB" baseline="0" dirty="0"/>
          </a:p>
          <a:p>
            <a:r>
              <a:rPr lang="en-GB" baseline="0" dirty="0" smtClean="0"/>
              <a:t>Is NOT: specific </a:t>
            </a:r>
            <a:r>
              <a:rPr lang="en-GB" baseline="0" dirty="0"/>
              <a:t>tooling or </a:t>
            </a:r>
            <a:r>
              <a:rPr lang="en-GB" baseline="0" dirty="0" smtClean="0"/>
              <a:t>vendors; </a:t>
            </a:r>
            <a:r>
              <a:rPr lang="en-GB" baseline="0" dirty="0" err="1" smtClean="0"/>
              <a:t>indepth</a:t>
            </a:r>
            <a:r>
              <a:rPr lang="en-GB" baseline="0" dirty="0" smtClean="0"/>
              <a:t> course; the </a:t>
            </a:r>
            <a:r>
              <a:rPr lang="en-GB" baseline="0" dirty="0"/>
              <a:t>silver </a:t>
            </a:r>
            <a:r>
              <a:rPr lang="en-GB" baseline="0" dirty="0" smtClean="0"/>
              <a:t>bullet</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9348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700" b="0" baseline="0" dirty="0" smtClean="0">
                <a:solidFill>
                  <a:schemeClr val="tx1"/>
                </a:solidFill>
              </a:rPr>
              <a:t>P</a:t>
            </a:r>
            <a:r>
              <a:rPr lang="en-GB" sz="700" dirty="0" smtClean="0">
                <a:solidFill>
                  <a:schemeClr val="tx1"/>
                </a:solidFill>
              </a:rPr>
              <a:t>ublic body the bank of banks</a:t>
            </a:r>
          </a:p>
          <a:p>
            <a:r>
              <a:rPr lang="en-GB" sz="700" b="0" baseline="0" dirty="0" smtClean="0">
                <a:solidFill>
                  <a:schemeClr val="tx1"/>
                </a:solidFill>
              </a:rPr>
              <a:t>Charge firms to be regulated (approx. 1400)</a:t>
            </a:r>
          </a:p>
          <a:p>
            <a:r>
              <a:rPr lang="en-GB" sz="700" b="0" baseline="0" dirty="0" smtClean="0">
                <a:solidFill>
                  <a:schemeClr val="tx1"/>
                </a:solidFill>
              </a:rPr>
              <a:t>Investing capital for 300 years</a:t>
            </a:r>
          </a:p>
          <a:p>
            <a:r>
              <a:rPr lang="en-GB" sz="700" b="0" baseline="0" dirty="0" smtClean="0">
                <a:solidFill>
                  <a:schemeClr val="tx1"/>
                </a:solidFill>
              </a:rPr>
              <a:t>Official Bank Rate, currently at 3.5% with next decision Thursday 2</a:t>
            </a:r>
            <a:r>
              <a:rPr lang="en-GB" sz="700" b="0" baseline="30000" dirty="0" smtClean="0">
                <a:solidFill>
                  <a:schemeClr val="tx1"/>
                </a:solidFill>
              </a:rPr>
              <a:t>nd</a:t>
            </a:r>
            <a:r>
              <a:rPr lang="en-GB" sz="700" b="0" baseline="0" dirty="0" smtClean="0">
                <a:solidFill>
                  <a:schemeClr val="tx1"/>
                </a:solidFill>
              </a:rPr>
              <a:t> Feb</a:t>
            </a:r>
          </a:p>
          <a:p>
            <a:endParaRPr lang="en-GB" sz="700" b="0" dirty="0" smtClean="0">
              <a:solidFill>
                <a:schemeClr val="tx1"/>
              </a:solidFill>
            </a:endParaRPr>
          </a:p>
          <a:p>
            <a:r>
              <a:rPr lang="en-GB" sz="700" b="0" dirty="0" smtClean="0">
                <a:solidFill>
                  <a:schemeClr val="tx1"/>
                </a:solidFill>
              </a:rPr>
              <a:t>Banknotes (England only)</a:t>
            </a:r>
          </a:p>
          <a:p>
            <a:endParaRPr lang="en-GB" sz="700" b="0" dirty="0" smtClean="0">
              <a:solidFill>
                <a:schemeClr val="tx1"/>
              </a:solidFill>
            </a:endParaRPr>
          </a:p>
          <a:p>
            <a:r>
              <a:rPr lang="en-GB" sz="700" b="0" dirty="0" smtClean="0">
                <a:solidFill>
                  <a:schemeClr val="tx1"/>
                </a:solidFill>
              </a:rPr>
              <a:t>RTGS since 1996</a:t>
            </a:r>
            <a:endParaRPr lang="en-GB" sz="700" b="0" baseline="0" dirty="0" smtClean="0">
              <a:solidFill>
                <a:schemeClr val="tx1"/>
              </a:solidFill>
            </a:endParaRPr>
          </a:p>
          <a:p>
            <a:r>
              <a:rPr lang="en-GB" sz="700" b="0" baseline="0" dirty="0" smtClean="0">
                <a:solidFill>
                  <a:schemeClr val="tx1"/>
                </a:solidFill>
              </a:rPr>
              <a:t>£720B a day</a:t>
            </a:r>
          </a:p>
          <a:p>
            <a:r>
              <a:rPr lang="en-GB" sz="700" b="0" baseline="0" dirty="0" smtClean="0">
                <a:solidFill>
                  <a:schemeClr val="tx1"/>
                </a:solidFill>
              </a:rPr>
              <a:t>£1T end of September</a:t>
            </a:r>
            <a:endParaRPr lang="en-GB" sz="700" b="0" dirty="0" smtClean="0">
              <a:solidFill>
                <a:schemeClr val="tx1"/>
              </a:solidFill>
            </a:endParaRPr>
          </a:p>
          <a:p>
            <a:endParaRPr lang="en-GB" sz="700" dirty="0">
              <a:solidFill>
                <a:schemeClr val="tx1"/>
              </a:solidFill>
            </a:endParaRPr>
          </a:p>
          <a:p>
            <a:r>
              <a:rPr lang="en-GB" sz="700" baseline="0" dirty="0" smtClean="0">
                <a:solidFill>
                  <a:schemeClr val="tx1"/>
                </a:solidFill>
              </a:rPr>
              <a:t>Committed </a:t>
            </a:r>
            <a:r>
              <a:rPr lang="en-GB" sz="700" baseline="0" dirty="0">
                <a:solidFill>
                  <a:schemeClr val="tx1"/>
                </a:solidFill>
              </a:rPr>
              <a:t>to moving 80% of our services to the Cloud by 2030.  So moving securely at speed is imperative.</a:t>
            </a:r>
            <a:endParaRPr lang="en-GB" sz="700" dirty="0">
              <a:solidFill>
                <a:schemeClr val="tx1"/>
              </a:solidFill>
            </a:endParaRPr>
          </a:p>
        </p:txBody>
      </p:sp>
      <p:sp>
        <p:nvSpPr>
          <p:cNvPr id="4" name="Slide Number Placeholder 3"/>
          <p:cNvSpPr>
            <a:spLocks noGrp="1"/>
          </p:cNvSpPr>
          <p:nvPr>
            <p:ph type="sldNum" sz="quarter" idx="10"/>
          </p:nvPr>
        </p:nvSpPr>
        <p:spPr/>
        <p:txBody>
          <a:bodyPr/>
          <a:lstStyle/>
          <a:p>
            <a:fld id="{2F5E53B0-EFB7-4B0E-B012-E676534541B5}" type="slidenum">
              <a:rPr lang="en-GB" smtClean="0"/>
              <a:t>3</a:t>
            </a:fld>
            <a:endParaRPr lang="en-GB"/>
          </a:p>
        </p:txBody>
      </p:sp>
    </p:spTree>
    <p:extLst>
      <p:ext uri="{BB962C8B-B14F-4D97-AF65-F5344CB8AC3E}">
        <p14:creationId xmlns:p14="http://schemas.microsoft.com/office/powerpoint/2010/main" val="371595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Small </a:t>
            </a:r>
            <a:r>
              <a:rPr lang="en-GB" baseline="0" dirty="0"/>
              <a:t>teams working independently to implement their features, validating correctness in pre-production environments, with deployments into production happening predictably, quickly, safely, and securely, throughout the business day.</a:t>
            </a:r>
          </a:p>
          <a:p>
            <a:r>
              <a:rPr lang="en-GB" baseline="0" dirty="0"/>
              <a:t>But why is reality not like the books</a:t>
            </a:r>
            <a:r>
              <a:rPr lang="en-GB" baseline="0" dirty="0" smtClean="0"/>
              <a:t>?</a:t>
            </a:r>
          </a:p>
          <a:p>
            <a:endParaRPr lang="en-GB" baseline="0" dirty="0" smtClean="0"/>
          </a:p>
          <a:p>
            <a:r>
              <a:rPr lang="en-GB" dirty="0" smtClean="0"/>
              <a:t>As </a:t>
            </a:r>
            <a:r>
              <a:rPr lang="en-GB" dirty="0"/>
              <a:t>a developer</a:t>
            </a:r>
            <a:r>
              <a:rPr lang="en-GB" baseline="0" dirty="0"/>
              <a:t> </a:t>
            </a:r>
            <a:r>
              <a:rPr lang="en-GB" baseline="0" dirty="0" smtClean="0"/>
              <a:t>/ DevOps </a:t>
            </a:r>
            <a:r>
              <a:rPr lang="en-GB" baseline="0" dirty="0"/>
              <a:t>lead </a:t>
            </a:r>
            <a:r>
              <a:rPr lang="en-GB" baseline="0" dirty="0" smtClean="0"/>
              <a:t>/ Ops </a:t>
            </a:r>
            <a:r>
              <a:rPr lang="en-GB" baseline="0" dirty="0"/>
              <a:t>lead </a:t>
            </a:r>
            <a:endParaRPr lang="en-GB" baseline="0" dirty="0" smtClean="0"/>
          </a:p>
          <a:p>
            <a:r>
              <a:rPr lang="en-GB" baseline="0" dirty="0" smtClean="0"/>
              <a:t>Finally</a:t>
            </a:r>
            <a:r>
              <a:rPr lang="en-GB" baseline="0" dirty="0"/>
              <a:t>, as a Cyber Analyst I saw that I was an </a:t>
            </a:r>
            <a:r>
              <a:rPr lang="en-GB" baseline="0" dirty="0" smtClean="0"/>
              <a:t>idiot</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4</a:t>
            </a:fld>
            <a:endParaRPr lang="en-GB"/>
          </a:p>
        </p:txBody>
      </p:sp>
    </p:spTree>
    <p:extLst>
      <p:ext uri="{BB962C8B-B14F-4D97-AF65-F5344CB8AC3E}">
        <p14:creationId xmlns:p14="http://schemas.microsoft.com/office/powerpoint/2010/main" val="3197348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a:t>
            </a:r>
            <a:r>
              <a:rPr lang="en-GB" baseline="0" dirty="0" smtClean="0"/>
              <a:t>here </a:t>
            </a:r>
            <a:r>
              <a:rPr lang="en-GB" baseline="0" dirty="0"/>
              <a:t>should Security </a:t>
            </a:r>
            <a:r>
              <a:rPr lang="en-GB" baseline="0" dirty="0" smtClean="0"/>
              <a:t>live … everywhere</a:t>
            </a:r>
            <a:r>
              <a:rPr lang="en-GB" baseline="0" dirty="0"/>
              <a:t>.</a:t>
            </a:r>
          </a:p>
          <a:p>
            <a:endParaRPr lang="en-GB" baseline="0" dirty="0" smtClean="0"/>
          </a:p>
          <a:p>
            <a:r>
              <a:rPr lang="en-GB" baseline="0" dirty="0" smtClean="0"/>
              <a:t>Culture </a:t>
            </a:r>
            <a:r>
              <a:rPr lang="en-GB" baseline="0" dirty="0"/>
              <a:t>of collaboration between development, operations, and security with engagement being established as the earliest stages of a project or change, and running throughout the lifecycle.</a:t>
            </a:r>
          </a:p>
          <a:p>
            <a:endParaRPr lang="en-GB" baseline="0" dirty="0"/>
          </a:p>
          <a:p>
            <a:r>
              <a:rPr lang="en-GB" baseline="0" dirty="0" smtClean="0"/>
              <a:t>Security</a:t>
            </a:r>
            <a:r>
              <a:rPr lang="en-GB" baseline="0" dirty="0"/>
              <a:t>, like </a:t>
            </a:r>
            <a:r>
              <a:rPr lang="en-GB" baseline="0" dirty="0" smtClean="0"/>
              <a:t>testing</a:t>
            </a:r>
          </a:p>
          <a:p>
            <a:r>
              <a:rPr lang="en-GB" baseline="0" dirty="0" smtClean="0"/>
              <a:t>Problems too late starts </a:t>
            </a:r>
            <a:r>
              <a:rPr lang="en-GB" baseline="0" dirty="0"/>
              <a:t>the technical debt spiral. </a:t>
            </a:r>
            <a:endParaRPr lang="en-GB" baseline="0" dirty="0" smtClean="0"/>
          </a:p>
          <a:p>
            <a:r>
              <a:rPr lang="en-GB" baseline="0" dirty="0" smtClean="0"/>
              <a:t>“We’ll </a:t>
            </a:r>
            <a:r>
              <a:rPr lang="en-GB" baseline="0" dirty="0"/>
              <a:t>fix this later</a:t>
            </a:r>
            <a:r>
              <a:rPr lang="en-GB" baseline="0" dirty="0" smtClean="0"/>
              <a:t>”</a:t>
            </a:r>
            <a:endParaRPr lang="en-GB" baseline="0" dirty="0"/>
          </a:p>
          <a:p>
            <a:endParaRPr lang="en-GB" baseline="0" dirty="0"/>
          </a:p>
          <a:p>
            <a:r>
              <a:rPr lang="en-GB" baseline="0" dirty="0"/>
              <a:t>As part of the culture change required to fully adopt </a:t>
            </a:r>
            <a:r>
              <a:rPr lang="en-GB" baseline="0" dirty="0" err="1"/>
              <a:t>DevSecOps</a:t>
            </a:r>
            <a:r>
              <a:rPr lang="en-GB" baseline="0" dirty="0"/>
              <a:t>, Security must work closely with Development and Operations, and most importantly, be an enabler.</a:t>
            </a: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5</a:t>
            </a:fld>
            <a:endParaRPr lang="en-GB"/>
          </a:p>
        </p:txBody>
      </p:sp>
    </p:spTree>
    <p:extLst>
      <p:ext uri="{BB962C8B-B14F-4D97-AF65-F5344CB8AC3E}">
        <p14:creationId xmlns:p14="http://schemas.microsoft.com/office/powerpoint/2010/main" val="3843098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Source control</a:t>
            </a:r>
            <a:r>
              <a:rPr lang="en-GB" baseline="0" dirty="0"/>
              <a:t> </a:t>
            </a:r>
            <a:r>
              <a:rPr lang="en-GB" baseline="0" dirty="0" smtClean="0"/>
              <a:t>/</a:t>
            </a:r>
            <a:r>
              <a:rPr lang="en-GB" dirty="0" smtClean="0"/>
              <a:t> Visual </a:t>
            </a:r>
            <a:r>
              <a:rPr lang="en-GB" dirty="0"/>
              <a:t>Source Safe!?!?</a:t>
            </a:r>
          </a:p>
          <a:p>
            <a:endParaRPr lang="en-GB" dirty="0"/>
          </a:p>
          <a:p>
            <a:r>
              <a:rPr lang="en-GB" dirty="0" smtClean="0"/>
              <a:t>August </a:t>
            </a:r>
            <a:r>
              <a:rPr lang="en-GB" dirty="0"/>
              <a:t>2019, GitHub </a:t>
            </a:r>
            <a:r>
              <a:rPr lang="en-GB" dirty="0" smtClean="0"/>
              <a:t>lawsuit Capital One.</a:t>
            </a:r>
            <a:r>
              <a:rPr lang="en-GB" baseline="0" dirty="0" smtClean="0"/>
              <a:t> </a:t>
            </a:r>
            <a:r>
              <a:rPr lang="en-GB" dirty="0" smtClean="0"/>
              <a:t> </a:t>
            </a:r>
            <a:r>
              <a:rPr lang="en-GB" dirty="0"/>
              <a:t>Allowing social security numbers to be stored in a Git repository.</a:t>
            </a:r>
          </a:p>
          <a:p>
            <a:endParaRPr lang="en-GB" dirty="0"/>
          </a:p>
          <a:p>
            <a:r>
              <a:rPr lang="en-GB" dirty="0" smtClean="0"/>
              <a:t>October </a:t>
            </a:r>
            <a:r>
              <a:rPr lang="en-GB" dirty="0"/>
              <a:t>2019, </a:t>
            </a:r>
            <a:r>
              <a:rPr lang="en-GB" b="0" i="0" dirty="0" smtClean="0">
                <a:solidFill>
                  <a:srgbClr val="070707"/>
                </a:solidFill>
                <a:effectLst/>
                <a:latin typeface="Georgia" panose="02040502050405020303" pitchFamily="18" charset="0"/>
              </a:rPr>
              <a:t>Starbucks </a:t>
            </a:r>
            <a:r>
              <a:rPr lang="en-GB" b="0" i="0" dirty="0">
                <a:solidFill>
                  <a:srgbClr val="070707"/>
                </a:solidFill>
                <a:effectLst/>
                <a:latin typeface="Georgia" panose="02040502050405020303" pitchFamily="18" charset="0"/>
              </a:rPr>
              <a:t>left exposed an API key </a:t>
            </a:r>
            <a:r>
              <a:rPr lang="en-GB" b="0" i="0" dirty="0" smtClean="0">
                <a:solidFill>
                  <a:srgbClr val="070707"/>
                </a:solidFill>
                <a:effectLst/>
                <a:latin typeface="Georgia" panose="02040502050405020303" pitchFamily="18" charset="0"/>
              </a:rPr>
              <a:t>reported </a:t>
            </a:r>
            <a:r>
              <a:rPr lang="en-GB" b="0" i="0" dirty="0">
                <a:solidFill>
                  <a:srgbClr val="070707"/>
                </a:solidFill>
                <a:effectLst/>
                <a:latin typeface="Georgia" panose="02040502050405020303" pitchFamily="18" charset="0"/>
              </a:rPr>
              <a:t>as part of a bug bounty program and quickly resolved.</a:t>
            </a:r>
          </a:p>
          <a:p>
            <a:endParaRPr lang="en-GB" b="0" i="0" dirty="0">
              <a:solidFill>
                <a:srgbClr val="070707"/>
              </a:solidFill>
              <a:effectLst/>
              <a:latin typeface="Georgia" panose="02040502050405020303" pitchFamily="18" charset="0"/>
            </a:endParaRPr>
          </a:p>
          <a:p>
            <a:r>
              <a:rPr lang="en-GB" b="0" i="0" dirty="0" smtClean="0">
                <a:solidFill>
                  <a:srgbClr val="070707"/>
                </a:solidFill>
                <a:effectLst/>
                <a:latin typeface="Georgia" panose="02040502050405020303" pitchFamily="18" charset="0"/>
              </a:rPr>
              <a:t>January </a:t>
            </a:r>
            <a:r>
              <a:rPr lang="en-GB" b="0" i="0" dirty="0">
                <a:solidFill>
                  <a:srgbClr val="070707"/>
                </a:solidFill>
                <a:effectLst/>
                <a:latin typeface="Georgia" panose="02040502050405020303" pitchFamily="18" charset="0"/>
              </a:rPr>
              <a:t>2021, a misconfigured Git server at Nissan North America lead to the leak </a:t>
            </a:r>
            <a:r>
              <a:rPr lang="en-GB" b="0" i="0" dirty="0" smtClean="0">
                <a:solidFill>
                  <a:srgbClr val="070707"/>
                </a:solidFill>
                <a:effectLst/>
                <a:latin typeface="Georgia" panose="02040502050405020303" pitchFamily="18" charset="0"/>
              </a:rPr>
              <a:t>left </a:t>
            </a:r>
            <a:r>
              <a:rPr lang="en-GB" b="0" i="0" dirty="0">
                <a:solidFill>
                  <a:srgbClr val="070707"/>
                </a:solidFill>
                <a:effectLst/>
                <a:latin typeface="Georgia" panose="02040502050405020303" pitchFamily="18" charset="0"/>
              </a:rPr>
              <a:t>publicly exposed with a default username and password of admin/admin.</a:t>
            </a:r>
          </a:p>
          <a:p>
            <a:endParaRPr lang="en-GB" b="0" i="0" dirty="0">
              <a:solidFill>
                <a:srgbClr val="070707"/>
              </a:solidFill>
              <a:effectLst/>
              <a:latin typeface="Georgia" panose="02040502050405020303" pitchFamily="18" charset="0"/>
            </a:endParaRPr>
          </a:p>
          <a:p>
            <a:r>
              <a:rPr lang="en-GB" b="0" i="0" dirty="0" smtClean="0">
                <a:solidFill>
                  <a:srgbClr val="070707"/>
                </a:solidFill>
                <a:effectLst/>
                <a:latin typeface="Georgia" panose="02040502050405020303" pitchFamily="18" charset="0"/>
              </a:rPr>
              <a:t>December </a:t>
            </a:r>
            <a:r>
              <a:rPr lang="en-GB" b="0" i="0" dirty="0">
                <a:solidFill>
                  <a:srgbClr val="070707"/>
                </a:solidFill>
                <a:effectLst/>
                <a:latin typeface="Georgia" panose="02040502050405020303" pitchFamily="18" charset="0"/>
              </a:rPr>
              <a:t>2022, </a:t>
            </a:r>
            <a:r>
              <a:rPr lang="en-GB" b="0" i="0" dirty="0" err="1">
                <a:solidFill>
                  <a:srgbClr val="070707"/>
                </a:solidFill>
                <a:effectLst/>
                <a:latin typeface="Georgia" panose="02040502050405020303" pitchFamily="18" charset="0"/>
              </a:rPr>
              <a:t>Okta</a:t>
            </a:r>
            <a:r>
              <a:rPr lang="en-GB" b="0" i="0" dirty="0">
                <a:solidFill>
                  <a:srgbClr val="070707"/>
                </a:solidFill>
                <a:effectLst/>
                <a:latin typeface="Georgia" panose="02040502050405020303" pitchFamily="18" charset="0"/>
              </a:rPr>
              <a:t> </a:t>
            </a:r>
            <a:r>
              <a:rPr lang="en-GB" b="0" i="0" dirty="0" smtClean="0">
                <a:solidFill>
                  <a:srgbClr val="070707"/>
                </a:solidFill>
                <a:effectLst/>
                <a:latin typeface="Georgia" panose="02040502050405020303" pitchFamily="18" charset="0"/>
              </a:rPr>
              <a:t>stolen </a:t>
            </a:r>
            <a:r>
              <a:rPr lang="en-GB" b="0" i="0" dirty="0">
                <a:solidFill>
                  <a:srgbClr val="070707"/>
                </a:solidFill>
                <a:effectLst/>
                <a:latin typeface="Georgia" panose="02040502050405020303" pitchFamily="18" charset="0"/>
              </a:rPr>
              <a:t>authorisation keys </a:t>
            </a:r>
            <a:r>
              <a:rPr lang="en-GB" b="0" i="0" dirty="0" smtClean="0">
                <a:solidFill>
                  <a:srgbClr val="070707"/>
                </a:solidFill>
                <a:effectLst/>
                <a:latin typeface="Georgia" panose="02040502050405020303" pitchFamily="18" charset="0"/>
              </a:rPr>
              <a:t>extension </a:t>
            </a:r>
            <a:r>
              <a:rPr lang="en-GB" b="0" i="0" dirty="0">
                <a:solidFill>
                  <a:srgbClr val="070707"/>
                </a:solidFill>
                <a:effectLst/>
                <a:latin typeface="Georgia" panose="02040502050405020303" pitchFamily="18" charset="0"/>
              </a:rPr>
              <a:t>phishing campaign in September of last year.</a:t>
            </a:r>
          </a:p>
          <a:p>
            <a:endParaRPr lang="en-GB" b="0" i="0" dirty="0">
              <a:solidFill>
                <a:srgbClr val="070707"/>
              </a:solidFill>
              <a:effectLst/>
              <a:latin typeface="Georgia" panose="02040502050405020303" pitchFamily="18" charset="0"/>
            </a:endParaRPr>
          </a:p>
          <a:p>
            <a:r>
              <a:rPr lang="en-GB" b="0" i="0" dirty="0" smtClean="0">
                <a:solidFill>
                  <a:srgbClr val="070707"/>
                </a:solidFill>
                <a:effectLst/>
                <a:latin typeface="Georgia" panose="02040502050405020303" pitchFamily="18" charset="0"/>
              </a:rPr>
              <a:t>Slack </a:t>
            </a:r>
            <a:r>
              <a:rPr lang="en-GB" b="0" i="0" dirty="0">
                <a:solidFill>
                  <a:srgbClr val="070707"/>
                </a:solidFill>
                <a:effectLst/>
                <a:latin typeface="Georgia" panose="02040502050405020303" pitchFamily="18" charset="0"/>
              </a:rPr>
              <a:t>incident </a:t>
            </a:r>
            <a:r>
              <a:rPr lang="en-GB" b="0" i="0" dirty="0" smtClean="0">
                <a:solidFill>
                  <a:srgbClr val="070707"/>
                </a:solidFill>
                <a:effectLst/>
                <a:latin typeface="Georgia" panose="02040502050405020303" pitchFamily="18" charset="0"/>
              </a:rPr>
              <a:t>employee </a:t>
            </a:r>
            <a:r>
              <a:rPr lang="en-GB" b="0" i="0" dirty="0">
                <a:solidFill>
                  <a:srgbClr val="070707"/>
                </a:solidFill>
                <a:effectLst/>
                <a:latin typeface="Georgia" panose="02040502050405020303" pitchFamily="18" charset="0"/>
              </a:rPr>
              <a:t>tokens that were stolen</a:t>
            </a:r>
            <a:r>
              <a:rPr lang="en-GB" b="0" i="0" dirty="0" smtClean="0">
                <a:solidFill>
                  <a:srgbClr val="070707"/>
                </a:solidFill>
                <a:effectLst/>
                <a:latin typeface="Georgia" panose="02040502050405020303" pitchFamily="18" charset="0"/>
              </a:rPr>
              <a:t>.</a:t>
            </a:r>
          </a:p>
          <a:p>
            <a:endParaRPr lang="en-GB" b="0" i="0" dirty="0" smtClean="0">
              <a:solidFill>
                <a:srgbClr val="070707"/>
              </a:solidFill>
              <a:effectLst/>
              <a:latin typeface="Georgia" panose="02040502050405020303" pitchFamily="18" charset="0"/>
            </a:endParaRPr>
          </a:p>
          <a:p>
            <a:r>
              <a:rPr lang="en-GB" b="0" i="0" dirty="0" smtClean="0">
                <a:solidFill>
                  <a:srgbClr val="070707"/>
                </a:solidFill>
                <a:effectLst/>
                <a:latin typeface="Georgia" panose="02040502050405020303" pitchFamily="18" charset="0"/>
              </a:rPr>
              <a:t>PayPal breach caused by credential stuffing</a:t>
            </a:r>
            <a:endParaRPr lang="en-GB" b="0" i="0" dirty="0">
              <a:solidFill>
                <a:srgbClr val="070707"/>
              </a:solidFill>
              <a:effectLst/>
              <a:latin typeface="Georgia" panose="02040502050405020303" pitchFamily="18" charset="0"/>
            </a:endParaRP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Can anyone see the connection between all of these incidents … other than they involved source control?  </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They all involved human error.  Tools can give us the ability to be secure, but they can’t guarantee it … they cannot protect us against ourselves.</a:t>
            </a:r>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7348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a:r>
            <a:r>
              <a:rPr lang="en-GB" dirty="0"/>
              <a:t>80/20” </a:t>
            </a:r>
            <a:r>
              <a:rPr lang="en-GB" dirty="0" smtClean="0"/>
              <a:t>divide</a:t>
            </a:r>
          </a:p>
          <a:p>
            <a:r>
              <a:rPr lang="en-GB" dirty="0" smtClean="0"/>
              <a:t>1 </a:t>
            </a:r>
            <a:r>
              <a:rPr lang="en-GB" dirty="0"/>
              <a:t>year old has technical </a:t>
            </a:r>
            <a:r>
              <a:rPr lang="en-GB" dirty="0" smtClean="0"/>
              <a:t>debt</a:t>
            </a:r>
          </a:p>
          <a:p>
            <a:r>
              <a:rPr lang="en-GB" dirty="0" smtClean="0"/>
              <a:t>80</a:t>
            </a:r>
            <a:r>
              <a:rPr lang="en-GB" dirty="0"/>
              <a:t>% typically work on legacy systems fixing bugs and adding features to an already established application.</a:t>
            </a:r>
          </a:p>
          <a:p>
            <a:endParaRPr lang="en-GB" baseline="0" dirty="0"/>
          </a:p>
          <a:p>
            <a:r>
              <a:rPr lang="en-GB" baseline="0" dirty="0" smtClean="0"/>
              <a:t>20</a:t>
            </a:r>
            <a:r>
              <a:rPr lang="en-GB" baseline="0" dirty="0"/>
              <a:t>% </a:t>
            </a:r>
            <a:r>
              <a:rPr lang="en-GB" baseline="0" dirty="0" smtClean="0"/>
              <a:t>more </a:t>
            </a:r>
            <a:r>
              <a:rPr lang="en-GB" baseline="0" dirty="0"/>
              <a:t>senior or proactive </a:t>
            </a:r>
            <a:r>
              <a:rPr lang="en-GB" baseline="0" dirty="0" err="1"/>
              <a:t>devs</a:t>
            </a:r>
            <a:r>
              <a:rPr lang="en-GB" baseline="0" dirty="0"/>
              <a:t> </a:t>
            </a:r>
            <a:r>
              <a:rPr lang="en-GB" baseline="0" dirty="0" smtClean="0"/>
              <a:t>seek </a:t>
            </a:r>
            <a:r>
              <a:rPr lang="en-GB" baseline="0" dirty="0"/>
              <a:t>out new processes </a:t>
            </a:r>
            <a:r>
              <a:rPr lang="en-GB" baseline="0" dirty="0" smtClean="0"/>
              <a:t>/ </a:t>
            </a:r>
            <a:r>
              <a:rPr lang="en-GB" baseline="0" dirty="0"/>
              <a:t>latest, possibly less established, </a:t>
            </a:r>
            <a:r>
              <a:rPr lang="en-GB" baseline="0" dirty="0" smtClean="0"/>
              <a:t>components / </a:t>
            </a:r>
            <a:r>
              <a:rPr lang="en-GB" baseline="0" dirty="0"/>
              <a:t>highly trusted.</a:t>
            </a:r>
          </a:p>
          <a:p>
            <a:endParaRPr lang="en-GB" baseline="0" dirty="0"/>
          </a:p>
          <a:p>
            <a:r>
              <a:rPr lang="en-GB" baseline="0" dirty="0"/>
              <a:t>Security must </a:t>
            </a:r>
            <a:r>
              <a:rPr lang="en-GB" baseline="0" dirty="0" smtClean="0"/>
              <a:t>support</a:t>
            </a:r>
          </a:p>
          <a:p>
            <a:r>
              <a:rPr lang="en-GB" baseline="0" dirty="0" smtClean="0"/>
              <a:t>80s produce </a:t>
            </a:r>
            <a:r>
              <a:rPr lang="en-GB" baseline="0" dirty="0"/>
              <a:t>security </a:t>
            </a:r>
            <a:r>
              <a:rPr lang="en-GB" baseline="0" dirty="0" smtClean="0"/>
              <a:t>code / </a:t>
            </a:r>
            <a:r>
              <a:rPr lang="en-GB" baseline="0" dirty="0"/>
              <a:t>support peer </a:t>
            </a:r>
            <a:r>
              <a:rPr lang="en-GB" baseline="0" dirty="0" smtClean="0"/>
              <a:t>review / clearly </a:t>
            </a:r>
            <a:r>
              <a:rPr lang="en-GB" baseline="0" dirty="0"/>
              <a:t>defined toolset </a:t>
            </a:r>
            <a:endParaRPr lang="en-GB" baseline="0" dirty="0" smtClean="0"/>
          </a:p>
          <a:p>
            <a:r>
              <a:rPr lang="en-GB" baseline="0" dirty="0" smtClean="0"/>
              <a:t>SAST </a:t>
            </a:r>
            <a:r>
              <a:rPr lang="en-GB" baseline="0" dirty="0"/>
              <a:t>and DAST tools, when combined with a clear feedback loop helps re-enforce positive behaviour.  </a:t>
            </a:r>
            <a:endParaRPr lang="en-GB" baseline="0" dirty="0" smtClean="0"/>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Re-use </a:t>
            </a:r>
            <a:r>
              <a:rPr lang="en-GB" baseline="0" dirty="0"/>
              <a:t>the centre of a modern and efficient development </a:t>
            </a:r>
            <a:r>
              <a:rPr lang="en-GB" baseline="0" dirty="0" smtClean="0"/>
              <a:t>team / introduce </a:t>
            </a:r>
            <a:r>
              <a:rPr lang="en-GB" baseline="0" dirty="0"/>
              <a:t>security issues.  </a:t>
            </a: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Log4j</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Security enabler </a:t>
            </a:r>
            <a:r>
              <a:rPr lang="en-GB" baseline="0" dirty="0"/>
              <a:t>and support the use </a:t>
            </a: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Culture jumping </a:t>
            </a:r>
            <a:r>
              <a:rPr lang="en-GB" baseline="0" dirty="0"/>
              <a:t>onto the internet and grabbing libraries </a:t>
            </a:r>
            <a:r>
              <a:rPr lang="en-GB" baseline="0" dirty="0" smtClean="0"/>
              <a:t>/ </a:t>
            </a:r>
            <a:r>
              <a:rPr lang="en-GB" baseline="0" dirty="0"/>
              <a:t>curated collection of components.  </a:t>
            </a:r>
          </a:p>
          <a:p>
            <a:endParaRPr lang="en-GB" baseline="0" dirty="0"/>
          </a:p>
          <a:p>
            <a:r>
              <a:rPr lang="en-GB" baseline="0" dirty="0" smtClean="0"/>
              <a:t>20</a:t>
            </a:r>
            <a:r>
              <a:rPr lang="en-GB" baseline="0" dirty="0"/>
              <a:t>% </a:t>
            </a:r>
            <a:r>
              <a:rPr lang="en-GB" baseline="0" dirty="0" smtClean="0"/>
              <a:t>“</a:t>
            </a:r>
            <a:r>
              <a:rPr lang="en-GB" baseline="0" dirty="0"/>
              <a:t>slightly” less restricted </a:t>
            </a:r>
            <a:r>
              <a:rPr lang="en-GB" baseline="0" dirty="0" smtClean="0"/>
              <a:t>/ innovate.  </a:t>
            </a:r>
          </a:p>
          <a:p>
            <a:r>
              <a:rPr lang="en-GB" baseline="0" dirty="0" smtClean="0"/>
              <a:t>“</a:t>
            </a:r>
            <a:r>
              <a:rPr lang="en-GB" baseline="0" dirty="0"/>
              <a:t>high trust, virtual, team” </a:t>
            </a:r>
            <a:endParaRPr lang="en-GB" baseline="0" dirty="0" smtClean="0"/>
          </a:p>
          <a:p>
            <a:r>
              <a:rPr lang="en-GB" baseline="0" dirty="0" smtClean="0"/>
              <a:t>play </a:t>
            </a:r>
            <a:r>
              <a:rPr lang="en-GB" baseline="0" dirty="0"/>
              <a:t>within a walled </a:t>
            </a:r>
            <a:r>
              <a:rPr lang="en-GB" baseline="0" dirty="0" smtClean="0"/>
              <a:t>garden</a:t>
            </a:r>
          </a:p>
          <a:p>
            <a:r>
              <a:rPr lang="en-GB" baseline="0" dirty="0" smtClean="0"/>
              <a:t>safe </a:t>
            </a:r>
            <a:r>
              <a:rPr lang="en-GB" baseline="0" dirty="0"/>
              <a:t>space for innovation and creating a process for new, approved, ways of working to be made available with the 80s, technical improvement can be seen across all teams.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Virtual </a:t>
            </a:r>
            <a:r>
              <a:rPr lang="en-GB" baseline="0" dirty="0"/>
              <a:t>community of Secure Code </a:t>
            </a:r>
            <a:r>
              <a:rPr lang="en-GB" baseline="0" dirty="0" smtClean="0"/>
              <a:t>Champions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Gives </a:t>
            </a:r>
            <a:r>
              <a:rPr lang="en-GB" baseline="0" dirty="0"/>
              <a:t>an opportunity for those interested in </a:t>
            </a:r>
            <a:r>
              <a:rPr lang="en-GB" baseline="0" dirty="0" smtClean="0"/>
              <a:t>security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first </a:t>
            </a:r>
            <a:r>
              <a:rPr lang="en-GB" baseline="0" dirty="0"/>
              <a:t>point of contact </a:t>
            </a: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triage </a:t>
            </a:r>
            <a:r>
              <a:rPr lang="en-GB" baseline="0" dirty="0"/>
              <a:t>security </a:t>
            </a:r>
            <a:r>
              <a:rPr lang="en-GB" baseline="0" dirty="0" smtClean="0"/>
              <a:t>questions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help </a:t>
            </a:r>
            <a:r>
              <a:rPr lang="en-GB" baseline="0" dirty="0"/>
              <a:t>imbed processes such as threat </a:t>
            </a:r>
            <a:r>
              <a:rPr lang="en-GB" baseline="0" dirty="0" smtClean="0"/>
              <a:t>modelling</a:t>
            </a:r>
            <a:endParaRPr lang="en-GB" baseline="0" dirty="0"/>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7</a:t>
            </a:fld>
            <a:endParaRPr lang="en-GB"/>
          </a:p>
        </p:txBody>
      </p:sp>
    </p:spTree>
    <p:extLst>
      <p:ext uri="{BB962C8B-B14F-4D97-AF65-F5344CB8AC3E}">
        <p14:creationId xmlns:p14="http://schemas.microsoft.com/office/powerpoint/2010/main" val="164747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smtClean="0">
                <a:solidFill>
                  <a:srgbClr val="242626"/>
                </a:solidFill>
                <a:effectLst/>
                <a:latin typeface="Fira Sans" panose="020B0503050000020004" pitchFamily="34" charset="0"/>
              </a:rPr>
              <a:t>CISOs </a:t>
            </a:r>
            <a:r>
              <a:rPr lang="en-GB" b="0" i="0" dirty="0">
                <a:solidFill>
                  <a:srgbClr val="242626"/>
                </a:solidFill>
                <a:effectLst/>
                <a:latin typeface="Fira Sans" panose="020B0503050000020004" pitchFamily="34" charset="0"/>
              </a:rPr>
              <a:t>were asked to identify factors that made it more difficult to pinpoint and resolve application vulnerabilities.  </a:t>
            </a:r>
          </a:p>
          <a:p>
            <a:endParaRPr lang="en-GB" b="0" i="0" dirty="0">
              <a:solidFill>
                <a:srgbClr val="242626"/>
              </a:solidFill>
              <a:effectLst/>
              <a:latin typeface="Fira Sans" panose="020B0503050000020004" pitchFamily="34" charset="0"/>
            </a:endParaRPr>
          </a:p>
          <a:p>
            <a:r>
              <a:rPr lang="en-GB" b="0" i="0" dirty="0">
                <a:solidFill>
                  <a:srgbClr val="242626"/>
                </a:solidFill>
                <a:effectLst/>
                <a:latin typeface="Fira Sans" panose="020B0503050000020004" pitchFamily="34" charset="0"/>
              </a:rPr>
              <a:t>61% said that the use of 3</a:t>
            </a:r>
            <a:r>
              <a:rPr lang="en-GB" b="0" i="0" baseline="30000" dirty="0">
                <a:solidFill>
                  <a:srgbClr val="242626"/>
                </a:solidFill>
                <a:effectLst/>
                <a:latin typeface="Fira Sans" panose="020B0503050000020004" pitchFamily="34" charset="0"/>
              </a:rPr>
              <a:t>rd</a:t>
            </a:r>
            <a:r>
              <a:rPr lang="en-GB" b="0" i="0" dirty="0">
                <a:solidFill>
                  <a:srgbClr val="242626"/>
                </a:solidFill>
                <a:effectLst/>
                <a:latin typeface="Fira Sans" panose="020B0503050000020004" pitchFamily="34" charset="0"/>
              </a:rPr>
              <a:t> part code caused issues. </a:t>
            </a:r>
            <a:endParaRPr lang="en-GB" b="0" i="0" dirty="0" smtClean="0">
              <a:solidFill>
                <a:srgbClr val="242626"/>
              </a:solidFill>
              <a:effectLst/>
              <a:latin typeface="Fira Sans" panose="020B0503050000020004" pitchFamily="34" charset="0"/>
            </a:endParaRPr>
          </a:p>
          <a:p>
            <a:r>
              <a:rPr lang="en-GB" b="0" i="0" dirty="0" smtClean="0">
                <a:solidFill>
                  <a:srgbClr val="242626"/>
                </a:solidFill>
                <a:effectLst/>
                <a:latin typeface="Fira Sans" panose="020B0503050000020004" pitchFamily="34" charset="0"/>
              </a:rPr>
              <a:t>Log4J </a:t>
            </a:r>
          </a:p>
          <a:p>
            <a:r>
              <a:rPr lang="en-GB" b="0" i="0" dirty="0" smtClean="0">
                <a:solidFill>
                  <a:srgbClr val="242626"/>
                </a:solidFill>
                <a:effectLst/>
                <a:latin typeface="Fira Sans" panose="020B0503050000020004" pitchFamily="34" charset="0"/>
              </a:rPr>
              <a:t>not </a:t>
            </a:r>
            <a:r>
              <a:rPr lang="en-GB" b="0" i="0" dirty="0">
                <a:solidFill>
                  <a:srgbClr val="242626"/>
                </a:solidFill>
                <a:effectLst/>
                <a:latin typeface="Fira Sans" panose="020B0503050000020004" pitchFamily="34" charset="0"/>
              </a:rPr>
              <a:t>exposed </a:t>
            </a:r>
            <a:endParaRPr lang="en-GB" b="0" i="0" dirty="0" smtClean="0">
              <a:solidFill>
                <a:srgbClr val="242626"/>
              </a:solidFill>
              <a:effectLst/>
              <a:latin typeface="Fira Sans" panose="020B0503050000020004" pitchFamily="34" charset="0"/>
            </a:endParaRPr>
          </a:p>
          <a:p>
            <a:r>
              <a:rPr lang="en-GB" b="0" i="0" dirty="0" smtClean="0">
                <a:solidFill>
                  <a:srgbClr val="242626"/>
                </a:solidFill>
                <a:effectLst/>
                <a:latin typeface="Fira Sans" panose="020B0503050000020004" pitchFamily="34" charset="0"/>
              </a:rPr>
              <a:t>think </a:t>
            </a:r>
            <a:r>
              <a:rPr lang="en-GB" b="0" i="0" dirty="0">
                <a:solidFill>
                  <a:srgbClr val="242626"/>
                </a:solidFill>
                <a:effectLst/>
                <a:latin typeface="Fira Sans" panose="020B0503050000020004" pitchFamily="34" charset="0"/>
              </a:rPr>
              <a:t>about the dependencies </a:t>
            </a:r>
            <a:endParaRPr lang="en-GB" b="0" i="0" dirty="0" smtClean="0">
              <a:solidFill>
                <a:srgbClr val="242626"/>
              </a:solidFill>
              <a:effectLst/>
              <a:latin typeface="Fira Sans" panose="020B0503050000020004" pitchFamily="34" charset="0"/>
            </a:endParaRPr>
          </a:p>
          <a:p>
            <a:endParaRPr lang="en-GB" b="0" i="0" dirty="0">
              <a:solidFill>
                <a:srgbClr val="242626"/>
              </a:solidFill>
              <a:effectLst/>
              <a:latin typeface="Fira Sans" panose="020B0503050000020004" pitchFamily="34" charset="0"/>
            </a:endParaRPr>
          </a:p>
          <a:p>
            <a:r>
              <a:rPr lang="en-GB" b="0" i="0" dirty="0">
                <a:solidFill>
                  <a:srgbClr val="242626"/>
                </a:solidFill>
                <a:effectLst/>
                <a:latin typeface="Fira Sans" panose="020B0503050000020004" pitchFamily="34" charset="0"/>
              </a:rPr>
              <a:t>I love the second value … 55% blamed DevOps and Agile.  Two of the great innovations in the development world are causing our Cyber leads pain.  Development is becoming too efficient and moving too quickly for security to keep up!</a:t>
            </a:r>
          </a:p>
          <a:p>
            <a:endParaRPr lang="en-GB" b="0" i="0" dirty="0">
              <a:solidFill>
                <a:srgbClr val="242626"/>
              </a:solidFill>
              <a:effectLst/>
              <a:latin typeface="Fira Sans" panose="020B0503050000020004" pitchFamily="34" charset="0"/>
            </a:endParaRPr>
          </a:p>
          <a:p>
            <a:r>
              <a:rPr lang="en-GB" dirty="0"/>
              <a:t>Finally, Veracode released some data … </a:t>
            </a:r>
            <a:r>
              <a:rPr lang="en-GB" b="0" i="0" dirty="0">
                <a:solidFill>
                  <a:srgbClr val="242626"/>
                </a:solidFill>
                <a:effectLst/>
                <a:latin typeface="Fira Sans" panose="020B0503050000020004" pitchFamily="34" charset="0"/>
              </a:rPr>
              <a:t>a scan of 130,000 applications found that nearly 68% of apps had a security flaw that fell into the OWASP Top 10.  Hopefully we are all aware of OWASP (Open Web Application Security Project); the Open Source Foundation regularly revise and publish their top 10 vulnerabilities found in Web apps.  The most recent (2021) has broken access control at number 1.  Injection (including SQL Injection) is always in the top 10, this time at number 3.  So what can we do to help our CISOs sleep better and our developers to avoid some basic mistakes?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0850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CI/CD / simplest pipelines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Start </a:t>
            </a:r>
            <a:r>
              <a:rPr lang="en-GB" baseline="0" dirty="0"/>
              <a:t>with a documented set of manual steps, it is better than ad hoc “copy and pray” deployments.  </a:t>
            </a: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Replace </a:t>
            </a:r>
            <a:r>
              <a:rPr lang="en-GB" baseline="0" dirty="0"/>
              <a:t>over time with automated processes.  </a:t>
            </a: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Automate </a:t>
            </a:r>
            <a:r>
              <a:rPr lang="en-GB" baseline="0" dirty="0"/>
              <a:t>everything, but that isn’t always possible.  </a:t>
            </a: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Code </a:t>
            </a:r>
            <a:r>
              <a:rPr lang="en-GB" baseline="0" dirty="0"/>
              <a:t>scans, syntax checking, dependency checks, and secret scans can all be introduced into pipelines to reduce the number of vulnerabilities and errors.  We can trust that our developers won’t make mistakes, but there is no harm in verifying.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Similarly, r</a:t>
            </a:r>
            <a:r>
              <a:rPr lang="en-GB" dirty="0"/>
              <a:t>eplacing manual processes in application installation and configuration will provide predictable, reliable, secure, and faster deployments.</a:t>
            </a: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Everything as Code is a great concept and can bring great advantages, but remember code needs to be protected.  You must provide the same controls for Infrastructure code as you do application code.  Protected branches in version control, code reviews, and authorised pull requests should all be implemented.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r>
              <a:rPr lang="en-GB" baseline="0" dirty="0"/>
              <a:t>A major trigger topic for me is how we use the cloud.  There will always be a need for “lifting and shifting” on premise infrastructure into the cloud, but this should be the exception.  The cloud provides cost and efficiency benefits through the use of cloud native resources and SaaS solutions.  If we stick to our traditional VM-centric architecture, we will simply be creating another data centre and continue accruing technical debt.  No matter where you own the VM, you will be responsible for the support and maintenance including patching.</a:t>
            </a:r>
          </a:p>
          <a:p>
            <a:endParaRPr lang="en-GB" baseline="0" dirty="0"/>
          </a:p>
          <a:p>
            <a:r>
              <a:rPr lang="en-GB" baseline="0" dirty="0"/>
              <a:t>Efforts should be made to work with architecture teams and support developers in their use of cloud native resource, and we should be willing to challenge the use of VMs.</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The ambition to use containers is noble, but can inadvertently introduce vulnerabilities.  An approved list of images should be created, and maintained, to allow developers to work quickly and efficiently.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Security has to be an enabler.  If we come crashing in, imposing policies and constraints that slow down deployments or, worse, break previously working builds, the security culture will be ignored, processes will be circumvented, and tools to be turned off.  Start small … introduce new controls and don’t immediately break everything.  Then slowly turn the heat up until you reach your desired state.</a:t>
            </a:r>
            <a:endParaRPr lang="en-GB" baseline="0" dirty="0"/>
          </a:p>
          <a:p>
            <a:endParaRPr lang="en-GB" baseline="0" dirty="0"/>
          </a:p>
          <a:p>
            <a:endParaRPr lang="en-GB" baseline="0" dirty="0"/>
          </a:p>
        </p:txBody>
      </p:sp>
      <p:sp>
        <p:nvSpPr>
          <p:cNvPr id="4" name="Slide Number Placeholder 3"/>
          <p:cNvSpPr>
            <a:spLocks noGrp="1"/>
          </p:cNvSpPr>
          <p:nvPr>
            <p:ph type="sldNum" sz="quarter" idx="10"/>
          </p:nvPr>
        </p:nvSpPr>
        <p:spPr/>
        <p:txBody>
          <a:bodyPr/>
          <a:lstStyle/>
          <a:p>
            <a:fld id="{2F5E53B0-EFB7-4B0E-B012-E676534541B5}" type="slidenum">
              <a:rPr lang="en-GB" smtClean="0"/>
              <a:t>9</a:t>
            </a:fld>
            <a:endParaRPr lang="en-GB"/>
          </a:p>
        </p:txBody>
      </p:sp>
    </p:spTree>
    <p:extLst>
      <p:ext uri="{BB962C8B-B14F-4D97-AF65-F5344CB8AC3E}">
        <p14:creationId xmlns:p14="http://schemas.microsoft.com/office/powerpoint/2010/main" val="2742240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r>
              <a:rPr lang="en-GB"/>
              <a:t>Document classification: Green</a:t>
            </a:r>
            <a:endParaRPr lang="en-GB" dirty="0"/>
          </a:p>
        </p:txBody>
      </p:sp>
    </p:spTree>
    <p:extLst>
      <p:ext uri="{BB962C8B-B14F-4D97-AF65-F5344CB8AC3E}">
        <p14:creationId xmlns:p14="http://schemas.microsoft.com/office/powerpoint/2010/main" val="3247330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21761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341495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610881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7602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91336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541595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3360266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6246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p:spPr>
        <p:txBody>
          <a:bodyPr/>
          <a:lstStyle/>
          <a:p>
            <a:r>
              <a:rPr lang="en-GB"/>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3471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91004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4071147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r>
              <a:rPr lang="en-GB"/>
              <a:t>Document classification: Green</a:t>
            </a:r>
            <a:endParaRPr lang="en-GB" dirty="0"/>
          </a:p>
        </p:txBody>
      </p:sp>
    </p:spTree>
    <p:extLst>
      <p:ext uri="{BB962C8B-B14F-4D97-AF65-F5344CB8AC3E}">
        <p14:creationId xmlns:p14="http://schemas.microsoft.com/office/powerpoint/2010/main" val="7363990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0506731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7912691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4403005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5194842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9681995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8061005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a:solidFill>
                  <a:srgbClr val="E7E9EC"/>
                </a:solidFill>
                <a:latin typeface="Century Gothic" panose="020B0502020202020204" pitchFamily="34" charset="0"/>
              </a:rPr>
              <a:t>You are the key</a:t>
            </a:r>
            <a:endParaRPr lang="en-GB" sz="1100" b="1" baseline="0" dirty="0">
              <a:solidFill>
                <a:srgbClr val="E7E9EC"/>
              </a:solidFill>
              <a:latin typeface="Century Gothic" panose="020B0502020202020204" pitchFamily="34" charset="0"/>
            </a:endParaRPr>
          </a:p>
          <a:p>
            <a:r>
              <a:rPr lang="en-GB" sz="1100" dirty="0">
                <a:solidFill>
                  <a:srgbClr val="E7E9EC"/>
                </a:solidFill>
                <a:latin typeface="Century Gothic" panose="020B0502020202020204" pitchFamily="34" charset="0"/>
              </a:rPr>
              <a:t>to better Bank security</a:t>
            </a: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114742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endParaRPr lang="en-GB" dirty="0"/>
          </a:p>
        </p:txBody>
      </p:sp>
      <p:sp>
        <p:nvSpPr>
          <p:cNvPr id="5" name="Footer Placeholder 4"/>
          <p:cNvSpPr>
            <a:spLocks noGrp="1"/>
          </p:cNvSpPr>
          <p:nvPr>
            <p:ph type="ftr" sz="quarter" idx="11"/>
          </p:nvPr>
        </p:nvSpPr>
        <p:spPr>
          <a:xfrm>
            <a:off x="5033009" y="6381750"/>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7155918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056005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642794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978497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0359726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7753631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0665004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3004147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2351678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41211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p:spPr>
        <p:txBody>
          <a:bodyPr/>
          <a:lstStyle/>
          <a:p>
            <a:r>
              <a:rPr lang="en-GB"/>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8997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7206259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r>
              <a:rPr lang="en-GB"/>
              <a:t>Document classification: GREEN</a:t>
            </a:r>
            <a:endParaRPr lang="en-GB" dirty="0"/>
          </a:p>
        </p:txBody>
      </p:sp>
    </p:spTree>
    <p:extLst>
      <p:ext uri="{BB962C8B-B14F-4D97-AF65-F5344CB8AC3E}">
        <p14:creationId xmlns:p14="http://schemas.microsoft.com/office/powerpoint/2010/main" val="2590306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2535826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441383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2588672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7260755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0365050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40582453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9606987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a:solidFill>
                  <a:srgbClr val="E7E9EC"/>
                </a:solidFill>
                <a:latin typeface="Century Gothic" panose="020B0502020202020204" pitchFamily="34" charset="0"/>
              </a:rPr>
              <a:t>You are the key</a:t>
            </a:r>
            <a:endParaRPr lang="en-GB" sz="1100" b="1" baseline="0" dirty="0">
              <a:solidFill>
                <a:srgbClr val="E7E9EC"/>
              </a:solidFill>
              <a:latin typeface="Century Gothic" panose="020B0502020202020204" pitchFamily="34" charset="0"/>
            </a:endParaRPr>
          </a:p>
          <a:p>
            <a:r>
              <a:rPr lang="en-GB" sz="1100" dirty="0">
                <a:solidFill>
                  <a:srgbClr val="E7E9EC"/>
                </a:solidFill>
                <a:latin typeface="Century Gothic" panose="020B0502020202020204" pitchFamily="34" charset="0"/>
              </a:rPr>
              <a:t>to better Bank security</a:t>
            </a: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124656766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endParaRPr lang="en-GB" dirty="0"/>
          </a:p>
        </p:txBody>
      </p:sp>
      <p:sp>
        <p:nvSpPr>
          <p:cNvPr id="5" name="Footer Placeholder 4"/>
          <p:cNvSpPr>
            <a:spLocks noGrp="1"/>
          </p:cNvSpPr>
          <p:nvPr>
            <p:ph type="ftr" sz="quarter" idx="11"/>
          </p:nvPr>
        </p:nvSpPr>
        <p:spPr>
          <a:xfrm>
            <a:off x="5033009" y="6381750"/>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7690996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95863282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36855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402081656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9437582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60844000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48495167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52554621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1414029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71609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p:spPr>
        <p:txBody>
          <a:bodyPr/>
          <a:lstStyle/>
          <a:p>
            <a:r>
              <a:rPr lang="en-GB"/>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52021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2236624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295767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712980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a:solidFill>
                  <a:srgbClr val="E7E9EC"/>
                </a:solidFill>
                <a:latin typeface="Century Gothic" panose="020B0502020202020204" pitchFamily="34" charset="0"/>
              </a:rPr>
              <a:t>You are the key</a:t>
            </a:r>
            <a:endParaRPr lang="en-GB" sz="1100" b="1" baseline="0" dirty="0">
              <a:solidFill>
                <a:srgbClr val="E7E9EC"/>
              </a:solidFill>
              <a:latin typeface="Century Gothic" panose="020B0502020202020204" pitchFamily="34" charset="0"/>
            </a:endParaRPr>
          </a:p>
          <a:p>
            <a:r>
              <a:rPr lang="en-GB" sz="1100" dirty="0">
                <a:solidFill>
                  <a:srgbClr val="E7E9EC"/>
                </a:solidFill>
                <a:latin typeface="Century Gothic" panose="020B0502020202020204" pitchFamily="34" charset="0"/>
              </a:rPr>
              <a:t>to better Bank security</a:t>
            </a: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606600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endParaRPr lang="en-GB" dirty="0"/>
          </a:p>
        </p:txBody>
      </p:sp>
      <p:sp>
        <p:nvSpPr>
          <p:cNvPr id="5" name="Footer Placeholder 4"/>
          <p:cNvSpPr>
            <a:spLocks noGrp="1"/>
          </p:cNvSpPr>
          <p:nvPr>
            <p:ph type="ftr" sz="quarter" idx="11"/>
          </p:nvPr>
        </p:nvSpPr>
        <p:spPr>
          <a:xfrm>
            <a:off x="5033009" y="6381750"/>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415504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1.pn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image" Target="../media/image1.png"/><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theme" Target="../theme/theme3.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4" name="Date Placeholder 3"/>
          <p:cNvSpPr>
            <a:spLocks noGrp="1"/>
          </p:cNvSpPr>
          <p:nvPr>
            <p:ph type="dt" sz="half" idx="2"/>
          </p:nvPr>
        </p:nvSpPr>
        <p:spPr>
          <a:xfrm>
            <a:off x="3126046" y="6383971"/>
            <a:ext cx="1856599" cy="365125"/>
          </a:xfrm>
          <a:prstGeom prst="rect">
            <a:avLst/>
          </a:prstGeom>
        </p:spPr>
        <p:txBody>
          <a:bodyPr vert="horz" lIns="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GB" dirty="0"/>
          </a:p>
        </p:txBody>
      </p:sp>
      <p:sp>
        <p:nvSpPr>
          <p:cNvPr id="5" name="Footer Placeholder 4"/>
          <p:cNvSpPr>
            <a:spLocks noGrp="1"/>
          </p:cNvSpPr>
          <p:nvPr>
            <p:ph type="ftr" sz="quarter" idx="3"/>
          </p:nvPr>
        </p:nvSpPr>
        <p:spPr>
          <a:xfrm>
            <a:off x="5033010" y="6383971"/>
            <a:ext cx="5645537"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GB"/>
              <a:t>Document classification: Green</a:t>
            </a:r>
            <a:endParaRPr lang="en-GB" dirty="0"/>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extBox 6"/>
          <p:cNvSpPr txBox="1"/>
          <p:nvPr userDrawn="1"/>
        </p:nvSpPr>
        <p:spPr>
          <a:xfrm>
            <a:off x="659746" y="6336828"/>
            <a:ext cx="1709122" cy="430887"/>
          </a:xfrm>
          <a:prstGeom prst="rect">
            <a:avLst/>
          </a:prstGeom>
          <a:noFill/>
        </p:spPr>
        <p:txBody>
          <a:bodyPr wrap="none" rtlCol="0">
            <a:spAutoFit/>
          </a:bodyPr>
          <a:lstStyle/>
          <a:p>
            <a:r>
              <a:rPr lang="en-GB" sz="1100" b="1" dirty="0">
                <a:latin typeface="Century Gothic" panose="020B0502020202020204" pitchFamily="34" charset="0"/>
              </a:rPr>
              <a:t>You are the key</a:t>
            </a:r>
            <a:endParaRPr lang="en-GB" sz="1100" b="1" baseline="0" dirty="0">
              <a:latin typeface="Century Gothic" panose="020B0502020202020204" pitchFamily="34" charset="0"/>
            </a:endParaRPr>
          </a:p>
          <a:p>
            <a:r>
              <a:rPr lang="en-GB" sz="1100" dirty="0">
                <a:latin typeface="Century Gothic" panose="020B0502020202020204" pitchFamily="34" charset="0"/>
              </a:rPr>
              <a:t>to better Bank security</a:t>
            </a:r>
          </a:p>
        </p:txBody>
      </p:sp>
      <p:pic>
        <p:nvPicPr>
          <p:cNvPr id="8" name="Picture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5745" y="6344217"/>
            <a:ext cx="435273" cy="434232"/>
          </a:xfrm>
          <a:prstGeom prst="rect">
            <a:avLst/>
          </a:prstGeom>
        </p:spPr>
      </p:pic>
    </p:spTree>
    <p:extLst>
      <p:ext uri="{BB962C8B-B14F-4D97-AF65-F5344CB8AC3E}">
        <p14:creationId xmlns:p14="http://schemas.microsoft.com/office/powerpoint/2010/main" val="3448064393"/>
      </p:ext>
    </p:extLst>
  </p:cSld>
  <p:clrMap bg1="lt1" tx1="dk1" bg2="lt2" tx2="dk2" accent1="accent1" accent2="accent2" accent3="accent3" accent4="accent4" accent5="accent5" accent6="accent6" hlink="hlink" folHlink="folHlink"/>
  <p:sldLayoutIdLst>
    <p:sldLayoutId id="2147483742" r:id="rId1"/>
    <p:sldLayoutId id="2147483716" r:id="rId2"/>
    <p:sldLayoutId id="2147483732" r:id="rId3"/>
    <p:sldLayoutId id="2147483717" r:id="rId4"/>
    <p:sldLayoutId id="2147483718" r:id="rId5"/>
    <p:sldLayoutId id="2147483719" r:id="rId6"/>
    <p:sldLayoutId id="2147483720" r:id="rId7"/>
    <p:sldLayoutId id="2147483734" r:id="rId8"/>
    <p:sldLayoutId id="2147483721" r:id="rId9"/>
    <p:sldLayoutId id="2147483722" r:id="rId10"/>
    <p:sldLayoutId id="2147483723" r:id="rId11"/>
    <p:sldLayoutId id="2147483733" r:id="rId12"/>
    <p:sldLayoutId id="2147483725" r:id="rId13"/>
    <p:sldLayoutId id="2147483726" r:id="rId14"/>
    <p:sldLayoutId id="2147483727" r:id="rId15"/>
    <p:sldLayoutId id="2147483728" r:id="rId16"/>
    <p:sldLayoutId id="2147483747" r:id="rId17"/>
    <p:sldLayoutId id="2147483731" r:id="rId18"/>
    <p:sldLayoutId id="2147483739" r:id="rId19"/>
  </p:sldLayoutIdLst>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4" name="Date Placeholder 3"/>
          <p:cNvSpPr>
            <a:spLocks noGrp="1"/>
          </p:cNvSpPr>
          <p:nvPr>
            <p:ph type="dt" sz="half" idx="2"/>
          </p:nvPr>
        </p:nvSpPr>
        <p:spPr>
          <a:xfrm>
            <a:off x="3126046" y="6383971"/>
            <a:ext cx="1856599" cy="365125"/>
          </a:xfrm>
          <a:prstGeom prst="rect">
            <a:avLst/>
          </a:prstGeom>
        </p:spPr>
        <p:txBody>
          <a:bodyPr vert="horz" lIns="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GB" dirty="0"/>
          </a:p>
        </p:txBody>
      </p:sp>
      <p:sp>
        <p:nvSpPr>
          <p:cNvPr id="5" name="Footer Placeholder 4"/>
          <p:cNvSpPr>
            <a:spLocks noGrp="1"/>
          </p:cNvSpPr>
          <p:nvPr>
            <p:ph type="ftr" sz="quarter" idx="3"/>
          </p:nvPr>
        </p:nvSpPr>
        <p:spPr>
          <a:xfrm>
            <a:off x="5033010" y="6383971"/>
            <a:ext cx="5645537"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GB"/>
              <a:t>Document classification: Green</a:t>
            </a:r>
            <a:endParaRPr lang="en-GB" dirty="0"/>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extBox 6"/>
          <p:cNvSpPr txBox="1"/>
          <p:nvPr userDrawn="1"/>
        </p:nvSpPr>
        <p:spPr>
          <a:xfrm>
            <a:off x="659746" y="6336828"/>
            <a:ext cx="1709122" cy="430887"/>
          </a:xfrm>
          <a:prstGeom prst="rect">
            <a:avLst/>
          </a:prstGeom>
          <a:noFill/>
        </p:spPr>
        <p:txBody>
          <a:bodyPr wrap="none" rtlCol="0">
            <a:spAutoFit/>
          </a:bodyPr>
          <a:lstStyle/>
          <a:p>
            <a:r>
              <a:rPr lang="en-GB" sz="1100" b="1" dirty="0">
                <a:latin typeface="Century Gothic" panose="020B0502020202020204" pitchFamily="34" charset="0"/>
              </a:rPr>
              <a:t>You are the key</a:t>
            </a:r>
            <a:endParaRPr lang="en-GB" sz="1100" b="1" baseline="0" dirty="0">
              <a:latin typeface="Century Gothic" panose="020B0502020202020204" pitchFamily="34" charset="0"/>
            </a:endParaRPr>
          </a:p>
          <a:p>
            <a:r>
              <a:rPr lang="en-GB" sz="1100" dirty="0">
                <a:latin typeface="Century Gothic" panose="020B0502020202020204" pitchFamily="34" charset="0"/>
              </a:rPr>
              <a:t>to better Bank security</a:t>
            </a:r>
          </a:p>
        </p:txBody>
      </p:sp>
      <p:pic>
        <p:nvPicPr>
          <p:cNvPr id="8" name="Picture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5745" y="6344217"/>
            <a:ext cx="435273" cy="434232"/>
          </a:xfrm>
          <a:prstGeom prst="rect">
            <a:avLst/>
          </a:prstGeom>
        </p:spPr>
      </p:pic>
    </p:spTree>
    <p:extLst>
      <p:ext uri="{BB962C8B-B14F-4D97-AF65-F5344CB8AC3E}">
        <p14:creationId xmlns:p14="http://schemas.microsoft.com/office/powerpoint/2010/main" val="60772885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Lst>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4" name="Date Placeholder 3"/>
          <p:cNvSpPr>
            <a:spLocks noGrp="1"/>
          </p:cNvSpPr>
          <p:nvPr>
            <p:ph type="dt" sz="half" idx="2"/>
          </p:nvPr>
        </p:nvSpPr>
        <p:spPr>
          <a:xfrm>
            <a:off x="3126046" y="6383971"/>
            <a:ext cx="1856599" cy="365125"/>
          </a:xfrm>
          <a:prstGeom prst="rect">
            <a:avLst/>
          </a:prstGeom>
        </p:spPr>
        <p:txBody>
          <a:bodyPr vert="horz" lIns="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GB" dirty="0"/>
          </a:p>
        </p:txBody>
      </p:sp>
      <p:sp>
        <p:nvSpPr>
          <p:cNvPr id="5" name="Footer Placeholder 4"/>
          <p:cNvSpPr>
            <a:spLocks noGrp="1"/>
          </p:cNvSpPr>
          <p:nvPr>
            <p:ph type="ftr" sz="quarter" idx="3"/>
          </p:nvPr>
        </p:nvSpPr>
        <p:spPr>
          <a:xfrm>
            <a:off x="5033010" y="6383971"/>
            <a:ext cx="5645537"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GB"/>
              <a:t>Document classification: GREEN</a:t>
            </a:r>
            <a:endParaRPr lang="en-GB" dirty="0"/>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extBox 6"/>
          <p:cNvSpPr txBox="1"/>
          <p:nvPr userDrawn="1"/>
        </p:nvSpPr>
        <p:spPr>
          <a:xfrm>
            <a:off x="659746" y="6336828"/>
            <a:ext cx="1709122" cy="430887"/>
          </a:xfrm>
          <a:prstGeom prst="rect">
            <a:avLst/>
          </a:prstGeom>
          <a:noFill/>
        </p:spPr>
        <p:txBody>
          <a:bodyPr wrap="none" rtlCol="0">
            <a:spAutoFit/>
          </a:bodyPr>
          <a:lstStyle/>
          <a:p>
            <a:r>
              <a:rPr lang="en-GB" sz="1100" b="1" dirty="0">
                <a:latin typeface="Century Gothic" panose="020B0502020202020204" pitchFamily="34" charset="0"/>
              </a:rPr>
              <a:t>You are the key</a:t>
            </a:r>
            <a:endParaRPr lang="en-GB" sz="1100" b="1" baseline="0" dirty="0">
              <a:latin typeface="Century Gothic" panose="020B0502020202020204" pitchFamily="34" charset="0"/>
            </a:endParaRPr>
          </a:p>
          <a:p>
            <a:r>
              <a:rPr lang="en-GB" sz="1100" dirty="0">
                <a:latin typeface="Century Gothic" panose="020B0502020202020204" pitchFamily="34" charset="0"/>
              </a:rPr>
              <a:t>to better Bank security</a:t>
            </a:r>
          </a:p>
        </p:txBody>
      </p:sp>
      <p:pic>
        <p:nvPicPr>
          <p:cNvPr id="8" name="Picture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5745" y="6344217"/>
            <a:ext cx="435273" cy="434232"/>
          </a:xfrm>
          <a:prstGeom prst="rect">
            <a:avLst/>
          </a:prstGeom>
        </p:spPr>
      </p:pic>
    </p:spTree>
    <p:extLst>
      <p:ext uri="{BB962C8B-B14F-4D97-AF65-F5344CB8AC3E}">
        <p14:creationId xmlns:p14="http://schemas.microsoft.com/office/powerpoint/2010/main" val="253959229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Lst>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40.xml"/><Relationship Id="rId4"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40.xml"/><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40.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3.xml"/><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14.xml"/><Relationship Id="rId1" Type="http://schemas.openxmlformats.org/officeDocument/2006/relationships/slideLayout" Target="../slideLayouts/slideLayout41.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3.jpe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png"/><Relationship Id="rId10" Type="http://schemas.openxmlformats.org/officeDocument/2006/relationships/image" Target="../media/image61.png"/><Relationship Id="rId4" Type="http://schemas.openxmlformats.org/officeDocument/2006/relationships/image" Target="../media/image55.png"/><Relationship Id="rId9" Type="http://schemas.openxmlformats.org/officeDocument/2006/relationships/image" Target="../media/image60.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40.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1.xml"/><Relationship Id="rId6" Type="http://schemas.openxmlformats.org/officeDocument/2006/relationships/image" Target="../media/image11.jpeg"/><Relationship Id="rId5" Type="http://schemas.openxmlformats.org/officeDocument/2006/relationships/image" Target="../media/image10.png"/><Relationship Id="rId10" Type="http://schemas.openxmlformats.org/officeDocument/2006/relationships/image" Target="../media/image15.jpeg"/><Relationship Id="rId4" Type="http://schemas.openxmlformats.org/officeDocument/2006/relationships/image" Target="../media/image9.pn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40.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40.xml"/><Relationship Id="rId6" Type="http://schemas.openxmlformats.org/officeDocument/2006/relationships/image" Target="../media/image30.png"/><Relationship Id="rId5" Type="http://schemas.openxmlformats.org/officeDocument/2006/relationships/image" Target="../media/image29.jpeg"/><Relationship Id="rId4" Type="http://schemas.openxmlformats.org/officeDocument/2006/relationships/image" Target="../media/image28.png"/><Relationship Id="rId9" Type="http://schemas.openxmlformats.org/officeDocument/2006/relationships/image" Target="../media/image33.png"/></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40.xml"/><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40.xml"/><Relationship Id="rId4" Type="http://schemas.openxmlformats.org/officeDocument/2006/relationships/image" Target="../media/image36.png"/></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40.xml"/><Relationship Id="rId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GB" dirty="0"/>
              <a:t>Vince King</a:t>
            </a:r>
          </a:p>
          <a:p>
            <a:r>
              <a:rPr lang="en-GB" dirty="0"/>
              <a:t>January 2023</a:t>
            </a:r>
          </a:p>
        </p:txBody>
      </p:sp>
      <p:sp>
        <p:nvSpPr>
          <p:cNvPr id="7" name="Text Placeholder 6"/>
          <p:cNvSpPr>
            <a:spLocks noGrp="1"/>
          </p:cNvSpPr>
          <p:nvPr>
            <p:ph type="body" sz="quarter" idx="16"/>
          </p:nvPr>
        </p:nvSpPr>
        <p:spPr>
          <a:xfrm>
            <a:off x="457200" y="2043908"/>
            <a:ext cx="4711148" cy="3444079"/>
          </a:xfrm>
        </p:spPr>
        <p:txBody>
          <a:bodyPr/>
          <a:lstStyle/>
          <a:p>
            <a:r>
              <a:rPr lang="en-GB" dirty="0" err="1"/>
              <a:t>DevSecOps</a:t>
            </a:r>
            <a:r>
              <a:rPr lang="en-GB" dirty="0"/>
              <a:t>: More than just Shift-left Security</a:t>
            </a:r>
          </a:p>
        </p:txBody>
      </p:sp>
      <p:sp>
        <p:nvSpPr>
          <p:cNvPr id="5" name="Text Placeholder 4">
            <a:extLst>
              <a:ext uri="{FF2B5EF4-FFF2-40B4-BE49-F238E27FC236}">
                <a16:creationId xmlns:a16="http://schemas.microsoft.com/office/drawing/2014/main" id="{EF34D590-D017-207D-A2E6-B9E58C3BE0AA}"/>
              </a:ext>
            </a:extLst>
          </p:cNvPr>
          <p:cNvSpPr>
            <a:spLocks noGrp="1"/>
          </p:cNvSpPr>
          <p:nvPr>
            <p:ph type="body" sz="quarter" idx="19"/>
          </p:nvPr>
        </p:nvSpPr>
        <p:spPr/>
        <p:txBody>
          <a:bodyPr/>
          <a:lstStyle/>
          <a:p>
            <a:r>
              <a:rPr lang="en-US" dirty="0"/>
              <a:t>Bank Security</a:t>
            </a:r>
          </a:p>
        </p:txBody>
      </p:sp>
      <p:sp>
        <p:nvSpPr>
          <p:cNvPr id="4" name="Footer Placeholder 3">
            <a:extLst>
              <a:ext uri="{FF2B5EF4-FFF2-40B4-BE49-F238E27FC236}">
                <a16:creationId xmlns:a16="http://schemas.microsoft.com/office/drawing/2014/main" id="{0A4140A4-F2C2-C2C1-9A5C-52A09F130CD6}"/>
              </a:ext>
            </a:extLst>
          </p:cNvPr>
          <p:cNvSpPr>
            <a:spLocks noGrp="1"/>
          </p:cNvSpPr>
          <p:nvPr>
            <p:ph type="ftr" sz="quarter" idx="18"/>
          </p:nvPr>
        </p:nvSpPr>
        <p:spPr/>
        <p:txBody>
          <a:bodyPr/>
          <a:lstStyle/>
          <a:p>
            <a:r>
              <a:rPr lang="en-GB"/>
              <a:t>Document classification: Green</a:t>
            </a:r>
            <a:endParaRPr lang="en-GB" dirty="0"/>
          </a:p>
        </p:txBody>
      </p:sp>
    </p:spTree>
    <p:extLst>
      <p:ext uri="{BB962C8B-B14F-4D97-AF65-F5344CB8AC3E}">
        <p14:creationId xmlns:p14="http://schemas.microsoft.com/office/powerpoint/2010/main" val="2833185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Arial" panose="020B0604020202020204" pitchFamily="34" charset="0"/>
              </a:rPr>
              <a:t>Document classification: GREEN</a:t>
            </a:r>
            <a:endParaRPr kumimoji="0" lang="en-GB"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Arial" panose="020B0604020202020204" pitchFamily="34" charset="0"/>
            </a:endParaRPr>
          </a:p>
        </p:txBody>
      </p:sp>
      <p:sp>
        <p:nvSpPr>
          <p:cNvPr id="4" name="Title 3"/>
          <p:cNvSpPr>
            <a:spLocks noGrp="1"/>
          </p:cNvSpPr>
          <p:nvPr>
            <p:ph type="title"/>
          </p:nvPr>
        </p:nvSpPr>
        <p:spPr/>
        <p:txBody>
          <a:bodyPr/>
          <a:lstStyle/>
          <a:p>
            <a:r>
              <a:rPr lang="en-GB" dirty="0"/>
              <a:t>Scary Slide No.3</a:t>
            </a:r>
          </a:p>
        </p:txBody>
      </p:sp>
      <p:grpSp>
        <p:nvGrpSpPr>
          <p:cNvPr id="11" name="Group 10">
            <a:extLst>
              <a:ext uri="{FF2B5EF4-FFF2-40B4-BE49-F238E27FC236}">
                <a16:creationId xmlns:a16="http://schemas.microsoft.com/office/drawing/2014/main" id="{B7462295-6911-DD73-9061-9E5718164AF6}"/>
              </a:ext>
            </a:extLst>
          </p:cNvPr>
          <p:cNvGrpSpPr/>
          <p:nvPr/>
        </p:nvGrpSpPr>
        <p:grpSpPr>
          <a:xfrm>
            <a:off x="5565070" y="2795299"/>
            <a:ext cx="6253775" cy="1323439"/>
            <a:chOff x="1212574" y="2027583"/>
            <a:chExt cx="6253775" cy="1323439"/>
          </a:xfrm>
        </p:grpSpPr>
        <p:sp>
          <p:nvSpPr>
            <p:cNvPr id="5" name="TextBox 4">
              <a:extLst>
                <a:ext uri="{FF2B5EF4-FFF2-40B4-BE49-F238E27FC236}">
                  <a16:creationId xmlns:a16="http://schemas.microsoft.com/office/drawing/2014/main" id="{93706CB0-A118-B135-104D-DBFC999C74E4}"/>
                </a:ext>
              </a:extLst>
            </p:cNvPr>
            <p:cNvSpPr txBox="1"/>
            <p:nvPr/>
          </p:nvSpPr>
          <p:spPr>
            <a:xfrm>
              <a:off x="1212574" y="2027583"/>
              <a:ext cx="1957587" cy="1323439"/>
            </a:xfrm>
            <a:prstGeom prst="rect">
              <a:avLst/>
            </a:prstGeom>
            <a:noFill/>
          </p:spPr>
          <p:txBody>
            <a:bodyPr wrap="none" rtlCol="0">
              <a:spAutoFit/>
            </a:bodyPr>
            <a:lstStyle/>
            <a:p>
              <a:r>
                <a:rPr lang="en-GB" sz="8000" dirty="0"/>
                <a:t>57%</a:t>
              </a:r>
            </a:p>
          </p:txBody>
        </p:sp>
        <p:sp>
          <p:nvSpPr>
            <p:cNvPr id="7" name="TextBox 6">
              <a:extLst>
                <a:ext uri="{FF2B5EF4-FFF2-40B4-BE49-F238E27FC236}">
                  <a16:creationId xmlns:a16="http://schemas.microsoft.com/office/drawing/2014/main" id="{DFEBE9A0-969F-DBD9-6FBC-42EEA382559D}"/>
                </a:ext>
              </a:extLst>
            </p:cNvPr>
            <p:cNvSpPr txBox="1"/>
            <p:nvPr/>
          </p:nvSpPr>
          <p:spPr>
            <a:xfrm>
              <a:off x="3170160" y="2175733"/>
              <a:ext cx="4296189" cy="1015663"/>
            </a:xfrm>
            <a:prstGeom prst="rect">
              <a:avLst/>
            </a:prstGeom>
            <a:noFill/>
          </p:spPr>
          <p:txBody>
            <a:bodyPr wrap="square">
              <a:spAutoFit/>
            </a:bodyPr>
            <a:lstStyle/>
            <a:p>
              <a:r>
                <a:rPr lang="en-GB" sz="2000" b="0" i="0" dirty="0">
                  <a:solidFill>
                    <a:srgbClr val="231F20"/>
                  </a:solidFill>
                  <a:effectLst/>
                  <a:latin typeface="Arimo"/>
                </a:rPr>
                <a:t>report that their breaches could have been prevented by installing an available patch </a:t>
              </a:r>
              <a:endParaRPr lang="en-GB" sz="2000" dirty="0"/>
            </a:p>
          </p:txBody>
        </p:sp>
      </p:grpSp>
      <p:grpSp>
        <p:nvGrpSpPr>
          <p:cNvPr id="10" name="Group 9">
            <a:extLst>
              <a:ext uri="{FF2B5EF4-FFF2-40B4-BE49-F238E27FC236}">
                <a16:creationId xmlns:a16="http://schemas.microsoft.com/office/drawing/2014/main" id="{7BFE012B-5007-3BF6-633B-BC175F3126FA}"/>
              </a:ext>
            </a:extLst>
          </p:cNvPr>
          <p:cNvGrpSpPr/>
          <p:nvPr/>
        </p:nvGrpSpPr>
        <p:grpSpPr>
          <a:xfrm>
            <a:off x="5565071" y="4668338"/>
            <a:ext cx="6253774" cy="1323439"/>
            <a:chOff x="1212574" y="3997116"/>
            <a:chExt cx="6253774" cy="1323439"/>
          </a:xfrm>
        </p:grpSpPr>
        <p:sp>
          <p:nvSpPr>
            <p:cNvPr id="8" name="TextBox 7">
              <a:extLst>
                <a:ext uri="{FF2B5EF4-FFF2-40B4-BE49-F238E27FC236}">
                  <a16:creationId xmlns:a16="http://schemas.microsoft.com/office/drawing/2014/main" id="{94AC696F-54E2-41D9-26EF-5987E505498C}"/>
                </a:ext>
              </a:extLst>
            </p:cNvPr>
            <p:cNvSpPr txBox="1"/>
            <p:nvPr/>
          </p:nvSpPr>
          <p:spPr>
            <a:xfrm>
              <a:off x="1212574" y="3997116"/>
              <a:ext cx="1957587" cy="1323439"/>
            </a:xfrm>
            <a:prstGeom prst="rect">
              <a:avLst/>
            </a:prstGeom>
            <a:noFill/>
          </p:spPr>
          <p:txBody>
            <a:bodyPr wrap="none" rtlCol="0">
              <a:spAutoFit/>
            </a:bodyPr>
            <a:lstStyle/>
            <a:p>
              <a:r>
                <a:rPr lang="en-GB" sz="8000" dirty="0"/>
                <a:t>34%</a:t>
              </a:r>
            </a:p>
          </p:txBody>
        </p:sp>
        <p:sp>
          <p:nvSpPr>
            <p:cNvPr id="9" name="TextBox 8">
              <a:extLst>
                <a:ext uri="{FF2B5EF4-FFF2-40B4-BE49-F238E27FC236}">
                  <a16:creationId xmlns:a16="http://schemas.microsoft.com/office/drawing/2014/main" id="{936970A4-70E7-FBE7-F9E8-AFB1DA3C5F79}"/>
                </a:ext>
              </a:extLst>
            </p:cNvPr>
            <p:cNvSpPr txBox="1"/>
            <p:nvPr/>
          </p:nvSpPr>
          <p:spPr>
            <a:xfrm>
              <a:off x="3170159" y="4304892"/>
              <a:ext cx="4296189" cy="707886"/>
            </a:xfrm>
            <a:prstGeom prst="rect">
              <a:avLst/>
            </a:prstGeom>
            <a:noFill/>
          </p:spPr>
          <p:txBody>
            <a:bodyPr wrap="square">
              <a:spAutoFit/>
            </a:bodyPr>
            <a:lstStyle/>
            <a:p>
              <a:r>
                <a:rPr lang="en-GB" sz="2000" b="0" i="0" dirty="0">
                  <a:solidFill>
                    <a:srgbClr val="231F20"/>
                  </a:solidFill>
                  <a:effectLst/>
                  <a:latin typeface="Arimo"/>
                </a:rPr>
                <a:t>victims knew of the vulnerability, but hadn’t taken action</a:t>
              </a:r>
              <a:endParaRPr lang="en-GB" sz="2000" dirty="0"/>
            </a:p>
          </p:txBody>
        </p:sp>
      </p:grpSp>
      <p:grpSp>
        <p:nvGrpSpPr>
          <p:cNvPr id="15" name="Group 14">
            <a:extLst>
              <a:ext uri="{FF2B5EF4-FFF2-40B4-BE49-F238E27FC236}">
                <a16:creationId xmlns:a16="http://schemas.microsoft.com/office/drawing/2014/main" id="{C34E0240-5BAB-6040-15C9-61DD94CE2FD4}"/>
              </a:ext>
            </a:extLst>
          </p:cNvPr>
          <p:cNvGrpSpPr/>
          <p:nvPr/>
        </p:nvGrpSpPr>
        <p:grpSpPr>
          <a:xfrm>
            <a:off x="468000" y="1407001"/>
            <a:ext cx="7175192" cy="1323439"/>
            <a:chOff x="1212574" y="2027583"/>
            <a:chExt cx="4678849" cy="1323439"/>
          </a:xfrm>
        </p:grpSpPr>
        <p:sp>
          <p:nvSpPr>
            <p:cNvPr id="20" name="TextBox 19">
              <a:extLst>
                <a:ext uri="{FF2B5EF4-FFF2-40B4-BE49-F238E27FC236}">
                  <a16:creationId xmlns:a16="http://schemas.microsoft.com/office/drawing/2014/main" id="{C63498B5-3F1F-1AFF-7041-8709EF4211B7}"/>
                </a:ext>
              </a:extLst>
            </p:cNvPr>
            <p:cNvSpPr txBox="1"/>
            <p:nvPr/>
          </p:nvSpPr>
          <p:spPr>
            <a:xfrm>
              <a:off x="1212574" y="2027583"/>
              <a:ext cx="1981047" cy="1323439"/>
            </a:xfrm>
            <a:prstGeom prst="rect">
              <a:avLst/>
            </a:prstGeom>
            <a:noFill/>
          </p:spPr>
          <p:txBody>
            <a:bodyPr wrap="none" rtlCol="0">
              <a:spAutoFit/>
            </a:bodyPr>
            <a:lstStyle/>
            <a:p>
              <a:r>
                <a:rPr lang="en-GB" sz="8000" dirty="0"/>
                <a:t>25,226</a:t>
              </a:r>
            </a:p>
          </p:txBody>
        </p:sp>
        <p:sp>
          <p:nvSpPr>
            <p:cNvPr id="21" name="TextBox 20">
              <a:extLst>
                <a:ext uri="{FF2B5EF4-FFF2-40B4-BE49-F238E27FC236}">
                  <a16:creationId xmlns:a16="http://schemas.microsoft.com/office/drawing/2014/main" id="{4F037FA7-1122-C78D-EF9E-64B6618096D6}"/>
                </a:ext>
              </a:extLst>
            </p:cNvPr>
            <p:cNvSpPr txBox="1"/>
            <p:nvPr/>
          </p:nvSpPr>
          <p:spPr>
            <a:xfrm>
              <a:off x="3181192" y="2179782"/>
              <a:ext cx="2710231" cy="1015663"/>
            </a:xfrm>
            <a:prstGeom prst="rect">
              <a:avLst/>
            </a:prstGeom>
            <a:noFill/>
          </p:spPr>
          <p:txBody>
            <a:bodyPr wrap="square">
              <a:spAutoFit/>
            </a:bodyPr>
            <a:lstStyle/>
            <a:p>
              <a:r>
                <a:rPr lang="en-GB" sz="2000" b="0" i="0" dirty="0">
                  <a:solidFill>
                    <a:srgbClr val="231F20"/>
                  </a:solidFill>
                  <a:effectLst/>
                  <a:latin typeface="Arimo"/>
                </a:rPr>
                <a:t>Common Vulnerabilities and Exposures (CVEs) were published last year alone.</a:t>
              </a:r>
              <a:endParaRPr lang="en-GB" sz="2000" dirty="0"/>
            </a:p>
          </p:txBody>
        </p:sp>
      </p:grpSp>
      <p:pic>
        <p:nvPicPr>
          <p:cNvPr id="23" name="Picture 22">
            <a:extLst>
              <a:ext uri="{FF2B5EF4-FFF2-40B4-BE49-F238E27FC236}">
                <a16:creationId xmlns:a16="http://schemas.microsoft.com/office/drawing/2014/main" id="{913FB54E-8C43-C8B8-FBBC-7E0F13FE5B44}"/>
              </a:ext>
            </a:extLst>
          </p:cNvPr>
          <p:cNvPicPr>
            <a:picLocks noChangeAspect="1"/>
          </p:cNvPicPr>
          <p:nvPr/>
        </p:nvPicPr>
        <p:blipFill>
          <a:blip r:embed="rId3"/>
          <a:stretch>
            <a:fillRect/>
          </a:stretch>
        </p:blipFill>
        <p:spPr>
          <a:xfrm>
            <a:off x="468000" y="2817115"/>
            <a:ext cx="4891272" cy="3136983"/>
          </a:xfrm>
          <a:prstGeom prst="rect">
            <a:avLst/>
          </a:prstGeom>
        </p:spPr>
      </p:pic>
      <p:grpSp>
        <p:nvGrpSpPr>
          <p:cNvPr id="3" name="Group 2">
            <a:extLst>
              <a:ext uri="{FF2B5EF4-FFF2-40B4-BE49-F238E27FC236}">
                <a16:creationId xmlns:a16="http://schemas.microsoft.com/office/drawing/2014/main" id="{B1AC85E0-1CD4-1334-32B9-3C83A24ADAF3}"/>
              </a:ext>
            </a:extLst>
          </p:cNvPr>
          <p:cNvGrpSpPr/>
          <p:nvPr/>
        </p:nvGrpSpPr>
        <p:grpSpPr>
          <a:xfrm>
            <a:off x="7646285" y="565253"/>
            <a:ext cx="4238625" cy="2134649"/>
            <a:chOff x="7646285" y="565253"/>
            <a:chExt cx="4238625" cy="2134649"/>
          </a:xfrm>
        </p:grpSpPr>
        <p:pic>
          <p:nvPicPr>
            <p:cNvPr id="6" name="Picture 5">
              <a:extLst>
                <a:ext uri="{FF2B5EF4-FFF2-40B4-BE49-F238E27FC236}">
                  <a16:creationId xmlns:a16="http://schemas.microsoft.com/office/drawing/2014/main" id="{21DB411C-0D93-E5A8-96A4-0C32A238B9BB}"/>
                </a:ext>
              </a:extLst>
            </p:cNvPr>
            <p:cNvPicPr>
              <a:picLocks noChangeAspect="1"/>
            </p:cNvPicPr>
            <p:nvPr/>
          </p:nvPicPr>
          <p:blipFill>
            <a:blip r:embed="rId4"/>
            <a:stretch>
              <a:fillRect/>
            </a:stretch>
          </p:blipFill>
          <p:spPr>
            <a:xfrm>
              <a:off x="7646285" y="565253"/>
              <a:ext cx="4238625" cy="2133600"/>
            </a:xfrm>
            <a:prstGeom prst="rect">
              <a:avLst/>
            </a:prstGeom>
          </p:spPr>
        </p:pic>
        <p:sp>
          <p:nvSpPr>
            <p:cNvPr id="12" name="TextBox 11">
              <a:extLst>
                <a:ext uri="{FF2B5EF4-FFF2-40B4-BE49-F238E27FC236}">
                  <a16:creationId xmlns:a16="http://schemas.microsoft.com/office/drawing/2014/main" id="{1D6FA006-6DB1-E7CB-9020-C4456FFBFE00}"/>
                </a:ext>
              </a:extLst>
            </p:cNvPr>
            <p:cNvSpPr txBox="1"/>
            <p:nvPr/>
          </p:nvSpPr>
          <p:spPr>
            <a:xfrm>
              <a:off x="8017516" y="1218824"/>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13" name="TextBox 12">
              <a:extLst>
                <a:ext uri="{FF2B5EF4-FFF2-40B4-BE49-F238E27FC236}">
                  <a16:creationId xmlns:a16="http://schemas.microsoft.com/office/drawing/2014/main" id="{72DC7474-97C1-36DF-BA86-8F3816FC3BA1}"/>
                </a:ext>
              </a:extLst>
            </p:cNvPr>
            <p:cNvSpPr txBox="1"/>
            <p:nvPr/>
          </p:nvSpPr>
          <p:spPr>
            <a:xfrm>
              <a:off x="9318451" y="1427637"/>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4" name="TextBox 13">
              <a:extLst>
                <a:ext uri="{FF2B5EF4-FFF2-40B4-BE49-F238E27FC236}">
                  <a16:creationId xmlns:a16="http://schemas.microsoft.com/office/drawing/2014/main" id="{57BB4710-E806-A15D-E1AC-0F31BDA572E3}"/>
                </a:ext>
              </a:extLst>
            </p:cNvPr>
            <p:cNvSpPr txBox="1"/>
            <p:nvPr/>
          </p:nvSpPr>
          <p:spPr>
            <a:xfrm>
              <a:off x="10961413" y="102962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6" name="TextBox 15">
              <a:extLst>
                <a:ext uri="{FF2B5EF4-FFF2-40B4-BE49-F238E27FC236}">
                  <a16:creationId xmlns:a16="http://schemas.microsoft.com/office/drawing/2014/main" id="{A79D1DC1-3433-7E5D-D2AC-BFFC94A052A5}"/>
                </a:ext>
              </a:extLst>
            </p:cNvPr>
            <p:cNvSpPr txBox="1"/>
            <p:nvPr/>
          </p:nvSpPr>
          <p:spPr>
            <a:xfrm>
              <a:off x="8485378" y="1844261"/>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7" name="TextBox 16">
              <a:extLst>
                <a:ext uri="{FF2B5EF4-FFF2-40B4-BE49-F238E27FC236}">
                  <a16:creationId xmlns:a16="http://schemas.microsoft.com/office/drawing/2014/main" id="{CB93231C-E975-0796-B051-F4C103A6050A}"/>
                </a:ext>
              </a:extLst>
            </p:cNvPr>
            <p:cNvSpPr txBox="1"/>
            <p:nvPr/>
          </p:nvSpPr>
          <p:spPr>
            <a:xfrm>
              <a:off x="10130560" y="1436026"/>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8" name="Rectangle 17">
              <a:extLst>
                <a:ext uri="{FF2B5EF4-FFF2-40B4-BE49-F238E27FC236}">
                  <a16:creationId xmlns:a16="http://schemas.microsoft.com/office/drawing/2014/main" id="{54645F5E-BAF3-2B81-7C07-1D4B0FF1A942}"/>
                </a:ext>
              </a:extLst>
            </p:cNvPr>
            <p:cNvSpPr/>
            <p:nvPr/>
          </p:nvSpPr>
          <p:spPr>
            <a:xfrm>
              <a:off x="9220025" y="2176682"/>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spTree>
    <p:extLst>
      <p:ext uri="{BB962C8B-B14F-4D97-AF65-F5344CB8AC3E}">
        <p14:creationId xmlns:p14="http://schemas.microsoft.com/office/powerpoint/2010/main" val="357775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a:t>Document classification: GREEN</a:t>
            </a:r>
            <a:endParaRPr lang="en-GB" dirty="0"/>
          </a:p>
        </p:txBody>
      </p:sp>
      <p:sp>
        <p:nvSpPr>
          <p:cNvPr id="4" name="Title 3"/>
          <p:cNvSpPr>
            <a:spLocks noGrp="1"/>
          </p:cNvSpPr>
          <p:nvPr>
            <p:ph type="title"/>
          </p:nvPr>
        </p:nvSpPr>
        <p:spPr/>
        <p:txBody>
          <a:bodyPr/>
          <a:lstStyle/>
          <a:p>
            <a:r>
              <a:rPr lang="en-GB" dirty="0"/>
              <a:t>Where should Sec live?</a:t>
            </a:r>
          </a:p>
        </p:txBody>
      </p:sp>
      <p:grpSp>
        <p:nvGrpSpPr>
          <p:cNvPr id="6" name="Group 5"/>
          <p:cNvGrpSpPr/>
          <p:nvPr/>
        </p:nvGrpSpPr>
        <p:grpSpPr>
          <a:xfrm>
            <a:off x="7646285" y="565253"/>
            <a:ext cx="4238625" cy="2134649"/>
            <a:chOff x="7646285" y="565253"/>
            <a:chExt cx="4238625" cy="2134649"/>
          </a:xfrm>
        </p:grpSpPr>
        <p:pic>
          <p:nvPicPr>
            <p:cNvPr id="7" name="Picture 6"/>
            <p:cNvPicPr>
              <a:picLocks noChangeAspect="1"/>
            </p:cNvPicPr>
            <p:nvPr/>
          </p:nvPicPr>
          <p:blipFill>
            <a:blip r:embed="rId3"/>
            <a:stretch>
              <a:fillRect/>
            </a:stretch>
          </p:blipFill>
          <p:spPr>
            <a:xfrm>
              <a:off x="7646285" y="565253"/>
              <a:ext cx="4238625" cy="2133600"/>
            </a:xfrm>
            <a:prstGeom prst="rect">
              <a:avLst/>
            </a:prstGeom>
          </p:spPr>
        </p:pic>
        <p:sp>
          <p:nvSpPr>
            <p:cNvPr id="8" name="TextBox 7"/>
            <p:cNvSpPr txBox="1"/>
            <p:nvPr/>
          </p:nvSpPr>
          <p:spPr>
            <a:xfrm>
              <a:off x="8017516" y="1218824"/>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9" name="TextBox 8"/>
            <p:cNvSpPr txBox="1"/>
            <p:nvPr/>
          </p:nvSpPr>
          <p:spPr>
            <a:xfrm>
              <a:off x="9318451" y="1427637"/>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0" name="TextBox 9"/>
            <p:cNvSpPr txBox="1"/>
            <p:nvPr/>
          </p:nvSpPr>
          <p:spPr>
            <a:xfrm>
              <a:off x="10961413" y="102962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1" name="TextBox 10"/>
            <p:cNvSpPr txBox="1"/>
            <p:nvPr/>
          </p:nvSpPr>
          <p:spPr>
            <a:xfrm>
              <a:off x="8485378" y="1844261"/>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2" name="TextBox 11"/>
            <p:cNvSpPr txBox="1"/>
            <p:nvPr/>
          </p:nvSpPr>
          <p:spPr>
            <a:xfrm>
              <a:off x="10130560" y="1436026"/>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3" name="Rectangle 12"/>
            <p:cNvSpPr/>
            <p:nvPr/>
          </p:nvSpPr>
          <p:spPr>
            <a:xfrm>
              <a:off x="9220025" y="2176682"/>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pic>
        <p:nvPicPr>
          <p:cNvPr id="14" name="Picture 2" descr="https://cdn-assets-cloud.frontify.com/s3/frontify-cloud-files-us/eyJwYXRoIjoiZnJvbnRpZnlcL2FjY291bnRzXC84MVwvMTQwMDg3XC9wcm9qZWN0c1wvMjcwOTIzXC9hc3NldHNcL2Q2XC80ODUxMjI1XC9kZjFhM2Y3Mzg3MzhhNmFmZTYyMDdlNjE4YTMwYTQ1OS0xNjAzOTcyMDM1LnBuZyJ9:frontify:dBwyzVVzgbqk8UGTjB_2_OmS7Kr8LjWFNIjcWsauKPk?width=24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6464" y="2058616"/>
            <a:ext cx="3377553" cy="33775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591056" y="1731992"/>
            <a:ext cx="1575732" cy="646331"/>
          </a:xfrm>
          <a:prstGeom prst="rect">
            <a:avLst/>
          </a:prstGeom>
          <a:noFill/>
          <a:ln>
            <a:noFill/>
          </a:ln>
        </p:spPr>
        <p:txBody>
          <a:bodyPr wrap="square" rtlCol="0">
            <a:spAutoFit/>
          </a:bodyPr>
          <a:lstStyle/>
          <a:p>
            <a:r>
              <a:rPr lang="en-GB" dirty="0">
                <a:latin typeface="Lucida Console" panose="020B0609040504020204" pitchFamily="49" charset="0"/>
              </a:rPr>
              <a:t>Destroy &amp; </a:t>
            </a:r>
          </a:p>
          <a:p>
            <a:r>
              <a:rPr lang="en-GB" dirty="0">
                <a:latin typeface="Lucida Console" panose="020B0609040504020204" pitchFamily="49" charset="0"/>
              </a:rPr>
              <a:t>rebuild</a:t>
            </a:r>
          </a:p>
        </p:txBody>
      </p:sp>
      <p:sp>
        <p:nvSpPr>
          <p:cNvPr id="16" name="Rectangle 15"/>
          <p:cNvSpPr/>
          <p:nvPr/>
        </p:nvSpPr>
        <p:spPr>
          <a:xfrm>
            <a:off x="5280137" y="2551458"/>
            <a:ext cx="1579278" cy="646331"/>
          </a:xfrm>
          <a:prstGeom prst="rect">
            <a:avLst/>
          </a:prstGeom>
        </p:spPr>
        <p:txBody>
          <a:bodyPr wrap="none">
            <a:spAutoFit/>
          </a:bodyPr>
          <a:lstStyle/>
          <a:p>
            <a:r>
              <a:rPr lang="en-GB" dirty="0">
                <a:latin typeface="Lucida Console" panose="020B0609040504020204" pitchFamily="49" charset="0"/>
              </a:rPr>
              <a:t>Continuous</a:t>
            </a:r>
          </a:p>
          <a:p>
            <a:r>
              <a:rPr lang="en-GB" dirty="0">
                <a:latin typeface="Lucida Console" panose="020B0609040504020204" pitchFamily="49" charset="0"/>
              </a:rPr>
              <a:t>monitoring</a:t>
            </a:r>
          </a:p>
        </p:txBody>
      </p:sp>
      <p:sp>
        <p:nvSpPr>
          <p:cNvPr id="17" name="Rectangle 16"/>
          <p:cNvSpPr/>
          <p:nvPr/>
        </p:nvSpPr>
        <p:spPr>
          <a:xfrm>
            <a:off x="5476257" y="3907645"/>
            <a:ext cx="1997663" cy="646331"/>
          </a:xfrm>
          <a:prstGeom prst="rect">
            <a:avLst/>
          </a:prstGeom>
        </p:spPr>
        <p:txBody>
          <a:bodyPr wrap="none">
            <a:spAutoFit/>
          </a:bodyPr>
          <a:lstStyle/>
          <a:p>
            <a:r>
              <a:rPr lang="en-GB" dirty="0">
                <a:latin typeface="Lucida Console" panose="020B0609040504020204" pitchFamily="49" charset="0"/>
              </a:rPr>
              <a:t>Vulnerability</a:t>
            </a:r>
          </a:p>
          <a:p>
            <a:r>
              <a:rPr lang="en-GB" dirty="0">
                <a:latin typeface="Lucida Console" panose="020B0609040504020204" pitchFamily="49" charset="0"/>
              </a:rPr>
              <a:t>Management</a:t>
            </a:r>
          </a:p>
        </p:txBody>
      </p:sp>
      <p:sp>
        <p:nvSpPr>
          <p:cNvPr id="18" name="Rectangle 17"/>
          <p:cNvSpPr/>
          <p:nvPr/>
        </p:nvSpPr>
        <p:spPr>
          <a:xfrm>
            <a:off x="1094165" y="2566746"/>
            <a:ext cx="1579278" cy="646331"/>
          </a:xfrm>
          <a:prstGeom prst="rect">
            <a:avLst/>
          </a:prstGeom>
        </p:spPr>
        <p:txBody>
          <a:bodyPr wrap="none">
            <a:spAutoFit/>
          </a:bodyPr>
          <a:lstStyle/>
          <a:p>
            <a:r>
              <a:rPr lang="en-GB" dirty="0">
                <a:latin typeface="Lucida Console" panose="020B0609040504020204" pitchFamily="49" charset="0"/>
              </a:rPr>
              <a:t>Policy</a:t>
            </a:r>
          </a:p>
          <a:p>
            <a:r>
              <a:rPr lang="en-GB" dirty="0">
                <a:latin typeface="Lucida Console" panose="020B0609040504020204" pitchFamily="49" charset="0"/>
              </a:rPr>
              <a:t>compliance</a:t>
            </a:r>
          </a:p>
        </p:txBody>
      </p:sp>
      <p:sp>
        <p:nvSpPr>
          <p:cNvPr id="19" name="Rectangle 18"/>
          <p:cNvSpPr/>
          <p:nvPr/>
        </p:nvSpPr>
        <p:spPr>
          <a:xfrm>
            <a:off x="2673443" y="5113003"/>
            <a:ext cx="2694969" cy="646331"/>
          </a:xfrm>
          <a:prstGeom prst="rect">
            <a:avLst/>
          </a:prstGeom>
        </p:spPr>
        <p:txBody>
          <a:bodyPr wrap="none">
            <a:spAutoFit/>
          </a:bodyPr>
          <a:lstStyle/>
          <a:p>
            <a:r>
              <a:rPr lang="en-GB" dirty="0">
                <a:latin typeface="Lucida Console" panose="020B0609040504020204" pitchFamily="49" charset="0"/>
              </a:rPr>
              <a:t>Posture management</a:t>
            </a:r>
          </a:p>
          <a:p>
            <a:r>
              <a:rPr lang="en-GB" dirty="0">
                <a:latin typeface="Lucida Console" panose="020B0609040504020204" pitchFamily="49" charset="0"/>
              </a:rPr>
              <a:t>reporting</a:t>
            </a:r>
          </a:p>
        </p:txBody>
      </p:sp>
      <p:sp>
        <p:nvSpPr>
          <p:cNvPr id="20" name="Rectangle 19"/>
          <p:cNvSpPr/>
          <p:nvPr/>
        </p:nvSpPr>
        <p:spPr>
          <a:xfrm>
            <a:off x="546293" y="3940443"/>
            <a:ext cx="1439818" cy="646331"/>
          </a:xfrm>
          <a:prstGeom prst="rect">
            <a:avLst/>
          </a:prstGeom>
        </p:spPr>
        <p:txBody>
          <a:bodyPr wrap="none">
            <a:spAutoFit/>
          </a:bodyPr>
          <a:lstStyle/>
          <a:p>
            <a:r>
              <a:rPr lang="en-GB" dirty="0">
                <a:latin typeface="Lucida Console" panose="020B0609040504020204" pitchFamily="49" charset="0"/>
              </a:rPr>
              <a:t>Proactive</a:t>
            </a:r>
          </a:p>
          <a:p>
            <a:r>
              <a:rPr lang="en-GB" dirty="0">
                <a:latin typeface="Lucida Console" panose="020B0609040504020204" pitchFamily="49" charset="0"/>
              </a:rPr>
              <a:t>patching</a:t>
            </a:r>
          </a:p>
        </p:txBody>
      </p:sp>
    </p:spTree>
    <p:extLst>
      <p:ext uri="{BB962C8B-B14F-4D97-AF65-F5344CB8AC3E}">
        <p14:creationId xmlns:p14="http://schemas.microsoft.com/office/powerpoint/2010/main" val="1004717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a:t>Document classification: GREEN</a:t>
            </a:r>
            <a:endParaRPr lang="en-GB" dirty="0"/>
          </a:p>
        </p:txBody>
      </p:sp>
      <p:sp>
        <p:nvSpPr>
          <p:cNvPr id="4" name="Title 3"/>
          <p:cNvSpPr>
            <a:spLocks noGrp="1"/>
          </p:cNvSpPr>
          <p:nvPr>
            <p:ph type="title"/>
          </p:nvPr>
        </p:nvSpPr>
        <p:spPr/>
        <p:txBody>
          <a:bodyPr/>
          <a:lstStyle/>
          <a:p>
            <a:r>
              <a:rPr lang="en-GB" dirty="0"/>
              <a:t>#</a:t>
            </a:r>
            <a:r>
              <a:rPr lang="en-GB" dirty="0" err="1"/>
              <a:t>DevSecOpsHow</a:t>
            </a:r>
            <a:endParaRPr lang="en-GB" dirty="0"/>
          </a:p>
        </p:txBody>
      </p:sp>
      <p:sp>
        <p:nvSpPr>
          <p:cNvPr id="12" name="Shape">
            <a:extLst>
              <a:ext uri="{FF2B5EF4-FFF2-40B4-BE49-F238E27FC236}">
                <a16:creationId xmlns:a16="http://schemas.microsoft.com/office/drawing/2014/main" id="{ABC33907-3DF2-F34B-9DFF-46D4AA04E94F}"/>
              </a:ext>
            </a:extLst>
          </p:cNvPr>
          <p:cNvSpPr/>
          <p:nvPr/>
        </p:nvSpPr>
        <p:spPr>
          <a:xfrm>
            <a:off x="3727117" y="1656600"/>
            <a:ext cx="4342778" cy="3837696"/>
          </a:xfrm>
          <a:custGeom>
            <a:avLst/>
            <a:gdLst/>
            <a:ahLst/>
            <a:cxnLst>
              <a:cxn ang="0">
                <a:pos x="wd2" y="hd2"/>
              </a:cxn>
              <a:cxn ang="5400000">
                <a:pos x="wd2" y="hd2"/>
              </a:cxn>
              <a:cxn ang="10800000">
                <a:pos x="wd2" y="hd2"/>
              </a:cxn>
              <a:cxn ang="16200000">
                <a:pos x="wd2" y="hd2"/>
              </a:cxn>
            </a:cxnLst>
            <a:rect l="0" t="0" r="r" b="b"/>
            <a:pathLst>
              <a:path w="21482" h="21600" extrusionOk="0">
                <a:moveTo>
                  <a:pt x="15439" y="21600"/>
                </a:moveTo>
                <a:lnTo>
                  <a:pt x="6043" y="21600"/>
                </a:lnTo>
                <a:cubicBezTo>
                  <a:pt x="5558" y="21600"/>
                  <a:pt x="5107" y="21305"/>
                  <a:pt x="4870" y="20830"/>
                </a:cubicBezTo>
                <a:lnTo>
                  <a:pt x="178" y="11576"/>
                </a:lnTo>
                <a:cubicBezTo>
                  <a:pt x="-59" y="11102"/>
                  <a:pt x="-59" y="10511"/>
                  <a:pt x="178" y="10024"/>
                </a:cubicBezTo>
                <a:lnTo>
                  <a:pt x="4870" y="770"/>
                </a:lnTo>
                <a:cubicBezTo>
                  <a:pt x="5107" y="295"/>
                  <a:pt x="5558" y="0"/>
                  <a:pt x="6043" y="0"/>
                </a:cubicBezTo>
                <a:lnTo>
                  <a:pt x="15439" y="0"/>
                </a:lnTo>
                <a:cubicBezTo>
                  <a:pt x="15924" y="0"/>
                  <a:pt x="16375" y="295"/>
                  <a:pt x="16612" y="770"/>
                </a:cubicBezTo>
                <a:lnTo>
                  <a:pt x="21304" y="10024"/>
                </a:lnTo>
                <a:cubicBezTo>
                  <a:pt x="21541" y="10498"/>
                  <a:pt x="21541" y="11089"/>
                  <a:pt x="21304" y="11576"/>
                </a:cubicBezTo>
                <a:lnTo>
                  <a:pt x="16612" y="20830"/>
                </a:lnTo>
                <a:cubicBezTo>
                  <a:pt x="16364" y="21305"/>
                  <a:pt x="15913" y="21600"/>
                  <a:pt x="15439" y="21600"/>
                </a:cubicBezTo>
                <a:close/>
                <a:moveTo>
                  <a:pt x="6043" y="1386"/>
                </a:moveTo>
                <a:cubicBezTo>
                  <a:pt x="5998" y="1386"/>
                  <a:pt x="5953" y="1412"/>
                  <a:pt x="5930" y="1463"/>
                </a:cubicBezTo>
                <a:lnTo>
                  <a:pt x="1238" y="10717"/>
                </a:lnTo>
                <a:cubicBezTo>
                  <a:pt x="1216" y="10768"/>
                  <a:pt x="1216" y="10819"/>
                  <a:pt x="1238" y="10858"/>
                </a:cubicBezTo>
                <a:lnTo>
                  <a:pt x="5930" y="20111"/>
                </a:lnTo>
                <a:cubicBezTo>
                  <a:pt x="5953" y="20163"/>
                  <a:pt x="5998" y="20188"/>
                  <a:pt x="6043" y="20188"/>
                </a:cubicBezTo>
                <a:lnTo>
                  <a:pt x="15439" y="20188"/>
                </a:lnTo>
                <a:cubicBezTo>
                  <a:pt x="15484" y="20188"/>
                  <a:pt x="15529" y="20163"/>
                  <a:pt x="15552" y="20111"/>
                </a:cubicBezTo>
                <a:lnTo>
                  <a:pt x="20244" y="10858"/>
                </a:lnTo>
                <a:cubicBezTo>
                  <a:pt x="20266" y="10806"/>
                  <a:pt x="20266" y="10755"/>
                  <a:pt x="20244" y="10717"/>
                </a:cubicBezTo>
                <a:lnTo>
                  <a:pt x="15552" y="1463"/>
                </a:lnTo>
                <a:cubicBezTo>
                  <a:pt x="15529" y="1412"/>
                  <a:pt x="15484" y="1386"/>
                  <a:pt x="15439" y="1386"/>
                </a:cubicBezTo>
                <a:lnTo>
                  <a:pt x="6043" y="1386"/>
                </a:lnTo>
                <a:close/>
              </a:path>
            </a:pathLst>
          </a:custGeom>
          <a:solidFill>
            <a:schemeClr val="tx1">
              <a:lumMod val="95000"/>
              <a:lumOff val="5000"/>
            </a:scheme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3000">
              <a:solidFill>
                <a:srgbClr val="FFFFFF"/>
              </a:solidFill>
              <a:effectLst>
                <a:outerShdw blurRad="38100" dist="12700" dir="5400000" rotWithShape="0">
                  <a:srgbClr val="000000">
                    <a:alpha val="50000"/>
                  </a:srgbClr>
                </a:outerShdw>
              </a:effectLst>
            </a:endParaRPr>
          </a:p>
        </p:txBody>
      </p:sp>
      <p:sp>
        <p:nvSpPr>
          <p:cNvPr id="13" name="Shape">
            <a:extLst>
              <a:ext uri="{FF2B5EF4-FFF2-40B4-BE49-F238E27FC236}">
                <a16:creationId xmlns:a16="http://schemas.microsoft.com/office/drawing/2014/main" id="{ADDD2EEC-2E55-FA40-BF52-738002E6B0AF}"/>
              </a:ext>
            </a:extLst>
          </p:cNvPr>
          <p:cNvSpPr/>
          <p:nvPr/>
        </p:nvSpPr>
        <p:spPr>
          <a:xfrm>
            <a:off x="4251581" y="1230913"/>
            <a:ext cx="2148017" cy="1108212"/>
          </a:xfrm>
          <a:custGeom>
            <a:avLst/>
            <a:gdLst/>
            <a:ahLst/>
            <a:cxnLst>
              <a:cxn ang="0">
                <a:pos x="wd2" y="hd2"/>
              </a:cxn>
              <a:cxn ang="5400000">
                <a:pos x="wd2" y="hd2"/>
              </a:cxn>
              <a:cxn ang="10800000">
                <a:pos x="wd2" y="hd2"/>
              </a:cxn>
              <a:cxn ang="16200000">
                <a:pos x="wd2" y="hd2"/>
              </a:cxn>
            </a:cxnLst>
            <a:rect l="0" t="0" r="r" b="b"/>
            <a:pathLst>
              <a:path w="21531" h="21600" extrusionOk="0">
                <a:moveTo>
                  <a:pt x="21531" y="15200"/>
                </a:moveTo>
                <a:lnTo>
                  <a:pt x="16182" y="8800"/>
                </a:lnTo>
                <a:lnTo>
                  <a:pt x="16182" y="12933"/>
                </a:lnTo>
                <a:lnTo>
                  <a:pt x="11474" y="12933"/>
                </a:lnTo>
                <a:lnTo>
                  <a:pt x="11771" y="11956"/>
                </a:lnTo>
                <a:cubicBezTo>
                  <a:pt x="12045" y="11067"/>
                  <a:pt x="12045" y="9911"/>
                  <a:pt x="11771" y="9022"/>
                </a:cubicBezTo>
                <a:lnTo>
                  <a:pt x="9531" y="1467"/>
                </a:lnTo>
                <a:cubicBezTo>
                  <a:pt x="9257" y="578"/>
                  <a:pt x="8754" y="0"/>
                  <a:pt x="8228" y="0"/>
                </a:cubicBezTo>
                <a:lnTo>
                  <a:pt x="3748" y="0"/>
                </a:lnTo>
                <a:cubicBezTo>
                  <a:pt x="3200" y="0"/>
                  <a:pt x="2720" y="578"/>
                  <a:pt x="2445" y="1467"/>
                </a:cubicBezTo>
                <a:lnTo>
                  <a:pt x="205" y="9022"/>
                </a:lnTo>
                <a:cubicBezTo>
                  <a:pt x="-69" y="9911"/>
                  <a:pt x="-69" y="11067"/>
                  <a:pt x="205" y="11956"/>
                </a:cubicBezTo>
                <a:lnTo>
                  <a:pt x="2445" y="19511"/>
                </a:lnTo>
                <a:cubicBezTo>
                  <a:pt x="2720" y="20400"/>
                  <a:pt x="3222" y="20978"/>
                  <a:pt x="3748" y="20978"/>
                </a:cubicBezTo>
                <a:lnTo>
                  <a:pt x="8228" y="20978"/>
                </a:lnTo>
                <a:cubicBezTo>
                  <a:pt x="8777" y="20978"/>
                  <a:pt x="9257" y="20400"/>
                  <a:pt x="9531" y="19511"/>
                </a:cubicBezTo>
                <a:lnTo>
                  <a:pt x="10057" y="17778"/>
                </a:lnTo>
                <a:lnTo>
                  <a:pt x="16205" y="17778"/>
                </a:lnTo>
                <a:lnTo>
                  <a:pt x="16205" y="21600"/>
                </a:lnTo>
                <a:lnTo>
                  <a:pt x="21531" y="15200"/>
                </a:lnTo>
                <a:close/>
              </a:path>
            </a:pathLst>
          </a:custGeom>
          <a:solidFill>
            <a:schemeClr val="accent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4" name="Shape">
            <a:extLst>
              <a:ext uri="{FF2B5EF4-FFF2-40B4-BE49-F238E27FC236}">
                <a16:creationId xmlns:a16="http://schemas.microsoft.com/office/drawing/2014/main" id="{7BA7D26F-41D5-9B44-A33A-BE760512323E}"/>
              </a:ext>
            </a:extLst>
          </p:cNvPr>
          <p:cNvSpPr/>
          <p:nvPr/>
        </p:nvSpPr>
        <p:spPr>
          <a:xfrm>
            <a:off x="6349430" y="1230911"/>
            <a:ext cx="1194864" cy="1986122"/>
          </a:xfrm>
          <a:custGeom>
            <a:avLst/>
            <a:gdLst/>
            <a:ahLst/>
            <a:cxnLst>
              <a:cxn ang="0">
                <a:pos x="wd2" y="hd2"/>
              </a:cxn>
              <a:cxn ang="5400000">
                <a:pos x="wd2" y="hd2"/>
              </a:cxn>
              <a:cxn ang="10800000">
                <a:pos x="wd2" y="hd2"/>
              </a:cxn>
              <a:cxn ang="16200000">
                <a:pos x="wd2" y="hd2"/>
              </a:cxn>
            </a:cxnLst>
            <a:rect l="0" t="0" r="r" b="b"/>
            <a:pathLst>
              <a:path w="21355" h="21600" extrusionOk="0">
                <a:moveTo>
                  <a:pt x="16995" y="10887"/>
                </a:moveTo>
                <a:lnTo>
                  <a:pt x="20989" y="6671"/>
                </a:lnTo>
                <a:cubicBezTo>
                  <a:pt x="21478" y="6175"/>
                  <a:pt x="21478" y="5530"/>
                  <a:pt x="20989" y="5034"/>
                </a:cubicBezTo>
                <a:lnTo>
                  <a:pt x="16995" y="818"/>
                </a:lnTo>
                <a:cubicBezTo>
                  <a:pt x="16506" y="322"/>
                  <a:pt x="15609" y="0"/>
                  <a:pt x="14672" y="0"/>
                </a:cubicBezTo>
                <a:lnTo>
                  <a:pt x="6684" y="0"/>
                </a:lnTo>
                <a:cubicBezTo>
                  <a:pt x="5706" y="0"/>
                  <a:pt x="4850" y="322"/>
                  <a:pt x="4361" y="818"/>
                </a:cubicBezTo>
                <a:lnTo>
                  <a:pt x="367" y="5034"/>
                </a:lnTo>
                <a:cubicBezTo>
                  <a:pt x="-122" y="5530"/>
                  <a:pt x="-122" y="6175"/>
                  <a:pt x="367" y="6671"/>
                </a:cubicBezTo>
                <a:lnTo>
                  <a:pt x="4361" y="10887"/>
                </a:lnTo>
                <a:cubicBezTo>
                  <a:pt x="4850" y="11383"/>
                  <a:pt x="5747" y="11705"/>
                  <a:pt x="6684" y="11705"/>
                </a:cubicBezTo>
                <a:lnTo>
                  <a:pt x="8314" y="11705"/>
                </a:lnTo>
                <a:lnTo>
                  <a:pt x="13572" y="17235"/>
                </a:lnTo>
                <a:lnTo>
                  <a:pt x="10393" y="18351"/>
                </a:lnTo>
                <a:lnTo>
                  <a:pt x="20255" y="21600"/>
                </a:lnTo>
                <a:lnTo>
                  <a:pt x="20581" y="14780"/>
                </a:lnTo>
                <a:lnTo>
                  <a:pt x="17443" y="15871"/>
                </a:lnTo>
                <a:lnTo>
                  <a:pt x="13490" y="11680"/>
                </a:lnTo>
                <a:lnTo>
                  <a:pt x="14753" y="11680"/>
                </a:lnTo>
                <a:cubicBezTo>
                  <a:pt x="15650" y="11705"/>
                  <a:pt x="16547" y="11383"/>
                  <a:pt x="16995" y="10887"/>
                </a:cubicBezTo>
                <a:close/>
              </a:path>
            </a:pathLst>
          </a:custGeom>
          <a:solidFill>
            <a:schemeClr val="accent2"/>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5" name="Shape">
            <a:extLst>
              <a:ext uri="{FF2B5EF4-FFF2-40B4-BE49-F238E27FC236}">
                <a16:creationId xmlns:a16="http://schemas.microsoft.com/office/drawing/2014/main" id="{27A003AC-C506-F146-9346-C7636F148278}"/>
              </a:ext>
            </a:extLst>
          </p:cNvPr>
          <p:cNvSpPr/>
          <p:nvPr/>
        </p:nvSpPr>
        <p:spPr>
          <a:xfrm>
            <a:off x="4251579" y="3929310"/>
            <a:ext cx="1198888" cy="2002080"/>
          </a:xfrm>
          <a:custGeom>
            <a:avLst/>
            <a:gdLst/>
            <a:ahLst/>
            <a:cxnLst>
              <a:cxn ang="0">
                <a:pos x="wd2" y="hd2"/>
              </a:cxn>
              <a:cxn ang="5400000">
                <a:pos x="wd2" y="hd2"/>
              </a:cxn>
              <a:cxn ang="10800000">
                <a:pos x="wd2" y="hd2"/>
              </a:cxn>
              <a:cxn ang="16200000">
                <a:pos x="wd2" y="hd2"/>
              </a:cxn>
            </a:cxnLst>
            <a:rect l="0" t="0" r="r" b="b"/>
            <a:pathLst>
              <a:path w="21347" h="21600" extrusionOk="0">
                <a:moveTo>
                  <a:pt x="20991" y="14958"/>
                </a:moveTo>
                <a:lnTo>
                  <a:pt x="17012" y="10775"/>
                </a:lnTo>
                <a:cubicBezTo>
                  <a:pt x="16525" y="10283"/>
                  <a:pt x="15631" y="9964"/>
                  <a:pt x="14698" y="9964"/>
                </a:cubicBezTo>
                <a:lnTo>
                  <a:pt x="12830" y="9964"/>
                </a:lnTo>
                <a:lnTo>
                  <a:pt x="7470" y="4330"/>
                </a:lnTo>
                <a:lnTo>
                  <a:pt x="10637" y="3223"/>
                </a:lnTo>
                <a:lnTo>
                  <a:pt x="812" y="0"/>
                </a:lnTo>
                <a:lnTo>
                  <a:pt x="487" y="6765"/>
                </a:lnTo>
                <a:lnTo>
                  <a:pt x="3573" y="5683"/>
                </a:lnTo>
                <a:lnTo>
                  <a:pt x="7673" y="9988"/>
                </a:lnTo>
                <a:lnTo>
                  <a:pt x="6658" y="9988"/>
                </a:lnTo>
                <a:cubicBezTo>
                  <a:pt x="5684" y="9988"/>
                  <a:pt x="4831" y="10308"/>
                  <a:pt x="4344" y="10800"/>
                </a:cubicBezTo>
                <a:lnTo>
                  <a:pt x="365" y="14982"/>
                </a:lnTo>
                <a:cubicBezTo>
                  <a:pt x="-122" y="15474"/>
                  <a:pt x="-122" y="16114"/>
                  <a:pt x="365" y="16606"/>
                </a:cubicBezTo>
                <a:lnTo>
                  <a:pt x="4344" y="20788"/>
                </a:lnTo>
                <a:cubicBezTo>
                  <a:pt x="4831" y="21280"/>
                  <a:pt x="5725" y="21600"/>
                  <a:pt x="6658" y="21600"/>
                </a:cubicBezTo>
                <a:lnTo>
                  <a:pt x="14616" y="21600"/>
                </a:lnTo>
                <a:cubicBezTo>
                  <a:pt x="15591" y="21600"/>
                  <a:pt x="16443" y="21280"/>
                  <a:pt x="16931" y="20788"/>
                </a:cubicBezTo>
                <a:lnTo>
                  <a:pt x="20910" y="16606"/>
                </a:lnTo>
                <a:cubicBezTo>
                  <a:pt x="21478" y="16089"/>
                  <a:pt x="21478" y="15474"/>
                  <a:pt x="20991" y="14958"/>
                </a:cubicBezTo>
                <a:close/>
              </a:path>
            </a:pathLst>
          </a:custGeom>
          <a:solidFill>
            <a:schemeClr val="accent6"/>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6" name="Shape">
            <a:extLst>
              <a:ext uri="{FF2B5EF4-FFF2-40B4-BE49-F238E27FC236}">
                <a16:creationId xmlns:a16="http://schemas.microsoft.com/office/drawing/2014/main" id="{461029B0-B6AE-DB4C-BC2B-2356CDB568D3}"/>
              </a:ext>
            </a:extLst>
          </p:cNvPr>
          <p:cNvSpPr/>
          <p:nvPr/>
        </p:nvSpPr>
        <p:spPr>
          <a:xfrm>
            <a:off x="5391716" y="4795813"/>
            <a:ext cx="2134628" cy="1115053"/>
          </a:xfrm>
          <a:custGeom>
            <a:avLst/>
            <a:gdLst/>
            <a:ahLst/>
            <a:cxnLst>
              <a:cxn ang="0">
                <a:pos x="wd2" y="hd2"/>
              </a:cxn>
              <a:cxn ang="5400000">
                <a:pos x="wd2" y="hd2"/>
              </a:cxn>
              <a:cxn ang="10800000">
                <a:pos x="wd2" y="hd2"/>
              </a:cxn>
              <a:cxn ang="16200000">
                <a:pos x="wd2" y="hd2"/>
              </a:cxn>
            </a:cxnLst>
            <a:rect l="0" t="0" r="r" b="b"/>
            <a:pathLst>
              <a:path w="21534" h="21600" extrusionOk="0">
                <a:moveTo>
                  <a:pt x="21347" y="9674"/>
                </a:moveTo>
                <a:lnTo>
                  <a:pt x="19093" y="2164"/>
                </a:lnTo>
                <a:cubicBezTo>
                  <a:pt x="18817" y="1281"/>
                  <a:pt x="18311" y="707"/>
                  <a:pt x="17781" y="707"/>
                </a:cubicBezTo>
                <a:lnTo>
                  <a:pt x="13250" y="707"/>
                </a:lnTo>
                <a:cubicBezTo>
                  <a:pt x="12698" y="707"/>
                  <a:pt x="12215" y="1281"/>
                  <a:pt x="11939" y="2164"/>
                </a:cubicBezTo>
                <a:lnTo>
                  <a:pt x="11410" y="3931"/>
                </a:lnTo>
                <a:lnTo>
                  <a:pt x="5383" y="3931"/>
                </a:lnTo>
                <a:lnTo>
                  <a:pt x="5383" y="0"/>
                </a:lnTo>
                <a:lnTo>
                  <a:pt x="0" y="6361"/>
                </a:lnTo>
                <a:lnTo>
                  <a:pt x="5383" y="12721"/>
                </a:lnTo>
                <a:lnTo>
                  <a:pt x="5383" y="8790"/>
                </a:lnTo>
                <a:lnTo>
                  <a:pt x="9960" y="8790"/>
                </a:lnTo>
                <a:lnTo>
                  <a:pt x="9684" y="9718"/>
                </a:lnTo>
                <a:cubicBezTo>
                  <a:pt x="9408" y="10601"/>
                  <a:pt x="9408" y="11750"/>
                  <a:pt x="9684" y="12633"/>
                </a:cubicBezTo>
                <a:lnTo>
                  <a:pt x="11939" y="20142"/>
                </a:lnTo>
                <a:cubicBezTo>
                  <a:pt x="12215" y="21026"/>
                  <a:pt x="12721" y="21600"/>
                  <a:pt x="13250" y="21600"/>
                </a:cubicBezTo>
                <a:lnTo>
                  <a:pt x="17758" y="21600"/>
                </a:lnTo>
                <a:cubicBezTo>
                  <a:pt x="18311" y="21600"/>
                  <a:pt x="18794" y="21026"/>
                  <a:pt x="19070" y="20142"/>
                </a:cubicBezTo>
                <a:lnTo>
                  <a:pt x="21324" y="12633"/>
                </a:lnTo>
                <a:cubicBezTo>
                  <a:pt x="21600" y="11706"/>
                  <a:pt x="21600" y="10601"/>
                  <a:pt x="21347" y="9674"/>
                </a:cubicBezTo>
                <a:close/>
              </a:path>
            </a:pathLst>
          </a:custGeom>
          <a:solidFill>
            <a:schemeClr val="accent3"/>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7" name="Shape">
            <a:extLst>
              <a:ext uri="{FF2B5EF4-FFF2-40B4-BE49-F238E27FC236}">
                <a16:creationId xmlns:a16="http://schemas.microsoft.com/office/drawing/2014/main" id="{A7C0173E-76AA-0842-8AFA-C6F321223D03}"/>
              </a:ext>
            </a:extLst>
          </p:cNvPr>
          <p:cNvSpPr/>
          <p:nvPr/>
        </p:nvSpPr>
        <p:spPr>
          <a:xfrm>
            <a:off x="6965102" y="3024763"/>
            <a:ext cx="1596193" cy="1774055"/>
          </a:xfrm>
          <a:custGeom>
            <a:avLst/>
            <a:gdLst/>
            <a:ahLst/>
            <a:cxnLst>
              <a:cxn ang="0">
                <a:pos x="wd2" y="hd2"/>
              </a:cxn>
              <a:cxn ang="5400000">
                <a:pos x="wd2" y="hd2"/>
              </a:cxn>
              <a:cxn ang="10800000">
                <a:pos x="wd2" y="hd2"/>
              </a:cxn>
              <a:cxn ang="16200000">
                <a:pos x="wd2" y="hd2"/>
              </a:cxn>
            </a:cxnLst>
            <a:rect l="0" t="0" r="r" b="b"/>
            <a:pathLst>
              <a:path w="21508" h="21600" extrusionOk="0">
                <a:moveTo>
                  <a:pt x="21231" y="5636"/>
                </a:moveTo>
                <a:lnTo>
                  <a:pt x="18220" y="916"/>
                </a:lnTo>
                <a:cubicBezTo>
                  <a:pt x="17851" y="361"/>
                  <a:pt x="17176" y="0"/>
                  <a:pt x="16469" y="0"/>
                </a:cubicBezTo>
                <a:lnTo>
                  <a:pt x="10447" y="0"/>
                </a:lnTo>
                <a:cubicBezTo>
                  <a:pt x="9709" y="0"/>
                  <a:pt x="9064" y="361"/>
                  <a:pt x="8695" y="916"/>
                </a:cubicBezTo>
                <a:lnTo>
                  <a:pt x="5684" y="5636"/>
                </a:lnTo>
                <a:cubicBezTo>
                  <a:pt x="5316" y="6191"/>
                  <a:pt x="5316" y="6913"/>
                  <a:pt x="5684" y="7468"/>
                </a:cubicBezTo>
                <a:lnTo>
                  <a:pt x="6483" y="8718"/>
                </a:lnTo>
                <a:lnTo>
                  <a:pt x="2335" y="15187"/>
                </a:lnTo>
                <a:lnTo>
                  <a:pt x="0" y="13965"/>
                </a:lnTo>
                <a:lnTo>
                  <a:pt x="246" y="21600"/>
                </a:lnTo>
                <a:lnTo>
                  <a:pt x="7681" y="17963"/>
                </a:lnTo>
                <a:lnTo>
                  <a:pt x="5254" y="16714"/>
                </a:lnTo>
                <a:lnTo>
                  <a:pt x="8419" y="11744"/>
                </a:lnTo>
                <a:lnTo>
                  <a:pt x="8695" y="12188"/>
                </a:lnTo>
                <a:cubicBezTo>
                  <a:pt x="9064" y="12743"/>
                  <a:pt x="9740" y="13104"/>
                  <a:pt x="10447" y="13104"/>
                </a:cubicBezTo>
                <a:lnTo>
                  <a:pt x="16469" y="13104"/>
                </a:lnTo>
                <a:cubicBezTo>
                  <a:pt x="17206" y="13104"/>
                  <a:pt x="17851" y="12743"/>
                  <a:pt x="18220" y="12188"/>
                </a:cubicBezTo>
                <a:lnTo>
                  <a:pt x="21231" y="7468"/>
                </a:lnTo>
                <a:cubicBezTo>
                  <a:pt x="21600" y="6885"/>
                  <a:pt x="21600" y="6191"/>
                  <a:pt x="21231" y="5636"/>
                </a:cubicBezTo>
                <a:close/>
              </a:path>
            </a:pathLst>
          </a:custGeom>
          <a:solidFill>
            <a:schemeClr val="accent5"/>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8" name="Shape">
            <a:extLst>
              <a:ext uri="{FF2B5EF4-FFF2-40B4-BE49-F238E27FC236}">
                <a16:creationId xmlns:a16="http://schemas.microsoft.com/office/drawing/2014/main" id="{F7FAEE51-F0D6-B24D-A417-6ACBE951DF3A}"/>
              </a:ext>
            </a:extLst>
          </p:cNvPr>
          <p:cNvSpPr/>
          <p:nvPr/>
        </p:nvSpPr>
        <p:spPr>
          <a:xfrm>
            <a:off x="3225459" y="2363484"/>
            <a:ext cx="1605313" cy="1726165"/>
          </a:xfrm>
          <a:custGeom>
            <a:avLst/>
            <a:gdLst/>
            <a:ahLst/>
            <a:cxnLst>
              <a:cxn ang="0">
                <a:pos x="wd2" y="hd2"/>
              </a:cxn>
              <a:cxn ang="5400000">
                <a:pos x="wd2" y="hd2"/>
              </a:cxn>
              <a:cxn ang="10800000">
                <a:pos x="wd2" y="hd2"/>
              </a:cxn>
              <a:cxn ang="16200000">
                <a:pos x="wd2" y="hd2"/>
              </a:cxn>
            </a:cxnLst>
            <a:rect l="0" t="0" r="r" b="b"/>
            <a:pathLst>
              <a:path w="21508" h="21600" extrusionOk="0">
                <a:moveTo>
                  <a:pt x="21508" y="7847"/>
                </a:moveTo>
                <a:lnTo>
                  <a:pt x="21264" y="0"/>
                </a:lnTo>
                <a:lnTo>
                  <a:pt x="13870" y="3738"/>
                </a:lnTo>
                <a:lnTo>
                  <a:pt x="16100" y="4936"/>
                </a:lnTo>
                <a:lnTo>
                  <a:pt x="13137" y="9730"/>
                </a:lnTo>
                <a:lnTo>
                  <a:pt x="12740" y="9074"/>
                </a:lnTo>
                <a:cubicBezTo>
                  <a:pt x="12373" y="8503"/>
                  <a:pt x="11701" y="8132"/>
                  <a:pt x="10998" y="8132"/>
                </a:cubicBezTo>
                <a:lnTo>
                  <a:pt x="5010" y="8132"/>
                </a:lnTo>
                <a:cubicBezTo>
                  <a:pt x="4277" y="8132"/>
                  <a:pt x="3635" y="8503"/>
                  <a:pt x="3269" y="9074"/>
                </a:cubicBezTo>
                <a:lnTo>
                  <a:pt x="275" y="13924"/>
                </a:lnTo>
                <a:cubicBezTo>
                  <a:pt x="-92" y="14495"/>
                  <a:pt x="-92" y="15237"/>
                  <a:pt x="275" y="15808"/>
                </a:cubicBezTo>
                <a:lnTo>
                  <a:pt x="3269" y="20658"/>
                </a:lnTo>
                <a:cubicBezTo>
                  <a:pt x="3635" y="21229"/>
                  <a:pt x="4307" y="21600"/>
                  <a:pt x="5010" y="21600"/>
                </a:cubicBezTo>
                <a:lnTo>
                  <a:pt x="10998" y="21600"/>
                </a:lnTo>
                <a:cubicBezTo>
                  <a:pt x="11731" y="21600"/>
                  <a:pt x="12373" y="21229"/>
                  <a:pt x="12740" y="20658"/>
                </a:cubicBezTo>
                <a:lnTo>
                  <a:pt x="15734" y="15808"/>
                </a:lnTo>
                <a:cubicBezTo>
                  <a:pt x="16100" y="15237"/>
                  <a:pt x="16100" y="14495"/>
                  <a:pt x="15734" y="13924"/>
                </a:cubicBezTo>
                <a:lnTo>
                  <a:pt x="15062" y="12812"/>
                </a:lnTo>
                <a:lnTo>
                  <a:pt x="18972" y="6477"/>
                </a:lnTo>
                <a:lnTo>
                  <a:pt x="21508" y="7847"/>
                </a:lnTo>
                <a:close/>
              </a:path>
            </a:pathLst>
          </a:custGeom>
          <a:solidFill>
            <a:schemeClr val="accent1"/>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grpSp>
        <p:nvGrpSpPr>
          <p:cNvPr id="19" name="Group 18">
            <a:extLst>
              <a:ext uri="{FF2B5EF4-FFF2-40B4-BE49-F238E27FC236}">
                <a16:creationId xmlns:a16="http://schemas.microsoft.com/office/drawing/2014/main" id="{32306301-D796-4546-8A6B-02DFE3FD5F16}"/>
              </a:ext>
            </a:extLst>
          </p:cNvPr>
          <p:cNvGrpSpPr/>
          <p:nvPr/>
        </p:nvGrpSpPr>
        <p:grpSpPr>
          <a:xfrm>
            <a:off x="4897041" y="2821282"/>
            <a:ext cx="2002930" cy="1228597"/>
            <a:chOff x="8921977" y="1405170"/>
            <a:chExt cx="2926080" cy="1228597"/>
          </a:xfrm>
        </p:grpSpPr>
        <p:sp>
          <p:nvSpPr>
            <p:cNvPr id="20" name="TextBox 29">
              <a:extLst>
                <a:ext uri="{FF2B5EF4-FFF2-40B4-BE49-F238E27FC236}">
                  <a16:creationId xmlns:a16="http://schemas.microsoft.com/office/drawing/2014/main" id="{2479D4D5-D449-1748-9FDD-0C3A5A7D1BAD}"/>
                </a:ext>
              </a:extLst>
            </p:cNvPr>
            <p:cNvSpPr txBox="1"/>
            <p:nvPr/>
          </p:nvSpPr>
          <p:spPr>
            <a:xfrm>
              <a:off x="8921977" y="1405170"/>
              <a:ext cx="2926080" cy="523220"/>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800" dirty="0" err="1">
                  <a:latin typeface="Arial" panose="020B0604020202020204" pitchFamily="34" charset="0"/>
                  <a:cs typeface="Arial" panose="020B0604020202020204" pitchFamily="34" charset="0"/>
                </a:rPr>
                <a:t>DevSecOps</a:t>
              </a:r>
              <a:endParaRPr lang="en-US" sz="2800" b="1" noProof="1">
                <a:solidFill>
                  <a:schemeClr val="bg1"/>
                </a:solidFill>
                <a:latin typeface="Arial" panose="020B0604020202020204" pitchFamily="34" charset="0"/>
                <a:cs typeface="Arial" panose="020B0604020202020204" pitchFamily="34" charset="0"/>
              </a:endParaRPr>
            </a:p>
          </p:txBody>
        </p:sp>
        <p:sp>
          <p:nvSpPr>
            <p:cNvPr id="21" name="TextBox 30">
              <a:extLst>
                <a:ext uri="{FF2B5EF4-FFF2-40B4-BE49-F238E27FC236}">
                  <a16:creationId xmlns:a16="http://schemas.microsoft.com/office/drawing/2014/main" id="{ACB1D35D-6D85-D847-A9BB-55FC57810797}"/>
                </a:ext>
              </a:extLst>
            </p:cNvPr>
            <p:cNvSpPr txBox="1"/>
            <p:nvPr/>
          </p:nvSpPr>
          <p:spPr>
            <a:xfrm>
              <a:off x="8921977" y="1925881"/>
              <a:ext cx="2926080" cy="707886"/>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000" dirty="0">
                  <a:latin typeface="Arial" panose="020B0604020202020204" pitchFamily="34" charset="0"/>
                  <a:cs typeface="Arial" panose="020B0604020202020204" pitchFamily="34" charset="0"/>
                </a:rPr>
                <a:t>Process Chain </a:t>
              </a:r>
            </a:p>
            <a:p>
              <a:pPr algn="ctr"/>
              <a:r>
                <a:rPr lang="en-GB" sz="2000" dirty="0">
                  <a:latin typeface="Arial" panose="020B0604020202020204" pitchFamily="34" charset="0"/>
                  <a:cs typeface="Arial" panose="020B0604020202020204" pitchFamily="34" charset="0"/>
                </a:rPr>
                <a:t>(abridged!)</a:t>
              </a:r>
              <a:endParaRPr lang="en-US" sz="2000" noProof="1">
                <a:solidFill>
                  <a:schemeClr val="bg1">
                    <a:lumMod val="75000"/>
                  </a:schemeClr>
                </a:solidFill>
                <a:latin typeface="Arial" panose="020B0604020202020204" pitchFamily="34" charset="0"/>
                <a:cs typeface="Arial" panose="020B0604020202020204" pitchFamily="34" charset="0"/>
              </a:endParaRPr>
            </a:p>
          </p:txBody>
        </p:sp>
      </p:gr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3411" y="1394595"/>
            <a:ext cx="705603" cy="705603"/>
          </a:xfrm>
          <a:prstGeom prst="rect">
            <a:avLst/>
          </a:prstGeom>
        </p:spPr>
      </p:pic>
      <p:grpSp>
        <p:nvGrpSpPr>
          <p:cNvPr id="23" name="Group 22">
            <a:extLst>
              <a:ext uri="{FF2B5EF4-FFF2-40B4-BE49-F238E27FC236}">
                <a16:creationId xmlns:a16="http://schemas.microsoft.com/office/drawing/2014/main" id="{32306301-D796-4546-8A6B-02DFE3FD5F16}"/>
              </a:ext>
            </a:extLst>
          </p:cNvPr>
          <p:cNvGrpSpPr/>
          <p:nvPr/>
        </p:nvGrpSpPr>
        <p:grpSpPr>
          <a:xfrm>
            <a:off x="1880786" y="1009986"/>
            <a:ext cx="2002930" cy="2028816"/>
            <a:chOff x="8921977" y="1466725"/>
            <a:chExt cx="2926080" cy="2028816"/>
          </a:xfrm>
        </p:grpSpPr>
        <p:sp>
          <p:nvSpPr>
            <p:cNvPr id="24" name="TextBox 29">
              <a:extLst>
                <a:ext uri="{FF2B5EF4-FFF2-40B4-BE49-F238E27FC236}">
                  <a16:creationId xmlns:a16="http://schemas.microsoft.com/office/drawing/2014/main" id="{2479D4D5-D449-1748-9FDD-0C3A5A7D1BAD}"/>
                </a:ext>
              </a:extLst>
            </p:cNvPr>
            <p:cNvSpPr txBox="1"/>
            <p:nvPr/>
          </p:nvSpPr>
          <p:spPr>
            <a:xfrm>
              <a:off x="8921977" y="1466725"/>
              <a:ext cx="2926080"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a:latin typeface="Arial" panose="020B0604020202020204" pitchFamily="34" charset="0"/>
                  <a:cs typeface="Arial" panose="020B0604020202020204" pitchFamily="34" charset="0"/>
                </a:rPr>
                <a:t>Culture</a:t>
              </a:r>
              <a:endParaRPr lang="en-US" sz="2400" b="1" noProof="1">
                <a:solidFill>
                  <a:schemeClr val="bg1"/>
                </a:solidFill>
                <a:latin typeface="Arial" panose="020B0604020202020204" pitchFamily="34" charset="0"/>
                <a:cs typeface="Arial" panose="020B0604020202020204" pitchFamily="34" charset="0"/>
              </a:endParaRPr>
            </a:p>
          </p:txBody>
        </p:sp>
        <p:sp>
          <p:nvSpPr>
            <p:cNvPr id="25" name="TextBox 30">
              <a:extLst>
                <a:ext uri="{FF2B5EF4-FFF2-40B4-BE49-F238E27FC236}">
                  <a16:creationId xmlns:a16="http://schemas.microsoft.com/office/drawing/2014/main" id="{ACB1D35D-6D85-D847-A9BB-55FC57810797}"/>
                </a:ext>
              </a:extLst>
            </p:cNvPr>
            <p:cNvSpPr txBox="1"/>
            <p:nvPr/>
          </p:nvSpPr>
          <p:spPr>
            <a:xfrm>
              <a:off x="8921977" y="1925881"/>
              <a:ext cx="2926080" cy="1569660"/>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Secure code training</a:t>
              </a:r>
              <a:endParaRPr lang="en-US" sz="1200" noProof="1">
                <a:solidFill>
                  <a:schemeClr val="bg1">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Peer reviews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Unit testing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Coding champion</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Threat modelling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Coding standards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First warning … stop reading!</a:t>
              </a:r>
            </a:p>
          </p:txBody>
        </p:sp>
      </p:grpSp>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09425" y="3198699"/>
            <a:ext cx="705603" cy="705603"/>
          </a:xfrm>
          <a:prstGeom prst="rect">
            <a:avLst/>
          </a:prstGeom>
        </p:spPr>
      </p:pic>
      <p:grpSp>
        <p:nvGrpSpPr>
          <p:cNvPr id="27" name="Group 26">
            <a:extLst>
              <a:ext uri="{FF2B5EF4-FFF2-40B4-BE49-F238E27FC236}">
                <a16:creationId xmlns:a16="http://schemas.microsoft.com/office/drawing/2014/main" id="{32306301-D796-4546-8A6B-02DFE3FD5F16}"/>
              </a:ext>
            </a:extLst>
          </p:cNvPr>
          <p:cNvGrpSpPr/>
          <p:nvPr/>
        </p:nvGrpSpPr>
        <p:grpSpPr>
          <a:xfrm>
            <a:off x="8682389" y="2571003"/>
            <a:ext cx="2655238" cy="1760012"/>
            <a:chOff x="8921977" y="1097393"/>
            <a:chExt cx="2926080" cy="2605315"/>
          </a:xfrm>
        </p:grpSpPr>
        <p:sp>
          <p:nvSpPr>
            <p:cNvPr id="28" name="TextBox 29">
              <a:extLst>
                <a:ext uri="{FF2B5EF4-FFF2-40B4-BE49-F238E27FC236}">
                  <a16:creationId xmlns:a16="http://schemas.microsoft.com/office/drawing/2014/main" id="{2479D4D5-D449-1748-9FDD-0C3A5A7D1BAD}"/>
                </a:ext>
              </a:extLst>
            </p:cNvPr>
            <p:cNvSpPr txBox="1"/>
            <p:nvPr/>
          </p:nvSpPr>
          <p:spPr>
            <a:xfrm>
              <a:off x="8921977" y="1097393"/>
              <a:ext cx="2926080" cy="83099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a:latin typeface="Arial" panose="020B0604020202020204" pitchFamily="34" charset="0"/>
                  <a:cs typeface="Arial" panose="020B0604020202020204" pitchFamily="34" charset="0"/>
                </a:rPr>
                <a:t>Developer Tooling</a:t>
              </a:r>
              <a:endParaRPr lang="en-US" sz="2400" b="1" noProof="1">
                <a:solidFill>
                  <a:schemeClr val="bg1"/>
                </a:solidFill>
                <a:latin typeface="Arial" panose="020B0604020202020204" pitchFamily="34" charset="0"/>
                <a:cs typeface="Arial" panose="020B0604020202020204" pitchFamily="34" charset="0"/>
              </a:endParaRPr>
            </a:p>
          </p:txBody>
        </p:sp>
        <p:sp>
          <p:nvSpPr>
            <p:cNvPr id="29" name="TextBox 30">
              <a:extLst>
                <a:ext uri="{FF2B5EF4-FFF2-40B4-BE49-F238E27FC236}">
                  <a16:creationId xmlns:a16="http://schemas.microsoft.com/office/drawing/2014/main" id="{ACB1D35D-6D85-D847-A9BB-55FC57810797}"/>
                </a:ext>
              </a:extLst>
            </p:cNvPr>
            <p:cNvSpPr txBox="1"/>
            <p:nvPr/>
          </p:nvSpPr>
          <p:spPr>
            <a:xfrm>
              <a:off x="8921977" y="1925882"/>
              <a:ext cx="2926080" cy="1776826"/>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IDE</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Package Management</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Application Lifecycle Management</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Ticketing system</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DAST tooling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Source control</a:t>
              </a:r>
            </a:p>
          </p:txBody>
        </p:sp>
      </p:grpSp>
      <p:grpSp>
        <p:nvGrpSpPr>
          <p:cNvPr id="30" name="Group 29">
            <a:extLst>
              <a:ext uri="{FF2B5EF4-FFF2-40B4-BE49-F238E27FC236}">
                <a16:creationId xmlns:a16="http://schemas.microsoft.com/office/drawing/2014/main" id="{32306301-D796-4546-8A6B-02DFE3FD5F16}"/>
              </a:ext>
            </a:extLst>
          </p:cNvPr>
          <p:cNvGrpSpPr/>
          <p:nvPr/>
        </p:nvGrpSpPr>
        <p:grpSpPr>
          <a:xfrm>
            <a:off x="7962226" y="1009986"/>
            <a:ext cx="2002930" cy="1659485"/>
            <a:chOff x="8921977" y="1466725"/>
            <a:chExt cx="2926080" cy="1659485"/>
          </a:xfrm>
        </p:grpSpPr>
        <p:sp>
          <p:nvSpPr>
            <p:cNvPr id="31" name="TextBox 29">
              <a:extLst>
                <a:ext uri="{FF2B5EF4-FFF2-40B4-BE49-F238E27FC236}">
                  <a16:creationId xmlns:a16="http://schemas.microsoft.com/office/drawing/2014/main" id="{2479D4D5-D449-1748-9FDD-0C3A5A7D1BAD}"/>
                </a:ext>
              </a:extLst>
            </p:cNvPr>
            <p:cNvSpPr txBox="1"/>
            <p:nvPr/>
          </p:nvSpPr>
          <p:spPr>
            <a:xfrm>
              <a:off x="8921977" y="1466725"/>
              <a:ext cx="2926080"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a:latin typeface="Arial" panose="020B0604020202020204" pitchFamily="34" charset="0"/>
                  <a:cs typeface="Arial" panose="020B0604020202020204" pitchFamily="34" charset="0"/>
                </a:rPr>
                <a:t>Infrastructure</a:t>
              </a:r>
              <a:endParaRPr lang="en-US" sz="2400" b="1" noProof="1">
                <a:solidFill>
                  <a:schemeClr val="bg1"/>
                </a:solidFill>
                <a:latin typeface="Arial" panose="020B0604020202020204" pitchFamily="34" charset="0"/>
                <a:cs typeface="Arial" panose="020B0604020202020204" pitchFamily="34" charset="0"/>
              </a:endParaRPr>
            </a:p>
          </p:txBody>
        </p:sp>
        <p:sp>
          <p:nvSpPr>
            <p:cNvPr id="32" name="TextBox 30">
              <a:extLst>
                <a:ext uri="{FF2B5EF4-FFF2-40B4-BE49-F238E27FC236}">
                  <a16:creationId xmlns:a16="http://schemas.microsoft.com/office/drawing/2014/main" id="{ACB1D35D-6D85-D847-A9BB-55FC57810797}"/>
                </a:ext>
              </a:extLst>
            </p:cNvPr>
            <p:cNvSpPr txBox="1"/>
            <p:nvPr/>
          </p:nvSpPr>
          <p:spPr>
            <a:xfrm>
              <a:off x="8921977" y="1925881"/>
              <a:ext cx="2926080" cy="1200329"/>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Image library source</a:t>
              </a:r>
              <a:endParaRPr lang="en-US" sz="1200" noProof="1">
                <a:solidFill>
                  <a:schemeClr val="bg1">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Server hardening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Patching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Gold image curation</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Networks and firewalls </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Automatic provisioning</a:t>
              </a:r>
            </a:p>
          </p:txBody>
        </p:sp>
      </p:grpSp>
      <p:pic>
        <p:nvPicPr>
          <p:cNvPr id="33" name="Picture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94060" y="1359081"/>
            <a:ext cx="705603" cy="705603"/>
          </a:xfrm>
          <a:prstGeom prst="rect">
            <a:avLst/>
          </a:prstGeom>
        </p:spPr>
      </p:pic>
      <p:pic>
        <p:nvPicPr>
          <p:cNvPr id="34" name="Picture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65243" y="3193177"/>
            <a:ext cx="705603" cy="705603"/>
          </a:xfrm>
          <a:prstGeom prst="rect">
            <a:avLst/>
          </a:prstGeom>
        </p:spPr>
      </p:pic>
      <p:grpSp>
        <p:nvGrpSpPr>
          <p:cNvPr id="35" name="Group 34">
            <a:extLst>
              <a:ext uri="{FF2B5EF4-FFF2-40B4-BE49-F238E27FC236}">
                <a16:creationId xmlns:a16="http://schemas.microsoft.com/office/drawing/2014/main" id="{32306301-D796-4546-8A6B-02DFE3FD5F16}"/>
              </a:ext>
            </a:extLst>
          </p:cNvPr>
          <p:cNvGrpSpPr/>
          <p:nvPr/>
        </p:nvGrpSpPr>
        <p:grpSpPr>
          <a:xfrm>
            <a:off x="1133810" y="2870224"/>
            <a:ext cx="2002930" cy="2028816"/>
            <a:chOff x="8921977" y="1466725"/>
            <a:chExt cx="2926080" cy="2028816"/>
          </a:xfrm>
        </p:grpSpPr>
        <p:sp>
          <p:nvSpPr>
            <p:cNvPr id="36" name="TextBox 29">
              <a:extLst>
                <a:ext uri="{FF2B5EF4-FFF2-40B4-BE49-F238E27FC236}">
                  <a16:creationId xmlns:a16="http://schemas.microsoft.com/office/drawing/2014/main" id="{2479D4D5-D449-1748-9FDD-0C3A5A7D1BAD}"/>
                </a:ext>
              </a:extLst>
            </p:cNvPr>
            <p:cNvSpPr txBox="1"/>
            <p:nvPr/>
          </p:nvSpPr>
          <p:spPr>
            <a:xfrm>
              <a:off x="8921977" y="1466725"/>
              <a:ext cx="2926080"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a:latin typeface="Arial" panose="020B0604020202020204" pitchFamily="34" charset="0"/>
                  <a:cs typeface="Arial" panose="020B0604020202020204" pitchFamily="34" charset="0"/>
                </a:rPr>
                <a:t>Monitoring</a:t>
              </a:r>
              <a:endParaRPr lang="en-US" sz="2400" b="1" noProof="1">
                <a:solidFill>
                  <a:schemeClr val="bg1"/>
                </a:solidFill>
                <a:latin typeface="Arial" panose="020B0604020202020204" pitchFamily="34" charset="0"/>
                <a:cs typeface="Arial" panose="020B0604020202020204" pitchFamily="34" charset="0"/>
              </a:endParaRPr>
            </a:p>
          </p:txBody>
        </p:sp>
        <p:sp>
          <p:nvSpPr>
            <p:cNvPr id="37" name="TextBox 30">
              <a:extLst>
                <a:ext uri="{FF2B5EF4-FFF2-40B4-BE49-F238E27FC236}">
                  <a16:creationId xmlns:a16="http://schemas.microsoft.com/office/drawing/2014/main" id="{ACB1D35D-6D85-D847-A9BB-55FC57810797}"/>
                </a:ext>
              </a:extLst>
            </p:cNvPr>
            <p:cNvSpPr txBox="1"/>
            <p:nvPr/>
          </p:nvSpPr>
          <p:spPr>
            <a:xfrm>
              <a:off x="8921977" y="1925881"/>
              <a:ext cx="2926080" cy="1569660"/>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Logging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Metrics</a:t>
              </a:r>
              <a:endParaRPr lang="en-US" sz="1200" noProof="1">
                <a:solidFill>
                  <a:schemeClr val="bg1">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Analysis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Reporting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Threat intelligence</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Evidence as policy</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Slide isn’t meant to be read</a:t>
              </a:r>
            </a:p>
          </p:txBody>
        </p:sp>
      </p:grpSp>
      <p:pic>
        <p:nvPicPr>
          <p:cNvPr id="38" name="Picture 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03411" y="5050698"/>
            <a:ext cx="705603" cy="705603"/>
          </a:xfrm>
          <a:prstGeom prst="rect">
            <a:avLst/>
          </a:prstGeom>
        </p:spPr>
      </p:pic>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90604" y="4998956"/>
            <a:ext cx="703625" cy="703625"/>
          </a:xfrm>
          <a:prstGeom prst="rect">
            <a:avLst/>
          </a:prstGeom>
        </p:spPr>
      </p:pic>
      <p:grpSp>
        <p:nvGrpSpPr>
          <p:cNvPr id="40" name="Group 39">
            <a:extLst>
              <a:ext uri="{FF2B5EF4-FFF2-40B4-BE49-F238E27FC236}">
                <a16:creationId xmlns:a16="http://schemas.microsoft.com/office/drawing/2014/main" id="{32306301-D796-4546-8A6B-02DFE3FD5F16}"/>
              </a:ext>
            </a:extLst>
          </p:cNvPr>
          <p:cNvGrpSpPr/>
          <p:nvPr/>
        </p:nvGrpSpPr>
        <p:grpSpPr>
          <a:xfrm>
            <a:off x="2065947" y="4640440"/>
            <a:ext cx="2002930" cy="1659485"/>
            <a:chOff x="8921977" y="1466725"/>
            <a:chExt cx="2926080" cy="1659485"/>
          </a:xfrm>
        </p:grpSpPr>
        <p:sp>
          <p:nvSpPr>
            <p:cNvPr id="41" name="TextBox 29">
              <a:extLst>
                <a:ext uri="{FF2B5EF4-FFF2-40B4-BE49-F238E27FC236}">
                  <a16:creationId xmlns:a16="http://schemas.microsoft.com/office/drawing/2014/main" id="{2479D4D5-D449-1748-9FDD-0C3A5A7D1BAD}"/>
                </a:ext>
              </a:extLst>
            </p:cNvPr>
            <p:cNvSpPr txBox="1"/>
            <p:nvPr/>
          </p:nvSpPr>
          <p:spPr>
            <a:xfrm>
              <a:off x="8921977" y="1466725"/>
              <a:ext cx="2926080"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a:latin typeface="Arial" panose="020B0604020202020204" pitchFamily="34" charset="0"/>
                  <a:cs typeface="Arial" panose="020B0604020202020204" pitchFamily="34" charset="0"/>
                </a:rPr>
                <a:t>Operations</a:t>
              </a:r>
              <a:endParaRPr lang="en-US" sz="2400" b="1" noProof="1">
                <a:solidFill>
                  <a:schemeClr val="bg1"/>
                </a:solidFill>
                <a:latin typeface="Arial" panose="020B0604020202020204" pitchFamily="34" charset="0"/>
                <a:cs typeface="Arial" panose="020B0604020202020204" pitchFamily="34" charset="0"/>
              </a:endParaRPr>
            </a:p>
          </p:txBody>
        </p:sp>
        <p:sp>
          <p:nvSpPr>
            <p:cNvPr id="42" name="TextBox 30">
              <a:extLst>
                <a:ext uri="{FF2B5EF4-FFF2-40B4-BE49-F238E27FC236}">
                  <a16:creationId xmlns:a16="http://schemas.microsoft.com/office/drawing/2014/main" id="{ACB1D35D-6D85-D847-A9BB-55FC57810797}"/>
                </a:ext>
              </a:extLst>
            </p:cNvPr>
            <p:cNvSpPr txBox="1"/>
            <p:nvPr/>
          </p:nvSpPr>
          <p:spPr>
            <a:xfrm>
              <a:off x="8921977" y="1925881"/>
              <a:ext cx="2926080" cy="1200329"/>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Support</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Service desk</a:t>
              </a:r>
              <a:endParaRPr lang="en-US" sz="1200" noProof="1">
                <a:solidFill>
                  <a:schemeClr val="bg1">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Continuous monitoring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Vulnerability management</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Security scanning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Policy enforcement</a:t>
              </a:r>
            </a:p>
          </p:txBody>
        </p:sp>
      </p:grpSp>
      <p:grpSp>
        <p:nvGrpSpPr>
          <p:cNvPr id="43" name="Group 42">
            <a:extLst>
              <a:ext uri="{FF2B5EF4-FFF2-40B4-BE49-F238E27FC236}">
                <a16:creationId xmlns:a16="http://schemas.microsoft.com/office/drawing/2014/main" id="{32306301-D796-4546-8A6B-02DFE3FD5F16}"/>
              </a:ext>
            </a:extLst>
          </p:cNvPr>
          <p:cNvGrpSpPr/>
          <p:nvPr/>
        </p:nvGrpSpPr>
        <p:grpSpPr>
          <a:xfrm>
            <a:off x="8005147" y="4371436"/>
            <a:ext cx="2655238" cy="2029631"/>
            <a:chOff x="8921977" y="1244995"/>
            <a:chExt cx="2926080" cy="3004427"/>
          </a:xfrm>
        </p:grpSpPr>
        <p:sp>
          <p:nvSpPr>
            <p:cNvPr id="44" name="TextBox 29">
              <a:extLst>
                <a:ext uri="{FF2B5EF4-FFF2-40B4-BE49-F238E27FC236}">
                  <a16:creationId xmlns:a16="http://schemas.microsoft.com/office/drawing/2014/main" id="{2479D4D5-D449-1748-9FDD-0C3A5A7D1BAD}"/>
                </a:ext>
              </a:extLst>
            </p:cNvPr>
            <p:cNvSpPr txBox="1"/>
            <p:nvPr/>
          </p:nvSpPr>
          <p:spPr>
            <a:xfrm>
              <a:off x="8921977" y="1244995"/>
              <a:ext cx="2926080" cy="68339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a:latin typeface="Arial" panose="020B0604020202020204" pitchFamily="34" charset="0"/>
                  <a:cs typeface="Arial" panose="020B0604020202020204" pitchFamily="34" charset="0"/>
                </a:rPr>
                <a:t>Deployment</a:t>
              </a:r>
              <a:endParaRPr lang="en-US" sz="2400" b="1" noProof="1">
                <a:solidFill>
                  <a:schemeClr val="bg1"/>
                </a:solidFill>
                <a:latin typeface="Arial" panose="020B0604020202020204" pitchFamily="34" charset="0"/>
                <a:cs typeface="Arial" panose="020B0604020202020204" pitchFamily="34" charset="0"/>
              </a:endParaRPr>
            </a:p>
          </p:txBody>
        </p:sp>
        <p:sp>
          <p:nvSpPr>
            <p:cNvPr id="45" name="TextBox 30">
              <a:extLst>
                <a:ext uri="{FF2B5EF4-FFF2-40B4-BE49-F238E27FC236}">
                  <a16:creationId xmlns:a16="http://schemas.microsoft.com/office/drawing/2014/main" id="{ACB1D35D-6D85-D847-A9BB-55FC57810797}"/>
                </a:ext>
              </a:extLst>
            </p:cNvPr>
            <p:cNvSpPr txBox="1"/>
            <p:nvPr/>
          </p:nvSpPr>
          <p:spPr>
            <a:xfrm>
              <a:off x="8921977" y="1925882"/>
              <a:ext cx="2926080" cy="2323540"/>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Build pipelines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SAST tooling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Automated testing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Deployment environments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Automatic fault reporting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DAST tooling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Secrets management</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Stop reading this slide!</a:t>
              </a:r>
            </a:p>
          </p:txBody>
        </p:sp>
      </p:grpSp>
    </p:spTree>
    <p:extLst>
      <p:ext uri="{BB962C8B-B14F-4D97-AF65-F5344CB8AC3E}">
        <p14:creationId xmlns:p14="http://schemas.microsoft.com/office/powerpoint/2010/main" val="2846239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t>
            </a:r>
            <a:r>
              <a:rPr lang="en-GB" dirty="0" err="1"/>
              <a:t>DevSecOpsHow</a:t>
            </a:r>
            <a:endParaRPr lang="en-GB" dirty="0"/>
          </a:p>
        </p:txBody>
      </p:sp>
      <p:pic>
        <p:nvPicPr>
          <p:cNvPr id="46" name="Picture 45"/>
          <p:cNvPicPr>
            <a:picLocks noChangeAspect="1"/>
          </p:cNvPicPr>
          <p:nvPr/>
        </p:nvPicPr>
        <p:blipFill>
          <a:blip r:embed="rId3"/>
          <a:stretch>
            <a:fillRect/>
          </a:stretch>
        </p:blipFill>
        <p:spPr>
          <a:xfrm>
            <a:off x="3991870" y="2848022"/>
            <a:ext cx="4277799" cy="2276766"/>
          </a:xfrm>
          <a:prstGeom prst="rect">
            <a:avLst/>
          </a:prstGeom>
        </p:spPr>
      </p:pic>
      <p:sp>
        <p:nvSpPr>
          <p:cNvPr id="47" name="Footer Placeholder 1"/>
          <p:cNvSpPr>
            <a:spLocks noGrp="1"/>
          </p:cNvSpPr>
          <p:nvPr>
            <p:ph type="ftr" sz="quarter" idx="11"/>
          </p:nvPr>
        </p:nvSpPr>
        <p:spPr>
          <a:xfrm>
            <a:off x="3051174" y="6381751"/>
            <a:ext cx="6096001" cy="382270"/>
          </a:xfrm>
        </p:spPr>
        <p:txBody>
          <a:bodyPr/>
          <a:lstStyle/>
          <a:p>
            <a:r>
              <a:rPr lang="en-GB" dirty="0"/>
              <a:t>Document Classification: </a:t>
            </a:r>
            <a:r>
              <a:rPr lang="en-GB" dirty="0">
                <a:solidFill>
                  <a:srgbClr val="00B050"/>
                </a:solidFill>
              </a:rPr>
              <a:t>Green</a:t>
            </a:r>
          </a:p>
        </p:txBody>
      </p:sp>
      <p:grpSp>
        <p:nvGrpSpPr>
          <p:cNvPr id="48" name="Group 47"/>
          <p:cNvGrpSpPr/>
          <p:nvPr/>
        </p:nvGrpSpPr>
        <p:grpSpPr>
          <a:xfrm>
            <a:off x="477332" y="1449232"/>
            <a:ext cx="3660128" cy="1505459"/>
            <a:chOff x="585302" y="1486554"/>
            <a:chExt cx="3660128" cy="1505459"/>
          </a:xfrm>
        </p:grpSpPr>
        <p:grpSp>
          <p:nvGrpSpPr>
            <p:cNvPr id="49" name="Group 48"/>
            <p:cNvGrpSpPr/>
            <p:nvPr/>
          </p:nvGrpSpPr>
          <p:grpSpPr>
            <a:xfrm>
              <a:off x="717524" y="1523902"/>
              <a:ext cx="3429026" cy="1382486"/>
              <a:chOff x="717524" y="1523902"/>
              <a:chExt cx="3429026" cy="1382486"/>
            </a:xfrm>
          </p:grpSpPr>
          <p:sp>
            <p:nvSpPr>
              <p:cNvPr id="51"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latin typeface="Arial" panose="020B0604020202020204" pitchFamily="34" charset="0"/>
                    <a:cs typeface="Arial" panose="020B0604020202020204" pitchFamily="34" charset="0"/>
                  </a:rPr>
                  <a:t>Culture</a:t>
                </a:r>
                <a:endParaRPr lang="en-US" sz="1400" b="1" noProof="1">
                  <a:solidFill>
                    <a:schemeClr val="bg1"/>
                  </a:solidFill>
                  <a:latin typeface="Arial" panose="020B0604020202020204" pitchFamily="34" charset="0"/>
                  <a:cs typeface="Arial" panose="020B0604020202020204" pitchFamily="34" charset="0"/>
                </a:endParaRPr>
              </a:p>
            </p:txBody>
          </p:sp>
          <p:sp>
            <p:nvSpPr>
              <p:cNvPr id="52"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Code Warrior</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Pluralsight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OWASP Top 10</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LinkedIn Learning</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Udemy</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Evil user stories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CERT Secure Coding Standards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Game day exercises</a:t>
                </a:r>
              </a:p>
            </p:txBody>
          </p:sp>
          <p:sp>
            <p:nvSpPr>
              <p:cNvPr id="53"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Gerrit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Github</a:t>
                </a:r>
                <a:r>
                  <a:rPr lang="en-US" sz="800" dirty="0">
                    <a:latin typeface="Arial" panose="020B0604020202020204" pitchFamily="34" charset="0"/>
                    <a:cs typeface="Arial" panose="020B0604020202020204" pitchFamily="34" charset="0"/>
                  </a:rPr>
                  <a:t> pull requests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Review board</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JUnit</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xUnit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Evil user stories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OWASP Threat Dragon</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CERT Secure Coding Standards</a:t>
                </a:r>
              </a:p>
            </p:txBody>
          </p:sp>
        </p:grpSp>
        <p:sp>
          <p:nvSpPr>
            <p:cNvPr id="50" name="Rectangle 49"/>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4" name="Group 53"/>
          <p:cNvGrpSpPr/>
          <p:nvPr/>
        </p:nvGrpSpPr>
        <p:grpSpPr>
          <a:xfrm>
            <a:off x="144540" y="3123153"/>
            <a:ext cx="3660128" cy="1505459"/>
            <a:chOff x="585302" y="1486554"/>
            <a:chExt cx="3660128" cy="1505459"/>
          </a:xfrm>
        </p:grpSpPr>
        <p:grpSp>
          <p:nvGrpSpPr>
            <p:cNvPr id="55" name="Group 54"/>
            <p:cNvGrpSpPr/>
            <p:nvPr/>
          </p:nvGrpSpPr>
          <p:grpSpPr>
            <a:xfrm>
              <a:off x="717524" y="1523902"/>
              <a:ext cx="3429026" cy="1382486"/>
              <a:chOff x="717524" y="1523902"/>
              <a:chExt cx="3429026" cy="1382486"/>
            </a:xfrm>
          </p:grpSpPr>
          <p:sp>
            <p:nvSpPr>
              <p:cNvPr id="57"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latin typeface="Arial" panose="020B0604020202020204" pitchFamily="34" charset="0"/>
                    <a:cs typeface="Arial" panose="020B0604020202020204" pitchFamily="34" charset="0"/>
                  </a:rPr>
                  <a:t>Monitoring</a:t>
                </a:r>
                <a:endParaRPr lang="en-US" sz="1400" b="1" noProof="1">
                  <a:solidFill>
                    <a:schemeClr val="bg1"/>
                  </a:solidFill>
                  <a:latin typeface="Arial" panose="020B0604020202020204" pitchFamily="34" charset="0"/>
                  <a:cs typeface="Arial" panose="020B0604020202020204" pitchFamily="34" charset="0"/>
                </a:endParaRPr>
              </a:p>
            </p:txBody>
          </p:sp>
          <p:sp>
            <p:nvSpPr>
              <p:cNvPr id="58"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Defender for Cloud</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Sentinel</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Splunk</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SolarWinds</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RSA </a:t>
                </a:r>
                <a:r>
                  <a:rPr lang="en-US" sz="800" dirty="0" err="1">
                    <a:latin typeface="Arial" panose="020B0604020202020204" pitchFamily="34" charset="0"/>
                    <a:cs typeface="Arial" panose="020B0604020202020204" pitchFamily="34" charset="0"/>
                  </a:rPr>
                  <a:t>NetWitness</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Archer</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ThreatConnect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OWASP Threat Dragon</a:t>
                </a:r>
              </a:p>
            </p:txBody>
          </p:sp>
          <p:sp>
            <p:nvSpPr>
              <p:cNvPr id="59"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Chef</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HashiCorp</a:t>
                </a:r>
                <a:r>
                  <a:rPr lang="en-US" sz="800" dirty="0">
                    <a:latin typeface="Arial" panose="020B0604020202020204" pitchFamily="34" charset="0"/>
                    <a:cs typeface="Arial" panose="020B0604020202020204" pitchFamily="34" charset="0"/>
                  </a:rPr>
                  <a:t> Sentinel</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nmap</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Etsy Morgue</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Orca Security</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HackerOne</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graphite</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Wiz.io</a:t>
                </a:r>
              </a:p>
            </p:txBody>
          </p:sp>
        </p:grpSp>
        <p:sp>
          <p:nvSpPr>
            <p:cNvPr id="56" name="Rectangle 55"/>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0" name="Group 59"/>
          <p:cNvGrpSpPr/>
          <p:nvPr/>
        </p:nvGrpSpPr>
        <p:grpSpPr>
          <a:xfrm>
            <a:off x="519416" y="4756940"/>
            <a:ext cx="3660128" cy="1505459"/>
            <a:chOff x="585302" y="1486554"/>
            <a:chExt cx="3660128" cy="1505459"/>
          </a:xfrm>
        </p:grpSpPr>
        <p:grpSp>
          <p:nvGrpSpPr>
            <p:cNvPr id="61" name="Group 60"/>
            <p:cNvGrpSpPr/>
            <p:nvPr/>
          </p:nvGrpSpPr>
          <p:grpSpPr>
            <a:xfrm>
              <a:off x="717524" y="1523902"/>
              <a:ext cx="3429026" cy="1382486"/>
              <a:chOff x="717524" y="1523902"/>
              <a:chExt cx="3429026" cy="1382486"/>
            </a:xfrm>
          </p:grpSpPr>
          <p:sp>
            <p:nvSpPr>
              <p:cNvPr id="63"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latin typeface="Arial" panose="020B0604020202020204" pitchFamily="34" charset="0"/>
                    <a:cs typeface="Arial" panose="020B0604020202020204" pitchFamily="34" charset="0"/>
                  </a:rPr>
                  <a:t>Operations</a:t>
                </a:r>
                <a:endParaRPr lang="en-US" sz="1400" b="1" noProof="1">
                  <a:solidFill>
                    <a:schemeClr val="bg1"/>
                  </a:solidFill>
                  <a:latin typeface="Arial" panose="020B0604020202020204" pitchFamily="34" charset="0"/>
                  <a:cs typeface="Arial" panose="020B0604020202020204" pitchFamily="34" charset="0"/>
                </a:endParaRPr>
              </a:p>
            </p:txBody>
          </p:sp>
          <p:sp>
            <p:nvSpPr>
              <p:cNvPr id="64" name="TextBox 30">
                <a:extLst>
                  <a:ext uri="{FF2B5EF4-FFF2-40B4-BE49-F238E27FC236}">
                    <a16:creationId xmlns:a16="http://schemas.microsoft.com/office/drawing/2014/main" id="{ACB1D35D-6D85-D847-A9BB-55FC57810797}"/>
                  </a:ext>
                </a:extLst>
              </p:cNvPr>
              <p:cNvSpPr txBox="1"/>
              <p:nvPr/>
            </p:nvSpPr>
            <p:spPr>
              <a:xfrm>
                <a:off x="717524" y="1829170"/>
                <a:ext cx="1739926" cy="954107"/>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BMC Remedy</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ServiceNow</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LinkedIn Learning</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Udemy</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Evil user stories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OWASP Threat Dragon</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CERT Secure Coding Standards</a:t>
                </a:r>
              </a:p>
            </p:txBody>
          </p:sp>
          <p:sp>
            <p:nvSpPr>
              <p:cNvPr id="65"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Qualys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Tenable</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Spiceworks</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BeyondTrust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AWS </a:t>
                </a:r>
                <a:r>
                  <a:rPr lang="en-US" sz="800" dirty="0" err="1">
                    <a:latin typeface="Arial" panose="020B0604020202020204" pitchFamily="34" charset="0"/>
                    <a:cs typeface="Arial" panose="020B0604020202020204" pitchFamily="34" charset="0"/>
                  </a:rPr>
                  <a:t>CloudTrail</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Nessus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Seriously … stop reading!  You will hurt your eyes.</a:t>
                </a:r>
              </a:p>
            </p:txBody>
          </p:sp>
        </p:grpSp>
        <p:sp>
          <p:nvSpPr>
            <p:cNvPr id="62" name="Rectangle 61"/>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6" name="Group 65"/>
          <p:cNvGrpSpPr/>
          <p:nvPr/>
        </p:nvGrpSpPr>
        <p:grpSpPr>
          <a:xfrm>
            <a:off x="7674344" y="1227793"/>
            <a:ext cx="3660128" cy="1505459"/>
            <a:chOff x="585302" y="1486554"/>
            <a:chExt cx="3660128" cy="1505459"/>
          </a:xfrm>
        </p:grpSpPr>
        <p:grpSp>
          <p:nvGrpSpPr>
            <p:cNvPr id="67" name="Group 66"/>
            <p:cNvGrpSpPr/>
            <p:nvPr/>
          </p:nvGrpSpPr>
          <p:grpSpPr>
            <a:xfrm>
              <a:off x="717524" y="1523902"/>
              <a:ext cx="3429026" cy="1382486"/>
              <a:chOff x="717524" y="1523902"/>
              <a:chExt cx="3429026" cy="1382486"/>
            </a:xfrm>
          </p:grpSpPr>
          <p:sp>
            <p:nvSpPr>
              <p:cNvPr id="69"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latin typeface="Arial" panose="020B0604020202020204" pitchFamily="34" charset="0"/>
                    <a:cs typeface="Arial" panose="020B0604020202020204" pitchFamily="34" charset="0"/>
                  </a:rPr>
                  <a:t>Infrastructure</a:t>
                </a:r>
                <a:endParaRPr lang="en-US" sz="1400" b="1" noProof="1">
                  <a:solidFill>
                    <a:schemeClr val="bg1"/>
                  </a:solidFill>
                  <a:latin typeface="Arial" panose="020B0604020202020204" pitchFamily="34" charset="0"/>
                  <a:cs typeface="Arial" panose="020B0604020202020204" pitchFamily="34" charset="0"/>
                </a:endParaRPr>
              </a:p>
            </p:txBody>
          </p:sp>
          <p:sp>
            <p:nvSpPr>
              <p:cNvPr id="70"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Virtual Machines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Amazon Machine Images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GCP Compute Engine</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Docker</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ECR</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Terraform</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YAML</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Ansible</a:t>
                </a:r>
                <a:endParaRPr lang="en-US" sz="800" dirty="0">
                  <a:latin typeface="Arial" panose="020B0604020202020204" pitchFamily="34" charset="0"/>
                  <a:cs typeface="Arial" panose="020B0604020202020204" pitchFamily="34" charset="0"/>
                </a:endParaRPr>
              </a:p>
            </p:txBody>
          </p:sp>
          <p:sp>
            <p:nvSpPr>
              <p:cNvPr id="71"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Chef</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SaltStack</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AWS </a:t>
                </a:r>
                <a:r>
                  <a:rPr lang="en-US" sz="800" dirty="0" err="1">
                    <a:latin typeface="Arial" panose="020B0604020202020204" pitchFamily="34" charset="0"/>
                    <a:cs typeface="Arial" panose="020B0604020202020204" pitchFamily="34" charset="0"/>
                  </a:rPr>
                  <a:t>CloudFormation</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Resource Manager</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CIS Benchmarks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SCCM</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Qualys Patch Management</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Automatic Updates</a:t>
                </a:r>
              </a:p>
            </p:txBody>
          </p:sp>
        </p:grpSp>
        <p:sp>
          <p:nvSpPr>
            <p:cNvPr id="68" name="Rectangle 67"/>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2" name="Group 71"/>
          <p:cNvGrpSpPr/>
          <p:nvPr/>
        </p:nvGrpSpPr>
        <p:grpSpPr>
          <a:xfrm>
            <a:off x="8420793" y="3003156"/>
            <a:ext cx="3660128" cy="1505459"/>
            <a:chOff x="585302" y="1486554"/>
            <a:chExt cx="3660128" cy="1505459"/>
          </a:xfrm>
        </p:grpSpPr>
        <p:grpSp>
          <p:nvGrpSpPr>
            <p:cNvPr id="73" name="Group 72"/>
            <p:cNvGrpSpPr/>
            <p:nvPr/>
          </p:nvGrpSpPr>
          <p:grpSpPr>
            <a:xfrm>
              <a:off x="717524" y="1523902"/>
              <a:ext cx="3429026" cy="1382486"/>
              <a:chOff x="717524" y="1523902"/>
              <a:chExt cx="3429026" cy="1382486"/>
            </a:xfrm>
          </p:grpSpPr>
          <p:sp>
            <p:nvSpPr>
              <p:cNvPr id="75"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latin typeface="Arial" panose="020B0604020202020204" pitchFamily="34" charset="0"/>
                    <a:cs typeface="Arial" panose="020B0604020202020204" pitchFamily="34" charset="0"/>
                  </a:rPr>
                  <a:t>Developer Tooling</a:t>
                </a:r>
                <a:endParaRPr lang="en-US" sz="1400" b="1" noProof="1">
                  <a:solidFill>
                    <a:schemeClr val="bg1"/>
                  </a:solidFill>
                  <a:latin typeface="Arial" panose="020B0604020202020204" pitchFamily="34" charset="0"/>
                  <a:cs typeface="Arial" panose="020B0604020202020204" pitchFamily="34" charset="0"/>
                </a:endParaRPr>
              </a:p>
            </p:txBody>
          </p:sp>
          <p:sp>
            <p:nvSpPr>
              <p:cNvPr id="76"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NPM</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NodeJS</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SonarLint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DeepSource</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SonarQube</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JetBrains</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Github</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GitLab</a:t>
                </a:r>
                <a:endParaRPr lang="en-US" sz="800" dirty="0">
                  <a:latin typeface="Arial" panose="020B0604020202020204" pitchFamily="34" charset="0"/>
                  <a:cs typeface="Arial" panose="020B0604020202020204" pitchFamily="34" charset="0"/>
                </a:endParaRPr>
              </a:p>
            </p:txBody>
          </p:sp>
          <p:sp>
            <p:nvSpPr>
              <p:cNvPr id="77"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BitBucket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DevOps</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Github</a:t>
                </a:r>
                <a:r>
                  <a:rPr lang="en-US" sz="800" dirty="0">
                    <a:latin typeface="Arial" panose="020B0604020202020204" pitchFamily="34" charset="0"/>
                    <a:cs typeface="Arial" panose="020B0604020202020204" pitchFamily="34" charset="0"/>
                  </a:rPr>
                  <a:t> Actions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JIRA</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Artifactory</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ReSharper</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Final warning!  Stop it!</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VSCode</a:t>
                </a:r>
                <a:endParaRPr lang="en-US" sz="800" dirty="0">
                  <a:latin typeface="Arial" panose="020B0604020202020204" pitchFamily="34" charset="0"/>
                  <a:cs typeface="Arial" panose="020B0604020202020204" pitchFamily="34" charset="0"/>
                </a:endParaRPr>
              </a:p>
            </p:txBody>
          </p:sp>
        </p:grpSp>
        <p:sp>
          <p:nvSpPr>
            <p:cNvPr id="74" name="Rectangle 73"/>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8" name="Group 77"/>
          <p:cNvGrpSpPr/>
          <p:nvPr/>
        </p:nvGrpSpPr>
        <p:grpSpPr>
          <a:xfrm>
            <a:off x="7716428" y="4756939"/>
            <a:ext cx="3660128" cy="1505459"/>
            <a:chOff x="585302" y="1486554"/>
            <a:chExt cx="3660128" cy="1505459"/>
          </a:xfrm>
        </p:grpSpPr>
        <p:grpSp>
          <p:nvGrpSpPr>
            <p:cNvPr id="79" name="Group 78"/>
            <p:cNvGrpSpPr/>
            <p:nvPr/>
          </p:nvGrpSpPr>
          <p:grpSpPr>
            <a:xfrm>
              <a:off x="717524" y="1523902"/>
              <a:ext cx="3429026" cy="1382486"/>
              <a:chOff x="717524" y="1523902"/>
              <a:chExt cx="3429026" cy="1382486"/>
            </a:xfrm>
          </p:grpSpPr>
          <p:sp>
            <p:nvSpPr>
              <p:cNvPr id="81"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latin typeface="Arial" panose="020B0604020202020204" pitchFamily="34" charset="0"/>
                    <a:cs typeface="Arial" panose="020B0604020202020204" pitchFamily="34" charset="0"/>
                  </a:rPr>
                  <a:t>Deployment</a:t>
                </a:r>
                <a:endParaRPr lang="en-US" sz="1400" b="1" noProof="1">
                  <a:solidFill>
                    <a:schemeClr val="bg1"/>
                  </a:solidFill>
                  <a:latin typeface="Arial" panose="020B0604020202020204" pitchFamily="34" charset="0"/>
                  <a:cs typeface="Arial" panose="020B0604020202020204" pitchFamily="34" charset="0"/>
                </a:endParaRPr>
              </a:p>
            </p:txBody>
          </p:sp>
          <p:sp>
            <p:nvSpPr>
              <p:cNvPr id="82"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Jenkins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DevOps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AWS Deploy</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VeraCode</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Fortify</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Selenium</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TestComplete</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Key Vault</a:t>
                </a:r>
              </a:p>
            </p:txBody>
          </p:sp>
          <p:sp>
            <p:nvSpPr>
              <p:cNvPr id="83"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AWS KMS</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Atlassian</a:t>
                </a:r>
                <a:r>
                  <a:rPr lang="en-US" sz="800" dirty="0">
                    <a:latin typeface="Arial" panose="020B0604020202020204" pitchFamily="34" charset="0"/>
                    <a:cs typeface="Arial" panose="020B0604020202020204" pitchFamily="34" charset="0"/>
                  </a:rPr>
                  <a:t> Bamboo</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TeamCity</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YAML</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PowerShell</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SARIF SAST Tools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Yarn</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Test Management</a:t>
                </a:r>
              </a:p>
            </p:txBody>
          </p:sp>
        </p:grpSp>
        <p:sp>
          <p:nvSpPr>
            <p:cNvPr id="80" name="Rectangle 79"/>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 name="Rectangle 2"/>
          <p:cNvSpPr/>
          <p:nvPr/>
        </p:nvSpPr>
        <p:spPr>
          <a:xfrm>
            <a:off x="4441610" y="1395645"/>
            <a:ext cx="2821606" cy="954107"/>
          </a:xfrm>
          <a:prstGeom prst="rect">
            <a:avLst/>
          </a:prstGeom>
        </p:spPr>
        <p:txBody>
          <a:bodyPr wrap="none">
            <a:spAutoFit/>
          </a:bodyPr>
          <a:lstStyle/>
          <a:p>
            <a:r>
              <a:rPr lang="en-GB" sz="2800" dirty="0">
                <a:latin typeface="Arial" panose="020B0604020202020204" pitchFamily="34" charset="0"/>
                <a:cs typeface="Arial" panose="020B0604020202020204" pitchFamily="34" charset="0"/>
              </a:rPr>
              <a:t>The </a:t>
            </a:r>
            <a:r>
              <a:rPr lang="en-GB" sz="2800" dirty="0" err="1">
                <a:latin typeface="Arial" panose="020B0604020202020204" pitchFamily="34" charset="0"/>
                <a:cs typeface="Arial" panose="020B0604020202020204" pitchFamily="34" charset="0"/>
              </a:rPr>
              <a:t>DevSecOps</a:t>
            </a:r>
            <a:endParaRPr lang="en-GB" sz="2800" dirty="0">
              <a:latin typeface="Arial" panose="020B0604020202020204" pitchFamily="34" charset="0"/>
              <a:cs typeface="Arial" panose="020B0604020202020204" pitchFamily="34" charset="0"/>
            </a:endParaRPr>
          </a:p>
          <a:p>
            <a:pPr algn="ctr"/>
            <a:r>
              <a:rPr lang="en-GB" sz="2800" dirty="0">
                <a:latin typeface="Arial" panose="020B0604020202020204" pitchFamily="34" charset="0"/>
                <a:cs typeface="Arial" panose="020B0604020202020204" pitchFamily="34" charset="0"/>
              </a:rPr>
              <a:t>Toolchain </a:t>
            </a:r>
          </a:p>
        </p:txBody>
      </p:sp>
      <p:sp>
        <p:nvSpPr>
          <p:cNvPr id="5" name="Rectangle 4"/>
          <p:cNvSpPr/>
          <p:nvPr/>
        </p:nvSpPr>
        <p:spPr>
          <a:xfrm>
            <a:off x="4625654" y="5546293"/>
            <a:ext cx="2587632" cy="461665"/>
          </a:xfrm>
          <a:prstGeom prst="rect">
            <a:avLst/>
          </a:prstGeom>
        </p:spPr>
        <p:txBody>
          <a:bodyPr wrap="none">
            <a:spAutoFit/>
          </a:bodyPr>
          <a:lstStyle/>
          <a:p>
            <a:pPr algn="ctr"/>
            <a:r>
              <a:rPr lang="en-GB" sz="2400" dirty="0">
                <a:latin typeface="Arial" panose="020B0604020202020204" pitchFamily="34" charset="0"/>
                <a:cs typeface="Arial" panose="020B0604020202020204" pitchFamily="34" charset="0"/>
              </a:rPr>
              <a:t>(VERY abridged!)</a:t>
            </a:r>
          </a:p>
        </p:txBody>
      </p:sp>
    </p:spTree>
    <p:extLst>
      <p:ext uri="{BB962C8B-B14F-4D97-AF65-F5344CB8AC3E}">
        <p14:creationId xmlns:p14="http://schemas.microsoft.com/office/powerpoint/2010/main" val="2394120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7600" cy="912814"/>
          </a:xfrm>
        </p:spPr>
        <p:txBody>
          <a:bodyPr/>
          <a:lstStyle/>
          <a:p>
            <a:r>
              <a:rPr lang="en-GB" dirty="0"/>
              <a:t>Vince’s Five Rules of </a:t>
            </a:r>
            <a:r>
              <a:rPr lang="en-GB" dirty="0" err="1"/>
              <a:t>DevSecOps</a:t>
            </a:r>
            <a:r>
              <a:rPr lang="en-GB" dirty="0"/>
              <a:t> in the Cloud</a:t>
            </a:r>
          </a:p>
        </p:txBody>
      </p:sp>
      <p:sp>
        <p:nvSpPr>
          <p:cNvPr id="3" name="Footer Placeholder 2"/>
          <p:cNvSpPr>
            <a:spLocks noGrp="1"/>
          </p:cNvSpPr>
          <p:nvPr>
            <p:ph type="ftr" sz="quarter" idx="11"/>
          </p:nvPr>
        </p:nvSpPr>
        <p:spPr/>
        <p:txBody>
          <a:bodyPr/>
          <a:lstStyle/>
          <a:p>
            <a:r>
              <a:rPr lang="en-GB"/>
              <a:t>Document classification: GREEN</a:t>
            </a:r>
            <a:endParaRPr lang="en-GB" dirty="0"/>
          </a:p>
        </p:txBody>
      </p:sp>
      <p:sp>
        <p:nvSpPr>
          <p:cNvPr id="6" name="TextBox 5"/>
          <p:cNvSpPr txBox="1"/>
          <p:nvPr/>
        </p:nvSpPr>
        <p:spPr>
          <a:xfrm>
            <a:off x="1424067" y="1877587"/>
            <a:ext cx="1720453" cy="2308324"/>
          </a:xfrm>
          <a:prstGeom prst="rect">
            <a:avLst/>
          </a:prstGeom>
          <a:solidFill>
            <a:srgbClr val="92D050"/>
          </a:solidFill>
          <a:ln>
            <a:solidFill>
              <a:schemeClr val="bg1"/>
            </a:solidFill>
          </a:ln>
        </p:spPr>
        <p:txBody>
          <a:bodyPr wrap="square" rtlCol="0">
            <a:spAutoFit/>
          </a:bodyPr>
          <a:lstStyle/>
          <a:p>
            <a:pPr lvl="0" fontAlgn="ctr"/>
            <a:r>
              <a:rPr lang="en-GB" sz="4000" dirty="0">
                <a:latin typeface="Lucida Console" panose="020B0609040504020204" pitchFamily="49" charset="0"/>
              </a:rPr>
              <a:t>1</a:t>
            </a:r>
            <a:endParaRPr lang="en-GB" sz="1400" dirty="0">
              <a:latin typeface="Lucida Console" panose="020B0609040504020204" pitchFamily="49" charset="0"/>
            </a:endParaRPr>
          </a:p>
          <a:p>
            <a:pPr lvl="0" fontAlgn="ctr"/>
            <a:r>
              <a:rPr lang="en-GB" dirty="0">
                <a:latin typeface="Lucida Console" panose="020B0609040504020204" pitchFamily="49" charset="0"/>
              </a:rPr>
              <a:t>Use the benefits cloud platforms gives you</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sp>
        <p:nvSpPr>
          <p:cNvPr id="8" name="TextBox 7"/>
          <p:cNvSpPr txBox="1"/>
          <p:nvPr/>
        </p:nvSpPr>
        <p:spPr>
          <a:xfrm>
            <a:off x="3190240" y="2179266"/>
            <a:ext cx="1720453" cy="3139321"/>
          </a:xfrm>
          <a:prstGeom prst="rect">
            <a:avLst/>
          </a:prstGeom>
          <a:solidFill>
            <a:srgbClr val="FDC41F"/>
          </a:solidFill>
          <a:ln>
            <a:solidFill>
              <a:schemeClr val="bg1"/>
            </a:solidFill>
          </a:ln>
        </p:spPr>
        <p:txBody>
          <a:bodyPr wrap="square" rtlCol="0">
            <a:spAutoFit/>
          </a:bodyPr>
          <a:lstStyle/>
          <a:p>
            <a:pPr lvl="0" fontAlgn="ctr"/>
            <a:r>
              <a:rPr lang="en-GB" sz="4000" dirty="0">
                <a:latin typeface="Lucida Console" panose="020B0609040504020204" pitchFamily="49" charset="0"/>
              </a:rPr>
              <a:t>2</a:t>
            </a:r>
            <a:endParaRPr lang="en-GB" sz="1400" dirty="0">
              <a:latin typeface="Lucida Console" panose="020B0609040504020204" pitchFamily="49" charset="0"/>
            </a:endParaRPr>
          </a:p>
          <a:p>
            <a:pPr lvl="0" fontAlgn="ctr"/>
            <a:r>
              <a:rPr lang="en-GB" dirty="0">
                <a:latin typeface="Lucida Console" panose="020B0609040504020204" pitchFamily="49" charset="0"/>
              </a:rPr>
              <a:t>Automate everything; where you can’t automate, secure the manual process</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sp>
        <p:nvSpPr>
          <p:cNvPr id="9" name="TextBox 8"/>
          <p:cNvSpPr txBox="1"/>
          <p:nvPr/>
        </p:nvSpPr>
        <p:spPr>
          <a:xfrm>
            <a:off x="4951867" y="1701292"/>
            <a:ext cx="1720453" cy="3139321"/>
          </a:xfrm>
          <a:prstGeom prst="rect">
            <a:avLst/>
          </a:prstGeom>
          <a:solidFill>
            <a:srgbClr val="00B0F0"/>
          </a:solidFill>
          <a:ln>
            <a:solidFill>
              <a:schemeClr val="bg1"/>
            </a:solidFill>
          </a:ln>
        </p:spPr>
        <p:txBody>
          <a:bodyPr wrap="square" rtlCol="0">
            <a:spAutoFit/>
          </a:bodyPr>
          <a:lstStyle/>
          <a:p>
            <a:pPr lvl="0" fontAlgn="ctr"/>
            <a:r>
              <a:rPr lang="en-GB" sz="4000" dirty="0">
                <a:latin typeface="Lucida Console" panose="020B0609040504020204" pitchFamily="49" charset="0"/>
              </a:rPr>
              <a:t>3</a:t>
            </a:r>
            <a:endParaRPr lang="en-GB" sz="1400" dirty="0">
              <a:latin typeface="Lucida Console" panose="020B0609040504020204" pitchFamily="49" charset="0"/>
            </a:endParaRPr>
          </a:p>
          <a:p>
            <a:pPr lvl="0" fontAlgn="ctr"/>
            <a:r>
              <a:rPr lang="en-GB" dirty="0">
                <a:latin typeface="Lucida Console" panose="020B0609040504020204" pitchFamily="49" charset="0"/>
              </a:rPr>
              <a:t>Set policies and controls and enforce them through automation</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sp>
        <p:nvSpPr>
          <p:cNvPr id="10" name="TextBox 9"/>
          <p:cNvSpPr txBox="1"/>
          <p:nvPr/>
        </p:nvSpPr>
        <p:spPr>
          <a:xfrm>
            <a:off x="6722586" y="2340682"/>
            <a:ext cx="1720453" cy="2862322"/>
          </a:xfrm>
          <a:prstGeom prst="rect">
            <a:avLst/>
          </a:prstGeom>
          <a:solidFill>
            <a:schemeClr val="accent4">
              <a:lumMod val="40000"/>
              <a:lumOff val="60000"/>
            </a:schemeClr>
          </a:solidFill>
          <a:ln>
            <a:solidFill>
              <a:schemeClr val="bg1"/>
            </a:solidFill>
          </a:ln>
        </p:spPr>
        <p:txBody>
          <a:bodyPr wrap="square" rtlCol="0">
            <a:spAutoFit/>
          </a:bodyPr>
          <a:lstStyle/>
          <a:p>
            <a:pPr lvl="0" fontAlgn="ctr"/>
            <a:r>
              <a:rPr lang="en-GB" sz="4000" dirty="0">
                <a:latin typeface="Lucida Console" panose="020B0609040504020204" pitchFamily="49" charset="0"/>
              </a:rPr>
              <a:t>4</a:t>
            </a:r>
            <a:endParaRPr lang="en-GB" sz="1400" dirty="0">
              <a:latin typeface="Lucida Console" panose="020B0609040504020204" pitchFamily="49" charset="0"/>
            </a:endParaRPr>
          </a:p>
          <a:p>
            <a:pPr lvl="0" fontAlgn="ctr"/>
            <a:r>
              <a:rPr lang="en-GB" dirty="0">
                <a:latin typeface="Lucida Console" panose="020B0609040504020204" pitchFamily="49" charset="0"/>
              </a:rPr>
              <a:t>Report on compliance and make the data available to all teams</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sp>
        <p:nvSpPr>
          <p:cNvPr id="11" name="TextBox 10"/>
          <p:cNvSpPr txBox="1"/>
          <p:nvPr/>
        </p:nvSpPr>
        <p:spPr>
          <a:xfrm>
            <a:off x="8493305" y="2754750"/>
            <a:ext cx="1720453" cy="2862322"/>
          </a:xfrm>
          <a:prstGeom prst="rect">
            <a:avLst/>
          </a:prstGeom>
          <a:solidFill>
            <a:schemeClr val="accent3">
              <a:lumMod val="60000"/>
              <a:lumOff val="40000"/>
            </a:schemeClr>
          </a:solidFill>
          <a:ln>
            <a:solidFill>
              <a:schemeClr val="bg1"/>
            </a:solidFill>
          </a:ln>
        </p:spPr>
        <p:txBody>
          <a:bodyPr wrap="square" rtlCol="0">
            <a:spAutoFit/>
          </a:bodyPr>
          <a:lstStyle/>
          <a:p>
            <a:pPr lvl="0" fontAlgn="ctr"/>
            <a:r>
              <a:rPr lang="en-GB" sz="4000" dirty="0">
                <a:latin typeface="Lucida Console" panose="020B0609040504020204" pitchFamily="49" charset="0"/>
              </a:rPr>
              <a:t>5</a:t>
            </a:r>
            <a:endParaRPr lang="en-GB" sz="1400" dirty="0">
              <a:latin typeface="Lucida Console" panose="020B0609040504020204" pitchFamily="49" charset="0"/>
            </a:endParaRPr>
          </a:p>
          <a:p>
            <a:pPr lvl="0" fontAlgn="ctr"/>
            <a:r>
              <a:rPr lang="en-GB" dirty="0">
                <a:latin typeface="Lucida Console" panose="020B0609040504020204" pitchFamily="49" charset="0"/>
              </a:rPr>
              <a:t>Tooling cannot fix all your problems, invest in people and processes</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pic>
        <p:nvPicPr>
          <p:cNvPr id="12" name="Picture 2" descr="https://cdn-assets-cloud.frontify.com/s3/frontify-cloud-files-us/eyJwYXRoIjoiZnJvbnRpZnlcL2FjY291bnRzXC84MVwvMTQwMDg3XC9wcm9qZWN0c1wvMjcwOTIzXC9hc3NldHNcLzc5XC80ODUwNzcwXC83Y2ZlYTU0MzUxYTBjNTNlYjkwMjM1ZTU3NzFkNzUwZC0xNjAzOTcxNzgyLnBuZyJ9:frontify:cqhruwmzky-54zIFPBk9CavD7pCizxd_KETPWxXDdHo?width=2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8037" y="2186108"/>
            <a:ext cx="582656" cy="58265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s://cdn-assets-cloud.frontify.com/s3/frontify-cloud-files-us/eyJwYXRoIjoiZnJvbnRpZnlcL2FjY291bnRzXC84MVwvMTQwMDg3XC9wcm9qZWN0c1wvMjcwOTIzXC9hc3NldHNcLzllXC80ODUwNzY3XC8yMWJjZmNhNDg5YzhkYmViOTNhNjhkZWM5YWJiZjU4My0xNjAzOTcxNzgwLnBuZyJ9:frontify:QkPJjcWKI-L1U-M0Y_tMiBBXFnFfv0ObMzXuN85wXRY?width=240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60383" y="2350717"/>
            <a:ext cx="582656" cy="58265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s://cdn-assets-cloud.frontify.com/s3/frontify-cloud-files-us/eyJwYXRoIjoiZnJvbnRpZnlcL2FjY291bnRzXC84MVwvMTQwMDg3XC9wcm9qZWN0c1wvMjcwOTIzXC9hc3NldHNcLzdlXC80ODUxMjExXC9lNDRkMjNmYTdiOWRiZDFiMzcyOWNmZDVkZGE5MDYyMy0xNjAzOTcyMDI3LnBuZyJ9:frontify:zG5AA1eSiSpqrhyPw2hD-KrcsX3kIG54rcJ8WX68iyw?width=240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5878" y="1908794"/>
            <a:ext cx="568642" cy="56864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https://cdn-assets-cloud.frontify.com/s3/frontify-cloud-files-us/eyJwYXRoIjoiZnJvbnRpZnlcL2FjY291bnRzXC84MVwvMTQwMDg3XC9wcm9qZWN0c1wvMjcwOTIzXC9hc3NldHNcLzIyXC80ODUyMzMxXC9lNDMxNTVkOWMyMTllZmFjYjRkMDg2ZmZkNjY0ODI0NC0xNjAzOTcyNjQ2LnBuZyJ9:frontify:ISbj0c-htSzxfSQ2YQcOnwWS7zJkquJVK2bddifoNv0?width=240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06566" y="2729706"/>
            <a:ext cx="707192" cy="70719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descr="https://cdn-assets-cloud.frontify.com/s3/frontify-cloud-files-us/eyJwYXRoIjoiZnJvbnRpZnlcL2FjY291bnRzXC84MVwvMTQwMDg3XC9wcm9qZWN0c1wvMjcwOTIzXC9hc3NldHNcLzcyXC80ODUyNzg0XC83YjJmZWZkNzNiY2FlZWM1NmQ2MmEyMTY3OWU3ZGI0OS0xNjAzOTcyODk2LnBuZyJ9:frontify:RY4SNZS70RSGPmCH0zEt9i5prgLmb-97SRcKrrspKSw?width=240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26970" y="1762316"/>
            <a:ext cx="570483" cy="570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149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a:t>Document classification: Green</a:t>
            </a:r>
          </a:p>
        </p:txBody>
      </p:sp>
      <p:sp>
        <p:nvSpPr>
          <p:cNvPr id="7" name="TextBox 6"/>
          <p:cNvSpPr txBox="1"/>
          <p:nvPr/>
        </p:nvSpPr>
        <p:spPr>
          <a:xfrm>
            <a:off x="1853875" y="4648497"/>
            <a:ext cx="5257800" cy="861774"/>
          </a:xfrm>
          <a:prstGeom prst="rect">
            <a:avLst/>
          </a:prstGeom>
          <a:noFill/>
        </p:spPr>
        <p:txBody>
          <a:bodyPr wrap="square" rtlCol="0">
            <a:spAutoFit/>
          </a:bodyPr>
          <a:lstStyle/>
          <a:p>
            <a:r>
              <a:rPr lang="en-GB" sz="3200" b="1" dirty="0"/>
              <a:t>Vincent King</a:t>
            </a:r>
          </a:p>
          <a:p>
            <a:r>
              <a:rPr lang="en-GB" dirty="0"/>
              <a:t>Head of </a:t>
            </a:r>
            <a:r>
              <a:rPr lang="en-GB" dirty="0" err="1"/>
              <a:t>DevSecOps</a:t>
            </a:r>
            <a:r>
              <a:rPr lang="en-GB" dirty="0"/>
              <a:t> for Cloud Transformation</a:t>
            </a:r>
          </a:p>
        </p:txBody>
      </p:sp>
      <p:sp>
        <p:nvSpPr>
          <p:cNvPr id="8" name="TextBox 7"/>
          <p:cNvSpPr txBox="1"/>
          <p:nvPr/>
        </p:nvSpPr>
        <p:spPr>
          <a:xfrm>
            <a:off x="3385582" y="3070306"/>
            <a:ext cx="5316007" cy="1446550"/>
          </a:xfrm>
          <a:prstGeom prst="rect">
            <a:avLst/>
          </a:prstGeom>
          <a:noFill/>
        </p:spPr>
        <p:txBody>
          <a:bodyPr wrap="none" rtlCol="0">
            <a:spAutoFit/>
          </a:bodyPr>
          <a:lstStyle/>
          <a:p>
            <a:r>
              <a:rPr lang="en-GB" sz="8800" dirty="0"/>
              <a:t>Questions?</a:t>
            </a:r>
          </a:p>
        </p:txBody>
      </p:sp>
      <p:sp>
        <p:nvSpPr>
          <p:cNvPr id="19" name="Rectangle 18"/>
          <p:cNvSpPr/>
          <p:nvPr/>
        </p:nvSpPr>
        <p:spPr>
          <a:xfrm>
            <a:off x="1853875" y="5641913"/>
            <a:ext cx="3260060"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DevSecOpsVince.com</a:t>
            </a:r>
            <a:endParaRPr kumimoji="0" lang="en-GB"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61760" y="4721578"/>
            <a:ext cx="3558225" cy="1757148"/>
          </a:xfrm>
          <a:prstGeom prst="rect">
            <a:avLst/>
          </a:prstGeom>
        </p:spPr>
      </p:pic>
      <p:pic>
        <p:nvPicPr>
          <p:cNvPr id="3" name="Picture 2"/>
          <p:cNvPicPr>
            <a:picLocks noChangeAspect="1"/>
          </p:cNvPicPr>
          <p:nvPr/>
        </p:nvPicPr>
        <p:blipFill>
          <a:blip r:embed="rId3"/>
          <a:stretch>
            <a:fillRect/>
          </a:stretch>
        </p:blipFill>
        <p:spPr>
          <a:xfrm>
            <a:off x="427669" y="4721578"/>
            <a:ext cx="1369233" cy="1382000"/>
          </a:xfrm>
          <a:prstGeom prst="rect">
            <a:avLst/>
          </a:prstGeom>
        </p:spPr>
      </p:pic>
    </p:spTree>
    <p:extLst>
      <p:ext uri="{BB962C8B-B14F-4D97-AF65-F5344CB8AC3E}">
        <p14:creationId xmlns:p14="http://schemas.microsoft.com/office/powerpoint/2010/main" val="2819155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a:t>Document classification: Green</a:t>
            </a:r>
            <a:endParaRPr lang="en-GB" dirty="0"/>
          </a:p>
        </p:txBody>
      </p:sp>
      <p:sp>
        <p:nvSpPr>
          <p:cNvPr id="9" name="Title 8">
            <a:extLst>
              <a:ext uri="{FF2B5EF4-FFF2-40B4-BE49-F238E27FC236}">
                <a16:creationId xmlns:a16="http://schemas.microsoft.com/office/drawing/2014/main" id="{005555C0-A187-2398-F0CE-3BE3E3BD6CE2}"/>
              </a:ext>
            </a:extLst>
          </p:cNvPr>
          <p:cNvSpPr>
            <a:spLocks noGrp="1"/>
          </p:cNvSpPr>
          <p:nvPr>
            <p:ph type="title"/>
          </p:nvPr>
        </p:nvSpPr>
        <p:spPr/>
        <p:txBody>
          <a:bodyPr/>
          <a:lstStyle/>
          <a:p>
            <a:endParaRPr lang="en-GB"/>
          </a:p>
        </p:txBody>
      </p:sp>
      <p:pic>
        <p:nvPicPr>
          <p:cNvPr id="10" name="Picture 9">
            <a:extLst>
              <a:ext uri="{FF2B5EF4-FFF2-40B4-BE49-F238E27FC236}">
                <a16:creationId xmlns:a16="http://schemas.microsoft.com/office/drawing/2014/main" id="{88E28EFE-8216-F8BC-49E6-A1C217BBBF68}"/>
              </a:ext>
            </a:extLst>
          </p:cNvPr>
          <p:cNvPicPr>
            <a:picLocks noChangeAspect="1"/>
          </p:cNvPicPr>
          <p:nvPr/>
        </p:nvPicPr>
        <p:blipFill>
          <a:blip r:embed="rId3"/>
          <a:stretch>
            <a:fillRect/>
          </a:stretch>
        </p:blipFill>
        <p:spPr>
          <a:xfrm>
            <a:off x="9075689" y="3917977"/>
            <a:ext cx="695422" cy="714475"/>
          </a:xfrm>
          <a:prstGeom prst="rect">
            <a:avLst/>
          </a:prstGeom>
        </p:spPr>
      </p:pic>
      <p:pic>
        <p:nvPicPr>
          <p:cNvPr id="11" name="Picture 10">
            <a:extLst>
              <a:ext uri="{FF2B5EF4-FFF2-40B4-BE49-F238E27FC236}">
                <a16:creationId xmlns:a16="http://schemas.microsoft.com/office/drawing/2014/main" id="{407FFBA8-8D83-BE30-038C-40E2D43B63F0}"/>
              </a:ext>
            </a:extLst>
          </p:cNvPr>
          <p:cNvPicPr>
            <a:picLocks noChangeAspect="1"/>
          </p:cNvPicPr>
          <p:nvPr/>
        </p:nvPicPr>
        <p:blipFill>
          <a:blip r:embed="rId4"/>
          <a:stretch>
            <a:fillRect/>
          </a:stretch>
        </p:blipFill>
        <p:spPr>
          <a:xfrm>
            <a:off x="9771111" y="2270089"/>
            <a:ext cx="666843" cy="543001"/>
          </a:xfrm>
          <a:prstGeom prst="rect">
            <a:avLst/>
          </a:prstGeom>
        </p:spPr>
      </p:pic>
      <p:pic>
        <p:nvPicPr>
          <p:cNvPr id="12" name="Picture 11">
            <a:extLst>
              <a:ext uri="{FF2B5EF4-FFF2-40B4-BE49-F238E27FC236}">
                <a16:creationId xmlns:a16="http://schemas.microsoft.com/office/drawing/2014/main" id="{83E2C434-B9D8-1E2D-0A00-A68BE090350B}"/>
              </a:ext>
            </a:extLst>
          </p:cNvPr>
          <p:cNvPicPr>
            <a:picLocks noChangeAspect="1"/>
          </p:cNvPicPr>
          <p:nvPr/>
        </p:nvPicPr>
        <p:blipFill>
          <a:blip r:embed="rId5"/>
          <a:stretch>
            <a:fillRect/>
          </a:stretch>
        </p:blipFill>
        <p:spPr>
          <a:xfrm>
            <a:off x="2211363" y="4763978"/>
            <a:ext cx="704948" cy="724001"/>
          </a:xfrm>
          <a:prstGeom prst="rect">
            <a:avLst/>
          </a:prstGeom>
        </p:spPr>
      </p:pic>
      <p:pic>
        <p:nvPicPr>
          <p:cNvPr id="13" name="Picture 12">
            <a:extLst>
              <a:ext uri="{FF2B5EF4-FFF2-40B4-BE49-F238E27FC236}">
                <a16:creationId xmlns:a16="http://schemas.microsoft.com/office/drawing/2014/main" id="{1886FAA0-D93C-3974-4C95-806480D6B072}"/>
              </a:ext>
            </a:extLst>
          </p:cNvPr>
          <p:cNvPicPr>
            <a:picLocks noChangeAspect="1"/>
          </p:cNvPicPr>
          <p:nvPr/>
        </p:nvPicPr>
        <p:blipFill>
          <a:blip r:embed="rId6"/>
          <a:stretch>
            <a:fillRect/>
          </a:stretch>
        </p:blipFill>
        <p:spPr>
          <a:xfrm>
            <a:off x="4688675" y="1750899"/>
            <a:ext cx="1256588" cy="1557077"/>
          </a:xfrm>
          <a:prstGeom prst="rect">
            <a:avLst/>
          </a:prstGeom>
        </p:spPr>
      </p:pic>
      <p:pic>
        <p:nvPicPr>
          <p:cNvPr id="2" name="Picture 1">
            <a:extLst>
              <a:ext uri="{FF2B5EF4-FFF2-40B4-BE49-F238E27FC236}">
                <a16:creationId xmlns:a16="http://schemas.microsoft.com/office/drawing/2014/main" id="{5E8273F0-6AB2-DAD5-0944-F12B7D30F4E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6400" y="1370014"/>
            <a:ext cx="1401968" cy="1401968"/>
          </a:xfrm>
          <a:prstGeom prst="rect">
            <a:avLst/>
          </a:prstGeom>
        </p:spPr>
      </p:pic>
      <p:pic>
        <p:nvPicPr>
          <p:cNvPr id="4" name="Picture 8" descr="https://cdn-assets-cloud.frontify.com/local/frontify/h_lNxVXLqrDqb2kyrixW3lMmUl7n-aBRzJUzyvzD7_8rM4T8YBavHo52jxwf_gydvqlXwly7FDF4dfXM1nxq266zJ5t-IODrYAZ-QLB1Lkpbq-3bitgPRXaHnm-Carpb?width=2400">
            <a:extLst>
              <a:ext uri="{FF2B5EF4-FFF2-40B4-BE49-F238E27FC236}">
                <a16:creationId xmlns:a16="http://schemas.microsoft.com/office/drawing/2014/main" id="{B06A30FB-19F3-0124-CAEE-6FE3467F84F2}"/>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639724" y="2251936"/>
            <a:ext cx="1401968" cy="14019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cdn-assets-cloud.frontify.com/local/frontify/h_lNxVXLqrDqb2kyrixW3lMmUl7n-aBRzJUzyvzD7_9BO9ltE3q1OOCfZo6Sa2lu4hurhgheSFrsN6Uqg9sObFbfnRcsb-x4wlnvnOlya05xcmlG9hid3qk4bfYHz6Uc?width=2400">
            <a:extLst>
              <a:ext uri="{FF2B5EF4-FFF2-40B4-BE49-F238E27FC236}">
                <a16:creationId xmlns:a16="http://schemas.microsoft.com/office/drawing/2014/main" id="{1009E7D6-05D4-25B5-9E04-D46EC91F44C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73972" y="1650407"/>
            <a:ext cx="1401968" cy="14019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s://cdn-assets-cloud.frontify.com/local/frontify/h_lNxVXLqrDqb2kyrixW3lMmUl7n-aBRzJUzyvzD7_9Uhf5d0UJ_AbGaOOErGV1dpZfd_31MPu2MY7DreHz2YPhrtFEK32kTuVVdvw71U793k69iIq1Y3qrI7mgkSCFL?width=2400">
            <a:extLst>
              <a:ext uri="{FF2B5EF4-FFF2-40B4-BE49-F238E27FC236}">
                <a16:creationId xmlns:a16="http://schemas.microsoft.com/office/drawing/2014/main" id="{073D0062-F028-2A9E-2998-A14ADAC3951E}"/>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217084" y="3919958"/>
            <a:ext cx="1484125" cy="14841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8DAEC37-238B-5501-C302-F90D3EF36F1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242434" y="4286826"/>
            <a:ext cx="1274067" cy="1271019"/>
          </a:xfrm>
          <a:prstGeom prst="rect">
            <a:avLst/>
          </a:prstGeom>
          <a:scene3d>
            <a:camera prst="orthographicFront">
              <a:rot lat="0" lon="20699996" rev="0"/>
            </a:camera>
            <a:lightRig rig="threePt" dir="t"/>
          </a:scene3d>
        </p:spPr>
      </p:pic>
    </p:spTree>
    <p:extLst>
      <p:ext uri="{BB962C8B-B14F-4D97-AF65-F5344CB8AC3E}">
        <p14:creationId xmlns:p14="http://schemas.microsoft.com/office/powerpoint/2010/main" val="26134780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Arial" panose="020B0604020202020204" pitchFamily="34" charset="0"/>
              </a:rPr>
              <a:t>Document classification: GREEN</a:t>
            </a:r>
            <a:endParaRPr kumimoji="0" lang="en-GB"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Arial" panose="020B0604020202020204" pitchFamily="34" charset="0"/>
            </a:endParaRPr>
          </a:p>
        </p:txBody>
      </p:sp>
      <p:sp>
        <p:nvSpPr>
          <p:cNvPr id="4" name="Title 3"/>
          <p:cNvSpPr>
            <a:spLocks noGrp="1"/>
          </p:cNvSpPr>
          <p:nvPr>
            <p:ph type="title"/>
          </p:nvPr>
        </p:nvSpPr>
        <p:spPr/>
        <p:txBody>
          <a:bodyPr/>
          <a:lstStyle/>
          <a:p>
            <a:r>
              <a:rPr lang="en-GB" dirty="0"/>
              <a:t>Title</a:t>
            </a:r>
          </a:p>
        </p:txBody>
      </p:sp>
      <p:grpSp>
        <p:nvGrpSpPr>
          <p:cNvPr id="6" name="Group 5"/>
          <p:cNvGrpSpPr/>
          <p:nvPr/>
        </p:nvGrpSpPr>
        <p:grpSpPr>
          <a:xfrm>
            <a:off x="5075158" y="1453198"/>
            <a:ext cx="1401969" cy="3172241"/>
            <a:chOff x="5075158" y="1453198"/>
            <a:chExt cx="1711618" cy="3872885"/>
          </a:xfrm>
        </p:grpSpPr>
        <p:sp>
          <p:nvSpPr>
            <p:cNvPr id="7" name="Rectangle 6"/>
            <p:cNvSpPr/>
            <p:nvPr/>
          </p:nvSpPr>
          <p:spPr>
            <a:xfrm>
              <a:off x="5880734" y="3148296"/>
              <a:ext cx="110367" cy="2177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8" name="Group 7"/>
            <p:cNvGrpSpPr/>
            <p:nvPr/>
          </p:nvGrpSpPr>
          <p:grpSpPr>
            <a:xfrm>
              <a:off x="5075158" y="1453198"/>
              <a:ext cx="1711618" cy="2494548"/>
              <a:chOff x="2276346" y="1214618"/>
              <a:chExt cx="2926488" cy="4265125"/>
            </a:xfrm>
          </p:grpSpPr>
          <p:pic>
            <p:nvPicPr>
              <p:cNvPr id="9" name="Picture 8" descr="File:You shall not pass sign.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6346" y="1214618"/>
                <a:ext cx="2926488" cy="42651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rot="20077301">
                <a:off x="2477970" y="4288270"/>
                <a:ext cx="948859" cy="578852"/>
              </a:xfrm>
              <a:prstGeom prst="rect">
                <a:avLst/>
              </a:prstGeom>
              <a:solidFill>
                <a:schemeClr val="accent2">
                  <a:lumMod val="75000"/>
                </a:schemeClr>
              </a:solidFill>
              <a:ln>
                <a:solidFill>
                  <a:schemeClr val="bg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rPr>
                  <a:t>Dev</a:t>
                </a:r>
                <a:endParaRPr kumimoji="0" lang="en-GB" sz="48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endParaRPr>
              </a:p>
            </p:txBody>
          </p:sp>
        </p:grpSp>
      </p:grpSp>
      <p:pic>
        <p:nvPicPr>
          <p:cNvPr id="11" name="Picture 4" descr="https://cdn-assets-cloud.frontify.com/s3/frontify-cloud-files-us/eyJwYXRoIjoiZnJvbnRpZnlcL2FjY291bnRzXC84MVwvMTQwMDg3XC9wcm9qZWN0c1wvMjcwOTIzXC9hc3NldHNcLzMyXC80ODUwNzY4XC9jMzIzNjU5NjFlNDM0OGU2MGZhZTlkZWE5NmQzOTE5Ny0xNjAzOTcxNzgxLnBuZyJ9:frontify:AK8MnPf0byW7hQMsVWbxHC5-Wl5OhXqOOocallbPm7w?width=24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2339" y="1699161"/>
            <a:ext cx="3021281" cy="30212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https://cdn-assets-cloud.frontify.com/s3/frontify-cloud-files-us/eyJwYXRoIjoiZnJvbnRpZnlcL2FjY291bnRzXC84MVwvMTQwMDg3XC9wcm9qZWN0c1wvMjcwOTIzXC9hc3NldHNcL2RhXC80ODUwNzY0XC9iZjU2YmFmODViMDJiMDEwOTBiM2FhMzY3M2JjZmU0NS0xNjAzOTcxNzc5LnBuZyJ9:frontify:vPx79-5-G5_QcJz6wAkKyrz6M0ElPcPyHi746lWx8Ac?width=24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669" y="1699161"/>
            <a:ext cx="2838202" cy="283820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749478" y="4784257"/>
            <a:ext cx="1295547" cy="830997"/>
          </a:xfrm>
          <a:prstGeom prst="rect">
            <a:avLst/>
          </a:prstGeom>
          <a:solidFill>
            <a:srgbClr val="00B050"/>
          </a:solidFill>
          <a:ln>
            <a:solidFill>
              <a:schemeClr val="bg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Dev</a:t>
            </a:r>
          </a:p>
        </p:txBody>
      </p:sp>
      <p:sp>
        <p:nvSpPr>
          <p:cNvPr id="14" name="TextBox 13"/>
          <p:cNvSpPr txBox="1"/>
          <p:nvPr/>
        </p:nvSpPr>
        <p:spPr>
          <a:xfrm>
            <a:off x="5152502" y="4784258"/>
            <a:ext cx="1245854" cy="830997"/>
          </a:xfrm>
          <a:prstGeom prst="rect">
            <a:avLst/>
          </a:prstGeom>
          <a:solidFill>
            <a:srgbClr val="0070C0"/>
          </a:solidFill>
          <a:ln>
            <a:solidFill>
              <a:schemeClr val="bg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Sec</a:t>
            </a:r>
          </a:p>
        </p:txBody>
      </p:sp>
      <p:sp>
        <p:nvSpPr>
          <p:cNvPr id="15" name="TextBox 14"/>
          <p:cNvSpPr txBox="1"/>
          <p:nvPr/>
        </p:nvSpPr>
        <p:spPr>
          <a:xfrm>
            <a:off x="8496216" y="4784257"/>
            <a:ext cx="1314784" cy="830997"/>
          </a:xfrm>
          <a:prstGeom prst="rect">
            <a:avLst/>
          </a:prstGeom>
          <a:solidFill>
            <a:srgbClr val="00B050"/>
          </a:solidFill>
          <a:ln>
            <a:solidFill>
              <a:schemeClr val="bg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Ops</a:t>
            </a:r>
          </a:p>
        </p:txBody>
      </p:sp>
    </p:spTree>
    <p:extLst>
      <p:ext uri="{BB962C8B-B14F-4D97-AF65-F5344CB8AC3E}">
        <p14:creationId xmlns:p14="http://schemas.microsoft.com/office/powerpoint/2010/main" val="5627067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Arial" panose="020B0604020202020204" pitchFamily="34" charset="0"/>
              </a:rPr>
              <a:t>Document classification: Green</a:t>
            </a:r>
            <a:endParaRPr kumimoji="0" lang="en-GB"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Arial" panose="020B0604020202020204" pitchFamily="34" charset="0"/>
            </a:endParaRPr>
          </a:p>
        </p:txBody>
      </p:sp>
      <p:sp>
        <p:nvSpPr>
          <p:cNvPr id="4" name="Title 3"/>
          <p:cNvSpPr>
            <a:spLocks noGrp="1"/>
          </p:cNvSpPr>
          <p:nvPr>
            <p:ph type="title"/>
          </p:nvPr>
        </p:nvSpPr>
        <p:spPr/>
        <p:txBody>
          <a:bodyPr/>
          <a:lstStyle/>
          <a:p>
            <a:r>
              <a:rPr lang="en-GB" dirty="0"/>
              <a:t>Who’s this talking to me now?</a:t>
            </a:r>
          </a:p>
        </p:txBody>
      </p:sp>
      <p:pic>
        <p:nvPicPr>
          <p:cNvPr id="7" name="Picture 6"/>
          <p:cNvPicPr>
            <a:picLocks noChangeAspect="1"/>
          </p:cNvPicPr>
          <p:nvPr/>
        </p:nvPicPr>
        <p:blipFill>
          <a:blip r:embed="rId3"/>
          <a:stretch>
            <a:fillRect/>
          </a:stretch>
        </p:blipFill>
        <p:spPr>
          <a:xfrm>
            <a:off x="7795260" y="3945519"/>
            <a:ext cx="2457143" cy="752381"/>
          </a:xfrm>
          <a:prstGeom prst="rect">
            <a:avLst/>
          </a:prstGeom>
        </p:spPr>
      </p:pic>
      <p:pic>
        <p:nvPicPr>
          <p:cNvPr id="8" name="Picture 7"/>
          <p:cNvPicPr>
            <a:picLocks noChangeAspect="1"/>
          </p:cNvPicPr>
          <p:nvPr/>
        </p:nvPicPr>
        <p:blipFill>
          <a:blip r:embed="rId4"/>
          <a:stretch>
            <a:fillRect/>
          </a:stretch>
        </p:blipFill>
        <p:spPr>
          <a:xfrm>
            <a:off x="5384036" y="2490093"/>
            <a:ext cx="3185239" cy="947580"/>
          </a:xfrm>
          <a:prstGeom prst="rect">
            <a:avLst/>
          </a:prstGeom>
        </p:spPr>
      </p:pic>
      <p:pic>
        <p:nvPicPr>
          <p:cNvPr id="9" name="Picture 8"/>
          <p:cNvPicPr>
            <a:picLocks noChangeAspect="1"/>
          </p:cNvPicPr>
          <p:nvPr/>
        </p:nvPicPr>
        <p:blipFill>
          <a:blip r:embed="rId5"/>
          <a:stretch>
            <a:fillRect/>
          </a:stretch>
        </p:blipFill>
        <p:spPr>
          <a:xfrm>
            <a:off x="5685505" y="3834427"/>
            <a:ext cx="1124091" cy="1500555"/>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9666" y="1453198"/>
            <a:ext cx="1742859" cy="1728061"/>
          </a:xfrm>
          <a:prstGeom prst="rect">
            <a:avLst/>
          </a:prstGeom>
        </p:spPr>
      </p:pic>
      <p:sp>
        <p:nvSpPr>
          <p:cNvPr id="12" name="TextBox 11"/>
          <p:cNvSpPr txBox="1"/>
          <p:nvPr/>
        </p:nvSpPr>
        <p:spPr>
          <a:xfrm>
            <a:off x="2537460" y="1470842"/>
            <a:ext cx="5257800" cy="155427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Vincent King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Senior Cyber Analyst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Head of </a:t>
            </a:r>
            <a:r>
              <a:rPr kumimoji="0" lang="en-GB" sz="18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DevSecOps</a:t>
            </a:r>
            <a:endPar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Bank of England</a:t>
            </a:r>
          </a:p>
        </p:txBody>
      </p:sp>
      <p:grpSp>
        <p:nvGrpSpPr>
          <p:cNvPr id="15" name="Group 14"/>
          <p:cNvGrpSpPr/>
          <p:nvPr/>
        </p:nvGrpSpPr>
        <p:grpSpPr>
          <a:xfrm>
            <a:off x="3921940" y="5533935"/>
            <a:ext cx="4196589" cy="684317"/>
            <a:chOff x="3921940" y="5533935"/>
            <a:chExt cx="4196589" cy="684317"/>
          </a:xfrm>
        </p:grpSpPr>
        <p:sp>
          <p:nvSpPr>
            <p:cNvPr id="14" name="Rectangle 13"/>
            <p:cNvSpPr/>
            <p:nvPr/>
          </p:nvSpPr>
          <p:spPr>
            <a:xfrm>
              <a:off x="4727280" y="5580358"/>
              <a:ext cx="3391249"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DevSecOpsVince</a:t>
              </a:r>
              <a:endPar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1028" name="Picture 4" descr="Linkedin free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21940" y="5533935"/>
              <a:ext cx="684317" cy="684317"/>
            </a:xfrm>
            <a:prstGeom prst="rect">
              <a:avLst/>
            </a:prstGeom>
            <a:noFill/>
            <a:extLst>
              <a:ext uri="{909E8E84-426E-40DD-AFC4-6F175D3DCCD1}">
                <a14:hiddenFill xmlns:a14="http://schemas.microsoft.com/office/drawing/2010/main">
                  <a:solidFill>
                    <a:srgbClr val="FFFFFF"/>
                  </a:solidFill>
                </a14:hiddenFill>
              </a:ext>
            </a:extLst>
          </p:spPr>
        </p:pic>
      </p:grpSp>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65766" y="5266766"/>
            <a:ext cx="2454219" cy="1211960"/>
          </a:xfrm>
          <a:prstGeom prst="rect">
            <a:avLst/>
          </a:prstGeom>
        </p:spPr>
      </p:pic>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51880" y="791107"/>
            <a:ext cx="1359469" cy="1359469"/>
          </a:xfrm>
          <a:prstGeom prst="rect">
            <a:avLst/>
          </a:prstGeom>
        </p:spPr>
      </p:pic>
      <p:pic>
        <p:nvPicPr>
          <p:cNvPr id="16" name="Picture 15" descr="A picture containing calendar&#10;&#10;Description automatically generated">
            <a:extLst>
              <a:ext uri="{FF2B5EF4-FFF2-40B4-BE49-F238E27FC236}">
                <a16:creationId xmlns:a16="http://schemas.microsoft.com/office/drawing/2014/main" id="{5B7269E0-D9FF-5913-EE29-44E25523133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952665" y="620786"/>
            <a:ext cx="3025114" cy="3025114"/>
          </a:xfrm>
          <a:prstGeom prst="rect">
            <a:avLst/>
          </a:prstGeom>
        </p:spPr>
      </p:pic>
      <p:sp>
        <p:nvSpPr>
          <p:cNvPr id="17" name="TextBox 16">
            <a:extLst>
              <a:ext uri="{FF2B5EF4-FFF2-40B4-BE49-F238E27FC236}">
                <a16:creationId xmlns:a16="http://schemas.microsoft.com/office/drawing/2014/main" id="{8EAA1000-B1DF-A827-B9F2-A0154ECBA24D}"/>
              </a:ext>
            </a:extLst>
          </p:cNvPr>
          <p:cNvSpPr txBox="1"/>
          <p:nvPr/>
        </p:nvSpPr>
        <p:spPr>
          <a:xfrm>
            <a:off x="509666" y="3976506"/>
            <a:ext cx="5181227" cy="1200329"/>
          </a:xfrm>
          <a:prstGeom prst="rect">
            <a:avLst/>
          </a:prstGeom>
          <a:noFill/>
        </p:spPr>
        <p:txBody>
          <a:bodyPr wrap="none" rtlCol="0">
            <a:spAutoFit/>
          </a:bodyPr>
          <a:lstStyle/>
          <a:p>
            <a:r>
              <a:rPr lang="en-GB" dirty="0">
                <a:latin typeface="Arial" panose="020B0604020202020204" pitchFamily="34" charset="0"/>
                <a:cs typeface="Arial" panose="020B0604020202020204" pitchFamily="34" charset="0"/>
              </a:rPr>
              <a:t>Reformed Developer</a:t>
            </a:r>
          </a:p>
          <a:p>
            <a:r>
              <a:rPr lang="en-GB" dirty="0">
                <a:latin typeface="Arial" panose="020B0604020202020204" pitchFamily="34" charset="0"/>
                <a:cs typeface="Arial" panose="020B0604020202020204" pitchFamily="34" charset="0"/>
              </a:rPr>
              <a:t>Secure Coding Subject Matter Expert </a:t>
            </a:r>
          </a:p>
          <a:p>
            <a:r>
              <a:rPr lang="en-GB" dirty="0">
                <a:latin typeface="Arial" panose="020B0604020202020204" pitchFamily="34" charset="0"/>
                <a:cs typeface="Arial" panose="020B0604020202020204" pitchFamily="34" charset="0"/>
              </a:rPr>
              <a:t>(ISC)</a:t>
            </a:r>
            <a:r>
              <a:rPr lang="en-GB" baseline="30000" dirty="0">
                <a:latin typeface="Arial" panose="020B0604020202020204" pitchFamily="34" charset="0"/>
                <a:cs typeface="Arial" panose="020B0604020202020204" pitchFamily="34" charset="0"/>
              </a:rPr>
              <a:t>2</a:t>
            </a:r>
            <a:r>
              <a:rPr lang="en-GB" dirty="0">
                <a:latin typeface="Arial" panose="020B0604020202020204" pitchFamily="34" charset="0"/>
                <a:cs typeface="Arial" panose="020B0604020202020204" pitchFamily="34" charset="0"/>
              </a:rPr>
              <a:t> Certified Information Security Professional</a:t>
            </a:r>
          </a:p>
          <a:p>
            <a:r>
              <a:rPr lang="en-GB" dirty="0">
                <a:latin typeface="Arial" panose="020B0604020202020204" pitchFamily="34" charset="0"/>
                <a:cs typeface="Arial" panose="020B0604020202020204" pitchFamily="34" charset="0"/>
              </a:rPr>
              <a:t>Chartered Fellow of the BCS</a:t>
            </a:r>
          </a:p>
        </p:txBody>
      </p:sp>
    </p:spTree>
    <p:extLst>
      <p:ext uri="{BB962C8B-B14F-4D97-AF65-F5344CB8AC3E}">
        <p14:creationId xmlns:p14="http://schemas.microsoft.com/office/powerpoint/2010/main" val="3210425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a:t>Document classification: Green</a:t>
            </a:r>
            <a:endParaRPr lang="en-GB" dirty="0"/>
          </a:p>
        </p:txBody>
      </p:sp>
      <p:sp>
        <p:nvSpPr>
          <p:cNvPr id="4" name="Title 3"/>
          <p:cNvSpPr>
            <a:spLocks noGrp="1"/>
          </p:cNvSpPr>
          <p:nvPr>
            <p:ph type="title"/>
          </p:nvPr>
        </p:nvSpPr>
        <p:spPr/>
        <p:txBody>
          <a:bodyPr/>
          <a:lstStyle/>
          <a:p>
            <a:r>
              <a:rPr lang="en-GB" dirty="0"/>
              <a:t>What does the Bank of England do?</a:t>
            </a:r>
          </a:p>
        </p:txBody>
      </p:sp>
      <p:pic>
        <p:nvPicPr>
          <p:cNvPr id="12" name="Picture 11"/>
          <p:cNvPicPr>
            <a:picLocks noChangeAspect="1"/>
          </p:cNvPicPr>
          <p:nvPr/>
        </p:nvPicPr>
        <p:blipFill>
          <a:blip r:embed="rId3"/>
          <a:stretch>
            <a:fillRect/>
          </a:stretch>
        </p:blipFill>
        <p:spPr>
          <a:xfrm>
            <a:off x="468000" y="1407705"/>
            <a:ext cx="2248214" cy="390580"/>
          </a:xfrm>
          <a:prstGeom prst="rect">
            <a:avLst/>
          </a:prstGeom>
        </p:spPr>
      </p:pic>
      <p:sp>
        <p:nvSpPr>
          <p:cNvPr id="13" name="Rectangle 12"/>
          <p:cNvSpPr/>
          <p:nvPr/>
        </p:nvSpPr>
        <p:spPr>
          <a:xfrm>
            <a:off x="3280990" y="4568773"/>
            <a:ext cx="7455887" cy="1384995"/>
          </a:xfrm>
          <a:prstGeom prst="rect">
            <a:avLst/>
          </a:prstGeom>
        </p:spPr>
        <p:txBody>
          <a:bodyPr wrap="none">
            <a:spAutoFit/>
          </a:bodyPr>
          <a:lstStyle/>
          <a:p>
            <a:r>
              <a:rPr lang="en-GB" sz="2400" dirty="0">
                <a:latin typeface="GilroyForBOE"/>
              </a:rPr>
              <a:t>Real-Time Gross Settlement</a:t>
            </a:r>
          </a:p>
          <a:p>
            <a:r>
              <a:rPr lang="en-GB" sz="2400" dirty="0"/>
              <a:t>Settled an average of over </a:t>
            </a:r>
            <a:r>
              <a:rPr lang="en-GB" sz="2400" b="1" dirty="0"/>
              <a:t>£720 billion</a:t>
            </a:r>
            <a:r>
              <a:rPr lang="en-GB" sz="2400" dirty="0"/>
              <a:t> each working day</a:t>
            </a:r>
          </a:p>
          <a:p>
            <a:r>
              <a:rPr lang="en-GB" dirty="0"/>
              <a:t>CHAPS | CREST | BACS | Image Clearing System for cheques | Faster Payments</a:t>
            </a:r>
          </a:p>
          <a:p>
            <a:r>
              <a:rPr lang="en-GB" dirty="0"/>
              <a:t>LINK | </a:t>
            </a:r>
            <a:r>
              <a:rPr lang="en-GB" dirty="0" err="1"/>
              <a:t>Mastercard</a:t>
            </a:r>
            <a:r>
              <a:rPr lang="en-GB" dirty="0"/>
              <a:t> Europe | Visa Europe | PEXA</a:t>
            </a:r>
            <a:endParaRPr lang="en-GB" sz="2400" b="0" i="0" dirty="0">
              <a:effectLst/>
              <a:latin typeface="GilroyForBOE"/>
            </a:endParaRPr>
          </a:p>
        </p:txBody>
      </p:sp>
      <p:sp>
        <p:nvSpPr>
          <p:cNvPr id="14" name="Rectangle 13"/>
          <p:cNvSpPr/>
          <p:nvPr/>
        </p:nvSpPr>
        <p:spPr>
          <a:xfrm>
            <a:off x="1173618" y="4845771"/>
            <a:ext cx="1883977" cy="830997"/>
          </a:xfrm>
          <a:prstGeom prst="rect">
            <a:avLst/>
          </a:prstGeom>
        </p:spPr>
        <p:txBody>
          <a:bodyPr wrap="none">
            <a:spAutoFit/>
          </a:bodyPr>
          <a:lstStyle/>
          <a:p>
            <a:r>
              <a:rPr lang="en-GB" sz="4800" dirty="0">
                <a:latin typeface="GilroyForBOE"/>
              </a:rPr>
              <a:t>RTGS</a:t>
            </a:r>
            <a:endParaRPr lang="en-GB" dirty="0"/>
          </a:p>
        </p:txBody>
      </p:sp>
      <p:cxnSp>
        <p:nvCxnSpPr>
          <p:cNvPr id="16" name="Straight Connector 15"/>
          <p:cNvCxnSpPr/>
          <p:nvPr/>
        </p:nvCxnSpPr>
        <p:spPr>
          <a:xfrm>
            <a:off x="1173618" y="4468995"/>
            <a:ext cx="9380693" cy="0"/>
          </a:xfrm>
          <a:prstGeom prst="line">
            <a:avLst/>
          </a:prstGeom>
        </p:spPr>
        <p:style>
          <a:lnRef idx="1">
            <a:schemeClr val="dk1"/>
          </a:lnRef>
          <a:fillRef idx="0">
            <a:schemeClr val="dk1"/>
          </a:fillRef>
          <a:effectRef idx="0">
            <a:schemeClr val="dk1"/>
          </a:effectRef>
          <a:fontRef idx="minor">
            <a:schemeClr val="tx1"/>
          </a:fontRef>
        </p:style>
      </p:cxnSp>
      <p:pic>
        <p:nvPicPr>
          <p:cNvPr id="10" name="Picture 9" descr="Chart&#10;&#10;Description automatically generated with medium confidence">
            <a:extLst>
              <a:ext uri="{FF2B5EF4-FFF2-40B4-BE49-F238E27FC236}">
                <a16:creationId xmlns:a16="http://schemas.microsoft.com/office/drawing/2014/main" id="{1FD7E368-08BD-85E4-554E-912EB0D3AC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02994" y="1881011"/>
            <a:ext cx="4214054" cy="2421870"/>
          </a:xfrm>
          <a:prstGeom prst="rect">
            <a:avLst/>
          </a:prstGeom>
        </p:spPr>
      </p:pic>
      <p:grpSp>
        <p:nvGrpSpPr>
          <p:cNvPr id="11" name="Group 10">
            <a:extLst>
              <a:ext uri="{FF2B5EF4-FFF2-40B4-BE49-F238E27FC236}">
                <a16:creationId xmlns:a16="http://schemas.microsoft.com/office/drawing/2014/main" id="{9A854CD3-5FF4-414C-A448-1D2A40E191FB}"/>
              </a:ext>
            </a:extLst>
          </p:cNvPr>
          <p:cNvGrpSpPr/>
          <p:nvPr/>
        </p:nvGrpSpPr>
        <p:grpSpPr>
          <a:xfrm>
            <a:off x="6427032" y="904232"/>
            <a:ext cx="5143496" cy="3298704"/>
            <a:chOff x="5284032" y="793516"/>
            <a:chExt cx="5143496" cy="3298704"/>
          </a:xfrm>
        </p:grpSpPr>
        <p:pic>
          <p:nvPicPr>
            <p:cNvPr id="1026" name="Picture 2" descr="New design for the £50 featuring King Charles">
              <a:extLst>
                <a:ext uri="{FF2B5EF4-FFF2-40B4-BE49-F238E27FC236}">
                  <a16:creationId xmlns:a16="http://schemas.microsoft.com/office/drawing/2014/main" id="{38DE56D0-545D-177D-87BD-CC901FBDF6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5778" y="793516"/>
              <a:ext cx="2571750" cy="13525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ew design for the £20 featuring King Charles">
              <a:extLst>
                <a:ext uri="{FF2B5EF4-FFF2-40B4-BE49-F238E27FC236}">
                  <a16:creationId xmlns:a16="http://schemas.microsoft.com/office/drawing/2014/main" id="{E0782D31-AABD-1541-A569-E7D0B9A1CC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8933" y="1391837"/>
              <a:ext cx="2525919" cy="13237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ew design for the £10 featuring King Charles">
              <a:extLst>
                <a:ext uri="{FF2B5EF4-FFF2-40B4-BE49-F238E27FC236}">
                  <a16:creationId xmlns:a16="http://schemas.microsoft.com/office/drawing/2014/main" id="{C1A7FDE0-FEF2-1808-A276-25201FD29F9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2073911"/>
              <a:ext cx="2571746" cy="134302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5E5B8A1-5C15-6918-FB02-B43FB35589E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032" y="2756716"/>
              <a:ext cx="2571746" cy="133550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14914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556006" y="1888877"/>
            <a:ext cx="4438845" cy="1721965"/>
          </a:xfrm>
          <a:prstGeom prst="rect">
            <a:avLst/>
          </a:prstGeom>
        </p:spPr>
      </p:pic>
      <p:sp>
        <p:nvSpPr>
          <p:cNvPr id="2" name="Footer Placeholder 1"/>
          <p:cNvSpPr>
            <a:spLocks noGrp="1"/>
          </p:cNvSpPr>
          <p:nvPr>
            <p:ph type="ftr" sz="quarter" idx="11"/>
          </p:nvPr>
        </p:nvSpPr>
        <p:spPr/>
        <p:txBody>
          <a:bodyPr/>
          <a:lstStyle/>
          <a:p>
            <a:r>
              <a:rPr lang="en-GB"/>
              <a:t>Document classification: GREEN</a:t>
            </a:r>
            <a:endParaRPr lang="en-GB" dirty="0"/>
          </a:p>
        </p:txBody>
      </p:sp>
      <p:sp>
        <p:nvSpPr>
          <p:cNvPr id="4" name="Title 3"/>
          <p:cNvSpPr>
            <a:spLocks noGrp="1"/>
          </p:cNvSpPr>
          <p:nvPr>
            <p:ph type="title"/>
          </p:nvPr>
        </p:nvSpPr>
        <p:spPr/>
        <p:txBody>
          <a:bodyPr/>
          <a:lstStyle/>
          <a:p>
            <a:r>
              <a:rPr lang="en-GB" dirty="0"/>
              <a:t>DevOps vs Security – The Perception</a:t>
            </a:r>
          </a:p>
        </p:txBody>
      </p:sp>
      <p:grpSp>
        <p:nvGrpSpPr>
          <p:cNvPr id="6" name="Group 5"/>
          <p:cNvGrpSpPr/>
          <p:nvPr/>
        </p:nvGrpSpPr>
        <p:grpSpPr>
          <a:xfrm>
            <a:off x="5075158" y="1453198"/>
            <a:ext cx="1401969" cy="3172241"/>
            <a:chOff x="5075158" y="1453198"/>
            <a:chExt cx="1711618" cy="3872885"/>
          </a:xfrm>
        </p:grpSpPr>
        <p:sp>
          <p:nvSpPr>
            <p:cNvPr id="7" name="Rectangle 6"/>
            <p:cNvSpPr/>
            <p:nvPr/>
          </p:nvSpPr>
          <p:spPr>
            <a:xfrm>
              <a:off x="5880734" y="3148296"/>
              <a:ext cx="110367" cy="2177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Group 7"/>
            <p:cNvGrpSpPr/>
            <p:nvPr/>
          </p:nvGrpSpPr>
          <p:grpSpPr>
            <a:xfrm>
              <a:off x="5075158" y="1453198"/>
              <a:ext cx="1711618" cy="2494548"/>
              <a:chOff x="2276346" y="1214618"/>
              <a:chExt cx="2926488" cy="4265125"/>
            </a:xfrm>
          </p:grpSpPr>
          <p:pic>
            <p:nvPicPr>
              <p:cNvPr id="9" name="Picture 8" descr="File:You shall not pass sign.sv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6346" y="1214618"/>
                <a:ext cx="2926488" cy="42651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rot="20077301">
                <a:off x="2477970" y="4288270"/>
                <a:ext cx="948859" cy="578852"/>
              </a:xfrm>
              <a:prstGeom prst="rect">
                <a:avLst/>
              </a:prstGeom>
              <a:solidFill>
                <a:schemeClr val="accent2">
                  <a:lumMod val="75000"/>
                </a:schemeClr>
              </a:solidFill>
              <a:ln>
                <a:solidFill>
                  <a:schemeClr val="bg1"/>
                </a:solidFill>
              </a:ln>
            </p:spPr>
            <p:txBody>
              <a:bodyPr wrap="none" rtlCol="0">
                <a:spAutoFit/>
              </a:bodyPr>
              <a:lstStyle/>
              <a:p>
                <a:pPr algn="ctr"/>
                <a:r>
                  <a:rPr lang="en-GB" sz="1600" dirty="0">
                    <a:solidFill>
                      <a:schemeClr val="bg1"/>
                    </a:solidFill>
                    <a:latin typeface="Lucida Console" panose="020B0609040504020204" pitchFamily="49" charset="0"/>
                  </a:rPr>
                  <a:t>Dev</a:t>
                </a:r>
                <a:endParaRPr lang="en-GB" sz="4800" dirty="0">
                  <a:solidFill>
                    <a:schemeClr val="bg1"/>
                  </a:solidFill>
                  <a:latin typeface="Lucida Console" panose="020B0609040504020204" pitchFamily="49" charset="0"/>
                </a:endParaRPr>
              </a:p>
            </p:txBody>
          </p:sp>
        </p:grpSp>
      </p:grpSp>
      <p:pic>
        <p:nvPicPr>
          <p:cNvPr id="11" name="Picture 4" descr="https://cdn-assets-cloud.frontify.com/s3/frontify-cloud-files-us/eyJwYXRoIjoiZnJvbnRpZnlcL2FjY291bnRzXC84MVwvMTQwMDg3XC9wcm9qZWN0c1wvMjcwOTIzXC9hc3NldHNcLzMyXC80ODUwNzY4XC9jMzIzNjU5NjFlNDM0OGU2MGZhZTlkZWE5NmQzOTE5Ny0xNjAzOTcxNzgxLnBuZyJ9:frontify:AK8MnPf0byW7hQMsVWbxHC5-Wl5OhXqOOocallbPm7w?width=24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2339" y="1699161"/>
            <a:ext cx="3021281" cy="30212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https://cdn-assets-cloud.frontify.com/s3/frontify-cloud-files-us/eyJwYXRoIjoiZnJvbnRpZnlcL2FjY291bnRzXC84MVwvMTQwMDg3XC9wcm9qZWN0c1wvMjcwOTIzXC9hc3NldHNcL2RhXC80ODUwNzY0XC9iZjU2YmFmODViMDJiMDEwOTBiM2FhMzY3M2JjZmU0NS0xNjAzOTcxNzc5LnBuZyJ9:frontify:vPx79-5-G5_QcJz6wAkKyrz6M0ElPcPyHi746lWx8Ac?width=24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4669" y="1699161"/>
            <a:ext cx="2838202" cy="283820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749478" y="4784257"/>
            <a:ext cx="1295547" cy="830997"/>
          </a:xfrm>
          <a:prstGeom prst="rect">
            <a:avLst/>
          </a:prstGeom>
          <a:solidFill>
            <a:srgbClr val="00B050"/>
          </a:solidFill>
          <a:ln>
            <a:solidFill>
              <a:schemeClr val="bg1"/>
            </a:solidFill>
          </a:ln>
        </p:spPr>
        <p:txBody>
          <a:bodyPr wrap="none" rtlCol="0">
            <a:spAutoFit/>
          </a:bodyPr>
          <a:lstStyle/>
          <a:p>
            <a:pPr algn="ctr"/>
            <a:r>
              <a:rPr lang="en-GB" sz="4800" dirty="0">
                <a:solidFill>
                  <a:schemeClr val="bg1"/>
                </a:solidFill>
                <a:latin typeface="Arial" panose="020B0604020202020204" pitchFamily="34" charset="0"/>
                <a:cs typeface="Arial" panose="020B0604020202020204" pitchFamily="34" charset="0"/>
              </a:rPr>
              <a:t>Dev</a:t>
            </a:r>
          </a:p>
        </p:txBody>
      </p:sp>
      <p:sp>
        <p:nvSpPr>
          <p:cNvPr id="15" name="TextBox 14"/>
          <p:cNvSpPr txBox="1"/>
          <p:nvPr/>
        </p:nvSpPr>
        <p:spPr>
          <a:xfrm>
            <a:off x="8496216" y="4784257"/>
            <a:ext cx="1314784" cy="830997"/>
          </a:xfrm>
          <a:prstGeom prst="rect">
            <a:avLst/>
          </a:prstGeom>
          <a:solidFill>
            <a:srgbClr val="00B050"/>
          </a:solidFill>
          <a:ln>
            <a:solidFill>
              <a:schemeClr val="bg1"/>
            </a:solidFill>
          </a:ln>
        </p:spPr>
        <p:txBody>
          <a:bodyPr wrap="none" rtlCol="0">
            <a:spAutoFit/>
          </a:bodyPr>
          <a:lstStyle/>
          <a:p>
            <a:pPr algn="ctr"/>
            <a:r>
              <a:rPr lang="en-GB" sz="4800" dirty="0">
                <a:solidFill>
                  <a:schemeClr val="bg1"/>
                </a:solidFill>
                <a:latin typeface="Arial" panose="020B0604020202020204" pitchFamily="34" charset="0"/>
                <a:cs typeface="Arial" panose="020B0604020202020204" pitchFamily="34" charset="0"/>
              </a:rPr>
              <a:t>Ops</a:t>
            </a:r>
          </a:p>
        </p:txBody>
      </p:sp>
      <p:sp>
        <p:nvSpPr>
          <p:cNvPr id="14" name="TextBox 13"/>
          <p:cNvSpPr txBox="1"/>
          <p:nvPr/>
        </p:nvSpPr>
        <p:spPr>
          <a:xfrm>
            <a:off x="5152502" y="4784258"/>
            <a:ext cx="1245854" cy="830997"/>
          </a:xfrm>
          <a:prstGeom prst="rect">
            <a:avLst/>
          </a:prstGeom>
          <a:solidFill>
            <a:srgbClr val="0070C0"/>
          </a:solidFill>
          <a:ln>
            <a:solidFill>
              <a:schemeClr val="bg1"/>
            </a:solidFill>
          </a:ln>
        </p:spPr>
        <p:txBody>
          <a:bodyPr wrap="none" rtlCol="0">
            <a:spAutoFit/>
          </a:bodyPr>
          <a:lstStyle/>
          <a:p>
            <a:pPr algn="ctr"/>
            <a:r>
              <a:rPr lang="en-GB" sz="4800" dirty="0">
                <a:latin typeface="Arial" panose="020B0604020202020204" pitchFamily="34" charset="0"/>
                <a:cs typeface="Arial" panose="020B0604020202020204" pitchFamily="34" charset="0"/>
              </a:rPr>
              <a:t>Sec</a:t>
            </a:r>
          </a:p>
        </p:txBody>
      </p:sp>
    </p:spTree>
    <p:extLst>
      <p:ext uri="{BB962C8B-B14F-4D97-AF65-F5344CB8AC3E}">
        <p14:creationId xmlns:p14="http://schemas.microsoft.com/office/powerpoint/2010/main" val="565443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a:t>Document classification: GREEN</a:t>
            </a:r>
            <a:endParaRPr lang="en-GB" dirty="0"/>
          </a:p>
        </p:txBody>
      </p:sp>
      <p:sp>
        <p:nvSpPr>
          <p:cNvPr id="4" name="Title 3"/>
          <p:cNvSpPr>
            <a:spLocks noGrp="1"/>
          </p:cNvSpPr>
          <p:nvPr>
            <p:ph type="title"/>
          </p:nvPr>
        </p:nvSpPr>
        <p:spPr/>
        <p:txBody>
          <a:bodyPr/>
          <a:lstStyle/>
          <a:p>
            <a:r>
              <a:rPr lang="en-GB" dirty="0"/>
              <a:t>Where should Sec live?</a:t>
            </a:r>
          </a:p>
        </p:txBody>
      </p:sp>
      <p:grpSp>
        <p:nvGrpSpPr>
          <p:cNvPr id="6" name="Group 5"/>
          <p:cNvGrpSpPr/>
          <p:nvPr/>
        </p:nvGrpSpPr>
        <p:grpSpPr>
          <a:xfrm>
            <a:off x="1464902" y="1176735"/>
            <a:ext cx="8933662" cy="4500568"/>
            <a:chOff x="1464902" y="1176735"/>
            <a:chExt cx="8933662" cy="4500568"/>
          </a:xfrm>
        </p:grpSpPr>
        <p:pic>
          <p:nvPicPr>
            <p:cNvPr id="7" name="Picture 6"/>
            <p:cNvPicPr>
              <a:picLocks noChangeAspect="1"/>
            </p:cNvPicPr>
            <p:nvPr/>
          </p:nvPicPr>
          <p:blipFill>
            <a:blip r:embed="rId3"/>
            <a:stretch>
              <a:fillRect/>
            </a:stretch>
          </p:blipFill>
          <p:spPr>
            <a:xfrm>
              <a:off x="1464902" y="1176735"/>
              <a:ext cx="8933662" cy="4500568"/>
            </a:xfrm>
            <a:prstGeom prst="rect">
              <a:avLst/>
            </a:prstGeom>
          </p:spPr>
        </p:pic>
        <p:grpSp>
          <p:nvGrpSpPr>
            <p:cNvPr id="8" name="Group 7"/>
            <p:cNvGrpSpPr/>
            <p:nvPr/>
          </p:nvGrpSpPr>
          <p:grpSpPr>
            <a:xfrm>
              <a:off x="2371725" y="2209800"/>
              <a:ext cx="7674637" cy="3405947"/>
              <a:chOff x="2371725" y="2209800"/>
              <a:chExt cx="7674637" cy="3405947"/>
            </a:xfrm>
          </p:grpSpPr>
          <p:sp>
            <p:nvSpPr>
              <p:cNvPr id="9" name="TextBox 8"/>
              <p:cNvSpPr txBox="1"/>
              <p:nvPr/>
            </p:nvSpPr>
            <p:spPr>
              <a:xfrm>
                <a:off x="2371725" y="2628900"/>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10" name="TextBox 9"/>
              <p:cNvSpPr txBox="1"/>
              <p:nvPr/>
            </p:nvSpPr>
            <p:spPr>
              <a:xfrm>
                <a:off x="5086350" y="3067197"/>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11" name="TextBox 10"/>
              <p:cNvSpPr txBox="1"/>
              <p:nvPr/>
            </p:nvSpPr>
            <p:spPr>
              <a:xfrm>
                <a:off x="8591550" y="2209800"/>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12" name="TextBox 11"/>
              <p:cNvSpPr txBox="1"/>
              <p:nvPr/>
            </p:nvSpPr>
            <p:spPr>
              <a:xfrm>
                <a:off x="3360666" y="3957387"/>
                <a:ext cx="1021433" cy="923330"/>
              </a:xfrm>
              <a:prstGeom prst="rect">
                <a:avLst/>
              </a:prstGeom>
              <a:noFill/>
              <a:ln>
                <a:noFill/>
              </a:ln>
            </p:spPr>
            <p:txBody>
              <a:bodyPr wrap="none" rtlCol="0">
                <a:spAutoFit/>
              </a:bodyPr>
              <a:lstStyle/>
              <a:p>
                <a:pPr algn="ctr"/>
                <a:r>
                  <a:rPr lang="en-GB" sz="5400" dirty="0">
                    <a:solidFill>
                      <a:srgbClr val="002161"/>
                    </a:solidFill>
                    <a:latin typeface="Bahnschrift Condensed" panose="020B0502040204020203" pitchFamily="34" charset="0"/>
                  </a:rPr>
                  <a:t>Dev</a:t>
                </a:r>
                <a:endParaRPr lang="en-GB" sz="4800" dirty="0">
                  <a:solidFill>
                    <a:srgbClr val="002161"/>
                  </a:solidFill>
                  <a:latin typeface="Bahnschrift Condensed" panose="020B0502040204020203" pitchFamily="34" charset="0"/>
                </a:endParaRPr>
              </a:p>
            </p:txBody>
          </p:sp>
          <p:sp>
            <p:nvSpPr>
              <p:cNvPr id="13" name="TextBox 12"/>
              <p:cNvSpPr txBox="1"/>
              <p:nvPr/>
            </p:nvSpPr>
            <p:spPr>
              <a:xfrm>
                <a:off x="6862761" y="3103585"/>
                <a:ext cx="1024639" cy="923330"/>
              </a:xfrm>
              <a:prstGeom prst="rect">
                <a:avLst/>
              </a:prstGeom>
              <a:noFill/>
              <a:ln>
                <a:noFill/>
              </a:ln>
            </p:spPr>
            <p:txBody>
              <a:bodyPr wrap="none" rtlCol="0">
                <a:spAutoFit/>
              </a:bodyPr>
              <a:lstStyle/>
              <a:p>
                <a:pPr algn="ctr"/>
                <a:r>
                  <a:rPr lang="en-GB" sz="5400" dirty="0">
                    <a:solidFill>
                      <a:srgbClr val="002161"/>
                    </a:solidFill>
                    <a:latin typeface="Bahnschrift Condensed" panose="020B0502040204020203" pitchFamily="34" charset="0"/>
                  </a:rPr>
                  <a:t>Ops</a:t>
                </a:r>
                <a:endParaRPr lang="en-GB" sz="6600" dirty="0">
                  <a:solidFill>
                    <a:srgbClr val="002161"/>
                  </a:solidFill>
                  <a:latin typeface="Bahnschrift Condensed" panose="020B0502040204020203" pitchFamily="34" charset="0"/>
                </a:endParaRPr>
              </a:p>
            </p:txBody>
          </p:sp>
          <p:sp>
            <p:nvSpPr>
              <p:cNvPr id="14" name="Rectangle 13"/>
              <p:cNvSpPr/>
              <p:nvPr/>
            </p:nvSpPr>
            <p:spPr>
              <a:xfrm>
                <a:off x="5086350" y="4692417"/>
                <a:ext cx="4960012" cy="923330"/>
              </a:xfrm>
              <a:prstGeom prst="rect">
                <a:avLst/>
              </a:prstGeom>
            </p:spPr>
            <p:txBody>
              <a:bodyPr wrap="none">
                <a:spAutoFit/>
              </a:bodyPr>
              <a:lstStyle/>
              <a:p>
                <a:r>
                  <a:rPr lang="en-GB" sz="5400" dirty="0">
                    <a:solidFill>
                      <a:srgbClr val="002161"/>
                    </a:solidFill>
                    <a:latin typeface="Bahnschrift Condensed" panose="020B0502040204020203" pitchFamily="34" charset="0"/>
                  </a:rPr>
                  <a:t>Security Everywhere</a:t>
                </a:r>
                <a:endParaRPr lang="en-GB" sz="5400" dirty="0"/>
              </a:p>
            </p:txBody>
          </p:sp>
        </p:grpSp>
      </p:grpSp>
    </p:spTree>
    <p:extLst>
      <p:ext uri="{BB962C8B-B14F-4D97-AF65-F5344CB8AC3E}">
        <p14:creationId xmlns:p14="http://schemas.microsoft.com/office/powerpoint/2010/main" val="290505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Arial" panose="020B0604020202020204" pitchFamily="34" charset="0"/>
              </a:rPr>
              <a:t>Document classification: GREEN</a:t>
            </a:r>
            <a:endParaRPr kumimoji="0" lang="en-GB"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Arial" panose="020B0604020202020204" pitchFamily="34" charset="0"/>
            </a:endParaRPr>
          </a:p>
        </p:txBody>
      </p:sp>
      <p:sp>
        <p:nvSpPr>
          <p:cNvPr id="4" name="Title 3"/>
          <p:cNvSpPr>
            <a:spLocks noGrp="1"/>
          </p:cNvSpPr>
          <p:nvPr>
            <p:ph type="title"/>
          </p:nvPr>
        </p:nvSpPr>
        <p:spPr/>
        <p:txBody>
          <a:bodyPr/>
          <a:lstStyle/>
          <a:p>
            <a:r>
              <a:rPr lang="en-GB" dirty="0"/>
              <a:t>Scary Slide No.1</a:t>
            </a:r>
          </a:p>
        </p:txBody>
      </p:sp>
      <p:pic>
        <p:nvPicPr>
          <p:cNvPr id="2050" name="Picture 2" descr="Starbucks - Wikipedia">
            <a:extLst>
              <a:ext uri="{FF2B5EF4-FFF2-40B4-BE49-F238E27FC236}">
                <a16:creationId xmlns:a16="http://schemas.microsoft.com/office/drawing/2014/main" id="{3C60C8F3-64C1-78F3-ADFA-D2B75FEAF5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004" y="2055264"/>
            <a:ext cx="2124075" cy="21526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7F4DD1E-B043-C29E-5C87-E0D3A3A59E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688" y="1500897"/>
            <a:ext cx="3571875" cy="12763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Nissan Vector Logo - Download Free SVG Icon | Worldvectorlogo">
            <a:extLst>
              <a:ext uri="{FF2B5EF4-FFF2-40B4-BE49-F238E27FC236}">
                <a16:creationId xmlns:a16="http://schemas.microsoft.com/office/drawing/2014/main" id="{A1274645-954B-B1FD-730E-476195B0D0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06061" y="3011028"/>
            <a:ext cx="2314575" cy="19812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dentity | Okta">
            <a:extLst>
              <a:ext uri="{FF2B5EF4-FFF2-40B4-BE49-F238E27FC236}">
                <a16:creationId xmlns:a16="http://schemas.microsoft.com/office/drawing/2014/main" id="{0DCBFED8-284D-720A-A777-4BF2A1D8B2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9960" y="3130631"/>
            <a:ext cx="2454334" cy="82232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22225019-A219-F0C0-EAF5-F1459C3490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3010" y="4938713"/>
            <a:ext cx="4238625" cy="1076325"/>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F3A23F37-96DA-9544-030E-B7FD345CB070}"/>
              </a:ext>
            </a:extLst>
          </p:cNvPr>
          <p:cNvGrpSpPr/>
          <p:nvPr/>
        </p:nvGrpSpPr>
        <p:grpSpPr>
          <a:xfrm>
            <a:off x="7637896" y="557913"/>
            <a:ext cx="4238625" cy="2141989"/>
            <a:chOff x="1463599" y="1169409"/>
            <a:chExt cx="4238625" cy="2141989"/>
          </a:xfrm>
        </p:grpSpPr>
        <p:pic>
          <p:nvPicPr>
            <p:cNvPr id="5" name="Picture 4">
              <a:extLst>
                <a:ext uri="{FF2B5EF4-FFF2-40B4-BE49-F238E27FC236}">
                  <a16:creationId xmlns:a16="http://schemas.microsoft.com/office/drawing/2014/main" id="{04CD2303-86F6-1FF8-B42F-2A2ABE900DEC}"/>
                </a:ext>
              </a:extLst>
            </p:cNvPr>
            <p:cNvPicPr>
              <a:picLocks noChangeAspect="1"/>
            </p:cNvPicPr>
            <p:nvPr/>
          </p:nvPicPr>
          <p:blipFill>
            <a:blip r:embed="rId8"/>
            <a:stretch>
              <a:fillRect/>
            </a:stretch>
          </p:blipFill>
          <p:spPr>
            <a:xfrm>
              <a:off x="1463599" y="1169409"/>
              <a:ext cx="4238625" cy="2133600"/>
            </a:xfrm>
            <a:prstGeom prst="rect">
              <a:avLst/>
            </a:prstGeom>
          </p:spPr>
        </p:pic>
        <p:sp>
          <p:nvSpPr>
            <p:cNvPr id="6" name="TextBox 5">
              <a:extLst>
                <a:ext uri="{FF2B5EF4-FFF2-40B4-BE49-F238E27FC236}">
                  <a16:creationId xmlns:a16="http://schemas.microsoft.com/office/drawing/2014/main" id="{7AF7D310-9541-864E-DC72-97EC75A547E6}"/>
                </a:ext>
              </a:extLst>
            </p:cNvPr>
            <p:cNvSpPr txBox="1"/>
            <p:nvPr/>
          </p:nvSpPr>
          <p:spPr>
            <a:xfrm>
              <a:off x="1843219" y="1830320"/>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7" name="TextBox 6">
              <a:extLst>
                <a:ext uri="{FF2B5EF4-FFF2-40B4-BE49-F238E27FC236}">
                  <a16:creationId xmlns:a16="http://schemas.microsoft.com/office/drawing/2014/main" id="{D95BC904-85A0-1AA0-A21A-6EF9B1162BD0}"/>
                </a:ext>
              </a:extLst>
            </p:cNvPr>
            <p:cNvSpPr txBox="1"/>
            <p:nvPr/>
          </p:nvSpPr>
          <p:spPr>
            <a:xfrm>
              <a:off x="3144154" y="203913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8" name="TextBox 7">
              <a:extLst>
                <a:ext uri="{FF2B5EF4-FFF2-40B4-BE49-F238E27FC236}">
                  <a16:creationId xmlns:a16="http://schemas.microsoft.com/office/drawing/2014/main" id="{0ADE6AAC-78CB-9660-E4F6-4BAC19FBCC37}"/>
                </a:ext>
              </a:extLst>
            </p:cNvPr>
            <p:cNvSpPr txBox="1"/>
            <p:nvPr/>
          </p:nvSpPr>
          <p:spPr>
            <a:xfrm>
              <a:off x="4787116" y="1641119"/>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9" name="TextBox 8">
              <a:extLst>
                <a:ext uri="{FF2B5EF4-FFF2-40B4-BE49-F238E27FC236}">
                  <a16:creationId xmlns:a16="http://schemas.microsoft.com/office/drawing/2014/main" id="{F9E89E17-93BF-2D26-9CFE-9A9F76A31243}"/>
                </a:ext>
              </a:extLst>
            </p:cNvPr>
            <p:cNvSpPr txBox="1"/>
            <p:nvPr/>
          </p:nvSpPr>
          <p:spPr>
            <a:xfrm>
              <a:off x="2311081" y="2455757"/>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0" name="TextBox 9">
              <a:extLst>
                <a:ext uri="{FF2B5EF4-FFF2-40B4-BE49-F238E27FC236}">
                  <a16:creationId xmlns:a16="http://schemas.microsoft.com/office/drawing/2014/main" id="{4CDB5EC5-DB6C-8107-9719-61D6B4A89BB1}"/>
                </a:ext>
              </a:extLst>
            </p:cNvPr>
            <p:cNvSpPr txBox="1"/>
            <p:nvPr/>
          </p:nvSpPr>
          <p:spPr>
            <a:xfrm>
              <a:off x="3956263" y="2047522"/>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1" name="Rectangle 10">
              <a:extLst>
                <a:ext uri="{FF2B5EF4-FFF2-40B4-BE49-F238E27FC236}">
                  <a16:creationId xmlns:a16="http://schemas.microsoft.com/office/drawing/2014/main" id="{6FC352D6-A4E5-F83D-B8BD-31348CC6EA73}"/>
                </a:ext>
              </a:extLst>
            </p:cNvPr>
            <p:cNvSpPr/>
            <p:nvPr/>
          </p:nvSpPr>
          <p:spPr>
            <a:xfrm>
              <a:off x="3045728" y="2788178"/>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pic>
        <p:nvPicPr>
          <p:cNvPr id="13" name="Picture 12"/>
          <p:cNvPicPr>
            <a:picLocks noChangeAspect="1"/>
          </p:cNvPicPr>
          <p:nvPr/>
        </p:nvPicPr>
        <p:blipFill>
          <a:blip r:embed="rId9"/>
          <a:stretch>
            <a:fillRect/>
          </a:stretch>
        </p:blipFill>
        <p:spPr>
          <a:xfrm>
            <a:off x="2000014" y="4453964"/>
            <a:ext cx="1454225" cy="1447874"/>
          </a:xfrm>
          <a:prstGeom prst="rect">
            <a:avLst/>
          </a:prstGeom>
        </p:spPr>
      </p:pic>
    </p:spTree>
    <p:extLst>
      <p:ext uri="{BB962C8B-B14F-4D97-AF65-F5344CB8AC3E}">
        <p14:creationId xmlns:p14="http://schemas.microsoft.com/office/powerpoint/2010/main" val="2407275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a:t>Document classification: GREEN</a:t>
            </a:r>
            <a:endParaRPr lang="en-GB" dirty="0"/>
          </a:p>
        </p:txBody>
      </p:sp>
      <p:sp>
        <p:nvSpPr>
          <p:cNvPr id="4" name="Title 3"/>
          <p:cNvSpPr>
            <a:spLocks noGrp="1"/>
          </p:cNvSpPr>
          <p:nvPr>
            <p:ph type="title"/>
          </p:nvPr>
        </p:nvSpPr>
        <p:spPr/>
        <p:txBody>
          <a:bodyPr/>
          <a:lstStyle/>
          <a:p>
            <a:r>
              <a:rPr lang="en-GB" dirty="0"/>
              <a:t>Where should Sec live?</a:t>
            </a:r>
          </a:p>
        </p:txBody>
      </p:sp>
      <p:pic>
        <p:nvPicPr>
          <p:cNvPr id="6" name="Picture 5"/>
          <p:cNvPicPr>
            <a:picLocks noChangeAspect="1"/>
          </p:cNvPicPr>
          <p:nvPr/>
        </p:nvPicPr>
        <p:blipFill>
          <a:blip r:embed="rId3"/>
          <a:stretch>
            <a:fillRect/>
          </a:stretch>
        </p:blipFill>
        <p:spPr>
          <a:xfrm>
            <a:off x="4608395" y="2648370"/>
            <a:ext cx="3000375" cy="3028950"/>
          </a:xfrm>
          <a:prstGeom prst="rect">
            <a:avLst/>
          </a:prstGeom>
        </p:spPr>
      </p:pic>
      <p:grpSp>
        <p:nvGrpSpPr>
          <p:cNvPr id="7" name="Group 6"/>
          <p:cNvGrpSpPr/>
          <p:nvPr/>
        </p:nvGrpSpPr>
        <p:grpSpPr>
          <a:xfrm>
            <a:off x="7637896" y="557913"/>
            <a:ext cx="4238625" cy="2141989"/>
            <a:chOff x="1463599" y="1169409"/>
            <a:chExt cx="4238625" cy="2141989"/>
          </a:xfrm>
        </p:grpSpPr>
        <p:pic>
          <p:nvPicPr>
            <p:cNvPr id="8" name="Picture 7"/>
            <p:cNvPicPr>
              <a:picLocks noChangeAspect="1"/>
            </p:cNvPicPr>
            <p:nvPr/>
          </p:nvPicPr>
          <p:blipFill>
            <a:blip r:embed="rId4"/>
            <a:stretch>
              <a:fillRect/>
            </a:stretch>
          </p:blipFill>
          <p:spPr>
            <a:xfrm>
              <a:off x="1463599" y="1169409"/>
              <a:ext cx="4238625" cy="2133600"/>
            </a:xfrm>
            <a:prstGeom prst="rect">
              <a:avLst/>
            </a:prstGeom>
          </p:spPr>
        </p:pic>
        <p:sp>
          <p:nvSpPr>
            <p:cNvPr id="9" name="TextBox 8"/>
            <p:cNvSpPr txBox="1"/>
            <p:nvPr/>
          </p:nvSpPr>
          <p:spPr>
            <a:xfrm>
              <a:off x="1843219" y="1830320"/>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10" name="TextBox 9"/>
            <p:cNvSpPr txBox="1"/>
            <p:nvPr/>
          </p:nvSpPr>
          <p:spPr>
            <a:xfrm>
              <a:off x="3144154" y="203913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1" name="TextBox 10"/>
            <p:cNvSpPr txBox="1"/>
            <p:nvPr/>
          </p:nvSpPr>
          <p:spPr>
            <a:xfrm>
              <a:off x="4787116" y="1641119"/>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2" name="TextBox 11"/>
            <p:cNvSpPr txBox="1"/>
            <p:nvPr/>
          </p:nvSpPr>
          <p:spPr>
            <a:xfrm>
              <a:off x="2311081" y="2455757"/>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3" name="TextBox 12"/>
            <p:cNvSpPr txBox="1"/>
            <p:nvPr/>
          </p:nvSpPr>
          <p:spPr>
            <a:xfrm>
              <a:off x="3956263" y="2047522"/>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4" name="Rectangle 13"/>
            <p:cNvSpPr/>
            <p:nvPr/>
          </p:nvSpPr>
          <p:spPr>
            <a:xfrm>
              <a:off x="3045728" y="2788178"/>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sp>
        <p:nvSpPr>
          <p:cNvPr id="15" name="TextBox 14"/>
          <p:cNvSpPr txBox="1"/>
          <p:nvPr/>
        </p:nvSpPr>
        <p:spPr>
          <a:xfrm>
            <a:off x="747396" y="2675070"/>
            <a:ext cx="3326385" cy="1477328"/>
          </a:xfrm>
          <a:prstGeom prst="rect">
            <a:avLst/>
          </a:prstGeom>
          <a:solidFill>
            <a:srgbClr val="0A4266"/>
          </a:solidFill>
          <a:ln>
            <a:solidFill>
              <a:srgbClr val="0A4266"/>
            </a:solidFill>
          </a:ln>
        </p:spPr>
        <p:txBody>
          <a:bodyPr wrap="square" rtlCol="0">
            <a:spAutoFit/>
          </a:bodyPr>
          <a:lstStyle/>
          <a:p>
            <a:r>
              <a:rPr lang="en-GB" dirty="0">
                <a:solidFill>
                  <a:schemeClr val="bg1"/>
                </a:solidFill>
                <a:latin typeface="Lucida Console" panose="020B0609040504020204" pitchFamily="49" charset="0"/>
              </a:rPr>
              <a:t>Secure coding training</a:t>
            </a:r>
            <a:endParaRPr lang="en-GB" sz="4800" dirty="0">
              <a:solidFill>
                <a:schemeClr val="bg1"/>
              </a:solidFill>
              <a:latin typeface="Lucida Console" panose="020B0609040504020204" pitchFamily="49" charset="0"/>
            </a:endParaRPr>
          </a:p>
          <a:p>
            <a:r>
              <a:rPr lang="en-GB" dirty="0">
                <a:solidFill>
                  <a:schemeClr val="bg1"/>
                </a:solidFill>
                <a:latin typeface="Lucida Console" panose="020B0609040504020204" pitchFamily="49" charset="0"/>
              </a:rPr>
              <a:t>Code reviews</a:t>
            </a:r>
          </a:p>
          <a:p>
            <a:r>
              <a:rPr lang="en-GB" dirty="0">
                <a:solidFill>
                  <a:schemeClr val="bg1"/>
                </a:solidFill>
                <a:latin typeface="Lucida Console" panose="020B0609040504020204" pitchFamily="49" charset="0"/>
              </a:rPr>
              <a:t>SAST</a:t>
            </a:r>
            <a:endParaRPr lang="en-GB" dirty="0">
              <a:solidFill>
                <a:schemeClr val="bg1"/>
              </a:solidFill>
              <a:latin typeface="Berlin Sans FB" panose="020E0602020502020306" pitchFamily="34" charset="0"/>
            </a:endParaRPr>
          </a:p>
          <a:p>
            <a:r>
              <a:rPr lang="en-GB" dirty="0">
                <a:solidFill>
                  <a:schemeClr val="bg1"/>
                </a:solidFill>
                <a:latin typeface="Lucida Console" panose="020B0609040504020204" pitchFamily="49" charset="0"/>
              </a:rPr>
              <a:t>Secure code reuse</a:t>
            </a:r>
          </a:p>
          <a:p>
            <a:r>
              <a:rPr lang="en-GB" dirty="0">
                <a:solidFill>
                  <a:schemeClr val="bg1"/>
                </a:solidFill>
                <a:latin typeface="Lucida Console" panose="020B0609040504020204" pitchFamily="49" charset="0"/>
              </a:rPr>
              <a:t>Strict policies</a:t>
            </a:r>
          </a:p>
        </p:txBody>
      </p:sp>
      <p:cxnSp>
        <p:nvCxnSpPr>
          <p:cNvPr id="16" name="Straight Connector 15"/>
          <p:cNvCxnSpPr/>
          <p:nvPr/>
        </p:nvCxnSpPr>
        <p:spPr>
          <a:xfrm flipH="1" flipV="1">
            <a:off x="4073781" y="2675070"/>
            <a:ext cx="1090500" cy="407838"/>
          </a:xfrm>
          <a:prstGeom prst="line">
            <a:avLst/>
          </a:prstGeom>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8034461" y="3071967"/>
            <a:ext cx="3319339" cy="1477328"/>
          </a:xfrm>
          <a:prstGeom prst="rect">
            <a:avLst/>
          </a:prstGeom>
          <a:solidFill>
            <a:srgbClr val="0A97D1"/>
          </a:solidFill>
          <a:ln>
            <a:solidFill>
              <a:schemeClr val="bg1"/>
            </a:solidFill>
          </a:ln>
        </p:spPr>
        <p:txBody>
          <a:bodyPr wrap="square" rtlCol="0">
            <a:spAutoFit/>
          </a:bodyPr>
          <a:lstStyle/>
          <a:p>
            <a:r>
              <a:rPr lang="en-GB" dirty="0">
                <a:solidFill>
                  <a:schemeClr val="bg1"/>
                </a:solidFill>
                <a:latin typeface="Lucida Console" panose="020B0609040504020204" pitchFamily="49" charset="0"/>
              </a:rPr>
              <a:t>Secure code champions</a:t>
            </a:r>
            <a:endParaRPr lang="en-GB" sz="4800" dirty="0">
              <a:solidFill>
                <a:schemeClr val="bg1"/>
              </a:solidFill>
              <a:latin typeface="Lucida Console" panose="020B0609040504020204" pitchFamily="49" charset="0"/>
            </a:endParaRPr>
          </a:p>
          <a:p>
            <a:r>
              <a:rPr lang="en-GB" dirty="0">
                <a:solidFill>
                  <a:schemeClr val="bg1"/>
                </a:solidFill>
                <a:latin typeface="Lucida Console" panose="020B0609040504020204" pitchFamily="49" charset="0"/>
              </a:rPr>
              <a:t>Peer oversight</a:t>
            </a:r>
          </a:p>
          <a:p>
            <a:r>
              <a:rPr lang="en-GB" dirty="0">
                <a:solidFill>
                  <a:schemeClr val="bg1"/>
                </a:solidFill>
                <a:latin typeface="Lucida Console" panose="020B0609040504020204" pitchFamily="49" charset="0"/>
              </a:rPr>
              <a:t>High trust team</a:t>
            </a:r>
          </a:p>
          <a:p>
            <a:r>
              <a:rPr lang="en-GB" dirty="0">
                <a:solidFill>
                  <a:schemeClr val="bg1"/>
                </a:solidFill>
                <a:latin typeface="Lucida Console" panose="020B0609040504020204" pitchFamily="49" charset="0"/>
              </a:rPr>
              <a:t>Open Source code use</a:t>
            </a:r>
          </a:p>
          <a:p>
            <a:r>
              <a:rPr lang="en-GB" dirty="0">
                <a:solidFill>
                  <a:schemeClr val="bg1"/>
                </a:solidFill>
                <a:latin typeface="Lucida Console" panose="020B0609040504020204" pitchFamily="49" charset="0"/>
              </a:rPr>
              <a:t>Newer container images</a:t>
            </a:r>
          </a:p>
        </p:txBody>
      </p:sp>
      <p:sp>
        <p:nvSpPr>
          <p:cNvPr id="18" name="Bent Arrow 17"/>
          <p:cNvSpPr/>
          <p:nvPr/>
        </p:nvSpPr>
        <p:spPr>
          <a:xfrm rot="10800000">
            <a:off x="7209744" y="4680952"/>
            <a:ext cx="1204653" cy="864711"/>
          </a:xfrm>
          <a:prstGeom prst="ben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19" name="Straight Connector 18"/>
          <p:cNvCxnSpPr/>
          <p:nvPr/>
        </p:nvCxnSpPr>
        <p:spPr>
          <a:xfrm flipH="1" flipV="1">
            <a:off x="7524873" y="4322396"/>
            <a:ext cx="509588" cy="226899"/>
          </a:xfrm>
          <a:prstGeom prst="line">
            <a:avLst/>
          </a:prstGeom>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H="1">
            <a:off x="4073781" y="4001549"/>
            <a:ext cx="632444" cy="150849"/>
          </a:xfrm>
          <a:prstGeom prst="line">
            <a:avLst/>
          </a:prstGeom>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H="1">
            <a:off x="7421880" y="3071967"/>
            <a:ext cx="612581" cy="542453"/>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9144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Scary Slide No.2</a:t>
            </a:r>
          </a:p>
        </p:txBody>
      </p:sp>
      <p:pic>
        <p:nvPicPr>
          <p:cNvPr id="11" name="Picture 10">
            <a:extLst>
              <a:ext uri="{FF2B5EF4-FFF2-40B4-BE49-F238E27FC236}">
                <a16:creationId xmlns:a16="http://schemas.microsoft.com/office/drawing/2014/main" id="{B054B931-748B-6329-5722-4052F6E5CD91}"/>
              </a:ext>
            </a:extLst>
          </p:cNvPr>
          <p:cNvPicPr>
            <a:picLocks noChangeAspect="1"/>
          </p:cNvPicPr>
          <p:nvPr/>
        </p:nvPicPr>
        <p:blipFill>
          <a:blip r:embed="rId3"/>
          <a:stretch>
            <a:fillRect/>
          </a:stretch>
        </p:blipFill>
        <p:spPr>
          <a:xfrm>
            <a:off x="339213" y="1218824"/>
            <a:ext cx="8496093" cy="5083822"/>
          </a:xfrm>
          <a:prstGeom prst="rect">
            <a:avLst/>
          </a:prstGeom>
        </p:spPr>
      </p:pic>
      <p:grpSp>
        <p:nvGrpSpPr>
          <p:cNvPr id="5" name="Group 4">
            <a:extLst>
              <a:ext uri="{FF2B5EF4-FFF2-40B4-BE49-F238E27FC236}">
                <a16:creationId xmlns:a16="http://schemas.microsoft.com/office/drawing/2014/main" id="{2E987D2E-8AEF-97E6-34EF-3D9D23F757C4}"/>
              </a:ext>
            </a:extLst>
          </p:cNvPr>
          <p:cNvGrpSpPr/>
          <p:nvPr/>
        </p:nvGrpSpPr>
        <p:grpSpPr>
          <a:xfrm>
            <a:off x="9462107" y="3132781"/>
            <a:ext cx="1957587" cy="2387819"/>
            <a:chOff x="1212574" y="2027583"/>
            <a:chExt cx="1957587" cy="2387819"/>
          </a:xfrm>
        </p:grpSpPr>
        <p:sp>
          <p:nvSpPr>
            <p:cNvPr id="6" name="TextBox 5">
              <a:extLst>
                <a:ext uri="{FF2B5EF4-FFF2-40B4-BE49-F238E27FC236}">
                  <a16:creationId xmlns:a16="http://schemas.microsoft.com/office/drawing/2014/main" id="{8D88A736-5E1B-6878-4C53-1BC1D8426F02}"/>
                </a:ext>
              </a:extLst>
            </p:cNvPr>
            <p:cNvSpPr txBox="1"/>
            <p:nvPr/>
          </p:nvSpPr>
          <p:spPr>
            <a:xfrm>
              <a:off x="1212574" y="2027583"/>
              <a:ext cx="1957587" cy="1323439"/>
            </a:xfrm>
            <a:prstGeom prst="rect">
              <a:avLst/>
            </a:prstGeom>
            <a:noFill/>
          </p:spPr>
          <p:txBody>
            <a:bodyPr wrap="none" rtlCol="0">
              <a:spAutoFit/>
            </a:bodyPr>
            <a:lstStyle/>
            <a:p>
              <a:r>
                <a:rPr lang="en-GB" sz="8000" dirty="0"/>
                <a:t>68%</a:t>
              </a:r>
            </a:p>
          </p:txBody>
        </p:sp>
        <p:sp>
          <p:nvSpPr>
            <p:cNvPr id="7" name="TextBox 6">
              <a:extLst>
                <a:ext uri="{FF2B5EF4-FFF2-40B4-BE49-F238E27FC236}">
                  <a16:creationId xmlns:a16="http://schemas.microsoft.com/office/drawing/2014/main" id="{0CEF1465-26F9-B490-2DAC-21A4D2AD0A14}"/>
                </a:ext>
              </a:extLst>
            </p:cNvPr>
            <p:cNvSpPr txBox="1"/>
            <p:nvPr/>
          </p:nvSpPr>
          <p:spPr>
            <a:xfrm>
              <a:off x="1317053" y="3091963"/>
              <a:ext cx="1853108" cy="1323439"/>
            </a:xfrm>
            <a:prstGeom prst="rect">
              <a:avLst/>
            </a:prstGeom>
            <a:noFill/>
          </p:spPr>
          <p:txBody>
            <a:bodyPr wrap="square">
              <a:spAutoFit/>
            </a:bodyPr>
            <a:lstStyle/>
            <a:p>
              <a:r>
                <a:rPr lang="en-GB" sz="2000" b="0" i="0" dirty="0">
                  <a:solidFill>
                    <a:srgbClr val="231F20"/>
                  </a:solidFill>
                  <a:effectLst/>
                  <a:latin typeface="Arimo"/>
                </a:rPr>
                <a:t>of apps had a security flaw that fell into the OWASP Top 10</a:t>
              </a:r>
              <a:endParaRPr lang="en-GB" sz="2000" dirty="0"/>
            </a:p>
          </p:txBody>
        </p:sp>
      </p:grpSp>
      <p:grpSp>
        <p:nvGrpSpPr>
          <p:cNvPr id="2" name="Group 1">
            <a:extLst>
              <a:ext uri="{FF2B5EF4-FFF2-40B4-BE49-F238E27FC236}">
                <a16:creationId xmlns:a16="http://schemas.microsoft.com/office/drawing/2014/main" id="{6DC4774E-0D8E-A31B-2CE6-47D9E7A7892B}"/>
              </a:ext>
            </a:extLst>
          </p:cNvPr>
          <p:cNvGrpSpPr/>
          <p:nvPr/>
        </p:nvGrpSpPr>
        <p:grpSpPr>
          <a:xfrm>
            <a:off x="7641400" y="557913"/>
            <a:ext cx="4238625" cy="2141989"/>
            <a:chOff x="7641400" y="557913"/>
            <a:chExt cx="4238625" cy="2141989"/>
          </a:xfrm>
        </p:grpSpPr>
        <p:pic>
          <p:nvPicPr>
            <p:cNvPr id="3" name="Picture 2">
              <a:extLst>
                <a:ext uri="{FF2B5EF4-FFF2-40B4-BE49-F238E27FC236}">
                  <a16:creationId xmlns:a16="http://schemas.microsoft.com/office/drawing/2014/main" id="{E4F903F3-9413-72ED-B721-BCD373E33DD8}"/>
                </a:ext>
              </a:extLst>
            </p:cNvPr>
            <p:cNvPicPr>
              <a:picLocks noChangeAspect="1"/>
            </p:cNvPicPr>
            <p:nvPr/>
          </p:nvPicPr>
          <p:blipFill>
            <a:blip r:embed="rId4"/>
            <a:stretch>
              <a:fillRect/>
            </a:stretch>
          </p:blipFill>
          <p:spPr>
            <a:xfrm>
              <a:off x="7641400" y="557913"/>
              <a:ext cx="4238625" cy="2133600"/>
            </a:xfrm>
            <a:prstGeom prst="rect">
              <a:avLst/>
            </a:prstGeom>
          </p:spPr>
        </p:pic>
        <p:sp>
          <p:nvSpPr>
            <p:cNvPr id="8" name="TextBox 7">
              <a:extLst>
                <a:ext uri="{FF2B5EF4-FFF2-40B4-BE49-F238E27FC236}">
                  <a16:creationId xmlns:a16="http://schemas.microsoft.com/office/drawing/2014/main" id="{AEA89E42-BC54-FE73-E2A2-43706036ADF8}"/>
                </a:ext>
              </a:extLst>
            </p:cNvPr>
            <p:cNvSpPr txBox="1"/>
            <p:nvPr/>
          </p:nvSpPr>
          <p:spPr>
            <a:xfrm>
              <a:off x="8017516" y="1218824"/>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9" name="TextBox 8">
              <a:extLst>
                <a:ext uri="{FF2B5EF4-FFF2-40B4-BE49-F238E27FC236}">
                  <a16:creationId xmlns:a16="http://schemas.microsoft.com/office/drawing/2014/main" id="{2D8326E4-7403-347C-8FE2-FB1FCFBC1788}"/>
                </a:ext>
              </a:extLst>
            </p:cNvPr>
            <p:cNvSpPr txBox="1"/>
            <p:nvPr/>
          </p:nvSpPr>
          <p:spPr>
            <a:xfrm>
              <a:off x="9318451" y="1427637"/>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0" name="TextBox 9">
              <a:extLst>
                <a:ext uri="{FF2B5EF4-FFF2-40B4-BE49-F238E27FC236}">
                  <a16:creationId xmlns:a16="http://schemas.microsoft.com/office/drawing/2014/main" id="{8D2DE1D9-73E5-9A9D-6E67-F14C96AF6680}"/>
                </a:ext>
              </a:extLst>
            </p:cNvPr>
            <p:cNvSpPr txBox="1"/>
            <p:nvPr/>
          </p:nvSpPr>
          <p:spPr>
            <a:xfrm>
              <a:off x="10961413" y="102962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2" name="TextBox 11">
              <a:extLst>
                <a:ext uri="{FF2B5EF4-FFF2-40B4-BE49-F238E27FC236}">
                  <a16:creationId xmlns:a16="http://schemas.microsoft.com/office/drawing/2014/main" id="{E8DE3200-AC1C-289F-D2D2-AF05321A02A3}"/>
                </a:ext>
              </a:extLst>
            </p:cNvPr>
            <p:cNvSpPr txBox="1"/>
            <p:nvPr/>
          </p:nvSpPr>
          <p:spPr>
            <a:xfrm>
              <a:off x="8485378" y="1844261"/>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3" name="TextBox 12">
              <a:extLst>
                <a:ext uri="{FF2B5EF4-FFF2-40B4-BE49-F238E27FC236}">
                  <a16:creationId xmlns:a16="http://schemas.microsoft.com/office/drawing/2014/main" id="{0CEA194B-73C4-586B-662A-C58E3AF96184}"/>
                </a:ext>
              </a:extLst>
            </p:cNvPr>
            <p:cNvSpPr txBox="1"/>
            <p:nvPr/>
          </p:nvSpPr>
          <p:spPr>
            <a:xfrm>
              <a:off x="10130560" y="1436026"/>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4" name="Rectangle 13">
              <a:extLst>
                <a:ext uri="{FF2B5EF4-FFF2-40B4-BE49-F238E27FC236}">
                  <a16:creationId xmlns:a16="http://schemas.microsoft.com/office/drawing/2014/main" id="{60286FE0-FF38-F08E-559D-07B2736BEDB0}"/>
                </a:ext>
              </a:extLst>
            </p:cNvPr>
            <p:cNvSpPr/>
            <p:nvPr/>
          </p:nvSpPr>
          <p:spPr>
            <a:xfrm>
              <a:off x="9220025" y="2176682"/>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spTree>
    <p:extLst>
      <p:ext uri="{BB962C8B-B14F-4D97-AF65-F5344CB8AC3E}">
        <p14:creationId xmlns:p14="http://schemas.microsoft.com/office/powerpoint/2010/main" val="107601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a:t>Document classification: GREEN</a:t>
            </a:r>
            <a:endParaRPr lang="en-GB" dirty="0"/>
          </a:p>
        </p:txBody>
      </p:sp>
      <p:sp>
        <p:nvSpPr>
          <p:cNvPr id="4" name="Title 3"/>
          <p:cNvSpPr>
            <a:spLocks noGrp="1"/>
          </p:cNvSpPr>
          <p:nvPr>
            <p:ph type="title"/>
          </p:nvPr>
        </p:nvSpPr>
        <p:spPr/>
        <p:txBody>
          <a:bodyPr/>
          <a:lstStyle/>
          <a:p>
            <a:r>
              <a:rPr lang="en-GB" dirty="0"/>
              <a:t>Where should Sec live?</a:t>
            </a:r>
          </a:p>
        </p:txBody>
      </p:sp>
      <p:sp>
        <p:nvSpPr>
          <p:cNvPr id="7" name="Slide Number Placeholder 4">
            <a:extLst>
              <a:ext uri="{FF2B5EF4-FFF2-40B4-BE49-F238E27FC236}">
                <a16:creationId xmlns:a16="http://schemas.microsoft.com/office/drawing/2014/main" id="{F3718F24-8B7D-4807-A2C5-8DA9DEF36A1A}"/>
              </a:ext>
            </a:extLst>
          </p:cNvPr>
          <p:cNvSpPr>
            <a:spLocks noGrp="1"/>
          </p:cNvSpPr>
          <p:nvPr>
            <p:ph type="sldNum" sz="quarter" idx="12"/>
          </p:nvPr>
        </p:nvSpPr>
        <p:spPr>
          <a:xfrm>
            <a:off x="11419988" y="6088595"/>
            <a:ext cx="323711" cy="318881"/>
          </a:xfrm>
        </p:spPr>
        <p:txBody>
          <a:bodyPr/>
          <a:lstStyle/>
          <a:p>
            <a:fld id="{2D44FE07-6CE3-4185-9E45-D56B7973A736}" type="slidenum">
              <a:rPr lang="en-GB" smtClean="0"/>
              <a:t>9</a:t>
            </a:fld>
            <a:endParaRPr lang="en-GB"/>
          </a:p>
        </p:txBody>
      </p:sp>
      <p:grpSp>
        <p:nvGrpSpPr>
          <p:cNvPr id="8" name="Group 7"/>
          <p:cNvGrpSpPr/>
          <p:nvPr/>
        </p:nvGrpSpPr>
        <p:grpSpPr>
          <a:xfrm>
            <a:off x="7641400" y="557913"/>
            <a:ext cx="4238625" cy="2141989"/>
            <a:chOff x="7641400" y="557913"/>
            <a:chExt cx="4238625" cy="2141989"/>
          </a:xfrm>
        </p:grpSpPr>
        <p:pic>
          <p:nvPicPr>
            <p:cNvPr id="9" name="Picture 8"/>
            <p:cNvPicPr>
              <a:picLocks noChangeAspect="1"/>
            </p:cNvPicPr>
            <p:nvPr/>
          </p:nvPicPr>
          <p:blipFill>
            <a:blip r:embed="rId3"/>
            <a:stretch>
              <a:fillRect/>
            </a:stretch>
          </p:blipFill>
          <p:spPr>
            <a:xfrm>
              <a:off x="7641400" y="557913"/>
              <a:ext cx="4238625" cy="2133600"/>
            </a:xfrm>
            <a:prstGeom prst="rect">
              <a:avLst/>
            </a:prstGeom>
          </p:spPr>
        </p:pic>
        <p:sp>
          <p:nvSpPr>
            <p:cNvPr id="10" name="TextBox 9"/>
            <p:cNvSpPr txBox="1"/>
            <p:nvPr/>
          </p:nvSpPr>
          <p:spPr>
            <a:xfrm>
              <a:off x="8017516" y="1218824"/>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11" name="TextBox 10"/>
            <p:cNvSpPr txBox="1"/>
            <p:nvPr/>
          </p:nvSpPr>
          <p:spPr>
            <a:xfrm>
              <a:off x="9318451" y="1427637"/>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2" name="TextBox 11"/>
            <p:cNvSpPr txBox="1"/>
            <p:nvPr/>
          </p:nvSpPr>
          <p:spPr>
            <a:xfrm>
              <a:off x="10961413" y="102962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3" name="TextBox 12"/>
            <p:cNvSpPr txBox="1"/>
            <p:nvPr/>
          </p:nvSpPr>
          <p:spPr>
            <a:xfrm>
              <a:off x="8485378" y="1844261"/>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4" name="TextBox 13"/>
            <p:cNvSpPr txBox="1"/>
            <p:nvPr/>
          </p:nvSpPr>
          <p:spPr>
            <a:xfrm>
              <a:off x="10130560" y="1436026"/>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5" name="Rectangle 14"/>
            <p:cNvSpPr/>
            <p:nvPr/>
          </p:nvSpPr>
          <p:spPr>
            <a:xfrm>
              <a:off x="9220025" y="2176682"/>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pic>
        <p:nvPicPr>
          <p:cNvPr id="16" name="Picture 2" descr="https://cdn-assets-cloud.frontify.com/s3/frontify-cloud-files-us/eyJwYXRoIjoiZnJvbnRpZnlcL2FjY291bnRzXC84MVwvMTQwMDg3XC9wcm9qZWN0c1wvMjcwOTIzXC9hc3NldHNcLzRjXC80ODUxMjM3XC84MGI4MTJlYzdlNmUxOTRhNWMzMTI0MjZhYTc1MzBhNC0xNjAzOTcyMDQxLnBuZyJ9:frontify:Fg3T2L_gKvQuJ8l4S4XcRnJ2-IanipF41iEF8iK3b_0?width=24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9657" y="1959246"/>
            <a:ext cx="3230600" cy="32306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5549611" y="3957057"/>
            <a:ext cx="2137124" cy="646331"/>
          </a:xfrm>
          <a:prstGeom prst="rect">
            <a:avLst/>
          </a:prstGeom>
        </p:spPr>
        <p:txBody>
          <a:bodyPr wrap="none">
            <a:spAutoFit/>
          </a:bodyPr>
          <a:lstStyle/>
          <a:p>
            <a:r>
              <a:rPr lang="en-GB" dirty="0">
                <a:latin typeface="Lucida Console" panose="020B0609040504020204" pitchFamily="49" charset="0"/>
              </a:rPr>
              <a:t>Infrastructure</a:t>
            </a:r>
          </a:p>
          <a:p>
            <a:r>
              <a:rPr lang="en-GB" dirty="0">
                <a:latin typeface="Lucida Console" panose="020B0609040504020204" pitchFamily="49" charset="0"/>
              </a:rPr>
              <a:t>as code</a:t>
            </a:r>
          </a:p>
        </p:txBody>
      </p:sp>
      <p:sp>
        <p:nvSpPr>
          <p:cNvPr id="18" name="Rectangle 17"/>
          <p:cNvSpPr/>
          <p:nvPr/>
        </p:nvSpPr>
        <p:spPr>
          <a:xfrm>
            <a:off x="3295048" y="1859542"/>
            <a:ext cx="1439818" cy="646331"/>
          </a:xfrm>
          <a:prstGeom prst="rect">
            <a:avLst/>
          </a:prstGeom>
        </p:spPr>
        <p:txBody>
          <a:bodyPr wrap="none">
            <a:spAutoFit/>
          </a:bodyPr>
          <a:lstStyle/>
          <a:p>
            <a:r>
              <a:rPr lang="en-GB" dirty="0">
                <a:latin typeface="Lucida Console" panose="020B0609040504020204" pitchFamily="49" charset="0"/>
              </a:rPr>
              <a:t>CI/CD</a:t>
            </a:r>
          </a:p>
          <a:p>
            <a:r>
              <a:rPr lang="en-GB" dirty="0">
                <a:latin typeface="Lucida Console" panose="020B0609040504020204" pitchFamily="49" charset="0"/>
              </a:rPr>
              <a:t>pipelines</a:t>
            </a:r>
          </a:p>
        </p:txBody>
      </p:sp>
      <p:sp>
        <p:nvSpPr>
          <p:cNvPr id="20" name="Rectangle 19"/>
          <p:cNvSpPr/>
          <p:nvPr/>
        </p:nvSpPr>
        <p:spPr>
          <a:xfrm>
            <a:off x="901025" y="2616748"/>
            <a:ext cx="1858201" cy="646331"/>
          </a:xfrm>
          <a:prstGeom prst="rect">
            <a:avLst/>
          </a:prstGeom>
        </p:spPr>
        <p:txBody>
          <a:bodyPr wrap="none">
            <a:spAutoFit/>
          </a:bodyPr>
          <a:lstStyle/>
          <a:p>
            <a:r>
              <a:rPr lang="en-GB" dirty="0">
                <a:latin typeface="Lucida Console" panose="020B0609040504020204" pitchFamily="49" charset="0"/>
              </a:rPr>
              <a:t>Don’t break </a:t>
            </a:r>
          </a:p>
          <a:p>
            <a:r>
              <a:rPr lang="en-GB" dirty="0">
                <a:latin typeface="Lucida Console" panose="020B0609040504020204" pitchFamily="49" charset="0"/>
              </a:rPr>
              <a:t>every build</a:t>
            </a:r>
          </a:p>
        </p:txBody>
      </p:sp>
      <p:sp>
        <p:nvSpPr>
          <p:cNvPr id="21" name="Rectangle 20"/>
          <p:cNvSpPr/>
          <p:nvPr/>
        </p:nvSpPr>
        <p:spPr>
          <a:xfrm>
            <a:off x="2495350" y="4746652"/>
            <a:ext cx="3252814" cy="646331"/>
          </a:xfrm>
          <a:prstGeom prst="rect">
            <a:avLst/>
          </a:prstGeom>
        </p:spPr>
        <p:txBody>
          <a:bodyPr wrap="none">
            <a:spAutoFit/>
          </a:bodyPr>
          <a:lstStyle/>
          <a:p>
            <a:r>
              <a:rPr lang="en-GB" dirty="0">
                <a:latin typeface="Lucida Console" panose="020B0609040504020204" pitchFamily="49" charset="0"/>
              </a:rPr>
              <a:t>Challenge non-standard</a:t>
            </a:r>
          </a:p>
          <a:p>
            <a:r>
              <a:rPr lang="en-GB" dirty="0">
                <a:latin typeface="Lucida Console" panose="020B0609040504020204" pitchFamily="49" charset="0"/>
              </a:rPr>
              <a:t>architecture</a:t>
            </a:r>
          </a:p>
        </p:txBody>
      </p:sp>
      <p:sp>
        <p:nvSpPr>
          <p:cNvPr id="22" name="Rectangle 21"/>
          <p:cNvSpPr/>
          <p:nvPr/>
        </p:nvSpPr>
        <p:spPr>
          <a:xfrm>
            <a:off x="5398494" y="2634986"/>
            <a:ext cx="1579278" cy="646331"/>
          </a:xfrm>
          <a:prstGeom prst="rect">
            <a:avLst/>
          </a:prstGeom>
        </p:spPr>
        <p:txBody>
          <a:bodyPr wrap="none">
            <a:spAutoFit/>
          </a:bodyPr>
          <a:lstStyle/>
          <a:p>
            <a:r>
              <a:rPr lang="en-GB" dirty="0">
                <a:latin typeface="Lucida Console" panose="020B0609040504020204" pitchFamily="49" charset="0"/>
              </a:rPr>
              <a:t>Trust, but</a:t>
            </a:r>
          </a:p>
          <a:p>
            <a:r>
              <a:rPr lang="en-GB" dirty="0">
                <a:latin typeface="Lucida Console" panose="020B0609040504020204" pitchFamily="49" charset="0"/>
              </a:rPr>
              <a:t>verify</a:t>
            </a:r>
          </a:p>
        </p:txBody>
      </p:sp>
      <p:sp>
        <p:nvSpPr>
          <p:cNvPr id="3" name="Rectangle 2"/>
          <p:cNvSpPr/>
          <p:nvPr/>
        </p:nvSpPr>
        <p:spPr>
          <a:xfrm>
            <a:off x="594209" y="3920580"/>
            <a:ext cx="2137124" cy="646331"/>
          </a:xfrm>
          <a:prstGeom prst="rect">
            <a:avLst/>
          </a:prstGeom>
        </p:spPr>
        <p:txBody>
          <a:bodyPr wrap="none">
            <a:spAutoFit/>
          </a:bodyPr>
          <a:lstStyle/>
          <a:p>
            <a:r>
              <a:rPr lang="en-GB" dirty="0">
                <a:latin typeface="Lucida Console" panose="020B0609040504020204" pitchFamily="49" charset="0"/>
              </a:rPr>
              <a:t>Gold container</a:t>
            </a:r>
          </a:p>
          <a:p>
            <a:r>
              <a:rPr lang="en-GB" dirty="0">
                <a:latin typeface="Lucida Console" panose="020B0609040504020204" pitchFamily="49" charset="0"/>
              </a:rPr>
              <a:t>images</a:t>
            </a:r>
          </a:p>
        </p:txBody>
      </p:sp>
    </p:spTree>
    <p:extLst>
      <p:ext uri="{BB962C8B-B14F-4D97-AF65-F5344CB8AC3E}">
        <p14:creationId xmlns:p14="http://schemas.microsoft.com/office/powerpoint/2010/main" val="35060132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2.xml><?xml version="1.0" encoding="utf-8"?>
<a:theme xmlns:a="http://schemas.openxmlformats.org/drawingml/2006/main" name="1_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3.xml><?xml version="1.0" encoding="utf-8"?>
<a:theme xmlns:a="http://schemas.openxmlformats.org/drawingml/2006/main" name="2_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21210</TotalTime>
  <Words>3601</Words>
  <Application>Microsoft Office PowerPoint</Application>
  <PresentationFormat>Widescreen</PresentationFormat>
  <Paragraphs>479</Paragraphs>
  <Slides>17</Slides>
  <Notes>16</Notes>
  <HiddenSlides>2</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17</vt:i4>
      </vt:variant>
    </vt:vector>
  </HeadingPairs>
  <TitlesOfParts>
    <vt:vector size="31" baseType="lpstr">
      <vt:lpstr>-apple-system</vt:lpstr>
      <vt:lpstr>Arial</vt:lpstr>
      <vt:lpstr>Arimo</vt:lpstr>
      <vt:lpstr>Bahnschrift Condensed</vt:lpstr>
      <vt:lpstr>Berlin Sans FB</vt:lpstr>
      <vt:lpstr>Calibri</vt:lpstr>
      <vt:lpstr>Century Gothic</vt:lpstr>
      <vt:lpstr>Fira Sans</vt:lpstr>
      <vt:lpstr>Georgia</vt:lpstr>
      <vt:lpstr>GilroyForBOE</vt:lpstr>
      <vt:lpstr>Lucida Console</vt:lpstr>
      <vt:lpstr>Bank LINKS Template</vt:lpstr>
      <vt:lpstr>1_Bank LINKS Template</vt:lpstr>
      <vt:lpstr>2_Bank LINKS Template</vt:lpstr>
      <vt:lpstr>PowerPoint Presentation</vt:lpstr>
      <vt:lpstr>Who’s this talking to me now?</vt:lpstr>
      <vt:lpstr>What does the Bank of England do?</vt:lpstr>
      <vt:lpstr>DevOps vs Security – The Perception</vt:lpstr>
      <vt:lpstr>Where should Sec live?</vt:lpstr>
      <vt:lpstr>Scary Slide No.1</vt:lpstr>
      <vt:lpstr>Where should Sec live?</vt:lpstr>
      <vt:lpstr>Scary Slide No.2</vt:lpstr>
      <vt:lpstr>Where should Sec live?</vt:lpstr>
      <vt:lpstr>Scary Slide No.3</vt:lpstr>
      <vt:lpstr>Where should Sec live?</vt:lpstr>
      <vt:lpstr>#DevSecOpsHow</vt:lpstr>
      <vt:lpstr>#DevSecOpsHow</vt:lpstr>
      <vt:lpstr>Vince’s Five Rules of DevSecOps in the Cloud</vt:lpstr>
      <vt:lpstr>PowerPoint Presentation</vt:lpstr>
      <vt:lpstr>PowerPoint Presentation</vt:lpstr>
      <vt:lpstr>Title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Matteo Ruisi</dc:creator>
  <cp:lastModifiedBy>King, Vincent</cp:lastModifiedBy>
  <cp:revision>68</cp:revision>
  <dcterms:created xsi:type="dcterms:W3CDTF">2022-03-04T14:18:02Z</dcterms:created>
  <dcterms:modified xsi:type="dcterms:W3CDTF">2023-01-26T17:12:42Z</dcterms:modified>
</cp:coreProperties>
</file>