
<file path=[Content_Types].xml><?xml version="1.0" encoding="utf-8"?>
<Types xmlns="http://schemas.openxmlformats.org/package/2006/content-types">
  <Default ContentType="image/jpeg" Extension="jpeg"/>
  <Default ContentType="application/vnd.openxmlformats-package.relationships+xml" Extension="rels"/>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Props+xml" PartName="/ppt/presProps.xml"/>
  <Override ContentType="application/vnd.openxmlformats-officedocument.presentationml.presentation.main+xml" PartName="/ppt/presentation.xml"/>
  <Override ContentType="application/vnd.ms-powerpoint.revisioninfo+xml" PartName="/ppt/revisionInfo.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argetMode="Internal" Type="http://schemas.openxmlformats.org/officeDocument/2006/relationships/officeDocument"/><Relationship Id="rId2" Target="docProps/thumbnail.jpeg" TargetMode="Internal" Type="http://schemas.openxmlformats.org/package/2006/relationships/metadata/thumbnail"/><Relationship Id="rId3" Target="docProps/core.xml" TargetMode="Internal" Type="http://schemas.openxmlformats.org/package/2006/relationships/metadata/core-properties"/><Relationship Id="rId4" Target="docProps/app.xml" TargetMode="Internal" Type="http://schemas.openxmlformats.org/officeDocument/2006/relationships/extended-properties"/></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7" r:id="rId2"/>
    <p:sldId id="258" r:id="rId3"/>
    <p:sldId id="263" r:id="rId4"/>
    <p:sldId id="259" r:id="rId5"/>
    <p:sldId id="260" r:id="rId6"/>
    <p:sldId id="265" r:id="rId7"/>
    <p:sldId id="266" r:id="rId8"/>
    <p:sldId id="264" r:id="rId9"/>
  </p:sldIdLst>
  <p:sldSz cx="9144000" cy="6858000" type="screen4x3"/>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p1510="http://schemas.microsoft.com/office/powerpoint/2015/10/main">
  <p1510:revLst>
    <p1510:client dt="2021-04-28T15:58:03.215" id="{A891B7D4-06CC-4419-904C-C92518FF5D35}" v="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lastView="sldThumbnailView">
  <p:normalViewPr>
    <p:restoredLeft sz="15620"/>
    <p:restoredTop sz="94660"/>
  </p:normalViewPr>
  <p:slideViewPr>
    <p:cSldViewPr>
      <p:cViewPr varScale="1">
        <p:scale>
          <a:sx d="100" n="68"/>
          <a:sy d="100" n="68"/>
        </p:scale>
        <p:origin x="1446" y="60"/>
      </p:cViewPr>
      <p:guideLst>
        <p:guide orient="horz" pos="2160"/>
        <p:guide pos="2880"/>
      </p:guideLst>
    </p:cSldViewPr>
  </p:slideViewPr>
  <p:notesTextViewPr>
    <p:cViewPr>
      <p:scale>
        <a:sx d="100" n="100"/>
        <a:sy d="100" n="100"/>
      </p:scale>
      <p:origin x="0" y="0"/>
    </p:cViewPr>
  </p:notesTextViewPr>
  <p:gridSpacing cx="72008" cy="72008"/>
</p:viewPr>
</file>

<file path=ppt/_rels/presentation.xml.rels><?xml version="1.0" encoding="UTF-8" standalone="yes"?><Relationships xmlns="http://schemas.openxmlformats.org/package/2006/relationships"><Relationship Id="rId1" Target="slideMasters/slideMaster1.xml" TargetMode="Internal" Type="http://schemas.openxmlformats.org/officeDocument/2006/relationships/slideMaster"/><Relationship Id="rId2" Target="slides/slide1.xml" TargetMode="Internal" Type="http://schemas.openxmlformats.org/officeDocument/2006/relationships/slide"/><Relationship Id="rId3" Target="slides/slide2.xml" TargetMode="Internal" Type="http://schemas.openxmlformats.org/officeDocument/2006/relationships/slide"/><Relationship Id="rId4" Target="slides/slide3.xml" TargetMode="Internal" Type="http://schemas.openxmlformats.org/officeDocument/2006/relationships/slide"/><Relationship Id="rId5" Target="slides/slide4.xml" TargetMode="Internal" Type="http://schemas.openxmlformats.org/officeDocument/2006/relationships/slide"/><Relationship Id="rId6" Target="slides/slide5.xml" TargetMode="Internal" Type="http://schemas.openxmlformats.org/officeDocument/2006/relationships/slide"/><Relationship Id="rId7" Target="slides/slide6.xml" TargetMode="Internal" Type="http://schemas.openxmlformats.org/officeDocument/2006/relationships/slide"/><Relationship Id="rId8" Target="slides/slide7.xml" TargetMode="Internal" Type="http://schemas.openxmlformats.org/officeDocument/2006/relationships/slide"/><Relationship Id="rId9" Target="slides/slide8.xml" TargetMode="Internal" Type="http://schemas.openxmlformats.org/officeDocument/2006/relationships/slide"/><Relationship Id="rId10" Target="presProps.xml" TargetMode="Internal" Type="http://schemas.openxmlformats.org/officeDocument/2006/relationships/presProps"/><Relationship Id="rId11" Target="viewProps.xml" TargetMode="Internal" Type="http://schemas.openxmlformats.org/officeDocument/2006/relationships/viewProps"/><Relationship Id="rId12" Target="theme/theme1.xml" TargetMode="Internal" Type="http://schemas.openxmlformats.org/officeDocument/2006/relationships/theme"/><Relationship Id="rId13" Target="tableStyles.xml" TargetMode="Internal" Type="http://schemas.openxmlformats.org/officeDocument/2006/relationships/tableStyles"/><Relationship Id="rId14" Target="revisionInfo.xml" TargetMode="Internal" Type="http://schemas.microsoft.com/office/2015/10/relationships/revisionInfo"/></Relationships>
</file>

<file path=ppt/slideLayouts/_rels/slideLayout1.xml.rels><?xml version="1.0" encoding="UTF-8" standalone="yes"?><Relationships xmlns="http://schemas.openxmlformats.org/package/2006/relationships"><Relationship Id="rId1" Target="../slideMasters/slideMaster1.xml" TargetMode="Interna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argetMode="Interna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argetMode="Interna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argetMode="Interna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argetMode="Interna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argetMode="Interna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argetMode="Interna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argetMode="Interna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argetMode="Interna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argetMode="Interna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argetMode="Internal" Type="http://schemas.openxmlformats.org/officeDocument/2006/relationships/slideMaster"/></Relationships>
</file>

<file path=ppt/slideLayouts/slideLayout1.xml><?xml version="1.0" encoding="utf-8"?>
<p:sldLayout xmlns:a="http://schemas.openxmlformats.org/drawingml/2006/main"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idx="1" type="subTitle"/>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idx="10" sz="half" type="dt"/>
          </p:nvPr>
        </p:nvSpPr>
        <p:spPr/>
        <p:txBody>
          <a:bodyPr/>
          <a:lstStyle/>
          <a:p>
            <a:fld id="{E33215ED-9003-43FF-B45A-7A09A5BDEE02}" type="datetimeFigureOut">
              <a:rPr lang="en-GB" smtClean="0"/>
              <a:t>25/10/2023</a:t>
            </a:fld>
            <a:endParaRPr lang="en-GB"/>
          </a:p>
        </p:txBody>
      </p:sp>
      <p:sp>
        <p:nvSpPr>
          <p:cNvPr id="5" name="Footer Placeholder 4"/>
          <p:cNvSpPr>
            <a:spLocks noGrp="1"/>
          </p:cNvSpPr>
          <p:nvPr>
            <p:ph idx="11" sz="quarter" type="ftr"/>
          </p:nvPr>
        </p:nvSpPr>
        <p:spPr/>
        <p:txBody>
          <a:bodyPr/>
          <a:lstStyle/>
          <a:p>
            <a:endParaRPr lang="en-GB"/>
          </a:p>
        </p:txBody>
      </p:sp>
      <p:sp>
        <p:nvSpPr>
          <p:cNvPr id="6" name="Slide Number Placeholder 5"/>
          <p:cNvSpPr>
            <a:spLocks noGrp="1"/>
          </p:cNvSpPr>
          <p:nvPr>
            <p:ph idx="12" sz="quarter" type="sldNum"/>
          </p:nvPr>
        </p:nvSpPr>
        <p:spPr/>
        <p:txBody>
          <a:bodyPr/>
          <a:lstStyle/>
          <a:p>
            <a:fld id="{9C40ADD6-E03A-4251-84A3-BEBE1657D46E}"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idx="1" orient="vert" type="body"/>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idx="10" sz="half" type="dt"/>
          </p:nvPr>
        </p:nvSpPr>
        <p:spPr/>
        <p:txBody>
          <a:bodyPr/>
          <a:lstStyle/>
          <a:p>
            <a:fld id="{E33215ED-9003-43FF-B45A-7A09A5BDEE02}" type="datetimeFigureOut">
              <a:rPr lang="en-GB" smtClean="0"/>
              <a:t>25/10/2023</a:t>
            </a:fld>
            <a:endParaRPr lang="en-GB"/>
          </a:p>
        </p:txBody>
      </p:sp>
      <p:sp>
        <p:nvSpPr>
          <p:cNvPr id="5" name="Footer Placeholder 4"/>
          <p:cNvSpPr>
            <a:spLocks noGrp="1"/>
          </p:cNvSpPr>
          <p:nvPr>
            <p:ph idx="11" sz="quarter" type="ftr"/>
          </p:nvPr>
        </p:nvSpPr>
        <p:spPr/>
        <p:txBody>
          <a:bodyPr/>
          <a:lstStyle/>
          <a:p>
            <a:endParaRPr lang="en-GB"/>
          </a:p>
        </p:txBody>
      </p:sp>
      <p:sp>
        <p:nvSpPr>
          <p:cNvPr id="6" name="Slide Number Placeholder 5"/>
          <p:cNvSpPr>
            <a:spLocks noGrp="1"/>
          </p:cNvSpPr>
          <p:nvPr>
            <p:ph idx="12" sz="quarter" type="sldNum"/>
          </p:nvPr>
        </p:nvSpPr>
        <p:spPr/>
        <p:txBody>
          <a:bodyPr/>
          <a:lstStyle/>
          <a:p>
            <a:fld id="{9C40ADD6-E03A-4251-84A3-BEBE1657D46E}"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idx="1" orient="vert" type="body"/>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idx="10" sz="half" type="dt"/>
          </p:nvPr>
        </p:nvSpPr>
        <p:spPr/>
        <p:txBody>
          <a:bodyPr/>
          <a:lstStyle/>
          <a:p>
            <a:fld id="{E33215ED-9003-43FF-B45A-7A09A5BDEE02}" type="datetimeFigureOut">
              <a:rPr lang="en-GB" smtClean="0"/>
              <a:t>25/10/2023</a:t>
            </a:fld>
            <a:endParaRPr lang="en-GB"/>
          </a:p>
        </p:txBody>
      </p:sp>
      <p:sp>
        <p:nvSpPr>
          <p:cNvPr id="5" name="Footer Placeholder 4"/>
          <p:cNvSpPr>
            <a:spLocks noGrp="1"/>
          </p:cNvSpPr>
          <p:nvPr>
            <p:ph idx="11" sz="quarter" type="ftr"/>
          </p:nvPr>
        </p:nvSpPr>
        <p:spPr/>
        <p:txBody>
          <a:bodyPr/>
          <a:lstStyle/>
          <a:p>
            <a:endParaRPr lang="en-GB"/>
          </a:p>
        </p:txBody>
      </p:sp>
      <p:sp>
        <p:nvSpPr>
          <p:cNvPr id="6" name="Slide Number Placeholder 5"/>
          <p:cNvSpPr>
            <a:spLocks noGrp="1"/>
          </p:cNvSpPr>
          <p:nvPr>
            <p:ph idx="12" sz="quarter" type="sldNum"/>
          </p:nvPr>
        </p:nvSpPr>
        <p:spPr/>
        <p:txBody>
          <a:bodyPr/>
          <a:lstStyle/>
          <a:p>
            <a:fld id="{9C40ADD6-E03A-4251-84A3-BEBE1657D46E}"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idx="10" sz="half" type="dt"/>
          </p:nvPr>
        </p:nvSpPr>
        <p:spPr/>
        <p:txBody>
          <a:bodyPr/>
          <a:lstStyle/>
          <a:p>
            <a:fld id="{E33215ED-9003-43FF-B45A-7A09A5BDEE02}" type="datetimeFigureOut">
              <a:rPr lang="en-GB" smtClean="0"/>
              <a:t>25/10/2023</a:t>
            </a:fld>
            <a:endParaRPr lang="en-GB"/>
          </a:p>
        </p:txBody>
      </p:sp>
      <p:sp>
        <p:nvSpPr>
          <p:cNvPr id="5" name="Footer Placeholder 4"/>
          <p:cNvSpPr>
            <a:spLocks noGrp="1"/>
          </p:cNvSpPr>
          <p:nvPr>
            <p:ph idx="11" sz="quarter" type="ftr"/>
          </p:nvPr>
        </p:nvSpPr>
        <p:spPr/>
        <p:txBody>
          <a:bodyPr/>
          <a:lstStyle/>
          <a:p>
            <a:endParaRPr lang="en-GB"/>
          </a:p>
        </p:txBody>
      </p:sp>
      <p:sp>
        <p:nvSpPr>
          <p:cNvPr id="6" name="Slide Number Placeholder 5"/>
          <p:cNvSpPr>
            <a:spLocks noGrp="1"/>
          </p:cNvSpPr>
          <p:nvPr>
            <p:ph idx="12" sz="quarter" type="sldNum"/>
          </p:nvPr>
        </p:nvSpPr>
        <p:spPr/>
        <p:txBody>
          <a:bodyPr/>
          <a:lstStyle/>
          <a:p>
            <a:fld id="{9C40ADD6-E03A-4251-84A3-BEBE1657D46E}"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b="1" cap="all" sz="4000"/>
            </a:lvl1pPr>
          </a:lstStyle>
          <a:p>
            <a:r>
              <a:rPr lang="en-US"/>
              <a:t>Click to edit Master title style</a:t>
            </a:r>
            <a:endParaRPr lang="en-GB"/>
          </a:p>
        </p:txBody>
      </p:sp>
      <p:sp>
        <p:nvSpPr>
          <p:cNvPr id="3" name="Text Placeholder 2"/>
          <p:cNvSpPr>
            <a:spLocks noGrp="1"/>
          </p:cNvSpPr>
          <p:nvPr>
            <p:ph idx="1" type="body"/>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idx="10" sz="half" type="dt"/>
          </p:nvPr>
        </p:nvSpPr>
        <p:spPr/>
        <p:txBody>
          <a:bodyPr/>
          <a:lstStyle/>
          <a:p>
            <a:fld id="{E33215ED-9003-43FF-B45A-7A09A5BDEE02}" type="datetimeFigureOut">
              <a:rPr lang="en-GB" smtClean="0"/>
              <a:t>25/10/2023</a:t>
            </a:fld>
            <a:endParaRPr lang="en-GB"/>
          </a:p>
        </p:txBody>
      </p:sp>
      <p:sp>
        <p:nvSpPr>
          <p:cNvPr id="5" name="Footer Placeholder 4"/>
          <p:cNvSpPr>
            <a:spLocks noGrp="1"/>
          </p:cNvSpPr>
          <p:nvPr>
            <p:ph idx="11" sz="quarter" type="ftr"/>
          </p:nvPr>
        </p:nvSpPr>
        <p:spPr/>
        <p:txBody>
          <a:bodyPr/>
          <a:lstStyle/>
          <a:p>
            <a:endParaRPr lang="en-GB"/>
          </a:p>
        </p:txBody>
      </p:sp>
      <p:sp>
        <p:nvSpPr>
          <p:cNvPr id="6" name="Slide Number Placeholder 5"/>
          <p:cNvSpPr>
            <a:spLocks noGrp="1"/>
          </p:cNvSpPr>
          <p:nvPr>
            <p:ph idx="12" sz="quarter" type="sldNum"/>
          </p:nvPr>
        </p:nvSpPr>
        <p:spPr/>
        <p:txBody>
          <a:bodyPr/>
          <a:lstStyle/>
          <a:p>
            <a:fld id="{9C40ADD6-E03A-4251-84A3-BEBE1657D46E}"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sz="half"/>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idx="2" sz="half"/>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idx="10" sz="half" type="dt"/>
          </p:nvPr>
        </p:nvSpPr>
        <p:spPr/>
        <p:txBody>
          <a:bodyPr/>
          <a:lstStyle/>
          <a:p>
            <a:fld id="{E33215ED-9003-43FF-B45A-7A09A5BDEE02}" type="datetimeFigureOut">
              <a:rPr lang="en-GB" smtClean="0"/>
              <a:t>25/10/2023</a:t>
            </a:fld>
            <a:endParaRPr lang="en-GB"/>
          </a:p>
        </p:txBody>
      </p:sp>
      <p:sp>
        <p:nvSpPr>
          <p:cNvPr id="6" name="Footer Placeholder 5"/>
          <p:cNvSpPr>
            <a:spLocks noGrp="1"/>
          </p:cNvSpPr>
          <p:nvPr>
            <p:ph idx="11" sz="quarter" type="ftr"/>
          </p:nvPr>
        </p:nvSpPr>
        <p:spPr/>
        <p:txBody>
          <a:bodyPr/>
          <a:lstStyle/>
          <a:p>
            <a:endParaRPr lang="en-GB"/>
          </a:p>
        </p:txBody>
      </p:sp>
      <p:sp>
        <p:nvSpPr>
          <p:cNvPr id="7" name="Slide Number Placeholder 6"/>
          <p:cNvSpPr>
            <a:spLocks noGrp="1"/>
          </p:cNvSpPr>
          <p:nvPr>
            <p:ph idx="12" sz="quarter" type="sldNum"/>
          </p:nvPr>
        </p:nvSpPr>
        <p:spPr/>
        <p:txBody>
          <a:bodyPr/>
          <a:lstStyle/>
          <a:p>
            <a:fld id="{9C40ADD6-E03A-4251-84A3-BEBE1657D46E}"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idx="1" type="body"/>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4" name="Content Placeholder 3"/>
          <p:cNvSpPr>
            <a:spLocks noGrp="1"/>
          </p:cNvSpPr>
          <p:nvPr>
            <p:ph idx="2" sz="half"/>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idx="3" sz="quarter" type="body"/>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6" name="Content Placeholder 5"/>
          <p:cNvSpPr>
            <a:spLocks noGrp="1"/>
          </p:cNvSpPr>
          <p:nvPr>
            <p:ph idx="4" sz="quarter"/>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idx="10" sz="half" type="dt"/>
          </p:nvPr>
        </p:nvSpPr>
        <p:spPr/>
        <p:txBody>
          <a:bodyPr/>
          <a:lstStyle/>
          <a:p>
            <a:fld id="{E33215ED-9003-43FF-B45A-7A09A5BDEE02}" type="datetimeFigureOut">
              <a:rPr lang="en-GB" smtClean="0"/>
              <a:t>25/10/2023</a:t>
            </a:fld>
            <a:endParaRPr lang="en-GB"/>
          </a:p>
        </p:txBody>
      </p:sp>
      <p:sp>
        <p:nvSpPr>
          <p:cNvPr id="8" name="Footer Placeholder 7"/>
          <p:cNvSpPr>
            <a:spLocks noGrp="1"/>
          </p:cNvSpPr>
          <p:nvPr>
            <p:ph idx="11" sz="quarter" type="ftr"/>
          </p:nvPr>
        </p:nvSpPr>
        <p:spPr/>
        <p:txBody>
          <a:bodyPr/>
          <a:lstStyle/>
          <a:p>
            <a:endParaRPr lang="en-GB"/>
          </a:p>
        </p:txBody>
      </p:sp>
      <p:sp>
        <p:nvSpPr>
          <p:cNvPr id="9" name="Slide Number Placeholder 8"/>
          <p:cNvSpPr>
            <a:spLocks noGrp="1"/>
          </p:cNvSpPr>
          <p:nvPr>
            <p:ph idx="12" sz="quarter" type="sldNum"/>
          </p:nvPr>
        </p:nvSpPr>
        <p:spPr/>
        <p:txBody>
          <a:bodyPr/>
          <a:lstStyle/>
          <a:p>
            <a:fld id="{9C40ADD6-E03A-4251-84A3-BEBE1657D46E}"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idx="10" sz="half" type="dt"/>
          </p:nvPr>
        </p:nvSpPr>
        <p:spPr/>
        <p:txBody>
          <a:bodyPr/>
          <a:lstStyle/>
          <a:p>
            <a:fld id="{E33215ED-9003-43FF-B45A-7A09A5BDEE02}" type="datetimeFigureOut">
              <a:rPr lang="en-GB" smtClean="0"/>
              <a:t>25/10/2023</a:t>
            </a:fld>
            <a:endParaRPr lang="en-GB"/>
          </a:p>
        </p:txBody>
      </p:sp>
      <p:sp>
        <p:nvSpPr>
          <p:cNvPr id="4" name="Footer Placeholder 3"/>
          <p:cNvSpPr>
            <a:spLocks noGrp="1"/>
          </p:cNvSpPr>
          <p:nvPr>
            <p:ph idx="11" sz="quarter" type="ftr"/>
          </p:nvPr>
        </p:nvSpPr>
        <p:spPr/>
        <p:txBody>
          <a:bodyPr/>
          <a:lstStyle/>
          <a:p>
            <a:endParaRPr lang="en-GB"/>
          </a:p>
        </p:txBody>
      </p:sp>
      <p:sp>
        <p:nvSpPr>
          <p:cNvPr id="5" name="Slide Number Placeholder 4"/>
          <p:cNvSpPr>
            <a:spLocks noGrp="1"/>
          </p:cNvSpPr>
          <p:nvPr>
            <p:ph idx="12" sz="quarter" type="sldNum"/>
          </p:nvPr>
        </p:nvSpPr>
        <p:spPr/>
        <p:txBody>
          <a:bodyPr/>
          <a:lstStyle/>
          <a:p>
            <a:fld id="{9C40ADD6-E03A-4251-84A3-BEBE1657D46E}"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a:lstStyle/>
          <a:p>
            <a:fld id="{E33215ED-9003-43FF-B45A-7A09A5BDEE02}" type="datetimeFigureOut">
              <a:rPr lang="en-GB" smtClean="0"/>
              <a:t>25/10/2023</a:t>
            </a:fld>
            <a:endParaRPr lang="en-GB"/>
          </a:p>
        </p:txBody>
      </p:sp>
      <p:sp>
        <p:nvSpPr>
          <p:cNvPr id="3" name="Footer Placeholder 2"/>
          <p:cNvSpPr>
            <a:spLocks noGrp="1"/>
          </p:cNvSpPr>
          <p:nvPr>
            <p:ph idx="11" sz="quarter" type="ftr"/>
          </p:nvPr>
        </p:nvSpPr>
        <p:spPr/>
        <p:txBody>
          <a:bodyPr/>
          <a:lstStyle/>
          <a:p>
            <a:endParaRPr lang="en-GB"/>
          </a:p>
        </p:txBody>
      </p:sp>
      <p:sp>
        <p:nvSpPr>
          <p:cNvPr id="4" name="Slide Number Placeholder 3"/>
          <p:cNvSpPr>
            <a:spLocks noGrp="1"/>
          </p:cNvSpPr>
          <p:nvPr>
            <p:ph idx="12" sz="quarter" type="sldNum"/>
          </p:nvPr>
        </p:nvSpPr>
        <p:spPr/>
        <p:txBody>
          <a:bodyPr/>
          <a:lstStyle/>
          <a:p>
            <a:fld id="{9C40ADD6-E03A-4251-84A3-BEBE1657D46E}"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b="1" sz="2000"/>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idx="2" sz="half" type="body"/>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5" name="Date Placeholder 4"/>
          <p:cNvSpPr>
            <a:spLocks noGrp="1"/>
          </p:cNvSpPr>
          <p:nvPr>
            <p:ph idx="10" sz="half" type="dt"/>
          </p:nvPr>
        </p:nvSpPr>
        <p:spPr/>
        <p:txBody>
          <a:bodyPr/>
          <a:lstStyle/>
          <a:p>
            <a:fld id="{E33215ED-9003-43FF-B45A-7A09A5BDEE02}" type="datetimeFigureOut">
              <a:rPr lang="en-GB" smtClean="0"/>
              <a:t>25/10/2023</a:t>
            </a:fld>
            <a:endParaRPr lang="en-GB"/>
          </a:p>
        </p:txBody>
      </p:sp>
      <p:sp>
        <p:nvSpPr>
          <p:cNvPr id="6" name="Footer Placeholder 5"/>
          <p:cNvSpPr>
            <a:spLocks noGrp="1"/>
          </p:cNvSpPr>
          <p:nvPr>
            <p:ph idx="11" sz="quarter" type="ftr"/>
          </p:nvPr>
        </p:nvSpPr>
        <p:spPr/>
        <p:txBody>
          <a:bodyPr/>
          <a:lstStyle/>
          <a:p>
            <a:endParaRPr lang="en-GB"/>
          </a:p>
        </p:txBody>
      </p:sp>
      <p:sp>
        <p:nvSpPr>
          <p:cNvPr id="7" name="Slide Number Placeholder 6"/>
          <p:cNvSpPr>
            <a:spLocks noGrp="1"/>
          </p:cNvSpPr>
          <p:nvPr>
            <p:ph idx="12" sz="quarter" type="sldNum"/>
          </p:nvPr>
        </p:nvSpPr>
        <p:spPr/>
        <p:txBody>
          <a:bodyPr/>
          <a:lstStyle/>
          <a:p>
            <a:fld id="{9C40ADD6-E03A-4251-84A3-BEBE1657D46E}"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b="1" sz="2000"/>
            </a:lvl1pPr>
          </a:lstStyle>
          <a:p>
            <a:r>
              <a:rPr lang="en-US"/>
              <a:t>Click to edit Master title style</a:t>
            </a:r>
            <a:endParaRPr lang="en-GB"/>
          </a:p>
        </p:txBody>
      </p:sp>
      <p:sp>
        <p:nvSpPr>
          <p:cNvPr id="3" name="Picture Placeholder 2"/>
          <p:cNvSpPr>
            <a:spLocks noGrp="1"/>
          </p:cNvSpPr>
          <p:nvPr>
            <p:ph idx="1" type="pic"/>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GB"/>
          </a:p>
        </p:txBody>
      </p:sp>
      <p:sp>
        <p:nvSpPr>
          <p:cNvPr id="4" name="Text Placeholder 3"/>
          <p:cNvSpPr>
            <a:spLocks noGrp="1"/>
          </p:cNvSpPr>
          <p:nvPr>
            <p:ph idx="2" sz="half" type="body"/>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5" name="Date Placeholder 4"/>
          <p:cNvSpPr>
            <a:spLocks noGrp="1"/>
          </p:cNvSpPr>
          <p:nvPr>
            <p:ph idx="10" sz="half" type="dt"/>
          </p:nvPr>
        </p:nvSpPr>
        <p:spPr/>
        <p:txBody>
          <a:bodyPr/>
          <a:lstStyle/>
          <a:p>
            <a:fld id="{E33215ED-9003-43FF-B45A-7A09A5BDEE02}" type="datetimeFigureOut">
              <a:rPr lang="en-GB" smtClean="0"/>
              <a:t>25/10/2023</a:t>
            </a:fld>
            <a:endParaRPr lang="en-GB"/>
          </a:p>
        </p:txBody>
      </p:sp>
      <p:sp>
        <p:nvSpPr>
          <p:cNvPr id="6" name="Footer Placeholder 5"/>
          <p:cNvSpPr>
            <a:spLocks noGrp="1"/>
          </p:cNvSpPr>
          <p:nvPr>
            <p:ph idx="11" sz="quarter" type="ftr"/>
          </p:nvPr>
        </p:nvSpPr>
        <p:spPr/>
        <p:txBody>
          <a:bodyPr/>
          <a:lstStyle/>
          <a:p>
            <a:endParaRPr lang="en-GB"/>
          </a:p>
        </p:txBody>
      </p:sp>
      <p:sp>
        <p:nvSpPr>
          <p:cNvPr id="7" name="Slide Number Placeholder 6"/>
          <p:cNvSpPr>
            <a:spLocks noGrp="1"/>
          </p:cNvSpPr>
          <p:nvPr>
            <p:ph idx="12" sz="quarter" type="sldNum"/>
          </p:nvPr>
        </p:nvSpPr>
        <p:spPr/>
        <p:txBody>
          <a:bodyPr/>
          <a:lstStyle/>
          <a:p>
            <a:fld id="{9C40ADD6-E03A-4251-84A3-BEBE1657D46E}" type="slidenum">
              <a:rPr lang="en-GB" smtClean="0"/>
              <a:t>‹#›</a:t>
            </a:fld>
            <a:endParaRPr lang="en-GB"/>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argetMode="Internal" Type="http://schemas.openxmlformats.org/officeDocument/2006/relationships/slideLayout"/><Relationship Id="rId2" Target="../slideLayouts/slideLayout2.xml" TargetMode="Internal" Type="http://schemas.openxmlformats.org/officeDocument/2006/relationships/slideLayout"/><Relationship Id="rId3" Target="../slideLayouts/slideLayout3.xml" TargetMode="Internal" Type="http://schemas.openxmlformats.org/officeDocument/2006/relationships/slideLayout"/><Relationship Id="rId4" Target="../slideLayouts/slideLayout4.xml" TargetMode="Internal" Type="http://schemas.openxmlformats.org/officeDocument/2006/relationships/slideLayout"/><Relationship Id="rId5" Target="../slideLayouts/slideLayout5.xml" TargetMode="Internal" Type="http://schemas.openxmlformats.org/officeDocument/2006/relationships/slideLayout"/><Relationship Id="rId6" Target="../slideLayouts/slideLayout6.xml" TargetMode="Internal" Type="http://schemas.openxmlformats.org/officeDocument/2006/relationships/slideLayout"/><Relationship Id="rId7" Target="../slideLayouts/slideLayout7.xml" TargetMode="Internal" Type="http://schemas.openxmlformats.org/officeDocument/2006/relationships/slideLayout"/><Relationship Id="rId8" Target="../slideLayouts/slideLayout8.xml" TargetMode="Internal" Type="http://schemas.openxmlformats.org/officeDocument/2006/relationships/slideLayout"/><Relationship Id="rId9" Target="../slideLayouts/slideLayout9.xml" TargetMode="Internal" Type="http://schemas.openxmlformats.org/officeDocument/2006/relationships/slideLayout"/><Relationship Id="rId10" Target="/ppt/slideLayouts/slideLayout11.xml" TargetMode="Internal" Type="http://schemas.openxmlformats.org/officeDocument/2006/relationships/slideLayout"/><Relationship Id="rId11" Target="/ppt/slideLayouts/slideLayout10.xml" TargetMode="Internal" Type="http://schemas.openxmlformats.org/officeDocument/2006/relationships/slideLayout"/><Relationship Id="rId12" Target="../theme/theme1.xml" TargetMode="Internal" Type="http://schemas.openxmlformats.org/officeDocument/2006/relationships/theme"/></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a:t>Click to edit Master title style</a:t>
            </a:r>
            <a:endParaRPr lang="en-GB"/>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33215ED-9003-43FF-B45A-7A09A5BDEE02}" type="datetimeFigureOut">
              <a:rPr lang="en-GB" smtClean="0"/>
              <a:t>25/10/2023</a:t>
            </a:fld>
            <a:endParaRPr lang="en-GB"/>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GB"/>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9C40ADD6-E03A-4251-84A3-BEBE1657D46E}" type="slidenum">
              <a:rPr lang="en-GB" smtClean="0"/>
              <a:t>‹#›</a:t>
            </a:fld>
            <a:endParaRPr lang="en-GB"/>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kern="1200" sz="4400">
          <a:solidFill>
            <a:schemeClr val="tx1"/>
          </a:solidFill>
          <a:latin typeface="+mj-lt"/>
          <a:ea typeface="+mj-ea"/>
          <a:cs typeface="+mj-cs"/>
        </a:defRPr>
      </a:lvl1pPr>
    </p:titleStyle>
    <p:bodyStyle>
      <a:lvl1pPr algn="l" defTabSz="914400" eaLnBrk="1" hangingPunct="1" indent="-342900" latinLnBrk="0" marL="342900" rtl="0">
        <a:spcBef>
          <a:spcPct val="20000"/>
        </a:spcBef>
        <a:buFont charset="0" pitchFamily="34" typeface="Arial"/>
        <a:buChar char="•"/>
        <a:defRPr kern="1200" sz="3200">
          <a:solidFill>
            <a:schemeClr val="tx1"/>
          </a:solidFill>
          <a:latin typeface="+mn-lt"/>
          <a:ea typeface="+mn-ea"/>
          <a:cs typeface="+mn-cs"/>
        </a:defRPr>
      </a:lvl1pPr>
      <a:lvl2pPr algn="l" defTabSz="914400" eaLnBrk="1" hangingPunct="1" indent="-285750" latinLnBrk="0" marL="742950" rtl="0">
        <a:spcBef>
          <a:spcPct val="20000"/>
        </a:spcBef>
        <a:buFont charset="0" pitchFamily="34" typeface="Arial"/>
        <a:buChar char="–"/>
        <a:defRPr kern="1200" sz="2800">
          <a:solidFill>
            <a:schemeClr val="tx1"/>
          </a:solidFill>
          <a:latin typeface="+mn-lt"/>
          <a:ea typeface="+mn-ea"/>
          <a:cs typeface="+mn-cs"/>
        </a:defRPr>
      </a:lvl2pPr>
      <a:lvl3pPr algn="l" defTabSz="914400" eaLnBrk="1" hangingPunct="1" indent="-228600" latinLnBrk="0" marL="1143000" rtl="0">
        <a:spcBef>
          <a:spcPct val="20000"/>
        </a:spcBef>
        <a:buFont charset="0" pitchFamily="34" typeface="Arial"/>
        <a:buChar char="•"/>
        <a:defRPr kern="1200" sz="2400">
          <a:solidFill>
            <a:schemeClr val="tx1"/>
          </a:solidFill>
          <a:latin typeface="+mn-lt"/>
          <a:ea typeface="+mn-ea"/>
          <a:cs typeface="+mn-cs"/>
        </a:defRPr>
      </a:lvl3pPr>
      <a:lvl4pPr algn="l" defTabSz="914400" eaLnBrk="1" hangingPunct="1" indent="-228600" latinLnBrk="0" marL="1600200" rtl="0">
        <a:spcBef>
          <a:spcPct val="20000"/>
        </a:spcBef>
        <a:buFont charset="0" pitchFamily="34" typeface="Arial"/>
        <a:buChar char="–"/>
        <a:defRPr kern="1200" sz="2000">
          <a:solidFill>
            <a:schemeClr val="tx1"/>
          </a:solidFill>
          <a:latin typeface="+mn-lt"/>
          <a:ea typeface="+mn-ea"/>
          <a:cs typeface="+mn-cs"/>
        </a:defRPr>
      </a:lvl4pPr>
      <a:lvl5pPr algn="l" defTabSz="914400" eaLnBrk="1" hangingPunct="1" indent="-228600" latinLnBrk="0" marL="2057400" rtl="0">
        <a:spcBef>
          <a:spcPct val="20000"/>
        </a:spcBef>
        <a:buFont charset="0" pitchFamily="34" typeface="Arial"/>
        <a:buChar char="»"/>
        <a:defRPr kern="1200" sz="2000">
          <a:solidFill>
            <a:schemeClr val="tx1"/>
          </a:solidFill>
          <a:latin typeface="+mn-lt"/>
          <a:ea typeface="+mn-ea"/>
          <a:cs typeface="+mn-cs"/>
        </a:defRPr>
      </a:lvl5pPr>
      <a:lvl6pPr algn="l" defTabSz="914400" eaLnBrk="1" hangingPunct="1" indent="-228600" latinLnBrk="0" marL="2514600" rtl="0">
        <a:spcBef>
          <a:spcPct val="20000"/>
        </a:spcBef>
        <a:buFont charset="0" pitchFamily="34" typeface="Arial"/>
        <a:buChar char="•"/>
        <a:defRPr kern="1200" sz="2000">
          <a:solidFill>
            <a:schemeClr val="tx1"/>
          </a:solidFill>
          <a:latin typeface="+mn-lt"/>
          <a:ea typeface="+mn-ea"/>
          <a:cs typeface="+mn-cs"/>
        </a:defRPr>
      </a:lvl6pPr>
      <a:lvl7pPr algn="l" defTabSz="914400" eaLnBrk="1" hangingPunct="1" indent="-228600" latinLnBrk="0" marL="2971800" rtl="0">
        <a:spcBef>
          <a:spcPct val="20000"/>
        </a:spcBef>
        <a:buFont charset="0" pitchFamily="34" typeface="Arial"/>
        <a:buChar char="•"/>
        <a:defRPr kern="1200" sz="2000">
          <a:solidFill>
            <a:schemeClr val="tx1"/>
          </a:solidFill>
          <a:latin typeface="+mn-lt"/>
          <a:ea typeface="+mn-ea"/>
          <a:cs typeface="+mn-cs"/>
        </a:defRPr>
      </a:lvl7pPr>
      <a:lvl8pPr algn="l" defTabSz="914400" eaLnBrk="1" hangingPunct="1" indent="-228600" latinLnBrk="0" marL="3429000" rtl="0">
        <a:spcBef>
          <a:spcPct val="20000"/>
        </a:spcBef>
        <a:buFont charset="0" pitchFamily="34" typeface="Arial"/>
        <a:buChar char="•"/>
        <a:defRPr kern="1200" sz="2000">
          <a:solidFill>
            <a:schemeClr val="tx1"/>
          </a:solidFill>
          <a:latin typeface="+mn-lt"/>
          <a:ea typeface="+mn-ea"/>
          <a:cs typeface="+mn-cs"/>
        </a:defRPr>
      </a:lvl8pPr>
      <a:lvl9pPr algn="l" defTabSz="914400" eaLnBrk="1" hangingPunct="1" indent="-228600" latinLnBrk="0" marL="3886200" rtl="0">
        <a:spcBef>
          <a:spcPct val="20000"/>
        </a:spcBef>
        <a:buFont charset="0" pitchFamily="34" typeface="Arial"/>
        <a:buChar char="•"/>
        <a:defRPr kern="1200" sz="20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2.xml" TargetMode="Interna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2.xml" TargetMode="Interna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2.xml" TargetMode="Internal" Type="http://schemas.openxmlformats.org/officeDocument/2006/relationships/slideLayout"/><Relationship Id="rId2" Target="https://www.rlf.org.uk/resources/writing-essays/" TargetMode="External" Type="http://schemas.openxmlformats.org/officeDocument/2006/relationships/hyperlink"/></Relationships>
</file>

<file path=ppt/slides/_rels/slide4.xml.rels><?xml version="1.0" encoding="UTF-8" standalone="yes"?><Relationships xmlns="http://schemas.openxmlformats.org/package/2006/relationships"><Relationship Id="rId1" Target="../slideLayouts/slideLayout2.xml" TargetMode="Interna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2.xml" TargetMode="Interna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2.xml" TargetMode="Interna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2.xml" TargetMode="Interna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2.xml" TargetMode="Internal" Type="http://schemas.openxmlformats.org/officeDocument/2006/relationships/slideLayout"/></Relationships>
</file>

<file path=ppt/slides/slide1.xml><?xml version="1.0" encoding="utf-8"?>
<p:sld xmlns:a="http://schemas.openxmlformats.org/drawingml/2006/main"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GB"/>
              <a:t>Assignment brief (1)</a:t>
            </a:r>
          </a:p>
        </p:txBody>
      </p:sp>
      <p:sp>
        <p:nvSpPr>
          <p:cNvPr id="3" name="Content Placeholder 2"/>
          <p:cNvSpPr>
            <a:spLocks noGrp="1"/>
          </p:cNvSpPr>
          <p:nvPr>
            <p:ph idx="1"/>
          </p:nvPr>
        </p:nvSpPr>
        <p:spPr/>
        <p:txBody>
          <a:bodyPr>
            <a:normAutofit/>
          </a:bodyPr>
          <a:lstStyle/>
          <a:p>
            <a:pPr algn="ctr">
              <a:buNone/>
            </a:pPr>
            <a:r>
              <a:rPr b="1" dirty="0" lang="en-GB"/>
              <a:t>Essay</a:t>
            </a:r>
          </a:p>
          <a:p>
            <a:endParaRPr dirty="0" lang="en-GB"/>
          </a:p>
          <a:p>
            <a:pPr indent="0" marL="0">
              <a:buNone/>
            </a:pPr>
            <a:r>
              <a:rPr dirty="0" lang="en-GB" sz="1800">
                <a:effectLst/>
                <a:latin charset="0" panose="020F0502020204030204" pitchFamily="34" typeface="Calibri"/>
                <a:ea charset="0" panose="020F0502020204030204" pitchFamily="34" typeface="Calibri"/>
              </a:rPr>
              <a:t>You are asked to write an academic essay on the following question:</a:t>
            </a:r>
          </a:p>
          <a:p>
            <a:pPr indent="0" marL="0">
              <a:buNone/>
            </a:pPr>
            <a:r>
              <a:rPr dirty="0" lang="en-GB" sz="1800">
                <a:effectLst/>
                <a:latin charset="0" panose="020F0502020204030204" pitchFamily="34" typeface="Calibri"/>
                <a:ea charset="0" panose="020F0502020204030204" pitchFamily="34" typeface="Calibri"/>
              </a:rPr>
              <a:t> </a:t>
            </a:r>
          </a:p>
          <a:p>
            <a:pPr indent="0" marL="0">
              <a:buNone/>
            </a:pPr>
            <a:r>
              <a:rPr dirty="0" i="1" lang="en-GB" sz="1800">
                <a:effectLst/>
                <a:latin charset="0" panose="020F0502020204030204" pitchFamily="34" typeface="Calibri"/>
                <a:ea charset="0" panose="020F0502020204030204" pitchFamily="34" typeface="Calibri"/>
              </a:rPr>
              <a:t>‘What are the key factors required to build high-performing organisations that are capable of creating economic, social and financial value?’</a:t>
            </a:r>
            <a:endParaRPr dirty="0" lang="en-GB" sz="1800">
              <a:effectLst/>
              <a:latin charset="0" panose="020F0502020204030204" pitchFamily="34" typeface="Calibri"/>
              <a:ea charset="0" panose="020F0502020204030204" pitchFamily="34" typeface="Calibri"/>
            </a:endParaRPr>
          </a:p>
          <a:p>
            <a:pPr indent="0" marL="0">
              <a:buNone/>
            </a:pPr>
            <a:r>
              <a:rPr dirty="0" lang="en-GB" sz="1800">
                <a:effectLst/>
                <a:latin charset="0" panose="020F0502020204030204" pitchFamily="34" typeface="Calibri"/>
                <a:ea charset="0" panose="020F0502020204030204" pitchFamily="34" typeface="Calibri"/>
              </a:rPr>
              <a:t> </a:t>
            </a:r>
          </a:p>
          <a:p>
            <a:pPr indent="0" marL="0">
              <a:buNone/>
            </a:pPr>
            <a:r>
              <a:rPr dirty="0" lang="en-GB" sz="1800">
                <a:effectLst/>
                <a:latin charset="0" panose="020F0502020204030204" pitchFamily="34" typeface="Calibri"/>
                <a:ea charset="0" panose="020F0502020204030204" pitchFamily="34" typeface="Calibri"/>
              </a:rPr>
              <a:t>Please note that this is not a reflective paper, and you should not refer solely to your own organisation. We want you to think about general principles, and apply knowledge you have taken away from the module.</a:t>
            </a:r>
            <a:endParaRPr dirty="0" lang="en-GB"/>
          </a:p>
        </p:txBody>
      </p:sp>
    </p:spTree>
  </p:cSld>
  <p:clrMapOvr>
    <a:masterClrMapping/>
  </p:clrMapOvr>
</p:sld>
</file>

<file path=ppt/slides/slide2.xml><?xml version="1.0" encoding="utf-8"?>
<p:sld xmlns:a="http://schemas.openxmlformats.org/drawingml/2006/main"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GB"/>
              <a:t>Assignment brief (2)</a:t>
            </a:r>
          </a:p>
        </p:txBody>
      </p:sp>
      <p:sp>
        <p:nvSpPr>
          <p:cNvPr id="3" name="Content Placeholder 2"/>
          <p:cNvSpPr>
            <a:spLocks noGrp="1"/>
          </p:cNvSpPr>
          <p:nvPr>
            <p:ph idx="1"/>
          </p:nvPr>
        </p:nvSpPr>
        <p:spPr/>
        <p:txBody>
          <a:bodyPr>
            <a:normAutofit fontScale="77500" lnSpcReduction="20000"/>
          </a:bodyPr>
          <a:lstStyle/>
          <a:p>
            <a:pPr>
              <a:buNone/>
            </a:pPr>
            <a:r>
              <a:rPr dirty="0" lang="en-GB"/>
              <a:t>	Your essay should reflect the theoretical concepts we will discuss in the both the reading weeks and masterclasses, and make appropriate reference to academic literature. </a:t>
            </a:r>
            <a:r>
              <a:rPr b="1" dirty="0" lang="en-GB"/>
              <a:t>Be sure to evidence your conclusions fully and provide references to back up your views; we need hard arguments, not opinion or belief.</a:t>
            </a:r>
          </a:p>
          <a:p>
            <a:pPr>
              <a:buNone/>
            </a:pPr>
            <a:endParaRPr dirty="0" lang="en-GB"/>
          </a:p>
          <a:p>
            <a:pPr>
              <a:buNone/>
            </a:pPr>
            <a:r>
              <a:rPr dirty="0" lang="en-GB"/>
              <a:t>	Feel free to use practical examples, including examples from personal experience, but remember, this is </a:t>
            </a:r>
            <a:r>
              <a:rPr b="1" dirty="0" lang="en-GB"/>
              <a:t>not</a:t>
            </a:r>
            <a:r>
              <a:rPr dirty="0" lang="en-GB"/>
              <a:t> a case study and it is </a:t>
            </a:r>
            <a:r>
              <a:rPr b="1" dirty="0" lang="en-GB"/>
              <a:t>not</a:t>
            </a:r>
            <a:r>
              <a:rPr dirty="0" lang="en-GB"/>
              <a:t> a reflective paper.</a:t>
            </a:r>
          </a:p>
          <a:p>
            <a:pPr>
              <a:buNone/>
            </a:pPr>
            <a:endParaRPr dirty="0" lang="en-GB"/>
          </a:p>
          <a:p>
            <a:pPr>
              <a:buNone/>
            </a:pPr>
            <a:r>
              <a:rPr dirty="0" lang="en-GB"/>
              <a:t>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EE9B6-EE4B-4A70-9B1A-33BFFBE4FBDB}"/>
              </a:ext>
            </a:extLst>
          </p:cNvPr>
          <p:cNvSpPr>
            <a:spLocks noGrp="1"/>
          </p:cNvSpPr>
          <p:nvPr>
            <p:ph type="title"/>
          </p:nvPr>
        </p:nvSpPr>
        <p:spPr/>
        <p:txBody>
          <a:bodyPr/>
          <a:lstStyle/>
          <a:p>
            <a:r>
              <a:rPr dirty="0" lang="en-GB"/>
              <a:t>Principles for writing a good essay</a:t>
            </a:r>
          </a:p>
        </p:txBody>
      </p:sp>
      <p:sp>
        <p:nvSpPr>
          <p:cNvPr id="3" name="Content Placeholder 2">
            <a:extLst>
              <a:ext uri="{FF2B5EF4-FFF2-40B4-BE49-F238E27FC236}">
                <a16:creationId xmlns:a16="http://schemas.microsoft.com/office/drawing/2014/main" id="{900A24BD-CF19-4AFF-AB10-BA449F56A929}"/>
              </a:ext>
            </a:extLst>
          </p:cNvPr>
          <p:cNvSpPr>
            <a:spLocks noGrp="1"/>
          </p:cNvSpPr>
          <p:nvPr>
            <p:ph idx="1"/>
          </p:nvPr>
        </p:nvSpPr>
        <p:spPr/>
        <p:txBody>
          <a:bodyPr>
            <a:normAutofit fontScale="62500" lnSpcReduction="20000"/>
          </a:bodyPr>
          <a:lstStyle/>
          <a:p>
            <a:r>
              <a:rPr dirty="0" lang="en-GB"/>
              <a:t>Sum up the argument you are going to make in a single sentence. Use that sentence near the beginning of the essay, preferably in the first paragraph.</a:t>
            </a:r>
          </a:p>
          <a:p>
            <a:r>
              <a:rPr dirty="0" lang="en-GB"/>
              <a:t>Stick to that central theme. Don’t let yourself get </a:t>
            </a:r>
            <a:r>
              <a:rPr dirty="0" err="1" lang="en-GB"/>
              <a:t>sidetracked</a:t>
            </a:r>
            <a:r>
              <a:rPr dirty="0" lang="en-GB"/>
              <a:t>.</a:t>
            </a:r>
          </a:p>
          <a:p>
            <a:r>
              <a:rPr dirty="0" lang="en-GB"/>
              <a:t>Use clear language. Don’t overwrite, and don’t try to write like an academic. Say what you mean.</a:t>
            </a:r>
          </a:p>
          <a:p>
            <a:r>
              <a:rPr dirty="0" lang="en-GB"/>
              <a:t>Keep the structure simple, based on the central theme.</a:t>
            </a:r>
          </a:p>
          <a:p>
            <a:r>
              <a:rPr dirty="0" lang="en-GB"/>
              <a:t>Do not offer personal opinions. If you must speculate or hypothesise, do so on the basis of evidence.</a:t>
            </a:r>
          </a:p>
          <a:p>
            <a:r>
              <a:rPr dirty="0" lang="en-GB"/>
              <a:t>Evidence and references are vital. They must be in your essay, or your mark will suffer.</a:t>
            </a:r>
          </a:p>
          <a:p>
            <a:r>
              <a:rPr dirty="0" lang="en-GB"/>
              <a:t>Give us a good strong conclusion that answers the ‘so what’ question.</a:t>
            </a:r>
          </a:p>
          <a:p>
            <a:endParaRPr dirty="0" lang="en-GB" sz="3200">
              <a:effectLst/>
              <a:latin charset="0" panose="020B0604020202020204" pitchFamily="34" typeface="Arial"/>
              <a:ea charset="0" panose="02020603050405020304" pitchFamily="18" typeface="Times New Roman"/>
              <a:cs charset="0" panose="02020603050405020304" pitchFamily="18" typeface="Times New Roman"/>
            </a:endParaRPr>
          </a:p>
          <a:p>
            <a:r>
              <a:rPr dirty="0" lang="en-GB" sz="3200">
                <a:effectLst/>
                <a:latin charset="0" panose="020B0604020202020204" pitchFamily="34" typeface="Arial"/>
                <a:ea charset="0" panose="02020603050405020304" pitchFamily="18" typeface="Times New Roman"/>
                <a:cs charset="0" panose="02020603050405020304" pitchFamily="18" typeface="Times New Roman"/>
              </a:rPr>
              <a:t>If you are unfamiliar with essay writing or it has been a while since you wrote on, the Royal Literary Fund has produced a useful guide to essay writing. You can find it at </a:t>
            </a:r>
            <a:r>
              <a:rPr dirty="0" lang="en-GB" sz="3200" u="sng">
                <a:solidFill>
                  <a:srgbClr val="0563C1"/>
                </a:solidFill>
                <a:effectLst/>
                <a:latin charset="0" panose="020B0604020202020204" pitchFamily="34" typeface="Arial"/>
                <a:ea charset="0" panose="02020603050405020304" pitchFamily="18" typeface="Times New Roman"/>
                <a:cs charset="0" panose="02020603050405020304" pitchFamily="18" typeface="Times New Roman"/>
                <a:hlinkClick r:id="rId2"/>
              </a:rPr>
              <a:t>https://www.rlf.org.uk/resources/writing-essays/</a:t>
            </a:r>
            <a:endParaRPr dirty="0" lang="en-GB" sz="3200"/>
          </a:p>
          <a:p>
            <a:endParaRPr dirty="0" lang="en-GB"/>
          </a:p>
        </p:txBody>
      </p:sp>
    </p:spTree>
    <p:extLst>
      <p:ext uri="{BB962C8B-B14F-4D97-AF65-F5344CB8AC3E}">
        <p14:creationId xmlns:p14="http://schemas.microsoft.com/office/powerpoint/2010/main" val="2905832271"/>
      </p:ext>
    </p:extLst>
  </p:cSld>
  <p:clrMapOvr>
    <a:masterClrMapping/>
  </p:clrMapOvr>
</p:sld>
</file>

<file path=ppt/slides/slide4.xml><?xml version="1.0" encoding="utf-8"?>
<p:sld xmlns:a="http://schemas.openxmlformats.org/drawingml/2006/main"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GB"/>
              <a:t>Assignment brief (3)</a:t>
            </a:r>
          </a:p>
        </p:txBody>
      </p:sp>
      <p:sp>
        <p:nvSpPr>
          <p:cNvPr id="3" name="Content Placeholder 2"/>
          <p:cNvSpPr>
            <a:spLocks noGrp="1"/>
          </p:cNvSpPr>
          <p:nvPr>
            <p:ph idx="1"/>
          </p:nvPr>
        </p:nvSpPr>
        <p:spPr/>
        <p:txBody>
          <a:bodyPr>
            <a:normAutofit/>
          </a:bodyPr>
          <a:lstStyle/>
          <a:p>
            <a:pPr algn="ctr">
              <a:buNone/>
            </a:pPr>
            <a:r>
              <a:rPr b="1" dirty="0" lang="en-GB"/>
              <a:t>Case study analysis</a:t>
            </a:r>
          </a:p>
          <a:p>
            <a:endParaRPr dirty="0" lang="en-GB"/>
          </a:p>
          <a:p>
            <a:pPr indent="0" marL="0">
              <a:buNone/>
            </a:pPr>
            <a:r>
              <a:rPr dirty="0" lang="en-GB" sz="1800">
                <a:effectLst/>
                <a:latin charset="0" panose="020F0502020204030204" pitchFamily="34" typeface="Calibri"/>
                <a:ea charset="0" panose="020F0502020204030204" pitchFamily="34" typeface="Calibri"/>
              </a:rPr>
              <a:t>Analyse the Bridgewater Logistics plc case study and write a report on what you find. You need to look at both the parent company, Bridgewater, and its newly acquired subsidiary, Stratum Drinks Wholesalers. The company description is in the accompanying word document, with the accounts of Stratum Drinks Wholesalers in a separate spreadsheet. </a:t>
            </a:r>
            <a:r>
              <a:rPr b="1" dirty="0" lang="en-GB" sz="1800">
                <a:effectLst/>
                <a:latin charset="0" panose="020F0502020204030204" pitchFamily="34" typeface="Calibri"/>
                <a:ea charset="0" panose="020F0502020204030204" pitchFamily="34" typeface="Calibri"/>
              </a:rPr>
              <a:t>Be sure to read both documents thoroughly.</a:t>
            </a:r>
          </a:p>
          <a:p>
            <a:endParaRPr b="1" dirty="0" lang="en-GB" sz="1800">
              <a:latin charset="0" panose="020F0502020204030204" pitchFamily="34" typeface="Calibri"/>
              <a:ea charset="0" panose="020F0502020204030204" pitchFamily="34" typeface="Calibri"/>
            </a:endParaRPr>
          </a:p>
          <a:p>
            <a:pPr indent="0" marL="0">
              <a:buNone/>
            </a:pPr>
            <a:r>
              <a:rPr dirty="0" lang="en-GB" sz="1800">
                <a:effectLst/>
                <a:latin charset="0" panose="020F0502020204030204" pitchFamily="34" typeface="Calibri"/>
                <a:ea charset="0" panose="020F0502020204030204" pitchFamily="34" typeface="Calibri"/>
              </a:rPr>
              <a:t>Your report should have two components. You will be marked equally on both (35% for each)</a:t>
            </a:r>
          </a:p>
          <a:p>
            <a:pPr indent="0" marL="0">
              <a:buNone/>
            </a:pPr>
            <a:r>
              <a:rPr dirty="0" lang="en-GB" sz="1800">
                <a:effectLst/>
                <a:latin charset="0" panose="020F0502020204030204" pitchFamily="34" typeface="Calibri"/>
                <a:ea charset="0" panose="020F0502020204030204" pitchFamily="34" typeface="Calibri"/>
              </a:rPr>
              <a:t> </a:t>
            </a:r>
          </a:p>
          <a:p>
            <a:endParaRPr dirty="0" lang="en-GB" sz="1800">
              <a:effectLst/>
              <a:latin charset="0" panose="020F0502020204030204" pitchFamily="34" typeface="Calibri"/>
              <a:ea charset="0" panose="020F0502020204030204" pitchFamily="34" typeface="Calibri"/>
            </a:endParaRPr>
          </a:p>
          <a:p>
            <a:pPr indent="0" marL="0">
              <a:buNone/>
            </a:pPr>
            <a:r>
              <a:rPr dirty="0" lang="en-GB" sz="1800">
                <a:effectLst/>
                <a:latin charset="0" panose="020F0502020204030204" pitchFamily="34" typeface="Calibri"/>
                <a:ea charset="0" panose="020F0502020204030204" pitchFamily="34" typeface="Calibri"/>
              </a:rPr>
              <a:t> </a:t>
            </a:r>
          </a:p>
          <a:p>
            <a:endParaRPr dirty="0" lang="en-GB"/>
          </a:p>
        </p:txBody>
      </p:sp>
    </p:spTree>
  </p:cSld>
  <p:clrMapOvr>
    <a:masterClrMapping/>
  </p:clrMapOvr>
</p:sld>
</file>

<file path=ppt/slides/slide5.xml><?xml version="1.0" encoding="utf-8"?>
<p:sld xmlns:a="http://schemas.openxmlformats.org/drawingml/2006/main"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GB"/>
              <a:t>Assignment brief (4)</a:t>
            </a:r>
          </a:p>
        </p:txBody>
      </p:sp>
      <p:sp>
        <p:nvSpPr>
          <p:cNvPr id="3" name="Content Placeholder 2"/>
          <p:cNvSpPr>
            <a:spLocks noGrp="1"/>
          </p:cNvSpPr>
          <p:nvPr>
            <p:ph idx="1"/>
          </p:nvPr>
        </p:nvSpPr>
        <p:spPr>
          <a:xfrm>
            <a:off x="457200" y="1628800"/>
            <a:ext cx="8229600" cy="4525963"/>
          </a:xfrm>
        </p:spPr>
        <p:txBody>
          <a:bodyPr>
            <a:normAutofit fontScale="62500" lnSpcReduction="20000"/>
          </a:bodyPr>
          <a:lstStyle/>
          <a:p>
            <a:pPr indent="0" marL="0">
              <a:buNone/>
            </a:pPr>
            <a:r>
              <a:rPr dirty="0" lang="en-GB" sz="3200">
                <a:effectLst/>
                <a:latin charset="0" panose="020F0502020204030204" pitchFamily="34" typeface="Calibri"/>
                <a:ea charset="0" panose="020F0502020204030204" pitchFamily="34" typeface="Calibri"/>
              </a:rPr>
              <a:t>First, from the information you have to hand about Bridgewater, identify the key problems the company faces that are holding back performance and hindering value creation. </a:t>
            </a:r>
          </a:p>
          <a:p>
            <a:pPr indent="0" marL="0">
              <a:buNone/>
            </a:pPr>
            <a:endParaRPr dirty="0" lang="en-GB">
              <a:latin charset="0" panose="020F0502020204030204" pitchFamily="34" typeface="Calibri"/>
              <a:ea charset="0" panose="020F0502020204030204" pitchFamily="34" typeface="Calibri"/>
            </a:endParaRPr>
          </a:p>
          <a:p>
            <a:pPr indent="0" marL="0">
              <a:buNone/>
            </a:pPr>
            <a:r>
              <a:rPr b="1" dirty="0" lang="en-GB" sz="3200">
                <a:effectLst/>
                <a:latin charset="0" panose="020F0502020204030204" pitchFamily="34" typeface="Calibri"/>
                <a:ea charset="0" panose="020F0502020204030204" pitchFamily="34" typeface="Calibri"/>
              </a:rPr>
              <a:t>You are not required to undertake a financial analysis of Bridgewater, only of Stratum Drinks Wholesalers. Instead, concentrate on thinking about the economic and social value the company creates – or destroys.</a:t>
            </a:r>
          </a:p>
          <a:p>
            <a:pPr indent="0" marL="0">
              <a:buNone/>
            </a:pPr>
            <a:endParaRPr b="1" dirty="0" lang="en-GB" sz="3200">
              <a:effectLst/>
              <a:latin charset="0" panose="020F0502020204030204" pitchFamily="34" typeface="Calibri"/>
              <a:ea charset="0" panose="020F0502020204030204" pitchFamily="34" typeface="Calibri"/>
            </a:endParaRPr>
          </a:p>
          <a:p>
            <a:pPr indent="0" marL="0">
              <a:buNone/>
            </a:pPr>
            <a:r>
              <a:rPr b="1" dirty="0" lang="en-GB" sz="3200">
                <a:effectLst/>
                <a:latin charset="0" panose="020F0502020204030204" pitchFamily="34" typeface="Calibri"/>
                <a:ea charset="0" panose="020F0502020204030204" pitchFamily="34" typeface="Calibri"/>
              </a:rPr>
              <a:t>Be careful here to distinguish symptoms from root causes.</a:t>
            </a:r>
            <a:r>
              <a:rPr dirty="0" lang="en-GB" sz="3200">
                <a:effectLst/>
                <a:latin charset="0" panose="020F0502020204030204" pitchFamily="34" typeface="Calibri"/>
                <a:ea charset="0" panose="020F0502020204030204" pitchFamily="34" typeface="Calibri"/>
              </a:rPr>
              <a:t> When looking at the challenges the company faces, what is likely to be the real problem here? </a:t>
            </a:r>
          </a:p>
          <a:p>
            <a:pPr indent="0" marL="0">
              <a:buNone/>
            </a:pPr>
            <a:endParaRPr dirty="0" lang="en-GB">
              <a:latin charset="0" panose="020F0502020204030204" pitchFamily="34" typeface="Calibri"/>
              <a:ea charset="0" panose="020F0502020204030204" pitchFamily="34" typeface="Calibri"/>
            </a:endParaRPr>
          </a:p>
          <a:p>
            <a:pPr indent="0" marL="0">
              <a:buNone/>
            </a:pPr>
            <a:r>
              <a:rPr dirty="0" lang="en-GB" sz="3200">
                <a:effectLst/>
                <a:latin charset="0" panose="020F0502020204030204" pitchFamily="34" typeface="Calibri"/>
                <a:ea charset="0" panose="020F0502020204030204" pitchFamily="34" typeface="Calibri"/>
              </a:rPr>
              <a:t>Make recommendations to the board as to how the company could </a:t>
            </a:r>
            <a:r>
              <a:rPr b="1" dirty="0" lang="en-GB" sz="3200">
                <a:effectLst/>
                <a:latin charset="0" panose="020F0502020204030204" pitchFamily="34" typeface="Calibri"/>
                <a:ea charset="0" panose="020F0502020204030204" pitchFamily="34" typeface="Calibri"/>
              </a:rPr>
              <a:t>improve performance and add value</a:t>
            </a:r>
            <a:r>
              <a:rPr dirty="0" lang="en-GB" sz="3200">
                <a:effectLst/>
                <a:latin charset="0" panose="020F0502020204030204" pitchFamily="34" typeface="Calibri"/>
                <a:ea charset="0" panose="020F0502020204030204" pitchFamily="34" typeface="Calibri"/>
              </a:rPr>
              <a:t>. Make sure those recommendations deal with those deeper problems you have identified.</a:t>
            </a:r>
          </a:p>
          <a:p>
            <a:pPr indent="0" marL="0">
              <a:buNone/>
            </a:pPr>
            <a:r>
              <a:rPr dirty="0" lang="en-GB" sz="3200">
                <a:effectLst/>
                <a:latin charset="0" panose="020F0502020204030204" pitchFamily="34" typeface="Calibri"/>
                <a:ea charset="0" panose="020F0502020204030204" pitchFamily="34" typeface="Calibri"/>
              </a:rPr>
              <a:t> </a:t>
            </a:r>
          </a:p>
          <a:p>
            <a:pPr indent="0" marL="0">
              <a:buNone/>
            </a:pPr>
            <a:endParaRPr dirty="0" lang="en-GB" sz="3200">
              <a:effectLst/>
              <a:latin charset="0" panose="020F0502020204030204" pitchFamily="34" typeface="Calibri"/>
              <a:ea charset="0" panose="020F0502020204030204" pitchFamily="34" typeface="Calibri"/>
            </a:endParaRPr>
          </a:p>
        </p:txBody>
      </p:sp>
    </p:spTree>
  </p:cSld>
  <p:clrMapOvr>
    <a:masterClrMapping/>
  </p:clrMapOvr>
</p:sld>
</file>

<file path=ppt/slides/slide6.xml><?xml version="1.0" encoding="utf-8"?>
<p:sld xmlns:a="http://schemas.openxmlformats.org/drawingml/2006/main"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C541-203B-3270-5F72-67403935A711}"/>
              </a:ext>
            </a:extLst>
          </p:cNvPr>
          <p:cNvSpPr>
            <a:spLocks noGrp="1"/>
          </p:cNvSpPr>
          <p:nvPr>
            <p:ph type="title"/>
          </p:nvPr>
        </p:nvSpPr>
        <p:spPr>
          <a:xfrm>
            <a:off x="515126" y="1722430"/>
            <a:ext cx="2400300" cy="3345872"/>
          </a:xfrm>
        </p:spPr>
        <p:txBody>
          <a:bodyPr>
            <a:normAutofit/>
          </a:bodyPr>
          <a:lstStyle/>
          <a:p>
            <a:r>
              <a:rPr dirty="0" lang="en-US">
                <a:solidFill>
                  <a:srgbClr val="FFFFFF"/>
                </a:solidFill>
              </a:rPr>
              <a:t>Stratum Drinks Wholesalers Ltd</a:t>
            </a:r>
          </a:p>
        </p:txBody>
      </p:sp>
      <p:sp>
        <p:nvSpPr>
          <p:cNvPr id="3" name="Content Placeholder 2">
            <a:extLst>
              <a:ext uri="{FF2B5EF4-FFF2-40B4-BE49-F238E27FC236}">
                <a16:creationId xmlns:a16="http://schemas.microsoft.com/office/drawing/2014/main" id="{CA25A62B-7332-2D41-509E-8F59D154121F}"/>
              </a:ext>
            </a:extLst>
          </p:cNvPr>
          <p:cNvSpPr>
            <a:spLocks noGrp="1"/>
          </p:cNvSpPr>
          <p:nvPr>
            <p:ph idx="1"/>
          </p:nvPr>
        </p:nvSpPr>
        <p:spPr>
          <a:xfrm>
            <a:off x="3335482" y="1300759"/>
            <a:ext cx="5179868" cy="4189214"/>
          </a:xfrm>
        </p:spPr>
        <p:txBody>
          <a:bodyPr anchor="ctr">
            <a:normAutofit/>
          </a:bodyPr>
          <a:lstStyle/>
          <a:p>
            <a:pPr indent="0" marL="0">
              <a:buNone/>
            </a:pPr>
            <a:r>
              <a:rPr dirty="0" lang="en-GB" sz="1350">
                <a:latin charset="0" panose="020F0502020204030204" pitchFamily="34" typeface="Calibri"/>
                <a:ea charset="0" panose="020F0502020204030204" pitchFamily="34" typeface="Calibri"/>
              </a:rPr>
              <a:t>Second, the CEO in particular has staked a lot of his reputation on the acquisition of Stratum Drinks  Wholesaler Ltd. The accounts for the year ending 31</a:t>
            </a:r>
            <a:r>
              <a:rPr baseline="30000" dirty="0" lang="en-GB" sz="1350">
                <a:latin charset="0" panose="020F0502020204030204" pitchFamily="34" typeface="Calibri"/>
                <a:ea charset="0" panose="020F0502020204030204" pitchFamily="34" typeface="Calibri"/>
              </a:rPr>
              <a:t>st</a:t>
            </a:r>
            <a:r>
              <a:rPr dirty="0" lang="en-GB" sz="1350">
                <a:latin charset="0" panose="020F0502020204030204" pitchFamily="34" typeface="Calibri"/>
                <a:ea charset="0" panose="020F0502020204030204" pitchFamily="34" typeface="Calibri"/>
              </a:rPr>
              <a:t> December 2022 are attached in a folder together with forecast data for the rest of this year, 2023.  Using appropriate ratios, you are to critically analyse the accounts for 2022 and the forecast accounts for 2023.  Prepare a report for the Bridgewater board to include this analysis. The report should also identify any concerns for the future performance of Stratum together with your recommendations.</a:t>
            </a:r>
          </a:p>
          <a:p>
            <a:pPr indent="0" marL="0">
              <a:buNone/>
            </a:pPr>
            <a:endParaRPr dirty="0" lang="en-GB" sz="1350">
              <a:latin charset="0" panose="020F0502020204030204" pitchFamily="34" typeface="Calibri"/>
              <a:ea charset="0" panose="020F0502020204030204" pitchFamily="34" typeface="Calibri"/>
            </a:endParaRPr>
          </a:p>
          <a:p>
            <a:pPr indent="0" marL="0">
              <a:buNone/>
            </a:pPr>
            <a:endParaRPr dirty="0" lang="en-GB" sz="1350">
              <a:latin charset="0" panose="020F0502020204030204" pitchFamily="34" typeface="Calibri"/>
              <a:ea charset="0" panose="020F0502020204030204" pitchFamily="34" typeface="Calibri"/>
            </a:endParaRPr>
          </a:p>
          <a:p>
            <a:pPr indent="0" marL="0">
              <a:buNone/>
            </a:pPr>
            <a:endParaRPr dirty="0" lang="en-GB" sz="1350">
              <a:latin charset="0" panose="020F0502020204030204" pitchFamily="34" typeface="Calibri"/>
              <a:ea charset="0" panose="020F0502020204030204" pitchFamily="34" typeface="Calibri"/>
            </a:endParaRPr>
          </a:p>
          <a:p>
            <a:pPr indent="0" marL="0">
              <a:buNone/>
            </a:pPr>
            <a:r>
              <a:rPr dirty="0" lang="en-US" sz="1500">
                <a:solidFill>
                  <a:srgbClr val="FF0000"/>
                </a:solidFill>
              </a:rPr>
              <a:t>Please note the staff numbers on the data sheet which is 200.</a:t>
            </a:r>
          </a:p>
          <a:p>
            <a:pPr indent="0" marL="0">
              <a:buNone/>
            </a:pPr>
            <a:r>
              <a:rPr dirty="0" lang="en-US" sz="1500">
                <a:solidFill>
                  <a:srgbClr val="FF0000"/>
                </a:solidFill>
              </a:rPr>
              <a:t>(This was missing from a very </a:t>
            </a:r>
            <a:r>
              <a:rPr lang="en-US" sz="1500">
                <a:solidFill>
                  <a:srgbClr val="FF0000"/>
                </a:solidFill>
              </a:rPr>
              <a:t>early upload!)</a:t>
            </a:r>
            <a:endParaRPr dirty="0" lang="en-US" sz="1500">
              <a:solidFill>
                <a:srgbClr val="FF0000"/>
              </a:solidFill>
            </a:endParaRPr>
          </a:p>
        </p:txBody>
      </p:sp>
    </p:spTree>
    <p:extLst>
      <p:ext uri="{BB962C8B-B14F-4D97-AF65-F5344CB8AC3E}">
        <p14:creationId xmlns:p14="http://schemas.microsoft.com/office/powerpoint/2010/main" val="1673743920"/>
      </p:ext>
    </p:extLst>
  </p:cSld>
  <p:clrMapOvr>
    <a:masterClrMapping/>
  </p:clrMapOvr>
</p:sld>
</file>

<file path=ppt/slides/slide7.xml><?xml version="1.0" encoding="utf-8"?>
<p:sld xmlns:a="http://schemas.openxmlformats.org/drawingml/2006/main"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1F7B8-D5CB-F682-F969-0EBCBF175D2B}"/>
              </a:ext>
            </a:extLst>
          </p:cNvPr>
          <p:cNvSpPr>
            <a:spLocks noGrp="1"/>
          </p:cNvSpPr>
          <p:nvPr>
            <p:ph type="title"/>
          </p:nvPr>
        </p:nvSpPr>
        <p:spPr/>
        <p:txBody>
          <a:bodyPr>
            <a:normAutofit fontScale="90000"/>
          </a:bodyPr>
          <a:lstStyle/>
          <a:p>
            <a:r>
              <a:rPr dirty="0" lang="en-US"/>
              <a:t>Initial Preparation prior to Webinar 6</a:t>
            </a:r>
          </a:p>
        </p:txBody>
      </p:sp>
      <p:sp>
        <p:nvSpPr>
          <p:cNvPr id="3" name="Content Placeholder 2">
            <a:extLst>
              <a:ext uri="{FF2B5EF4-FFF2-40B4-BE49-F238E27FC236}">
                <a16:creationId xmlns:a16="http://schemas.microsoft.com/office/drawing/2014/main" id="{2FFF48CD-931A-BA45-A890-648025DAD2CE}"/>
              </a:ext>
            </a:extLst>
          </p:cNvPr>
          <p:cNvSpPr>
            <a:spLocks noGrp="1"/>
          </p:cNvSpPr>
          <p:nvPr>
            <p:ph idx="1"/>
          </p:nvPr>
        </p:nvSpPr>
        <p:spPr/>
        <p:txBody>
          <a:bodyPr>
            <a:normAutofit fontScale="77500" lnSpcReduction="20000"/>
          </a:bodyPr>
          <a:lstStyle/>
          <a:p>
            <a:pPr indent="-385763" marL="385763">
              <a:buFont typeface="+mj-lt"/>
              <a:buAutoNum type="arabicPeriod"/>
            </a:pPr>
            <a:r>
              <a:rPr dirty="0" lang="en-US"/>
              <a:t>Calculate the ratios for the year 2022 – These can be sent to Martin if you wish for checking to ensure that you are on the right track.</a:t>
            </a:r>
          </a:p>
          <a:p>
            <a:pPr indent="-385763" marL="385763">
              <a:buFont typeface="+mj-lt"/>
              <a:buAutoNum type="arabicPeriod"/>
            </a:pPr>
            <a:r>
              <a:rPr dirty="0" lang="en-US"/>
              <a:t>Complete the forecast accounts for 2023 (Template provided).</a:t>
            </a:r>
          </a:p>
          <a:p>
            <a:pPr indent="-385763" marL="385763">
              <a:buFont typeface="+mj-lt"/>
              <a:buAutoNum type="arabicPeriod"/>
            </a:pPr>
            <a:r>
              <a:rPr dirty="0" lang="en-US"/>
              <a:t>Calculate the expected ratios for 2023. </a:t>
            </a:r>
          </a:p>
          <a:p>
            <a:pPr indent="0" marL="0">
              <a:buNone/>
            </a:pPr>
            <a:r>
              <a:rPr dirty="0" lang="en-US"/>
              <a:t>	The accounts and ratios for 2023 will not be checked at this 	stage.  They 	will be checked in the assessment process.</a:t>
            </a:r>
          </a:p>
          <a:p>
            <a:pPr indent="-385763" marL="385763">
              <a:buAutoNum startAt="4" type="arabicPeriod"/>
            </a:pPr>
            <a:r>
              <a:rPr dirty="0" lang="en-US"/>
              <a:t>Think about the critical analysis of the ratios for the two years.</a:t>
            </a:r>
          </a:p>
          <a:p>
            <a:pPr indent="0" marL="0">
              <a:buNone/>
            </a:pPr>
            <a:r>
              <a:rPr dirty="0" lang="en-US"/>
              <a:t>	I will be discussing this and the rest of the requirements when I 	see you for webinar 6.</a:t>
            </a:r>
          </a:p>
        </p:txBody>
      </p:sp>
    </p:spTree>
    <p:extLst>
      <p:ext uri="{BB962C8B-B14F-4D97-AF65-F5344CB8AC3E}">
        <p14:creationId xmlns:p14="http://schemas.microsoft.com/office/powerpoint/2010/main" val="2518771447"/>
      </p:ext>
    </p:extLst>
  </p:cSld>
  <p:clrMapOvr>
    <a:masterClrMapping/>
  </p:clrMapOvr>
</p:sld>
</file>

<file path=ppt/slides/slide8.xml><?xml version="1.0" encoding="utf-8"?>
<p:sld xmlns:a="http://schemas.openxmlformats.org/drawingml/2006/main"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C6555-5999-5C9A-4837-01F65FCA4E61}"/>
              </a:ext>
            </a:extLst>
          </p:cNvPr>
          <p:cNvSpPr>
            <a:spLocks noGrp="1"/>
          </p:cNvSpPr>
          <p:nvPr>
            <p:ph type="title"/>
          </p:nvPr>
        </p:nvSpPr>
        <p:spPr/>
        <p:txBody>
          <a:bodyPr/>
          <a:lstStyle/>
          <a:p>
            <a:r>
              <a:rPr dirty="0" lang="en-GB"/>
              <a:t>Key points to remember</a:t>
            </a:r>
          </a:p>
        </p:txBody>
      </p:sp>
      <p:sp>
        <p:nvSpPr>
          <p:cNvPr id="3" name="Content Placeholder 2">
            <a:extLst>
              <a:ext uri="{FF2B5EF4-FFF2-40B4-BE49-F238E27FC236}">
                <a16:creationId xmlns:a16="http://schemas.microsoft.com/office/drawing/2014/main" id="{80736494-4E8C-FD67-ADF3-91AA7EC12CDC}"/>
              </a:ext>
            </a:extLst>
          </p:cNvPr>
          <p:cNvSpPr>
            <a:spLocks noGrp="1"/>
          </p:cNvSpPr>
          <p:nvPr>
            <p:ph idx="1"/>
          </p:nvPr>
        </p:nvSpPr>
        <p:spPr/>
        <p:txBody>
          <a:bodyPr>
            <a:normAutofit fontScale="85000" lnSpcReduction="10000"/>
          </a:bodyPr>
          <a:lstStyle/>
          <a:p>
            <a:r>
              <a:rPr dirty="0" lang="en-GB"/>
              <a:t>Don’t describe – analyse!</a:t>
            </a:r>
          </a:p>
          <a:p>
            <a:r>
              <a:rPr dirty="0" lang="en-GB"/>
              <a:t>Don’t rehearse what is already in the case study, i.e. don’t tell us what we already know</a:t>
            </a:r>
          </a:p>
          <a:p>
            <a:r>
              <a:rPr dirty="0" lang="en-GB"/>
              <a:t>Get to the heart of the problem</a:t>
            </a:r>
          </a:p>
          <a:p>
            <a:r>
              <a:rPr dirty="0" lang="en-GB"/>
              <a:t>Demonstrate what you would do, as a senior leader, to make improvements and improve performance</a:t>
            </a:r>
          </a:p>
          <a:p>
            <a:r>
              <a:rPr dirty="0" lang="en-GB"/>
              <a:t>Use the academic literature to back up your points where needed, but concentrate on the case</a:t>
            </a:r>
          </a:p>
          <a:p>
            <a:r>
              <a:rPr dirty="0" lang="en-GB"/>
              <a:t>Be ambitious in your thinking, but make sure your solutions are practical and workable</a:t>
            </a:r>
          </a:p>
          <a:p>
            <a:endParaRPr dirty="0" lang="en-GB"/>
          </a:p>
          <a:p>
            <a:pPr indent="0" marL="0">
              <a:buNone/>
            </a:pPr>
            <a:endParaRPr dirty="0" lang="en-GB"/>
          </a:p>
        </p:txBody>
      </p:sp>
    </p:spTree>
    <p:extLst>
      <p:ext uri="{BB962C8B-B14F-4D97-AF65-F5344CB8AC3E}">
        <p14:creationId xmlns:p14="http://schemas.microsoft.com/office/powerpoint/2010/main" val="2685441435"/>
      </p:ext>
    </p:extLst>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913</Words>
  <Application>Microsoft Office PowerPoint</Application>
  <PresentationFormat>On-screen Show (4:3)</PresentationFormat>
  <Paragraphs>63</Paragraphs>
  <Slides>8</Slides>
  <Notes>0</Notes>
  <HiddenSlides>0</HiddenSlides>
  <MMClips>0</MMClips>
  <ScaleCrop>false</ScaleCrop>
  <HeadingPairs>
    <vt:vector baseType="variant" size="6">
      <vt:variant>
        <vt:lpstr>Fonts Used</vt:lpstr>
      </vt:variant>
      <vt:variant>
        <vt:i4>2</vt:i4>
      </vt:variant>
      <vt:variant>
        <vt:lpstr>Theme</vt:lpstr>
      </vt:variant>
      <vt:variant>
        <vt:i4>1</vt:i4>
      </vt:variant>
      <vt:variant>
        <vt:lpstr>Slide Titles</vt:lpstr>
      </vt:variant>
      <vt:variant>
        <vt:i4>8</vt:i4>
      </vt:variant>
    </vt:vector>
  </HeadingPairs>
  <TitlesOfParts>
    <vt:vector baseType="lpstr" size="11">
      <vt:lpstr>Arial</vt:lpstr>
      <vt:lpstr>Calibri</vt:lpstr>
      <vt:lpstr>Office Theme</vt:lpstr>
      <vt:lpstr>Assignment brief (1)</vt:lpstr>
      <vt:lpstr>Assignment brief (2)</vt:lpstr>
      <vt:lpstr>Principles for writing a good essay</vt:lpstr>
      <vt:lpstr>Assignment brief (3)</vt:lpstr>
      <vt:lpstr>Assignment brief (4)</vt:lpstr>
      <vt:lpstr>Stratum Drinks Wholesalers Ltd</vt:lpstr>
      <vt:lpstr>Initial Preparation prior to Webinar 6</vt:lpstr>
      <vt:lpstr>Key points to remember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Assignment brief (1)</dc:title>
  <dc:creator>morgen</dc:creator>
  <cp:lastModifiedBy>Witzel, Morgen</cp:lastModifiedBy>
  <cp:revision>11</cp:revision>
  <dcterms:created xsi:type="dcterms:W3CDTF">2020-10-01T09:21:04Z</dcterms:created>
  <dcterms:modified xsi:type="dcterms:W3CDTF">2023-10-25T08:22:25Z</dcterms:modified>
</cp:coreProperties>
</file>