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88" r:id="rId3"/>
    <p:sldId id="1338" r:id="rId4"/>
    <p:sldId id="1340" r:id="rId5"/>
    <p:sldId id="268" r:id="rId6"/>
    <p:sldId id="1327" r:id="rId7"/>
    <p:sldId id="1336" r:id="rId8"/>
    <p:sldId id="1368" r:id="rId9"/>
    <p:sldId id="1369" r:id="rId10"/>
    <p:sldId id="1366" r:id="rId11"/>
    <p:sldId id="1351" r:id="rId12"/>
    <p:sldId id="1316" r:id="rId13"/>
    <p:sldId id="1350" r:id="rId14"/>
    <p:sldId id="1352" r:id="rId15"/>
    <p:sldId id="1353" r:id="rId16"/>
    <p:sldId id="1354" r:id="rId17"/>
    <p:sldId id="1317" r:id="rId18"/>
    <p:sldId id="1355" r:id="rId19"/>
    <p:sldId id="1372" r:id="rId20"/>
    <p:sldId id="1356" r:id="rId21"/>
    <p:sldId id="1357" r:id="rId22"/>
    <p:sldId id="279" r:id="rId23"/>
    <p:sldId id="1370" r:id="rId24"/>
    <p:sldId id="1361" r:id="rId25"/>
    <p:sldId id="1360" r:id="rId26"/>
    <p:sldId id="1362" r:id="rId27"/>
    <p:sldId id="285" r:id="rId28"/>
    <p:sldId id="1365" r:id="rId29"/>
    <p:sldId id="1371" r:id="rId30"/>
    <p:sldId id="27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enelope/Exeter%20University/Masterclass%201/Final%20Versions/Webinar%202/Helen%20Year%201/Break-ev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Helen</a:t>
            </a:r>
            <a:r>
              <a:rPr lang="en-GB" baseline="0"/>
              <a:t> - Break-even Year 1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Sheet1!$B$9:$N$9</c:f>
              <c:strCache>
                <c:ptCount val="13"/>
                <c:pt idx="0">
                  <c:v>Start of year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Sheet1!$B$10:$N$10</c:f>
              <c:numCache>
                <c:formatCode>General</c:formatCode>
                <c:ptCount val="13"/>
                <c:pt idx="0">
                  <c:v>0</c:v>
                </c:pt>
                <c:pt idx="1">
                  <c:v>7000</c:v>
                </c:pt>
                <c:pt idx="2">
                  <c:v>14000</c:v>
                </c:pt>
                <c:pt idx="3">
                  <c:v>21000</c:v>
                </c:pt>
                <c:pt idx="4">
                  <c:v>28000</c:v>
                </c:pt>
                <c:pt idx="5">
                  <c:v>35000</c:v>
                </c:pt>
                <c:pt idx="6">
                  <c:v>42000</c:v>
                </c:pt>
                <c:pt idx="7">
                  <c:v>49000</c:v>
                </c:pt>
                <c:pt idx="8">
                  <c:v>56000</c:v>
                </c:pt>
                <c:pt idx="9">
                  <c:v>63000</c:v>
                </c:pt>
                <c:pt idx="10">
                  <c:v>70000</c:v>
                </c:pt>
                <c:pt idx="11">
                  <c:v>77000</c:v>
                </c:pt>
                <c:pt idx="12">
                  <c:v>84000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E1-7540-A6A9-4CD309B1D89F}"/>
            </c:ext>
          </c:extLst>
        </c:ser>
        <c:ser>
          <c:idx val="2"/>
          <c:order val="1"/>
          <c:tx>
            <c:strRef>
              <c:f>Sheet1!$A$12</c:f>
              <c:strCache>
                <c:ptCount val="1"/>
                <c:pt idx="0">
                  <c:v>Fixed Costs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Sheet1!$B$9:$N$9</c:f>
              <c:strCache>
                <c:ptCount val="13"/>
                <c:pt idx="0">
                  <c:v>Start of year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Sheet1!$B$12:$N$12</c:f>
              <c:numCache>
                <c:formatCode>General</c:formatCode>
                <c:ptCount val="13"/>
                <c:pt idx="0">
                  <c:v>19800</c:v>
                </c:pt>
                <c:pt idx="1">
                  <c:v>19800</c:v>
                </c:pt>
                <c:pt idx="2">
                  <c:v>19800</c:v>
                </c:pt>
                <c:pt idx="3">
                  <c:v>19800</c:v>
                </c:pt>
                <c:pt idx="4">
                  <c:v>19800</c:v>
                </c:pt>
                <c:pt idx="5">
                  <c:v>19800</c:v>
                </c:pt>
                <c:pt idx="6">
                  <c:v>19800</c:v>
                </c:pt>
                <c:pt idx="7">
                  <c:v>19800</c:v>
                </c:pt>
                <c:pt idx="8">
                  <c:v>19800</c:v>
                </c:pt>
                <c:pt idx="9">
                  <c:v>19800</c:v>
                </c:pt>
                <c:pt idx="10">
                  <c:v>19800</c:v>
                </c:pt>
                <c:pt idx="11">
                  <c:v>19800</c:v>
                </c:pt>
                <c:pt idx="12">
                  <c:v>19800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E1-7540-A6A9-4CD309B1D89F}"/>
            </c:ext>
          </c:extLst>
        </c:ser>
        <c:ser>
          <c:idx val="3"/>
          <c:order val="2"/>
          <c:tx>
            <c:strRef>
              <c:f>Sheet1!$A$13</c:f>
              <c:strCache>
                <c:ptCount val="1"/>
                <c:pt idx="0">
                  <c:v>Total Cost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Sheet1!$B$9:$N$9</c:f>
              <c:strCache>
                <c:ptCount val="13"/>
                <c:pt idx="0">
                  <c:v>Start of year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Sheet1!$B$13:$N$13</c:f>
              <c:numCache>
                <c:formatCode>General</c:formatCode>
                <c:ptCount val="13"/>
                <c:pt idx="0">
                  <c:v>19800</c:v>
                </c:pt>
                <c:pt idx="1">
                  <c:v>25050</c:v>
                </c:pt>
                <c:pt idx="2">
                  <c:v>30300</c:v>
                </c:pt>
                <c:pt idx="3">
                  <c:v>35550</c:v>
                </c:pt>
                <c:pt idx="4">
                  <c:v>40800</c:v>
                </c:pt>
                <c:pt idx="5">
                  <c:v>46050</c:v>
                </c:pt>
                <c:pt idx="6">
                  <c:v>51300</c:v>
                </c:pt>
                <c:pt idx="7">
                  <c:v>56550</c:v>
                </c:pt>
                <c:pt idx="8">
                  <c:v>61800</c:v>
                </c:pt>
                <c:pt idx="9">
                  <c:v>67050</c:v>
                </c:pt>
                <c:pt idx="10">
                  <c:v>72300</c:v>
                </c:pt>
                <c:pt idx="11">
                  <c:v>77550</c:v>
                </c:pt>
                <c:pt idx="12">
                  <c:v>82800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E1-7540-A6A9-4CD309B1D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787648"/>
        <c:axId val="248789296"/>
      </c:lineChart>
      <c:catAx>
        <c:axId val="2487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89296"/>
        <c:crosses val="autoZero"/>
        <c:auto val="1"/>
        <c:lblAlgn val="ctr"/>
        <c:lblOffset val="100"/>
        <c:noMultiLvlLbl val="0"/>
      </c:catAx>
      <c:valAx>
        <c:axId val="2487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4ADD2-C760-6D49-81E2-864D68615AE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35B4E-5853-404B-9C5C-29681EED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C1648-3767-CC45-B3B6-C1AC30A3F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94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44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29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17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99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77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B20F-8EAD-7424-467D-2C6280A54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1D0EF-C71B-FE5A-6A49-A6988F4E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38A3-FD28-7AFB-83E3-2FDD2F1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04B-0867-9160-663B-2F08236D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0BE6-AB87-4E57-10C2-291C85C1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D5C4-280D-D661-5A22-7424F2A1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42195-ABD9-39FE-4BB1-303704F4C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FF60A-7A4B-2F1B-573D-36867F2F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33D4-5FDA-A2E4-7321-16BA21F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323B-1C99-30D2-FB52-3EA89F70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83346-CB2D-B998-8CD7-E3726101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4E29-A6BF-59B9-8DE7-62453582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4F0B-3648-CFE8-0FDA-379A6066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3E8A-EB62-7E1A-8239-5C556277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7D92-F1B6-DAD0-CBA7-13032F32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D1FD-ED3F-02C5-5ACF-D41CD986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F77F-53C1-A32A-E1BF-FA918498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B4D1-3FE4-9D3C-8DEF-CA4F92EA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FC47-2B56-11F0-C02E-A0D37744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EF48-3864-AF29-C497-1681ACEE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5F14-65CF-93FB-3FEF-6A569FCC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82D7-72B6-288D-4FE4-81097146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4F3A-1301-847A-0288-AD88D9A1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278B-F7B7-A01B-1FDE-520B794B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7C44-F829-1EA7-23AF-3323B7DB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865C-9773-CCFF-5628-02F58F15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1833-D8D0-852A-C2EC-631AEF2EB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33DE-A028-05D5-ED81-A8A7CF6D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029C-A36C-F2BB-611A-9033090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3FE4-51B3-6D66-93A2-44F1093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8050-345B-32A0-4BD2-2E36A750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41D7-B121-BE38-2339-608BEC8C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AC22-B6E5-4E9B-2A54-D6A6E89F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6F5FB-641E-9CA2-AFFB-6E41EC05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7F56-5362-6625-2E1C-A52E1CABD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2DD31-8CBE-5F27-58CD-EE2981997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2784D-12CB-26C7-0368-3658F9BF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BE841-C3D8-8196-422C-037843C8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0734E-DA23-EFC4-94D9-675FB3B6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3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639D-F00C-E17D-C32C-738E2AC8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DA29-B0BA-CF0A-E8A9-153D835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61E27-8084-5EA1-B838-32E551E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1E8E8-2FEB-9340-D143-EA7F877A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03151-46B1-08AE-1EC5-E1C09378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0D412-9FEA-29F5-D221-C8AA60F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6802-5998-9AF1-172C-1DA2C274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24A6-2DDF-E01E-8C3D-D886650C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849-7B8C-9FF6-6F49-35A9A4BC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090E-437E-9655-E6A0-7488269F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BD4F-CD1E-097D-756C-D4934EDE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741FB-AB6F-115F-B457-6915D1A0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BC1F0-387F-E93C-7973-CFBCD92A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3A1B-91D7-9D0C-4A3B-0A96BD1E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7EF45-B72A-9B67-A074-0B964852B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1293E-5291-0035-0CBF-289BA9D0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3EBC-89AF-39EA-2306-8136C44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2294B-3818-0E8F-9B98-DDA2B05B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F08B0-D5BD-FDA5-24B3-6727D948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C784A-D670-2BB4-A666-850D0EB0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F90F-1AF6-0B73-F7BC-12F63776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2017-607C-2916-D5F1-251DC1C87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0227-3072-E94E-928F-668AF086FE3C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EB2F-E164-A919-3B79-E4392163F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DE11-D6DF-AF83-1B43-943020498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9B27-CE7E-8144-9575-4C405A0E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videos/search?q=break+even+analysis&amp;&amp;view=detail&amp;mid=149347919DE3A243A385149347919DE3A243A385&amp;&amp;FORM=VRDGAR&amp;ru=%2Fvideos%2Fsearch%3Fq%3Dbreak%2Beven%2Banalysis%26FORM%3DHDRSC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31EB07AF-B667-2511-8C15-9E61B7A8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1DD357-FB06-86D1-1E3F-28D61524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6800"/>
              <a:t>Managing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F8B7B-68A9-0C28-F63C-B5B65E453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Webinar 3</a:t>
            </a:r>
          </a:p>
          <a:p>
            <a:pPr algn="l"/>
            <a:r>
              <a:rPr lang="en-US" sz="1900"/>
              <a:t>Martin Pike</a:t>
            </a:r>
          </a:p>
        </p:txBody>
      </p:sp>
    </p:spTree>
    <p:extLst>
      <p:ext uri="{BB962C8B-B14F-4D97-AF65-F5344CB8AC3E}">
        <p14:creationId xmlns:p14="http://schemas.microsoft.com/office/powerpoint/2010/main" val="5045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9F6CE5-46E0-04CD-0E02-4FB6FE8C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310291"/>
            <a:ext cx="9664846" cy="40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B1528-9E30-267B-2D9E-0CB3C9F3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120227"/>
            <a:ext cx="11615112" cy="508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ACE47-572F-87EE-C16A-1C809FCE0274}"/>
              </a:ext>
            </a:extLst>
          </p:cNvPr>
          <p:cNvSpPr txBox="1"/>
          <p:nvPr/>
        </p:nvSpPr>
        <p:spPr>
          <a:xfrm>
            <a:off x="3756128" y="238539"/>
            <a:ext cx="467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Helen – Cash Budget Year 1</a:t>
            </a:r>
          </a:p>
        </p:txBody>
      </p:sp>
    </p:spTree>
    <p:extLst>
      <p:ext uri="{BB962C8B-B14F-4D97-AF65-F5344CB8AC3E}">
        <p14:creationId xmlns:p14="http://schemas.microsoft.com/office/powerpoint/2010/main" val="365769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Budgets are seen as having five main benefits to the business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38147"/>
            <a:ext cx="7188199" cy="31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0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08CFE-5E19-6A8E-C4A0-9E714312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25" y="773854"/>
            <a:ext cx="8508949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1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E3DB4-E445-C910-97D8-3AAE8495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47" y="4106185"/>
            <a:ext cx="7235970" cy="2517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BD735-8517-C8B5-D584-67EFC648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595" y="847257"/>
            <a:ext cx="6794500" cy="30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D55FF-2A28-3707-81DD-0289D7E27D76}"/>
              </a:ext>
            </a:extLst>
          </p:cNvPr>
          <p:cNvSpPr txBox="1"/>
          <p:nvPr/>
        </p:nvSpPr>
        <p:spPr>
          <a:xfrm>
            <a:off x="2698595" y="317797"/>
            <a:ext cx="53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assumptions made during Budgeting</a:t>
            </a:r>
          </a:p>
        </p:txBody>
      </p:sp>
    </p:spTree>
    <p:extLst>
      <p:ext uri="{BB962C8B-B14F-4D97-AF65-F5344CB8AC3E}">
        <p14:creationId xmlns:p14="http://schemas.microsoft.com/office/powerpoint/2010/main" val="41359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11338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9890F-DDC8-1053-80C4-7F1DE28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515" y="1416581"/>
            <a:ext cx="6092786" cy="2127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Costing and Break-Even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 descr="Coins">
            <a:extLst>
              <a:ext uri="{FF2B5EF4-FFF2-40B4-BE49-F238E27FC236}">
                <a16:creationId xmlns:a16="http://schemas.microsoft.com/office/drawing/2014/main" id="{B2E10275-516B-1CC6-9916-2C546C12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of fixed cost against the volume of 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4659"/>
            <a:ext cx="7188199" cy="43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of rent cost against the volume of activity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6529"/>
            <a:ext cx="7188199" cy="43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of variable cost against the volume of 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4659"/>
            <a:ext cx="7188199" cy="43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D02F8-59DF-C3DE-C659-8788660CA835}"/>
              </a:ext>
            </a:extLst>
          </p:cNvPr>
          <p:cNvSpPr txBox="1"/>
          <p:nvPr/>
        </p:nvSpPr>
        <p:spPr>
          <a:xfrm>
            <a:off x="1100758" y="226035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Break-even Analysis | Breakeven Chart - Bing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01F2-ED81-E540-B1D6-31B4AB5D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02439-C997-D64A-AC2E-8C93F99DCAD2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At the end of this session, you should be able to: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Analyse</a:t>
            </a:r>
            <a:r>
              <a:rPr lang="en-US" sz="2000" dirty="0"/>
              <a:t> a profit and loss account and statement of financial position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Identify the major categories of ratios that can be used for </a:t>
            </a:r>
            <a:r>
              <a:rPr lang="en-US" sz="2000" dirty="0" err="1"/>
              <a:t>analysing</a:t>
            </a:r>
            <a:r>
              <a:rPr lang="en-US" sz="2000" dirty="0"/>
              <a:t> financial statements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Calculate and explain key ratios for assessing the financial performance and position of a business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Explain the purpose and construct a cash budget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Identify costs in relation to break-even analysis</a:t>
            </a:r>
          </a:p>
        </p:txBody>
      </p:sp>
    </p:spTree>
    <p:extLst>
      <p:ext uri="{BB962C8B-B14F-4D97-AF65-F5344CB8AC3E}">
        <p14:creationId xmlns:p14="http://schemas.microsoft.com/office/powerpoint/2010/main" val="211782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the break-even point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34659"/>
            <a:ext cx="7188199" cy="43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Break-even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99011"/>
            <a:ext cx="7188199" cy="38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1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D301F9-1F7D-FA31-FE1A-7B05D3F4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17" y="713597"/>
            <a:ext cx="7018964" cy="2041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EF0419-2E88-182C-77B2-A7F53DCC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92" y="2819102"/>
            <a:ext cx="6322343" cy="1347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AFBAA-B8C3-CD2D-3738-D3B9D6DA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1" y="4406789"/>
            <a:ext cx="9470997" cy="1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45530F-1738-FF06-F701-C93F205C9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392" y="62598"/>
          <a:ext cx="8421216" cy="673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30800" imgH="4102100" progId="Excel.Sheet.12">
                  <p:embed/>
                </p:oleObj>
              </mc:Choice>
              <mc:Fallback>
                <p:oleObj name="Worksheet" r:id="rId2" imgW="5130800" imgH="4102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145530F-1738-FF06-F701-C93F205C9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5392" y="62598"/>
                        <a:ext cx="8421216" cy="673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54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F5C13-927A-6B27-4FBB-95C5DA9EF31B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CALCULATION OF BREAK-EVEN 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B6DB55-3ED6-1911-7E6F-BA01D3D4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2" y="2633472"/>
            <a:ext cx="1138524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5A6F6-81DD-520C-9DE4-49790BC2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7471"/>
            <a:ext cx="12192000" cy="278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8A54C-B940-302F-0E0E-93B9912F7DE5}"/>
              </a:ext>
            </a:extLst>
          </p:cNvPr>
          <p:cNvSpPr txBox="1"/>
          <p:nvPr/>
        </p:nvSpPr>
        <p:spPr>
          <a:xfrm>
            <a:off x="3941379" y="538015"/>
            <a:ext cx="4309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BREAK-EVEN USING A TABLE</a:t>
            </a:r>
          </a:p>
        </p:txBody>
      </p:sp>
    </p:spTree>
    <p:extLst>
      <p:ext uri="{BB962C8B-B14F-4D97-AF65-F5344CB8AC3E}">
        <p14:creationId xmlns:p14="http://schemas.microsoft.com/office/powerpoint/2010/main" val="3987698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8CCE570-B982-360A-F372-F32FB4AA9E74}"/>
              </a:ext>
            </a:extLst>
          </p:cNvPr>
          <p:cNvGraphicFramePr>
            <a:graphicFrameLocks/>
          </p:cNvGraphicFramePr>
          <p:nvPr/>
        </p:nvGraphicFramePr>
        <p:xfrm>
          <a:off x="2272862" y="1035268"/>
          <a:ext cx="7646275" cy="4787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760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862F80-30F2-3647-9108-DE1DCBF4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232" y="6613"/>
            <a:ext cx="4201298" cy="6831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95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A3A3D-921C-50BC-323C-FE9B7D46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10" y="577228"/>
            <a:ext cx="4910396" cy="506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ADB5F0-96A0-5723-D4C1-C4425F5B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18" y="1673040"/>
            <a:ext cx="2137116" cy="268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68011-54B8-815B-D249-477781A6A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18" y="2221411"/>
            <a:ext cx="10515582" cy="613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6152C-2206-9622-F20B-706790BB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18" y="3205751"/>
            <a:ext cx="7107152" cy="19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51C76-AB41-337A-7739-ACF33DB36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18" y="4023181"/>
            <a:ext cx="9957990" cy="66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4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09B1-7511-B9CC-4043-83FBF85B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following is a practice exercise together with solution - Just for Fun!!!</a:t>
            </a:r>
          </a:p>
        </p:txBody>
      </p:sp>
      <p:pic>
        <p:nvPicPr>
          <p:cNvPr id="6" name="Graphic 5" descr="Dance Steps">
            <a:extLst>
              <a:ext uri="{FF2B5EF4-FFF2-40B4-BE49-F238E27FC236}">
                <a16:creationId xmlns:a16="http://schemas.microsoft.com/office/drawing/2014/main" id="{4B816695-B4A0-EF39-BEA4-F3E4F832D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196" y="2149222"/>
            <a:ext cx="3721608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932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6EDB4-9E29-F7E2-A971-5E2466C3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96"/>
            <a:ext cx="5610591" cy="5428248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0467FE7-041D-E8F0-317F-820906876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0350" y="798786"/>
          <a:ext cx="6073484" cy="485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30800" imgH="4102100" progId="Excel.Sheet.12">
                  <p:embed/>
                </p:oleObj>
              </mc:Choice>
              <mc:Fallback>
                <p:oleObj name="Worksheet" r:id="rId3" imgW="5130800" imgH="410210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0467FE7-041D-E8F0-317F-820906876A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350" y="798786"/>
                        <a:ext cx="6073484" cy="485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47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B4B6F-671E-7A4D-9E21-36DDD74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47" y="50533"/>
            <a:ext cx="4797194" cy="67804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988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88373-6CDA-7A40-AA15-FEE358FA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18" y="111211"/>
            <a:ext cx="6819745" cy="2183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3E0BB-A7E0-CF47-AFE4-3FFE31AE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17" y="2550023"/>
            <a:ext cx="6819745" cy="41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3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6EDB4-9E29-F7E2-A971-5E2466C3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96"/>
            <a:ext cx="5610591" cy="5428248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A755EF-6B61-7782-6E61-071F6B29F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60438"/>
          <a:ext cx="5730071" cy="653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08500" imgH="5143500" progId="Excel.Sheet.12">
                  <p:embed/>
                </p:oleObj>
              </mc:Choice>
              <mc:Fallback>
                <p:oleObj name="Worksheet" r:id="rId3" imgW="4508500" imgH="51435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7A755EF-6B61-7782-6E61-071F6B29FA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60438"/>
                        <a:ext cx="5730071" cy="6537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16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D43-46E2-C60C-AAEC-9B194E6E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Helen’s Ratio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CC4261-F521-4AE0-7976-0B889F32D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2592"/>
            <a:ext cx="10515600" cy="166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70A22-7869-27E2-7CF6-126FF332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0172"/>
            <a:ext cx="10515600" cy="1791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D89E0-361E-F751-BF49-3C63B708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26295"/>
            <a:ext cx="10418806" cy="2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1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32422" y="1902810"/>
            <a:ext cx="2747012" cy="26617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defTabSz="950976" eaLnBrk="1" hangingPunct="1">
              <a:lnSpc>
                <a:spcPct val="90000"/>
              </a:lnSpc>
              <a:spcAft>
                <a:spcPts val="624"/>
              </a:spcAft>
            </a:pPr>
            <a:r>
              <a:rPr lang="en-US" sz="3744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Operating </a:t>
            </a:r>
            <a:r>
              <a:rPr lang="en-US" sz="3744" dirty="0">
                <a:solidFill>
                  <a:srgbClr val="FFFFFF"/>
                </a:solidFill>
              </a:rPr>
              <a:t>C</a:t>
            </a:r>
            <a:r>
              <a:rPr lang="en-US" sz="3744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ash </a:t>
            </a:r>
            <a:r>
              <a:rPr lang="en-US" sz="3744" dirty="0">
                <a:solidFill>
                  <a:srgbClr val="FFFFFF"/>
                </a:solidFill>
              </a:rPr>
              <a:t>C</a:t>
            </a:r>
            <a:r>
              <a:rPr lang="en-US" sz="3744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ycle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56" y="1293656"/>
            <a:ext cx="7085344" cy="42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8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1CA6-1B86-5AA5-FA03-E64A3FF9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pPr algn="ctr"/>
            <a:r>
              <a:rPr lang="en-US" dirty="0"/>
              <a:t>Helen’s Operating Cash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3D365-A3A1-DD4F-7D05-476EB333A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1423"/>
            <a:ext cx="4200704" cy="4852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6C1D9-10F4-9F2B-0836-D7544FAA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04" y="1633483"/>
            <a:ext cx="59055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56F8AF-4CC3-2046-6105-6EE2DE26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04" y="2706743"/>
            <a:ext cx="62484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07675-9D3B-E85E-F20C-814DB8C00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904" y="3894877"/>
            <a:ext cx="604520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6EB25-1FAD-574E-4A90-EFAD0C367BD5}"/>
              </a:ext>
            </a:extLst>
          </p:cNvPr>
          <p:cNvSpPr txBox="1"/>
          <p:nvPr/>
        </p:nvSpPr>
        <p:spPr>
          <a:xfrm>
            <a:off x="5452092" y="5293414"/>
            <a:ext cx="507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52 Days + 61 Days – 30 Days = 83 Days Between paying and receiving cash</a:t>
            </a:r>
          </a:p>
        </p:txBody>
      </p:sp>
    </p:spTree>
    <p:extLst>
      <p:ext uri="{BB962C8B-B14F-4D97-AF65-F5344CB8AC3E}">
        <p14:creationId xmlns:p14="http://schemas.microsoft.com/office/powerpoint/2010/main" val="27425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0D31846C-CCC4-08B1-AB7B-46292FAFC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663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BE8A6-D072-EAFC-212A-0968FD83D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The Cash Budget</a:t>
            </a:r>
            <a:br>
              <a:rPr lang="en-US" sz="5200" dirty="0">
                <a:solidFill>
                  <a:srgbClr val="FFFFFF"/>
                </a:solidFill>
              </a:rPr>
            </a:b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F0636A-F0C6-A9F5-5547-A5A26998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43" y="26140"/>
            <a:ext cx="6669913" cy="6453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9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208</Words>
  <Application>Microsoft Macintosh PowerPoint</Application>
  <PresentationFormat>Widescreen</PresentationFormat>
  <Paragraphs>38</Paragraphs>
  <Slides>31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 Neue Medium</vt:lpstr>
      <vt:lpstr>Office Theme</vt:lpstr>
      <vt:lpstr>Worksheet</vt:lpstr>
      <vt:lpstr>Managing Performance</vt:lpstr>
      <vt:lpstr>Learning Outcomes</vt:lpstr>
      <vt:lpstr>PowerPoint Presentation</vt:lpstr>
      <vt:lpstr>PowerPoint Presentation</vt:lpstr>
      <vt:lpstr>Helen’s Ratio Summary</vt:lpstr>
      <vt:lpstr>PowerPoint Presentation</vt:lpstr>
      <vt:lpstr>Helen’s Operating Cash Cycle</vt:lpstr>
      <vt:lpstr>The Cash Budget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Costing and Break-Even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following is a practice exercise together with solution - Just for Fun!!!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Performance</dc:title>
  <dc:creator>Pike, Martin</dc:creator>
  <cp:lastModifiedBy>Pike, Martin</cp:lastModifiedBy>
  <cp:revision>6</cp:revision>
  <dcterms:created xsi:type="dcterms:W3CDTF">2023-07-27T08:23:04Z</dcterms:created>
  <dcterms:modified xsi:type="dcterms:W3CDTF">2023-10-03T09:32:55Z</dcterms:modified>
</cp:coreProperties>
</file>