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441" r:id="rId3"/>
    <p:sldId id="257" r:id="rId4"/>
    <p:sldId id="259" r:id="rId5"/>
    <p:sldId id="265" r:id="rId6"/>
    <p:sldId id="264" r:id="rId7"/>
    <p:sldId id="266" r:id="rId8"/>
    <p:sldId id="262" r:id="rId9"/>
    <p:sldId id="263" r:id="rId10"/>
    <p:sldId id="267" r:id="rId11"/>
    <p:sldId id="268" r:id="rId12"/>
    <p:sldId id="269" r:id="rId13"/>
    <p:sldId id="270" r:id="rId14"/>
    <p:sldId id="401" r:id="rId15"/>
    <p:sldId id="402" r:id="rId16"/>
    <p:sldId id="403" r:id="rId17"/>
    <p:sldId id="404" r:id="rId18"/>
    <p:sldId id="405" r:id="rId19"/>
    <p:sldId id="406" r:id="rId20"/>
    <p:sldId id="276" r:id="rId21"/>
    <p:sldId id="407" r:id="rId22"/>
    <p:sldId id="408" r:id="rId23"/>
    <p:sldId id="409" r:id="rId24"/>
    <p:sldId id="411" r:id="rId25"/>
    <p:sldId id="412" r:id="rId26"/>
    <p:sldId id="413" r:id="rId27"/>
    <p:sldId id="414" r:id="rId28"/>
    <p:sldId id="415" r:id="rId29"/>
    <p:sldId id="447" r:id="rId30"/>
    <p:sldId id="416" r:id="rId31"/>
    <p:sldId id="417" r:id="rId32"/>
    <p:sldId id="418" r:id="rId33"/>
    <p:sldId id="419" r:id="rId34"/>
    <p:sldId id="444" r:id="rId35"/>
    <p:sldId id="442" r:id="rId36"/>
    <p:sldId id="443" r:id="rId37"/>
    <p:sldId id="420" r:id="rId38"/>
    <p:sldId id="422" r:id="rId39"/>
    <p:sldId id="421" r:id="rId40"/>
    <p:sldId id="423" r:id="rId41"/>
    <p:sldId id="424" r:id="rId42"/>
    <p:sldId id="425" r:id="rId43"/>
    <p:sldId id="427" r:id="rId44"/>
    <p:sldId id="428" r:id="rId45"/>
    <p:sldId id="445" r:id="rId46"/>
    <p:sldId id="446"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84F2-B382-0E70-46D4-0880D2DCF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621F10D-B010-2DF6-4DB0-274C8EB5A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F65A75-A7B7-7444-916D-667521756861}"/>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81408F86-B540-BAEB-9F23-351823AAE0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38C66F-CBF8-C965-C10C-EF08A7ED1A5E}"/>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25266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3A55-AB7D-3423-98E5-40710BCE38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5CE4D0-58FB-7945-06D2-38572E857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4AB1C0-610A-83E1-A4EB-9259FEDFC469}"/>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44F911E1-6838-253D-D175-4C4ED299D5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1B195-2C2E-DAE1-BE68-9E23AFD82F12}"/>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274895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B702A-8786-281B-5729-83925B977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9DC8DF-84AE-60E1-BF0E-726B43805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BEFC13-4BE7-FADF-EFDD-258A05A9F1A2}"/>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07392FDA-E520-BB5C-E802-02AFAF71E9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46D072-332C-2F02-86F9-E7AED8A25E9F}"/>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275812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7107-F533-F4A9-BE66-CE34D6CBF1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67B9D5-5998-7E53-DDB5-D53C7D3C9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B134-CBA8-3410-0C76-77125B8E8244}"/>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69B9037B-D483-AAB1-345D-B061EA1D89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2DC3B-FB3F-3972-A3DE-A8B25B1F96D1}"/>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88793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9BCD-F248-0120-A239-5F25F8D6B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A14440-7DF3-C676-9AD9-4164ED8CA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01A09-50EE-F336-06BE-8602252C1779}"/>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EA293505-C3F0-B10C-59F3-C3005331A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C162F5-19B4-6412-5D11-60FB21761032}"/>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65883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CD71-9DFF-5DBB-375B-4156B9604E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69C0CF-F1DD-A59F-B647-6F76138D7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EC9018F-B704-B19A-4A53-37C8A9643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60D69E-C820-4478-0741-EC7DE065403A}"/>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6" name="Footer Placeholder 5">
            <a:extLst>
              <a:ext uri="{FF2B5EF4-FFF2-40B4-BE49-F238E27FC236}">
                <a16:creationId xmlns:a16="http://schemas.microsoft.com/office/drawing/2014/main" id="{119B4063-05CF-0F6A-E0BD-274F509F7D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65350C-2095-0C3B-E7B9-81321A780456}"/>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93045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C0DE-C504-D3C8-02CD-7AE6CB0D68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38939A-B704-5587-571F-3A53ADA01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8DA58-94AE-095A-FCCD-992C8ED45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9302C5-629A-1593-B13E-49281344D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C7E53-CAC1-ECF8-EF5F-FA1DC6BE2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B09994-D92E-96B3-77DB-AAD5E8953648}"/>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8" name="Footer Placeholder 7">
            <a:extLst>
              <a:ext uri="{FF2B5EF4-FFF2-40B4-BE49-F238E27FC236}">
                <a16:creationId xmlns:a16="http://schemas.microsoft.com/office/drawing/2014/main" id="{3B850FDE-20DB-3D15-BD97-CB877A4469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7FD147-AC0E-D0E4-0200-6B246308D01A}"/>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81245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8028-4104-15F6-A9BF-14CB780B70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9E4EDAE-702D-952C-D39C-3F866B0B3AC0}"/>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4" name="Footer Placeholder 3">
            <a:extLst>
              <a:ext uri="{FF2B5EF4-FFF2-40B4-BE49-F238E27FC236}">
                <a16:creationId xmlns:a16="http://schemas.microsoft.com/office/drawing/2014/main" id="{EF0DD6B9-0513-B4E2-FD9C-8C3F4DB477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E62711-E9AE-84D9-4059-117BB12A0BD6}"/>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28240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CDEA3-DE4D-8E2C-D336-03C410FA99B8}"/>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3" name="Footer Placeholder 2">
            <a:extLst>
              <a:ext uri="{FF2B5EF4-FFF2-40B4-BE49-F238E27FC236}">
                <a16:creationId xmlns:a16="http://schemas.microsoft.com/office/drawing/2014/main" id="{B8EECDF0-B665-86A6-5634-CF8CC6F6F4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B1DEE2-63C4-B6BE-7510-B4839E87A7E0}"/>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303325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85DE-51A5-DF15-CD63-2BDF3FA53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5F4254-5DD2-7D63-396B-654F29C7D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4756D3-57C5-2047-7F15-1FAA779C1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FB36F-D8C5-3633-09CB-24A7C37E13BB}"/>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6" name="Footer Placeholder 5">
            <a:extLst>
              <a:ext uri="{FF2B5EF4-FFF2-40B4-BE49-F238E27FC236}">
                <a16:creationId xmlns:a16="http://schemas.microsoft.com/office/drawing/2014/main" id="{EFF44157-2CAF-9F1D-292F-EAF902C57E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15793D-0AB9-030B-D461-881862621FA1}"/>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364889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A9C0-1A53-5171-BD15-B73CB8318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F7A9BB-EE32-3952-1FD3-5C38A21DE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CF61DF-E40D-984F-FAAE-DE842D239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ABE48-363F-DAA7-3403-9D1E665ADC9B}"/>
              </a:ext>
            </a:extLst>
          </p:cNvPr>
          <p:cNvSpPr>
            <a:spLocks noGrp="1"/>
          </p:cNvSpPr>
          <p:nvPr>
            <p:ph type="dt" sz="half" idx="10"/>
          </p:nvPr>
        </p:nvSpPr>
        <p:spPr/>
        <p:txBody>
          <a:bodyPr/>
          <a:lstStyle/>
          <a:p>
            <a:fld id="{9D2329BA-29A1-4BA9-B3A9-FB89AF882937}" type="datetimeFigureOut">
              <a:rPr lang="en-GB" smtClean="0"/>
              <a:t>22/02/2024</a:t>
            </a:fld>
            <a:endParaRPr lang="en-GB"/>
          </a:p>
        </p:txBody>
      </p:sp>
      <p:sp>
        <p:nvSpPr>
          <p:cNvPr id="6" name="Footer Placeholder 5">
            <a:extLst>
              <a:ext uri="{FF2B5EF4-FFF2-40B4-BE49-F238E27FC236}">
                <a16:creationId xmlns:a16="http://schemas.microsoft.com/office/drawing/2014/main" id="{9212469C-1F2A-A61B-F2B9-38FF57D17B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EEF1E8-23A3-CDB6-6C65-C558FA2A1800}"/>
              </a:ext>
            </a:extLst>
          </p:cNvPr>
          <p:cNvSpPr>
            <a:spLocks noGrp="1"/>
          </p:cNvSpPr>
          <p:nvPr>
            <p:ph type="sldNum" sz="quarter" idx="12"/>
          </p:nvPr>
        </p:nvSpPr>
        <p:spPr/>
        <p:txBody>
          <a:bodyPr/>
          <a:lstStyle/>
          <a:p>
            <a:fld id="{D52DC76D-44FA-442C-A5AA-76AEEA1CE11D}" type="slidenum">
              <a:rPr lang="en-GB" smtClean="0"/>
              <a:t>‹#›</a:t>
            </a:fld>
            <a:endParaRPr lang="en-GB"/>
          </a:p>
        </p:txBody>
      </p:sp>
    </p:spTree>
    <p:extLst>
      <p:ext uri="{BB962C8B-B14F-4D97-AF65-F5344CB8AC3E}">
        <p14:creationId xmlns:p14="http://schemas.microsoft.com/office/powerpoint/2010/main" val="3372621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FAAA6-ACF5-9548-ACD4-5C44203CE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97B43A-7452-66F8-613F-C96FECBB4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9776-DE1F-E8A2-7367-66C88ADA1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329BA-29A1-4BA9-B3A9-FB89AF882937}" type="datetimeFigureOut">
              <a:rPr lang="en-GB" smtClean="0"/>
              <a:t>22/02/2024</a:t>
            </a:fld>
            <a:endParaRPr lang="en-GB"/>
          </a:p>
        </p:txBody>
      </p:sp>
      <p:sp>
        <p:nvSpPr>
          <p:cNvPr id="5" name="Footer Placeholder 4">
            <a:extLst>
              <a:ext uri="{FF2B5EF4-FFF2-40B4-BE49-F238E27FC236}">
                <a16:creationId xmlns:a16="http://schemas.microsoft.com/office/drawing/2014/main" id="{2DF0823E-2F3F-ADEB-4B8F-B648F1E0F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AA72EB-CC1E-8F92-E0E6-1F7FEA5E6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DC76D-44FA-442C-A5AA-76AEEA1CE11D}" type="slidenum">
              <a:rPr lang="en-GB" smtClean="0"/>
              <a:t>‹#›</a:t>
            </a:fld>
            <a:endParaRPr lang="en-GB"/>
          </a:p>
        </p:txBody>
      </p:sp>
    </p:spTree>
    <p:extLst>
      <p:ext uri="{BB962C8B-B14F-4D97-AF65-F5344CB8AC3E}">
        <p14:creationId xmlns:p14="http://schemas.microsoft.com/office/powerpoint/2010/main" val="86774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Nj-hdQMa3u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795D-2C5C-1FBE-B737-0A0C563AD906}"/>
              </a:ext>
            </a:extLst>
          </p:cNvPr>
          <p:cNvSpPr>
            <a:spLocks noGrp="1"/>
          </p:cNvSpPr>
          <p:nvPr>
            <p:ph type="title"/>
          </p:nvPr>
        </p:nvSpPr>
        <p:spPr/>
        <p:txBody>
          <a:bodyPr/>
          <a:lstStyle/>
          <a:p>
            <a:pPr algn="ctr"/>
            <a:r>
              <a:rPr lang="en-GB" dirty="0"/>
              <a:t>Masterclass 2</a:t>
            </a:r>
          </a:p>
        </p:txBody>
      </p:sp>
      <p:sp>
        <p:nvSpPr>
          <p:cNvPr id="3" name="Content Placeholder 2">
            <a:extLst>
              <a:ext uri="{FF2B5EF4-FFF2-40B4-BE49-F238E27FC236}">
                <a16:creationId xmlns:a16="http://schemas.microsoft.com/office/drawing/2014/main" id="{31246092-3BC8-32D0-BA20-086648CF0BF9}"/>
              </a:ext>
            </a:extLst>
          </p:cNvPr>
          <p:cNvSpPr>
            <a:spLocks noGrp="1"/>
          </p:cNvSpPr>
          <p:nvPr>
            <p:ph idx="1"/>
          </p:nvPr>
        </p:nvSpPr>
        <p:spPr/>
        <p:txBody>
          <a:bodyPr/>
          <a:lstStyle/>
          <a:p>
            <a:pPr marL="0" indent="0">
              <a:buNone/>
            </a:pPr>
            <a:r>
              <a:rPr lang="en-GB" dirty="0"/>
              <a:t> </a:t>
            </a:r>
          </a:p>
        </p:txBody>
      </p:sp>
    </p:spTree>
    <p:extLst>
      <p:ext uri="{BB962C8B-B14F-4D97-AF65-F5344CB8AC3E}">
        <p14:creationId xmlns:p14="http://schemas.microsoft.com/office/powerpoint/2010/main" val="197912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A8AF-E895-3C9D-6CDE-94A7E3116994}"/>
              </a:ext>
            </a:extLst>
          </p:cNvPr>
          <p:cNvSpPr>
            <a:spLocks noGrp="1"/>
          </p:cNvSpPr>
          <p:nvPr>
            <p:ph type="title"/>
          </p:nvPr>
        </p:nvSpPr>
        <p:spPr/>
        <p:txBody>
          <a:bodyPr/>
          <a:lstStyle/>
          <a:p>
            <a:r>
              <a:rPr lang="en-GB" dirty="0"/>
              <a:t>Cognitive bias</a:t>
            </a:r>
          </a:p>
        </p:txBody>
      </p:sp>
      <p:sp>
        <p:nvSpPr>
          <p:cNvPr id="3" name="Content Placeholder 2">
            <a:extLst>
              <a:ext uri="{FF2B5EF4-FFF2-40B4-BE49-F238E27FC236}">
                <a16:creationId xmlns:a16="http://schemas.microsoft.com/office/drawing/2014/main" id="{7F2EED24-2BA1-B169-AF4A-02AD70624757}"/>
              </a:ext>
            </a:extLst>
          </p:cNvPr>
          <p:cNvSpPr>
            <a:spLocks noGrp="1"/>
          </p:cNvSpPr>
          <p:nvPr>
            <p:ph idx="1"/>
          </p:nvPr>
        </p:nvSpPr>
        <p:spPr/>
        <p:txBody>
          <a:bodyPr>
            <a:normAutofit fontScale="70000" lnSpcReduction="20000"/>
          </a:bodyPr>
          <a:lstStyle/>
          <a:p>
            <a:r>
              <a:rPr lang="en-GB" dirty="0"/>
              <a:t>Optimism bias </a:t>
            </a:r>
          </a:p>
          <a:p>
            <a:pPr lvl="1"/>
            <a:r>
              <a:rPr lang="en-GB" dirty="0"/>
              <a:t>We believe what we want to believe because by taking an optimistic view we can explain away risk</a:t>
            </a:r>
          </a:p>
          <a:p>
            <a:r>
              <a:rPr lang="en-GB" dirty="0"/>
              <a:t>Illusory superiority (Dunning-Kruger effect)</a:t>
            </a:r>
          </a:p>
          <a:p>
            <a:pPr lvl="1"/>
            <a:r>
              <a:rPr lang="en-GB" dirty="0"/>
              <a:t>‘All of us have pockets of incompetence we don’t recognise’</a:t>
            </a:r>
          </a:p>
          <a:p>
            <a:r>
              <a:rPr lang="en-GB" dirty="0"/>
              <a:t>Illusion of control (Langer effect)</a:t>
            </a:r>
          </a:p>
          <a:p>
            <a:pPr lvl="1"/>
            <a:r>
              <a:rPr lang="en-GB" dirty="0"/>
              <a:t>We don’t know whether we have control or not</a:t>
            </a:r>
          </a:p>
          <a:p>
            <a:pPr lvl="1"/>
            <a:r>
              <a:rPr lang="en-GB" dirty="0"/>
              <a:t>Losing control means loss of self-esteem</a:t>
            </a:r>
          </a:p>
          <a:p>
            <a:pPr lvl="1"/>
            <a:r>
              <a:rPr lang="en-GB" dirty="0"/>
              <a:t>The measures we take to gain control often have the opposite effect (</a:t>
            </a:r>
            <a:r>
              <a:rPr lang="en-GB" dirty="0" err="1"/>
              <a:t>Triana</a:t>
            </a:r>
            <a:r>
              <a:rPr lang="en-GB" dirty="0"/>
              <a:t>, </a:t>
            </a:r>
            <a:r>
              <a:rPr lang="en-GB" i="1" dirty="0"/>
              <a:t>Lecturing Birds on Flying</a:t>
            </a:r>
            <a:r>
              <a:rPr lang="en-GB" dirty="0"/>
              <a:t>)</a:t>
            </a:r>
          </a:p>
          <a:p>
            <a:r>
              <a:rPr lang="en-GB" dirty="0"/>
              <a:t>Normalcy bias (ostrich effect) – present at the beginning of the pandemic</a:t>
            </a:r>
          </a:p>
          <a:p>
            <a:r>
              <a:rPr lang="en-GB" dirty="0"/>
              <a:t>Hofstadter’s Law</a:t>
            </a:r>
          </a:p>
          <a:p>
            <a:pPr lvl="1"/>
            <a:r>
              <a:rPr lang="en-GB" dirty="0"/>
              <a:t>Things always take longer than we think they will</a:t>
            </a:r>
          </a:p>
          <a:p>
            <a:r>
              <a:rPr lang="en-GB" dirty="0"/>
              <a:t>Inside view forecasting</a:t>
            </a:r>
          </a:p>
          <a:p>
            <a:pPr lvl="1"/>
            <a:r>
              <a:rPr lang="en-GB" dirty="0"/>
              <a:t>We make comparisons with similar projects, not all available information</a:t>
            </a:r>
          </a:p>
          <a:p>
            <a:pPr lvl="1"/>
            <a:r>
              <a:rPr lang="en-GB" dirty="0"/>
              <a:t>We make estimates in terms of what is desirable, not what is possible</a:t>
            </a:r>
          </a:p>
          <a:p>
            <a:r>
              <a:rPr lang="en-GB" dirty="0"/>
              <a:t>Pessimism bias</a:t>
            </a:r>
          </a:p>
        </p:txBody>
      </p:sp>
    </p:spTree>
    <p:extLst>
      <p:ext uri="{BB962C8B-B14F-4D97-AF65-F5344CB8AC3E}">
        <p14:creationId xmlns:p14="http://schemas.microsoft.com/office/powerpoint/2010/main" val="24514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E3C-C6E5-558F-78A0-07BCC5A8DF6B}"/>
              </a:ext>
            </a:extLst>
          </p:cNvPr>
          <p:cNvSpPr>
            <a:spLocks noGrp="1"/>
          </p:cNvSpPr>
          <p:nvPr>
            <p:ph type="title"/>
          </p:nvPr>
        </p:nvSpPr>
        <p:spPr/>
        <p:txBody>
          <a:bodyPr/>
          <a:lstStyle/>
          <a:p>
            <a:r>
              <a:rPr lang="en-GB" dirty="0"/>
              <a:t>Synergy, social loafing and groupthink</a:t>
            </a:r>
          </a:p>
        </p:txBody>
      </p:sp>
      <p:sp>
        <p:nvSpPr>
          <p:cNvPr id="3" name="Content Placeholder 2">
            <a:extLst>
              <a:ext uri="{FF2B5EF4-FFF2-40B4-BE49-F238E27FC236}">
                <a16:creationId xmlns:a16="http://schemas.microsoft.com/office/drawing/2014/main" id="{2ADD412B-F716-CE57-CD57-25F41F6576A1}"/>
              </a:ext>
            </a:extLst>
          </p:cNvPr>
          <p:cNvSpPr>
            <a:spLocks noGrp="1"/>
          </p:cNvSpPr>
          <p:nvPr>
            <p:ph idx="1"/>
          </p:nvPr>
        </p:nvSpPr>
        <p:spPr/>
        <p:txBody>
          <a:bodyPr>
            <a:normAutofit fontScale="92500" lnSpcReduction="20000"/>
          </a:bodyPr>
          <a:lstStyle/>
          <a:p>
            <a:r>
              <a:rPr lang="en-GB" dirty="0"/>
              <a:t>Synergy</a:t>
            </a:r>
          </a:p>
          <a:p>
            <a:pPr lvl="1"/>
            <a:r>
              <a:rPr lang="en-GB" dirty="0"/>
              <a:t>Working with others enables us to achieve more than we can achieve working on our own – Adam Smith</a:t>
            </a:r>
          </a:p>
          <a:p>
            <a:pPr lvl="1"/>
            <a:endParaRPr lang="en-GB" dirty="0"/>
          </a:p>
          <a:p>
            <a:r>
              <a:rPr lang="en-GB" dirty="0"/>
              <a:t>Social loafing</a:t>
            </a:r>
          </a:p>
          <a:p>
            <a:pPr lvl="1"/>
            <a:r>
              <a:rPr lang="en-GB" dirty="0"/>
              <a:t>When working with others, we don’t fully engage and therefore the whole ends up achieving less than the sum of its parts (Karau and Williams 1993)</a:t>
            </a:r>
          </a:p>
          <a:p>
            <a:pPr lvl="1"/>
            <a:r>
              <a:rPr lang="en-GB" dirty="0"/>
              <a:t>Bystander effect</a:t>
            </a:r>
          </a:p>
          <a:p>
            <a:pPr lvl="1"/>
            <a:endParaRPr lang="en-GB" dirty="0"/>
          </a:p>
          <a:p>
            <a:r>
              <a:rPr lang="en-GB" dirty="0"/>
              <a:t>Groupthink</a:t>
            </a:r>
          </a:p>
          <a:p>
            <a:pPr lvl="1"/>
            <a:r>
              <a:rPr lang="en-GB" dirty="0"/>
              <a:t>Desire for inter-group harmony takes precedence over rational decision making</a:t>
            </a:r>
          </a:p>
          <a:p>
            <a:pPr lvl="1"/>
            <a:r>
              <a:rPr lang="en-GB" dirty="0"/>
              <a:t>Complicating factors: belief in own invulnerability, belief in own moral superiority</a:t>
            </a:r>
          </a:p>
          <a:p>
            <a:pPr lvl="1"/>
            <a:r>
              <a:rPr lang="en-GB" dirty="0"/>
              <a:t>Examples: Bay of Pigs, 2016 US election, Russia-Ukraine war</a:t>
            </a:r>
          </a:p>
          <a:p>
            <a:pPr lvl="1"/>
            <a:endParaRPr lang="en-GB" dirty="0"/>
          </a:p>
        </p:txBody>
      </p:sp>
    </p:spTree>
    <p:extLst>
      <p:ext uri="{BB962C8B-B14F-4D97-AF65-F5344CB8AC3E}">
        <p14:creationId xmlns:p14="http://schemas.microsoft.com/office/powerpoint/2010/main" val="345596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3300-5336-9AA3-55E4-D64266617146}"/>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C43485F-A3CB-C264-95AD-869131D8DA32}"/>
              </a:ext>
            </a:extLst>
          </p:cNvPr>
          <p:cNvSpPr>
            <a:spLocks noGrp="1"/>
          </p:cNvSpPr>
          <p:nvPr>
            <p:ph idx="1"/>
          </p:nvPr>
        </p:nvSpPr>
        <p:spPr/>
        <p:txBody>
          <a:bodyPr/>
          <a:lstStyle/>
          <a:p>
            <a:r>
              <a:rPr lang="en-GB" dirty="0"/>
              <a:t>How do we correct for cognitive bias in the groups we lead?</a:t>
            </a:r>
          </a:p>
          <a:p>
            <a:pPr lvl="1"/>
            <a:r>
              <a:rPr lang="en-GB" dirty="0"/>
              <a:t>On the part of ourselves?</a:t>
            </a:r>
          </a:p>
          <a:p>
            <a:pPr lvl="1"/>
            <a:r>
              <a:rPr lang="en-GB" dirty="0"/>
              <a:t>On the part of our team members and the team as a group?</a:t>
            </a:r>
          </a:p>
          <a:p>
            <a:endParaRPr lang="en-GB" dirty="0"/>
          </a:p>
          <a:p>
            <a:r>
              <a:rPr lang="en-GB" dirty="0"/>
              <a:t>How do we overcome the problems of groupthink and social loafing, and achieve true synergy?</a:t>
            </a:r>
          </a:p>
        </p:txBody>
      </p:sp>
    </p:spTree>
    <p:extLst>
      <p:ext uri="{BB962C8B-B14F-4D97-AF65-F5344CB8AC3E}">
        <p14:creationId xmlns:p14="http://schemas.microsoft.com/office/powerpoint/2010/main" val="21527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4F1E-E23E-608A-30C0-1CCC683D47B4}"/>
              </a:ext>
            </a:extLst>
          </p:cNvPr>
          <p:cNvSpPr>
            <a:spLocks noGrp="1"/>
          </p:cNvSpPr>
          <p:nvPr>
            <p:ph type="title"/>
          </p:nvPr>
        </p:nvSpPr>
        <p:spPr/>
        <p:txBody>
          <a:bodyPr/>
          <a:lstStyle/>
          <a:p>
            <a:r>
              <a:rPr lang="en-GB" dirty="0"/>
              <a:t> </a:t>
            </a:r>
          </a:p>
        </p:txBody>
      </p:sp>
      <p:sp>
        <p:nvSpPr>
          <p:cNvPr id="3" name="Content Placeholder 2">
            <a:extLst>
              <a:ext uri="{FF2B5EF4-FFF2-40B4-BE49-F238E27FC236}">
                <a16:creationId xmlns:a16="http://schemas.microsoft.com/office/drawing/2014/main" id="{8FFF6BAF-0543-783C-D8D4-9408321EDD80}"/>
              </a:ext>
            </a:extLst>
          </p:cNvPr>
          <p:cNvSpPr>
            <a:spLocks noGrp="1"/>
          </p:cNvSpPr>
          <p:nvPr>
            <p:ph idx="1"/>
          </p:nvPr>
        </p:nvSpPr>
        <p:spPr/>
        <p:txBody>
          <a:bodyPr>
            <a:normAutofit/>
          </a:bodyPr>
          <a:lstStyle/>
          <a:p>
            <a:pPr marL="0" indent="0" algn="ctr">
              <a:buNone/>
            </a:pPr>
            <a:r>
              <a:rPr lang="en-GB" sz="3600" dirty="0"/>
              <a:t>‘To think is easy. To act is hard. But the hardest thing in the world is to act in accordance with your thinking.’</a:t>
            </a:r>
          </a:p>
          <a:p>
            <a:pPr marL="0" indent="0" algn="r">
              <a:buNone/>
            </a:pPr>
            <a:r>
              <a:rPr lang="en-GB" sz="2400" dirty="0"/>
              <a:t>(Johannes Wolfgang von Goethe)</a:t>
            </a:r>
          </a:p>
        </p:txBody>
      </p:sp>
    </p:spTree>
    <p:extLst>
      <p:ext uri="{BB962C8B-B14F-4D97-AF65-F5344CB8AC3E}">
        <p14:creationId xmlns:p14="http://schemas.microsoft.com/office/powerpoint/2010/main" val="289488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92A1-B73A-6BA3-8949-A91AD2DE5E13}"/>
              </a:ext>
            </a:extLst>
          </p:cNvPr>
          <p:cNvSpPr>
            <a:spLocks noGrp="1"/>
          </p:cNvSpPr>
          <p:nvPr>
            <p:ph type="title"/>
          </p:nvPr>
        </p:nvSpPr>
        <p:spPr/>
        <p:txBody>
          <a:bodyPr/>
          <a:lstStyle/>
          <a:p>
            <a:r>
              <a:rPr lang="en-GB" dirty="0"/>
              <a:t>Complex adaptive systems</a:t>
            </a:r>
          </a:p>
        </p:txBody>
      </p:sp>
      <p:sp>
        <p:nvSpPr>
          <p:cNvPr id="3" name="Content Placeholder 2">
            <a:extLst>
              <a:ext uri="{FF2B5EF4-FFF2-40B4-BE49-F238E27FC236}">
                <a16:creationId xmlns:a16="http://schemas.microsoft.com/office/drawing/2014/main" id="{CB802190-D703-560A-D827-6202BDBAF12E}"/>
              </a:ext>
            </a:extLst>
          </p:cNvPr>
          <p:cNvSpPr>
            <a:spLocks noGrp="1"/>
          </p:cNvSpPr>
          <p:nvPr>
            <p:ph idx="1"/>
          </p:nvPr>
        </p:nvSpPr>
        <p:spPr/>
        <p:txBody>
          <a:bodyPr>
            <a:normAutofit/>
          </a:bodyPr>
          <a:lstStyle/>
          <a:p>
            <a:r>
              <a:rPr lang="en-GB" dirty="0"/>
              <a:t>Properties:</a:t>
            </a:r>
          </a:p>
          <a:p>
            <a:pPr lvl="1"/>
            <a:r>
              <a:rPr lang="en-GB" dirty="0"/>
              <a:t>The ability to self-organise; local organisations emerge without conscious direction from the centre</a:t>
            </a:r>
          </a:p>
          <a:p>
            <a:pPr lvl="1"/>
            <a:r>
              <a:rPr lang="en-GB" dirty="0"/>
              <a:t>Emergence, whereby the interaction of the parts produces something greater than the sum of those parts; synergy</a:t>
            </a:r>
          </a:p>
          <a:p>
            <a:pPr lvl="1"/>
            <a:r>
              <a:rPr lang="en-GB" dirty="0"/>
              <a:t>Homeostasis, an internal balance achieved through self-regulation rather than any directed form of regulation</a:t>
            </a:r>
          </a:p>
          <a:p>
            <a:pPr lvl="1"/>
            <a:r>
              <a:rPr lang="en-GB" dirty="0"/>
              <a:t>Communication and cooperation, taking place at all levels</a:t>
            </a:r>
          </a:p>
          <a:p>
            <a:pPr lvl="1"/>
            <a:r>
              <a:rPr lang="en-GB" dirty="0"/>
              <a:t>A high degree of adaptive capacity, leading to high levels of resilience</a:t>
            </a:r>
          </a:p>
          <a:p>
            <a:pPr lvl="1"/>
            <a:r>
              <a:rPr lang="en-GB" dirty="0"/>
              <a:t>Can be a variety of structures: cellular, networked, hierarchical, but more likely have features of all three</a:t>
            </a:r>
          </a:p>
        </p:txBody>
      </p:sp>
    </p:spTree>
    <p:extLst>
      <p:ext uri="{BB962C8B-B14F-4D97-AF65-F5344CB8AC3E}">
        <p14:creationId xmlns:p14="http://schemas.microsoft.com/office/powerpoint/2010/main" val="408090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8D26-5ADC-2E6C-3565-74CC036A4E05}"/>
              </a:ext>
            </a:extLst>
          </p:cNvPr>
          <p:cNvSpPr>
            <a:spLocks noGrp="1"/>
          </p:cNvSpPr>
          <p:nvPr>
            <p:ph type="title"/>
          </p:nvPr>
        </p:nvSpPr>
        <p:spPr/>
        <p:txBody>
          <a:bodyPr/>
          <a:lstStyle/>
          <a:p>
            <a:r>
              <a:rPr lang="en-GB" dirty="0"/>
              <a:t>Six elements required to achieve this</a:t>
            </a:r>
          </a:p>
        </p:txBody>
      </p:sp>
      <p:sp>
        <p:nvSpPr>
          <p:cNvPr id="3" name="Content Placeholder 2">
            <a:extLst>
              <a:ext uri="{FF2B5EF4-FFF2-40B4-BE49-F238E27FC236}">
                <a16:creationId xmlns:a16="http://schemas.microsoft.com/office/drawing/2014/main" id="{0DAACBD0-E7B6-69C2-B41C-6DCBB39402C3}"/>
              </a:ext>
            </a:extLst>
          </p:cNvPr>
          <p:cNvSpPr>
            <a:spLocks noGrp="1"/>
          </p:cNvSpPr>
          <p:nvPr>
            <p:ph idx="1"/>
          </p:nvPr>
        </p:nvSpPr>
        <p:spPr/>
        <p:txBody>
          <a:bodyPr>
            <a:normAutofit lnSpcReduction="10000"/>
          </a:bodyPr>
          <a:lstStyle/>
          <a:p>
            <a:r>
              <a:rPr lang="en-GB" dirty="0"/>
              <a:t>The right people</a:t>
            </a:r>
          </a:p>
          <a:p>
            <a:r>
              <a:rPr lang="en-GB" dirty="0"/>
              <a:t>The right culture</a:t>
            </a:r>
          </a:p>
          <a:p>
            <a:r>
              <a:rPr lang="en-GB" dirty="0"/>
              <a:t>The right processes</a:t>
            </a:r>
          </a:p>
          <a:p>
            <a:r>
              <a:rPr lang="en-GB" dirty="0"/>
              <a:t>The right resources</a:t>
            </a:r>
          </a:p>
          <a:p>
            <a:r>
              <a:rPr lang="en-GB" dirty="0"/>
              <a:t>The right knowledge</a:t>
            </a:r>
          </a:p>
          <a:p>
            <a:r>
              <a:rPr lang="en-GB" dirty="0"/>
              <a:t>The right leadership</a:t>
            </a:r>
          </a:p>
          <a:p>
            <a:endParaRPr lang="en-GB" dirty="0"/>
          </a:p>
          <a:p>
            <a:r>
              <a:rPr lang="en-GB" dirty="0"/>
              <a:t>A high-performing complex adaptive organisation requires a mix of all of these</a:t>
            </a:r>
          </a:p>
        </p:txBody>
      </p:sp>
    </p:spTree>
    <p:extLst>
      <p:ext uri="{BB962C8B-B14F-4D97-AF65-F5344CB8AC3E}">
        <p14:creationId xmlns:p14="http://schemas.microsoft.com/office/powerpoint/2010/main" val="205541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AC7-D74B-8E07-A4B2-5907DB361CB6}"/>
              </a:ext>
            </a:extLst>
          </p:cNvPr>
          <p:cNvSpPr>
            <a:spLocks noGrp="1"/>
          </p:cNvSpPr>
          <p:nvPr>
            <p:ph type="title"/>
          </p:nvPr>
        </p:nvSpPr>
        <p:spPr/>
        <p:txBody>
          <a:bodyPr/>
          <a:lstStyle/>
          <a:p>
            <a:r>
              <a:rPr lang="en-GB" dirty="0"/>
              <a:t>People</a:t>
            </a:r>
          </a:p>
        </p:txBody>
      </p:sp>
      <p:sp>
        <p:nvSpPr>
          <p:cNvPr id="3" name="Content Placeholder 2">
            <a:extLst>
              <a:ext uri="{FF2B5EF4-FFF2-40B4-BE49-F238E27FC236}">
                <a16:creationId xmlns:a16="http://schemas.microsoft.com/office/drawing/2014/main" id="{D256E207-71C5-9588-4C80-5730F1F34FF0}"/>
              </a:ext>
            </a:extLst>
          </p:cNvPr>
          <p:cNvSpPr>
            <a:spLocks noGrp="1"/>
          </p:cNvSpPr>
          <p:nvPr>
            <p:ph idx="1"/>
          </p:nvPr>
        </p:nvSpPr>
        <p:spPr/>
        <p:txBody>
          <a:bodyPr>
            <a:normAutofit fontScale="92500" lnSpcReduction="20000"/>
          </a:bodyPr>
          <a:lstStyle/>
          <a:p>
            <a:r>
              <a:rPr lang="en-GB" dirty="0"/>
              <a:t>Effective recruitment is crucial – get the right people into the right jobs</a:t>
            </a:r>
          </a:p>
          <a:p>
            <a:pPr lvl="1"/>
            <a:r>
              <a:rPr lang="en-GB" dirty="0"/>
              <a:t>Infosys</a:t>
            </a:r>
          </a:p>
          <a:p>
            <a:pPr lvl="1"/>
            <a:endParaRPr lang="en-GB" dirty="0"/>
          </a:p>
          <a:p>
            <a:r>
              <a:rPr lang="en-GB" dirty="0"/>
              <a:t>Matching purpose to the required skills</a:t>
            </a:r>
          </a:p>
          <a:p>
            <a:pPr lvl="1"/>
            <a:r>
              <a:rPr lang="en-GB" dirty="0"/>
              <a:t>Complementary skills and roles</a:t>
            </a:r>
          </a:p>
          <a:p>
            <a:pPr lvl="1"/>
            <a:endParaRPr lang="en-GB" dirty="0"/>
          </a:p>
          <a:p>
            <a:r>
              <a:rPr lang="en-GB" dirty="0"/>
              <a:t>Ensuring there is a diverse mix of people </a:t>
            </a:r>
          </a:p>
          <a:p>
            <a:pPr lvl="1"/>
            <a:r>
              <a:rPr lang="en-GB" dirty="0"/>
              <a:t>Not just protected characteristics but backgrounds and lived experience</a:t>
            </a:r>
          </a:p>
          <a:p>
            <a:pPr lvl="1"/>
            <a:r>
              <a:rPr lang="en-GB" dirty="0"/>
              <a:t>However, there is a strong correlation between the two – different backgrounds and experience often go hand in hand with diversity of ethnicity, gender, faith, disability and so on</a:t>
            </a:r>
          </a:p>
          <a:p>
            <a:pPr lvl="1"/>
            <a:r>
              <a:rPr lang="en-GB" dirty="0"/>
              <a:t>Diversity if badly handled can go wrong, creating ingroups and lack of cohesion</a:t>
            </a:r>
          </a:p>
          <a:p>
            <a:pPr lvl="1"/>
            <a:r>
              <a:rPr lang="en-GB" dirty="0"/>
              <a:t>Handled well, it is the cure for groupthink</a:t>
            </a:r>
          </a:p>
          <a:p>
            <a:pPr lvl="1"/>
            <a:r>
              <a:rPr lang="en-GB" dirty="0"/>
              <a:t>And, don’t forget the moral argument</a:t>
            </a:r>
          </a:p>
        </p:txBody>
      </p:sp>
    </p:spTree>
    <p:extLst>
      <p:ext uri="{BB962C8B-B14F-4D97-AF65-F5344CB8AC3E}">
        <p14:creationId xmlns:p14="http://schemas.microsoft.com/office/powerpoint/2010/main" val="421475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A156-013C-96C5-4A47-C36BBA2EE61B}"/>
              </a:ext>
            </a:extLst>
          </p:cNvPr>
          <p:cNvSpPr>
            <a:spLocks noGrp="1"/>
          </p:cNvSpPr>
          <p:nvPr>
            <p:ph type="title"/>
          </p:nvPr>
        </p:nvSpPr>
        <p:spPr/>
        <p:txBody>
          <a:bodyPr/>
          <a:lstStyle/>
          <a:p>
            <a:r>
              <a:rPr lang="en-GB" dirty="0"/>
              <a:t>Culture</a:t>
            </a:r>
          </a:p>
        </p:txBody>
      </p:sp>
      <p:sp>
        <p:nvSpPr>
          <p:cNvPr id="3" name="Content Placeholder 2">
            <a:extLst>
              <a:ext uri="{FF2B5EF4-FFF2-40B4-BE49-F238E27FC236}">
                <a16:creationId xmlns:a16="http://schemas.microsoft.com/office/drawing/2014/main" id="{5EEAF41E-B541-D001-58C8-0F2F426376C1}"/>
              </a:ext>
            </a:extLst>
          </p:cNvPr>
          <p:cNvSpPr>
            <a:spLocks noGrp="1"/>
          </p:cNvSpPr>
          <p:nvPr>
            <p:ph idx="1"/>
          </p:nvPr>
        </p:nvSpPr>
        <p:spPr/>
        <p:txBody>
          <a:bodyPr>
            <a:normAutofit fontScale="92500"/>
          </a:bodyPr>
          <a:lstStyle/>
          <a:p>
            <a:r>
              <a:rPr lang="en-GB" dirty="0"/>
              <a:t>People create culture though the narratives they tell and the symbols they create</a:t>
            </a:r>
          </a:p>
          <a:p>
            <a:r>
              <a:rPr lang="en-GB" dirty="0"/>
              <a:t>Group identity and sense of shared purpose</a:t>
            </a:r>
          </a:p>
          <a:p>
            <a:r>
              <a:rPr lang="en-GB" dirty="0"/>
              <a:t>Can culture be ‘managed’? Perhaps not, but it can be influenced and reinforced</a:t>
            </a:r>
          </a:p>
          <a:p>
            <a:r>
              <a:rPr lang="en-GB" dirty="0"/>
              <a:t>A strong culture requires the right people; how and who we recruit will influence that culture</a:t>
            </a:r>
          </a:p>
          <a:p>
            <a:r>
              <a:rPr lang="en-GB" dirty="0"/>
              <a:t>Trust and psychological safety</a:t>
            </a:r>
          </a:p>
          <a:p>
            <a:r>
              <a:rPr lang="en-GB" dirty="0"/>
              <a:t>Inclusion – ‘diversity means being invited to the party, inclusion means feeling comfortable enough to get up and dance’ (</a:t>
            </a:r>
            <a:r>
              <a:rPr lang="en-GB" dirty="0" err="1"/>
              <a:t>Vernā</a:t>
            </a:r>
            <a:r>
              <a:rPr lang="en-GB" dirty="0"/>
              <a:t> Morris)</a:t>
            </a:r>
          </a:p>
        </p:txBody>
      </p:sp>
    </p:spTree>
    <p:extLst>
      <p:ext uri="{BB962C8B-B14F-4D97-AF65-F5344CB8AC3E}">
        <p14:creationId xmlns:p14="http://schemas.microsoft.com/office/powerpoint/2010/main" val="224793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CFF-3FA9-C35C-AE8A-D501B22B8822}"/>
              </a:ext>
            </a:extLst>
          </p:cNvPr>
          <p:cNvSpPr>
            <a:spLocks noGrp="1"/>
          </p:cNvSpPr>
          <p:nvPr>
            <p:ph type="title"/>
          </p:nvPr>
        </p:nvSpPr>
        <p:spPr/>
        <p:txBody>
          <a:bodyPr/>
          <a:lstStyle/>
          <a:p>
            <a:r>
              <a:rPr lang="en-GB" dirty="0"/>
              <a:t>Processes</a:t>
            </a:r>
          </a:p>
        </p:txBody>
      </p:sp>
      <p:sp>
        <p:nvSpPr>
          <p:cNvPr id="3" name="Content Placeholder 2">
            <a:extLst>
              <a:ext uri="{FF2B5EF4-FFF2-40B4-BE49-F238E27FC236}">
                <a16:creationId xmlns:a16="http://schemas.microsoft.com/office/drawing/2014/main" id="{C35F7A93-4CF7-DF2C-5147-0C73FBC0E36C}"/>
              </a:ext>
            </a:extLst>
          </p:cNvPr>
          <p:cNvSpPr>
            <a:spLocks noGrp="1"/>
          </p:cNvSpPr>
          <p:nvPr>
            <p:ph idx="1"/>
          </p:nvPr>
        </p:nvSpPr>
        <p:spPr/>
        <p:txBody>
          <a:bodyPr>
            <a:normAutofit fontScale="77500" lnSpcReduction="20000"/>
          </a:bodyPr>
          <a:lstStyle/>
          <a:p>
            <a:r>
              <a:rPr lang="en-GB" dirty="0"/>
              <a:t>The group needs to understand how it will work together, including any sub-groups or subordinate structures</a:t>
            </a:r>
          </a:p>
          <a:p>
            <a:pPr lvl="1"/>
            <a:r>
              <a:rPr lang="en-GB" dirty="0"/>
              <a:t>Establish clear goals and make sure everyone understands them</a:t>
            </a:r>
          </a:p>
          <a:p>
            <a:pPr lvl="1"/>
            <a:r>
              <a:rPr lang="en-GB" dirty="0"/>
              <a:t>Establish the nature of the task</a:t>
            </a:r>
          </a:p>
          <a:p>
            <a:pPr lvl="1"/>
            <a:r>
              <a:rPr lang="en-GB" dirty="0"/>
              <a:t>Establish the skills required to achieve that task</a:t>
            </a:r>
          </a:p>
          <a:p>
            <a:pPr lvl="1"/>
            <a:endParaRPr lang="en-GB" dirty="0"/>
          </a:p>
          <a:p>
            <a:r>
              <a:rPr lang="en-GB" dirty="0"/>
              <a:t>The group needs to understand what role each group member has</a:t>
            </a:r>
          </a:p>
          <a:p>
            <a:pPr lvl="1"/>
            <a:r>
              <a:rPr lang="en-GB" dirty="0"/>
              <a:t>Match group members to the to the required skills</a:t>
            </a:r>
          </a:p>
          <a:p>
            <a:pPr lvl="1"/>
            <a:endParaRPr lang="en-GB" dirty="0"/>
          </a:p>
          <a:p>
            <a:r>
              <a:rPr lang="en-GB" dirty="0"/>
              <a:t>The group needs to understand how it will interact with other groups and the outside world</a:t>
            </a:r>
          </a:p>
          <a:p>
            <a:pPr lvl="1"/>
            <a:r>
              <a:rPr lang="en-GB" dirty="0"/>
              <a:t>Break down silos and be open to outside influences</a:t>
            </a:r>
          </a:p>
          <a:p>
            <a:pPr lvl="1"/>
            <a:endParaRPr lang="en-GB" dirty="0"/>
          </a:p>
          <a:p>
            <a:r>
              <a:rPr lang="en-GB" dirty="0"/>
              <a:t>It is important to get these processes right before the group embarks on a strategy</a:t>
            </a:r>
          </a:p>
        </p:txBody>
      </p:sp>
    </p:spTree>
    <p:extLst>
      <p:ext uri="{BB962C8B-B14F-4D97-AF65-F5344CB8AC3E}">
        <p14:creationId xmlns:p14="http://schemas.microsoft.com/office/powerpoint/2010/main" val="3165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44E1-0079-9788-5CE8-B9FA0ED603E0}"/>
              </a:ext>
            </a:extLst>
          </p:cNvPr>
          <p:cNvSpPr>
            <a:spLocks noGrp="1"/>
          </p:cNvSpPr>
          <p:nvPr>
            <p:ph type="title"/>
          </p:nvPr>
        </p:nvSpPr>
        <p:spPr/>
        <p:txBody>
          <a:bodyPr/>
          <a:lstStyle/>
          <a:p>
            <a:r>
              <a:rPr lang="en-GB" dirty="0"/>
              <a:t>Tasks and jobs</a:t>
            </a:r>
          </a:p>
        </p:txBody>
      </p:sp>
      <p:sp>
        <p:nvSpPr>
          <p:cNvPr id="3" name="Content Placeholder 2">
            <a:extLst>
              <a:ext uri="{FF2B5EF4-FFF2-40B4-BE49-F238E27FC236}">
                <a16:creationId xmlns:a16="http://schemas.microsoft.com/office/drawing/2014/main" id="{C5E975A4-EEEE-5CFC-A5E0-BD8A3C278834}"/>
              </a:ext>
            </a:extLst>
          </p:cNvPr>
          <p:cNvSpPr>
            <a:spLocks noGrp="1"/>
          </p:cNvSpPr>
          <p:nvPr>
            <p:ph idx="1"/>
          </p:nvPr>
        </p:nvSpPr>
        <p:spPr/>
        <p:txBody>
          <a:bodyPr>
            <a:normAutofit fontScale="85000" lnSpcReduction="20000"/>
          </a:bodyPr>
          <a:lstStyle/>
          <a:p>
            <a:r>
              <a:rPr lang="en-GB" dirty="0"/>
              <a:t>Interdependent tasks – tasks which require team members to work together</a:t>
            </a:r>
          </a:p>
          <a:p>
            <a:r>
              <a:rPr lang="en-GB" dirty="0"/>
              <a:t>Independent tasks – tasks which team members can complete alone</a:t>
            </a:r>
          </a:p>
          <a:p>
            <a:endParaRPr lang="en-GB" dirty="0"/>
          </a:p>
          <a:p>
            <a:r>
              <a:rPr lang="en-GB" dirty="0"/>
              <a:t>Additive tasks – tasks where the team work together to create something greater than the sum of the parts</a:t>
            </a:r>
          </a:p>
          <a:p>
            <a:r>
              <a:rPr lang="en-GB" dirty="0"/>
              <a:t>Disjunctive tasks – tasks where there is one official solution, so the team is reliant on the team member(s) best capable of finding that solution</a:t>
            </a:r>
          </a:p>
          <a:p>
            <a:r>
              <a:rPr lang="en-GB" dirty="0"/>
              <a:t>Conjunctive tasks – tasks where everyone works towards the same goal, so productivity will be limited by less competent members (Steiner 1972)</a:t>
            </a:r>
          </a:p>
          <a:p>
            <a:endParaRPr lang="en-GB" dirty="0"/>
          </a:p>
          <a:p>
            <a:r>
              <a:rPr lang="en-GB" dirty="0"/>
              <a:t>According to Steiner, ‘actual group productivity = potential productivity – process loss’</a:t>
            </a:r>
          </a:p>
        </p:txBody>
      </p:sp>
    </p:spTree>
    <p:extLst>
      <p:ext uri="{BB962C8B-B14F-4D97-AF65-F5344CB8AC3E}">
        <p14:creationId xmlns:p14="http://schemas.microsoft.com/office/powerpoint/2010/main" val="106965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FB4F-2F4D-23C0-6182-768DE6DF168A}"/>
              </a:ext>
            </a:extLst>
          </p:cNvPr>
          <p:cNvSpPr>
            <a:spLocks noGrp="1"/>
          </p:cNvSpPr>
          <p:nvPr>
            <p:ph type="title"/>
          </p:nvPr>
        </p:nvSpPr>
        <p:spPr/>
        <p:txBody>
          <a:bodyPr/>
          <a:lstStyle/>
          <a:p>
            <a:r>
              <a:rPr lang="en-GB" dirty="0"/>
              <a:t>Who makes the best decisions?</a:t>
            </a:r>
          </a:p>
        </p:txBody>
      </p:sp>
      <p:sp>
        <p:nvSpPr>
          <p:cNvPr id="3" name="Content Placeholder 2">
            <a:extLst>
              <a:ext uri="{FF2B5EF4-FFF2-40B4-BE49-F238E27FC236}">
                <a16:creationId xmlns:a16="http://schemas.microsoft.com/office/drawing/2014/main" id="{C1D1E870-FC70-02EF-5735-1071B377A567}"/>
              </a:ext>
            </a:extLst>
          </p:cNvPr>
          <p:cNvSpPr>
            <a:spLocks noGrp="1"/>
          </p:cNvSpPr>
          <p:nvPr>
            <p:ph idx="1"/>
          </p:nvPr>
        </p:nvSpPr>
        <p:spPr/>
        <p:txBody>
          <a:bodyPr>
            <a:normAutofit lnSpcReduction="10000"/>
          </a:bodyPr>
          <a:lstStyle/>
          <a:p>
            <a:r>
              <a:rPr lang="en-GB" dirty="0"/>
              <a:t>Research from Cardiff University, published in </a:t>
            </a:r>
            <a:r>
              <a:rPr lang="en-GB" i="1" dirty="0"/>
              <a:t>The Conversation</a:t>
            </a:r>
            <a:r>
              <a:rPr lang="en-GB" dirty="0"/>
              <a:t>, 1 June 2022</a:t>
            </a:r>
          </a:p>
          <a:p>
            <a:r>
              <a:rPr lang="en-GB" i="1" dirty="0"/>
              <a:t>Action-oriented</a:t>
            </a:r>
            <a:r>
              <a:rPr lang="en-GB" dirty="0"/>
              <a:t> people ‘focus on action. They are more decisive, flexible and likely to implement their intentions in the face of adversity.’</a:t>
            </a:r>
          </a:p>
          <a:p>
            <a:pPr algn="l" fontAlgn="base"/>
            <a:r>
              <a:rPr lang="en-GB" i="1" dirty="0"/>
              <a:t>State-oriented</a:t>
            </a:r>
            <a:r>
              <a:rPr lang="en-GB" dirty="0"/>
              <a:t> people ‘focus on their emotional state. They are indecisive, often struggle to commit to their choices and abandon their commitments more frequently.’</a:t>
            </a:r>
          </a:p>
          <a:p>
            <a:r>
              <a:rPr lang="en-GB" dirty="0"/>
              <a:t>Which group is likely to make more accurate decisions, i.e. decisions with a better outcome?</a:t>
            </a:r>
            <a:br>
              <a:rPr lang="en-GB" dirty="0"/>
            </a:br>
            <a:endParaRPr lang="en-GB" dirty="0"/>
          </a:p>
        </p:txBody>
      </p:sp>
    </p:spTree>
    <p:extLst>
      <p:ext uri="{BB962C8B-B14F-4D97-AF65-F5344CB8AC3E}">
        <p14:creationId xmlns:p14="http://schemas.microsoft.com/office/powerpoint/2010/main" val="327674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Job Characteristics Approach</a:t>
            </a:r>
          </a:p>
        </p:txBody>
      </p:sp>
      <p:sp>
        <p:nvSpPr>
          <p:cNvPr id="3" name="Content Placeholder 2"/>
          <p:cNvSpPr>
            <a:spLocks noGrp="1"/>
          </p:cNvSpPr>
          <p:nvPr>
            <p:ph idx="1"/>
          </p:nvPr>
        </p:nvSpPr>
        <p:spPr/>
        <p:txBody>
          <a:bodyPr>
            <a:normAutofit fontScale="85000" lnSpcReduction="20000"/>
          </a:bodyPr>
          <a:lstStyle/>
          <a:p>
            <a:pPr lvl="0"/>
            <a:r>
              <a:rPr lang="en-GB" dirty="0"/>
              <a:t>Vertical Loading –designed to enhance autonomy, task identity, task significance, and skill variety by increasing the number of tasks and providing greater levels of control over how those tasks are completed.</a:t>
            </a:r>
          </a:p>
          <a:p>
            <a:pPr lvl="0"/>
            <a:r>
              <a:rPr lang="en-GB" dirty="0"/>
              <a:t>Task Combination – By combining tasks into larger units of work and responsibility, task identity may be improved.</a:t>
            </a:r>
          </a:p>
          <a:p>
            <a:pPr lvl="0"/>
            <a:r>
              <a:rPr lang="en-GB" dirty="0"/>
              <a:t>Natural Work Units – A form of task combination that represents a logical body of work and responsibility that may enhance both task significance and task identity.</a:t>
            </a:r>
          </a:p>
          <a:p>
            <a:pPr lvl="0"/>
            <a:r>
              <a:rPr lang="en-GB" dirty="0"/>
              <a:t>Establishing Client Relationships – Designs interactions between employees and customers, both internal and external, to enhance task identity, feedback, and task significance. This is accomplished by improving the visibility of beneficial effects on customers.</a:t>
            </a:r>
          </a:p>
          <a:p>
            <a:r>
              <a:rPr lang="en-GB" dirty="0"/>
              <a:t>Feedback – By designing open feedback channels, this intervention attempts to increase the amount and value of feedback received.</a:t>
            </a:r>
          </a:p>
        </p:txBody>
      </p:sp>
    </p:spTree>
    <p:extLst>
      <p:ext uri="{BB962C8B-B14F-4D97-AF65-F5344CB8AC3E}">
        <p14:creationId xmlns:p14="http://schemas.microsoft.com/office/powerpoint/2010/main" val="119945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580E-D045-8415-5CCF-0D0F8C1B580D}"/>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D58DDBD8-0EE3-D290-AC01-BB1521AC90E9}"/>
              </a:ext>
            </a:extLst>
          </p:cNvPr>
          <p:cNvSpPr>
            <a:spLocks noGrp="1"/>
          </p:cNvSpPr>
          <p:nvPr>
            <p:ph idx="1"/>
          </p:nvPr>
        </p:nvSpPr>
        <p:spPr/>
        <p:txBody>
          <a:bodyPr/>
          <a:lstStyle/>
          <a:p>
            <a:r>
              <a:rPr lang="en-GB" dirty="0"/>
              <a:t>Contrary to popular belief, the best resourced teams are not always the most successful</a:t>
            </a:r>
          </a:p>
          <a:p>
            <a:endParaRPr lang="en-GB" dirty="0"/>
          </a:p>
          <a:p>
            <a:r>
              <a:rPr lang="en-GB" dirty="0"/>
              <a:t>Just-in-time, </a:t>
            </a:r>
            <a:r>
              <a:rPr lang="en-GB" i="1" dirty="0" err="1"/>
              <a:t>kanban</a:t>
            </a:r>
            <a:r>
              <a:rPr lang="en-GB" dirty="0"/>
              <a:t>, </a:t>
            </a:r>
            <a:r>
              <a:rPr lang="en-GB" i="1" dirty="0"/>
              <a:t>jugaad</a:t>
            </a:r>
            <a:r>
              <a:rPr lang="en-GB" dirty="0"/>
              <a:t> (frugal innovation) – asymmetric warfare</a:t>
            </a:r>
          </a:p>
          <a:p>
            <a:endParaRPr lang="en-GB" dirty="0"/>
          </a:p>
          <a:p>
            <a:r>
              <a:rPr lang="en-GB" dirty="0"/>
              <a:t>However, there are limits to what can be done with little or no resources - Stakhanov</a:t>
            </a:r>
          </a:p>
        </p:txBody>
      </p:sp>
    </p:spTree>
    <p:extLst>
      <p:ext uri="{BB962C8B-B14F-4D97-AF65-F5344CB8AC3E}">
        <p14:creationId xmlns:p14="http://schemas.microsoft.com/office/powerpoint/2010/main" val="297368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A7ED-F5AB-649A-14BF-19FE193C3EE3}"/>
              </a:ext>
            </a:extLst>
          </p:cNvPr>
          <p:cNvSpPr>
            <a:spLocks noGrp="1"/>
          </p:cNvSpPr>
          <p:nvPr>
            <p:ph type="title"/>
          </p:nvPr>
        </p:nvSpPr>
        <p:spPr/>
        <p:txBody>
          <a:bodyPr/>
          <a:lstStyle/>
          <a:p>
            <a:r>
              <a:rPr lang="en-GB" dirty="0"/>
              <a:t>Knowledge and communication</a:t>
            </a:r>
          </a:p>
        </p:txBody>
      </p:sp>
      <p:sp>
        <p:nvSpPr>
          <p:cNvPr id="3" name="Content Placeholder 2">
            <a:extLst>
              <a:ext uri="{FF2B5EF4-FFF2-40B4-BE49-F238E27FC236}">
                <a16:creationId xmlns:a16="http://schemas.microsoft.com/office/drawing/2014/main" id="{2F6AACB2-F6E5-19A1-5889-C0127514549E}"/>
              </a:ext>
            </a:extLst>
          </p:cNvPr>
          <p:cNvSpPr>
            <a:spLocks noGrp="1"/>
          </p:cNvSpPr>
          <p:nvPr>
            <p:ph idx="1"/>
          </p:nvPr>
        </p:nvSpPr>
        <p:spPr>
          <a:xfrm>
            <a:off x="838200" y="1778000"/>
            <a:ext cx="10515600" cy="4351338"/>
          </a:xfrm>
        </p:spPr>
        <p:txBody>
          <a:bodyPr>
            <a:normAutofit fontScale="85000" lnSpcReduction="20000"/>
          </a:bodyPr>
          <a:lstStyle/>
          <a:p>
            <a:r>
              <a:rPr lang="en-GB" dirty="0"/>
              <a:t>Knowledge is the lifeblood of the organisation</a:t>
            </a:r>
          </a:p>
          <a:p>
            <a:endParaRPr lang="en-GB" dirty="0"/>
          </a:p>
          <a:p>
            <a:r>
              <a:rPr lang="en-GB" dirty="0"/>
              <a:t>‘In the future, the most important single source of competitive advantage will be the ability to learn’ (Arie de </a:t>
            </a:r>
            <a:r>
              <a:rPr lang="en-GB" dirty="0" err="1"/>
              <a:t>Geus</a:t>
            </a:r>
            <a:r>
              <a:rPr lang="en-GB" dirty="0"/>
              <a:t>, </a:t>
            </a:r>
            <a:r>
              <a:rPr lang="en-GB" i="1" dirty="0"/>
              <a:t>The Living Company</a:t>
            </a:r>
            <a:r>
              <a:rPr lang="en-GB" dirty="0"/>
              <a:t>)</a:t>
            </a:r>
          </a:p>
          <a:p>
            <a:endParaRPr lang="en-GB" dirty="0"/>
          </a:p>
          <a:p>
            <a:r>
              <a:rPr lang="en-GB" dirty="0"/>
              <a:t>High-performing organisations share knowledge easily and have constant feedback loops in place to ensure complex organisations function (Nonaka and Takeuchi, </a:t>
            </a:r>
            <a:r>
              <a:rPr lang="en-GB" i="1" dirty="0"/>
              <a:t>The Knowledge-Creating Company</a:t>
            </a:r>
            <a:r>
              <a:rPr lang="en-GB" dirty="0"/>
              <a:t>)</a:t>
            </a:r>
          </a:p>
          <a:p>
            <a:endParaRPr lang="en-GB" dirty="0"/>
          </a:p>
          <a:p>
            <a:pPr marL="0" indent="0">
              <a:buNone/>
            </a:pPr>
            <a:r>
              <a:rPr lang="en-GB" dirty="0"/>
              <a:t>Three stages of Design thinking (IDEO, </a:t>
            </a:r>
            <a:r>
              <a:rPr lang="en-GB" u="sng" dirty="0"/>
              <a:t>designthinking.ideo.com</a:t>
            </a:r>
            <a:r>
              <a:rPr lang="en-GB" dirty="0"/>
              <a:t>):</a:t>
            </a:r>
          </a:p>
          <a:p>
            <a:pPr lvl="1"/>
            <a:r>
              <a:rPr lang="en-GB" dirty="0"/>
              <a:t>Empathy – how we view the world around us generates ideas</a:t>
            </a:r>
          </a:p>
          <a:p>
            <a:pPr lvl="1"/>
            <a:r>
              <a:rPr lang="en-GB" dirty="0"/>
              <a:t>Ideation – sifting and sorting the ideas to improve them and get rid of impractical ones</a:t>
            </a:r>
          </a:p>
          <a:p>
            <a:pPr lvl="1"/>
            <a:r>
              <a:rPr lang="en-GB" dirty="0"/>
              <a:t>Experimentation – further shaping of ideas to make them tangible</a:t>
            </a:r>
          </a:p>
        </p:txBody>
      </p:sp>
    </p:spTree>
    <p:extLst>
      <p:ext uri="{BB962C8B-B14F-4D97-AF65-F5344CB8AC3E}">
        <p14:creationId xmlns:p14="http://schemas.microsoft.com/office/powerpoint/2010/main" val="370753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70C0-884A-1046-CB24-4BC1FF7079E4}"/>
              </a:ext>
            </a:extLst>
          </p:cNvPr>
          <p:cNvSpPr>
            <a:spLocks noGrp="1"/>
          </p:cNvSpPr>
          <p:nvPr>
            <p:ph type="title"/>
          </p:nvPr>
        </p:nvSpPr>
        <p:spPr/>
        <p:txBody>
          <a:bodyPr/>
          <a:lstStyle/>
          <a:p>
            <a:r>
              <a:rPr lang="en-GB" dirty="0"/>
              <a:t>Barriers to knowledge</a:t>
            </a:r>
          </a:p>
        </p:txBody>
      </p:sp>
      <p:sp>
        <p:nvSpPr>
          <p:cNvPr id="3" name="Content Placeholder 2">
            <a:extLst>
              <a:ext uri="{FF2B5EF4-FFF2-40B4-BE49-F238E27FC236}">
                <a16:creationId xmlns:a16="http://schemas.microsoft.com/office/drawing/2014/main" id="{8B6B3A58-365E-3A65-2269-A15DD6FC67F1}"/>
              </a:ext>
            </a:extLst>
          </p:cNvPr>
          <p:cNvSpPr>
            <a:spLocks noGrp="1"/>
          </p:cNvSpPr>
          <p:nvPr>
            <p:ph idx="1"/>
          </p:nvPr>
        </p:nvSpPr>
        <p:spPr/>
        <p:txBody>
          <a:bodyPr/>
          <a:lstStyle/>
          <a:p>
            <a:r>
              <a:rPr lang="en-GB" dirty="0"/>
              <a:t>Poor communications systems</a:t>
            </a:r>
          </a:p>
          <a:p>
            <a:r>
              <a:rPr lang="en-GB" dirty="0"/>
              <a:t>Poor knowledge storage and repository systems – McKinsey</a:t>
            </a:r>
          </a:p>
          <a:p>
            <a:r>
              <a:rPr lang="en-GB" dirty="0"/>
              <a:t>Lack of experience and prior knowledge to make sense of new knowledge</a:t>
            </a:r>
          </a:p>
          <a:p>
            <a:r>
              <a:rPr lang="en-GB" dirty="0"/>
              <a:t>Cognitive bias – new knowledge often makes us feel uncomfortable (</a:t>
            </a:r>
            <a:r>
              <a:rPr lang="en-GB" dirty="0" err="1"/>
              <a:t>Gruenfeld</a:t>
            </a:r>
            <a:r>
              <a:rPr lang="en-GB" dirty="0"/>
              <a:t> et al, 2000)</a:t>
            </a:r>
          </a:p>
          <a:p>
            <a:r>
              <a:rPr lang="en-GB" dirty="0"/>
              <a:t>‘Sojourners’ often have more success exporting ideas from their own organisation than bringing new ideas back in</a:t>
            </a:r>
          </a:p>
          <a:p>
            <a:endParaRPr lang="en-GB" dirty="0"/>
          </a:p>
        </p:txBody>
      </p:sp>
    </p:spTree>
    <p:extLst>
      <p:ext uri="{BB962C8B-B14F-4D97-AF65-F5344CB8AC3E}">
        <p14:creationId xmlns:p14="http://schemas.microsoft.com/office/powerpoint/2010/main" val="196138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B37B-A4F8-4922-8C30-BE3EC3779839}"/>
              </a:ext>
            </a:extLst>
          </p:cNvPr>
          <p:cNvSpPr>
            <a:spLocks noGrp="1"/>
          </p:cNvSpPr>
          <p:nvPr>
            <p:ph type="title"/>
          </p:nvPr>
        </p:nvSpPr>
        <p:spPr/>
        <p:txBody>
          <a:bodyPr/>
          <a:lstStyle/>
          <a:p>
            <a:r>
              <a:rPr lang="en-GB" dirty="0"/>
              <a:t>The leader watches and listens…</a:t>
            </a:r>
          </a:p>
        </p:txBody>
      </p:sp>
      <p:sp>
        <p:nvSpPr>
          <p:cNvPr id="3" name="Content Placeholder 2">
            <a:extLst>
              <a:ext uri="{FF2B5EF4-FFF2-40B4-BE49-F238E27FC236}">
                <a16:creationId xmlns:a16="http://schemas.microsoft.com/office/drawing/2014/main" id="{260E666E-F9CD-7C6A-95EB-74D568FE77D2}"/>
              </a:ext>
            </a:extLst>
          </p:cNvPr>
          <p:cNvSpPr>
            <a:spLocks noGrp="1"/>
          </p:cNvSpPr>
          <p:nvPr>
            <p:ph idx="1"/>
          </p:nvPr>
        </p:nvSpPr>
        <p:spPr/>
        <p:txBody>
          <a:bodyPr/>
          <a:lstStyle/>
          <a:p>
            <a:r>
              <a:rPr lang="en-GB" dirty="0"/>
              <a:t>And also, the leader tells stories</a:t>
            </a:r>
          </a:p>
          <a:p>
            <a:endParaRPr lang="en-GB" dirty="0"/>
          </a:p>
          <a:p>
            <a:pPr lvl="1"/>
            <a:r>
              <a:rPr lang="en-GB" dirty="0"/>
              <a:t>The leader engages with people</a:t>
            </a:r>
          </a:p>
          <a:p>
            <a:pPr lvl="1"/>
            <a:r>
              <a:rPr lang="en-GB" dirty="0"/>
              <a:t>The leader supports and symbolises the culture – walking the walk</a:t>
            </a:r>
          </a:p>
          <a:p>
            <a:pPr lvl="1"/>
            <a:r>
              <a:rPr lang="en-GB" dirty="0"/>
              <a:t>The leader oils the wheels of the processes, mending them when they are damaged, replacing them when they are broken</a:t>
            </a:r>
          </a:p>
          <a:p>
            <a:pPr lvl="1"/>
            <a:r>
              <a:rPr lang="en-GB" dirty="0"/>
              <a:t>The leader procures resources where necessary</a:t>
            </a:r>
          </a:p>
          <a:p>
            <a:pPr lvl="1"/>
            <a:r>
              <a:rPr lang="en-GB" dirty="0"/>
              <a:t>The leader ensures everyone shares resources</a:t>
            </a:r>
          </a:p>
        </p:txBody>
      </p:sp>
    </p:spTree>
    <p:extLst>
      <p:ext uri="{BB962C8B-B14F-4D97-AF65-F5344CB8AC3E}">
        <p14:creationId xmlns:p14="http://schemas.microsoft.com/office/powerpoint/2010/main" val="1438585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Story telling</a:t>
            </a:r>
          </a:p>
        </p:txBody>
      </p:sp>
      <p:sp>
        <p:nvSpPr>
          <p:cNvPr id="3" name="Content Placeholder 2"/>
          <p:cNvSpPr>
            <a:spLocks noGrp="1"/>
          </p:cNvSpPr>
          <p:nvPr>
            <p:ph idx="1"/>
          </p:nvPr>
        </p:nvSpPr>
        <p:spPr/>
        <p:txBody>
          <a:bodyPr>
            <a:normAutofit/>
          </a:bodyPr>
          <a:lstStyle/>
          <a:p>
            <a:r>
              <a:rPr lang="en-GB" dirty="0"/>
              <a:t>Civilisation is built on stories – ancient myths and legends, </a:t>
            </a:r>
            <a:r>
              <a:rPr lang="en-GB" dirty="0" err="1"/>
              <a:t>Scheherezade</a:t>
            </a:r>
            <a:endParaRPr lang="en-GB" dirty="0"/>
          </a:p>
          <a:p>
            <a:r>
              <a:rPr lang="en-GB" dirty="0"/>
              <a:t>We tell stories and listen to stories in order to make sense of things</a:t>
            </a:r>
          </a:p>
          <a:p>
            <a:r>
              <a:rPr lang="en-GB" dirty="0"/>
              <a:t>Sometimes we create stories even when no story appears to be there</a:t>
            </a:r>
          </a:p>
          <a:p>
            <a:r>
              <a:rPr lang="en-GB" dirty="0"/>
              <a:t>If we don’t tell our story, someone else will tell it for 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Engaging people</a:t>
            </a:r>
          </a:p>
        </p:txBody>
      </p:sp>
      <p:sp>
        <p:nvSpPr>
          <p:cNvPr id="3" name="Content Placeholder 2"/>
          <p:cNvSpPr>
            <a:spLocks noGrp="1"/>
          </p:cNvSpPr>
          <p:nvPr>
            <p:ph idx="1"/>
          </p:nvPr>
        </p:nvSpPr>
        <p:spPr/>
        <p:txBody>
          <a:bodyPr>
            <a:normAutofit/>
          </a:bodyPr>
          <a:lstStyle/>
          <a:p>
            <a:r>
              <a:rPr lang="en-GB" dirty="0"/>
              <a:t>Good narratives engage people and make them part of the story</a:t>
            </a:r>
          </a:p>
          <a:p>
            <a:r>
              <a:rPr lang="en-GB" dirty="0"/>
              <a:t>Reader-response theory: the purpose of a narrative is to stimulate a response in the audience</a:t>
            </a:r>
          </a:p>
          <a:p>
            <a:pPr lvl="1"/>
            <a:r>
              <a:rPr lang="en-GB" dirty="0"/>
              <a:t>Contradicts the theory of the ‘received narrative’</a:t>
            </a:r>
          </a:p>
          <a:p>
            <a:r>
              <a:rPr lang="en-GB" dirty="0"/>
              <a:t>Engagement: the sense of being part of something, satisfying the needs for belongingness and self-esteem</a:t>
            </a:r>
          </a:p>
          <a:p>
            <a:r>
              <a:rPr lang="en-GB" dirty="0"/>
              <a:t>Readers and film watchers cluster around certain story-tellers, and even engage in their own narratives</a:t>
            </a:r>
          </a:p>
          <a:p>
            <a:pPr lvl="1"/>
            <a:r>
              <a:rPr lang="en-GB" dirty="0"/>
              <a:t>Jane Austen, Harry Potter, Game of Thrones</a:t>
            </a:r>
          </a:p>
          <a:p>
            <a:pPr lvl="1"/>
            <a:r>
              <a:rPr lang="en-GB" dirty="0"/>
              <a:t>Companies do this too: Coca-Cola, Tata, Lego</a:t>
            </a:r>
          </a:p>
          <a:p>
            <a:pPr lvl="1"/>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Stories and the brain</a:t>
            </a:r>
          </a:p>
        </p:txBody>
      </p:sp>
      <p:sp>
        <p:nvSpPr>
          <p:cNvPr id="3" name="Content Placeholder 2"/>
          <p:cNvSpPr>
            <a:spLocks noGrp="1"/>
          </p:cNvSpPr>
          <p:nvPr>
            <p:ph idx="1"/>
          </p:nvPr>
        </p:nvSpPr>
        <p:spPr/>
        <p:txBody>
          <a:bodyPr>
            <a:normAutofit fontScale="92500" lnSpcReduction="20000"/>
          </a:bodyPr>
          <a:lstStyle/>
          <a:p>
            <a:r>
              <a:rPr lang="en-GB" dirty="0"/>
              <a:t>Material that is presented in story form is more likely to remain in the memory, as this is how the brain makes sense of things</a:t>
            </a:r>
          </a:p>
          <a:p>
            <a:r>
              <a:rPr lang="en-GB" dirty="0"/>
              <a:t>Memory is reconstructed storytelling. We remember things in ways that make sense to us.</a:t>
            </a:r>
          </a:p>
          <a:p>
            <a:pPr>
              <a:buNone/>
            </a:pPr>
            <a:endParaRPr lang="en-GB" dirty="0"/>
          </a:p>
          <a:p>
            <a:r>
              <a:rPr lang="en-GB" dirty="0"/>
              <a:t>Research by </a:t>
            </a:r>
            <a:r>
              <a:rPr lang="en-GB" dirty="0" err="1"/>
              <a:t>Wallintin</a:t>
            </a:r>
            <a:r>
              <a:rPr lang="en-GB" dirty="0"/>
              <a:t> et al. (2011) showed that narratives associated with intense emotion led to increased heart rate and altered brain activity</a:t>
            </a:r>
          </a:p>
          <a:p>
            <a:pPr lvl="1"/>
            <a:r>
              <a:rPr lang="en-GB" dirty="0"/>
              <a:t>True of music also – Josef Haydn</a:t>
            </a:r>
          </a:p>
          <a:p>
            <a:pPr lvl="1"/>
            <a:r>
              <a:rPr lang="en-GB" dirty="0"/>
              <a:t>Driver behaviour changes depending on what music they are listening to</a:t>
            </a:r>
          </a:p>
          <a:p>
            <a:r>
              <a:rPr lang="en-GB" dirty="0"/>
              <a:t>Recently we have learned much more about the neuroscience behind storytelling</a:t>
            </a:r>
          </a:p>
          <a:p>
            <a:pPr lvl="1"/>
            <a:r>
              <a:rPr lang="en-GB" u="sng" dirty="0">
                <a:hlinkClick r:id="rId2"/>
              </a:rPr>
              <a:t>https://www.youtube.com/watch?v=Nj-hdQMa3uA</a:t>
            </a:r>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05A-C01F-5571-53F0-FBA2AE3D8DA2}"/>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C5B9CD4C-EF05-73E7-B02F-4053129971BE}"/>
              </a:ext>
            </a:extLst>
          </p:cNvPr>
          <p:cNvSpPr>
            <a:spLocks noGrp="1"/>
          </p:cNvSpPr>
          <p:nvPr>
            <p:ph idx="1"/>
          </p:nvPr>
        </p:nvSpPr>
        <p:spPr/>
        <p:txBody>
          <a:bodyPr>
            <a:normAutofit/>
          </a:bodyPr>
          <a:lstStyle/>
          <a:p>
            <a:r>
              <a:rPr lang="en-GB" dirty="0"/>
              <a:t>So, how do we do apply story-telling to leadership?</a:t>
            </a:r>
          </a:p>
          <a:p>
            <a:endParaRPr lang="en-GB" dirty="0"/>
          </a:p>
          <a:p>
            <a:pPr lvl="1"/>
            <a:r>
              <a:rPr lang="en-GB" dirty="0"/>
              <a:t>What stories do we need to tell to recruit the right people?</a:t>
            </a:r>
          </a:p>
          <a:p>
            <a:pPr lvl="1"/>
            <a:r>
              <a:rPr lang="en-GB" dirty="0"/>
              <a:t>What stories do we need to tell to create a strong and inclusive culture?</a:t>
            </a:r>
          </a:p>
          <a:p>
            <a:pPr lvl="1"/>
            <a:r>
              <a:rPr lang="en-GB" dirty="0"/>
              <a:t>What stories do we need to tell to have efficient and effective processes?</a:t>
            </a:r>
          </a:p>
          <a:p>
            <a:pPr lvl="1"/>
            <a:r>
              <a:rPr lang="en-GB" dirty="0"/>
              <a:t>What stories do we need to tell to coordinate resources?</a:t>
            </a:r>
          </a:p>
          <a:p>
            <a:pPr lvl="1"/>
            <a:r>
              <a:rPr lang="en-GB" dirty="0"/>
              <a:t>What stories do we need to tell to encourage communication and knowledge sharing? </a:t>
            </a:r>
          </a:p>
          <a:p>
            <a:pPr lvl="1"/>
            <a:r>
              <a:rPr lang="en-GB" dirty="0"/>
              <a:t>What stories do we need to tell to be an effective leader?</a:t>
            </a:r>
          </a:p>
          <a:p>
            <a:endParaRPr lang="en-GB" dirty="0"/>
          </a:p>
          <a:p>
            <a:endParaRPr lang="en-GB" dirty="0"/>
          </a:p>
        </p:txBody>
      </p:sp>
    </p:spTree>
    <p:extLst>
      <p:ext uri="{BB962C8B-B14F-4D97-AF65-F5344CB8AC3E}">
        <p14:creationId xmlns:p14="http://schemas.microsoft.com/office/powerpoint/2010/main" val="327389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D9A7-4106-2859-9F02-04F061846FF9}"/>
              </a:ext>
            </a:extLst>
          </p:cNvPr>
          <p:cNvSpPr>
            <a:spLocks noGrp="1"/>
          </p:cNvSpPr>
          <p:nvPr>
            <p:ph type="title"/>
          </p:nvPr>
        </p:nvSpPr>
        <p:spPr/>
        <p:txBody>
          <a:bodyPr/>
          <a:lstStyle/>
          <a:p>
            <a:r>
              <a:rPr lang="en-GB" dirty="0"/>
              <a:t>Leadership paradoxes</a:t>
            </a:r>
          </a:p>
        </p:txBody>
      </p:sp>
      <p:sp>
        <p:nvSpPr>
          <p:cNvPr id="3" name="Content Placeholder 2">
            <a:extLst>
              <a:ext uri="{FF2B5EF4-FFF2-40B4-BE49-F238E27FC236}">
                <a16:creationId xmlns:a16="http://schemas.microsoft.com/office/drawing/2014/main" id="{53C901BF-F606-667E-3F0C-31F4C5255082}"/>
              </a:ext>
            </a:extLst>
          </p:cNvPr>
          <p:cNvSpPr>
            <a:spLocks noGrp="1"/>
          </p:cNvSpPr>
          <p:nvPr>
            <p:ph idx="1"/>
          </p:nvPr>
        </p:nvSpPr>
        <p:spPr/>
        <p:txBody>
          <a:bodyPr/>
          <a:lstStyle/>
          <a:p>
            <a:r>
              <a:rPr lang="en-GB" dirty="0"/>
              <a:t>Leadership is full of paradoxes, seeming conflicting statements that cannot be resolved</a:t>
            </a:r>
          </a:p>
          <a:p>
            <a:r>
              <a:rPr lang="en-GB" dirty="0"/>
              <a:t>Paradoxes are not a problem that can be solved. They are something we have to live with and learn to work around</a:t>
            </a:r>
          </a:p>
          <a:p>
            <a:r>
              <a:rPr lang="en-GB" dirty="0"/>
              <a:t>Paradox of right and good – Somali convoy example</a:t>
            </a:r>
          </a:p>
          <a:p>
            <a:r>
              <a:rPr lang="en-GB" dirty="0"/>
              <a:t>Paradox of I and we</a:t>
            </a:r>
          </a:p>
          <a:p>
            <a:r>
              <a:rPr lang="en-GB" dirty="0"/>
              <a:t>Paradox of then and now</a:t>
            </a:r>
          </a:p>
          <a:p>
            <a:r>
              <a:rPr lang="en-GB" dirty="0"/>
              <a:t>Paradox of courage and self-interest</a:t>
            </a:r>
          </a:p>
          <a:p>
            <a:r>
              <a:rPr lang="en-GB" dirty="0"/>
              <a:t>Paradox of need and want</a:t>
            </a:r>
          </a:p>
        </p:txBody>
      </p:sp>
    </p:spTree>
    <p:extLst>
      <p:ext uri="{BB962C8B-B14F-4D97-AF65-F5344CB8AC3E}">
        <p14:creationId xmlns:p14="http://schemas.microsoft.com/office/powerpoint/2010/main" val="23079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2FC3-9E88-E855-F385-F0D65FB0D738}"/>
              </a:ext>
            </a:extLst>
          </p:cNvPr>
          <p:cNvSpPr>
            <a:spLocks noGrp="1"/>
          </p:cNvSpPr>
          <p:nvPr>
            <p:ph type="title"/>
          </p:nvPr>
        </p:nvSpPr>
        <p:spPr/>
        <p:txBody>
          <a:bodyPr/>
          <a:lstStyle/>
          <a:p>
            <a:r>
              <a:rPr lang="en-GB" dirty="0"/>
              <a:t>Why were we not better prepared for the pandemic?</a:t>
            </a:r>
          </a:p>
        </p:txBody>
      </p:sp>
      <p:sp>
        <p:nvSpPr>
          <p:cNvPr id="3" name="Content Placeholder 2">
            <a:extLst>
              <a:ext uri="{FF2B5EF4-FFF2-40B4-BE49-F238E27FC236}">
                <a16:creationId xmlns:a16="http://schemas.microsoft.com/office/drawing/2014/main" id="{DE2C6584-2CFB-EFB1-43DB-4D984BA3B407}"/>
              </a:ext>
            </a:extLst>
          </p:cNvPr>
          <p:cNvSpPr>
            <a:spLocks noGrp="1"/>
          </p:cNvSpPr>
          <p:nvPr>
            <p:ph idx="1"/>
          </p:nvPr>
        </p:nvSpPr>
        <p:spPr/>
        <p:txBody>
          <a:bodyPr/>
          <a:lstStyle/>
          <a:p>
            <a:endParaRPr lang="en-GB" dirty="0"/>
          </a:p>
          <a:p>
            <a:r>
              <a:rPr lang="en-GB" dirty="0"/>
              <a:t>Richard Horton, editor of </a:t>
            </a:r>
            <a:r>
              <a:rPr lang="en-GB" i="1" dirty="0"/>
              <a:t>The</a:t>
            </a:r>
            <a:r>
              <a:rPr lang="en-GB" dirty="0"/>
              <a:t> </a:t>
            </a:r>
            <a:r>
              <a:rPr lang="en-GB" i="1" dirty="0"/>
              <a:t>Lancet</a:t>
            </a:r>
            <a:r>
              <a:rPr lang="en-GB" dirty="0"/>
              <a:t>, has called the crisis ‘the greatest global science policy failure in a generation’</a:t>
            </a:r>
          </a:p>
          <a:p>
            <a:r>
              <a:rPr lang="en-GB" dirty="0"/>
              <a:t>Bill Gates tweeted that ‘few governments will get an A-grade’ for their response to the challenge</a:t>
            </a:r>
          </a:p>
          <a:p>
            <a:r>
              <a:rPr lang="en-GB" dirty="0"/>
              <a:t>In the UK alone, major exercises were held showing the impact of pandemics on the economy and society in 2016 (Operation Cygnus) and again in 2019.</a:t>
            </a:r>
          </a:p>
          <a:p>
            <a:endParaRPr lang="en-GB" dirty="0"/>
          </a:p>
        </p:txBody>
      </p:sp>
    </p:spTree>
    <p:extLst>
      <p:ext uri="{BB962C8B-B14F-4D97-AF65-F5344CB8AC3E}">
        <p14:creationId xmlns:p14="http://schemas.microsoft.com/office/powerpoint/2010/main" val="142655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governance?</a:t>
            </a:r>
          </a:p>
        </p:txBody>
      </p:sp>
      <p:sp>
        <p:nvSpPr>
          <p:cNvPr id="3" name="Content Placeholder 2"/>
          <p:cNvSpPr>
            <a:spLocks noGrp="1"/>
          </p:cNvSpPr>
          <p:nvPr>
            <p:ph idx="1"/>
          </p:nvPr>
        </p:nvSpPr>
        <p:spPr/>
        <p:txBody>
          <a:bodyPr>
            <a:normAutofit/>
          </a:bodyPr>
          <a:lstStyle/>
          <a:p>
            <a:r>
              <a:rPr lang="en-GB" dirty="0"/>
              <a:t>Ensuring that the organisation is governed in the best interests of its stakeholders</a:t>
            </a:r>
          </a:p>
          <a:p>
            <a:pPr lvl="1"/>
            <a:r>
              <a:rPr lang="en-GB" dirty="0"/>
              <a:t>Question of which stakeholders, if any, get priority</a:t>
            </a:r>
          </a:p>
          <a:p>
            <a:r>
              <a:rPr lang="en-GB" dirty="0"/>
              <a:t>Ensuring that the organisation is governed within the rule of law</a:t>
            </a:r>
          </a:p>
          <a:p>
            <a:r>
              <a:rPr lang="en-GB" dirty="0"/>
              <a:t>Ensure that the organisation has a strong and effective culture</a:t>
            </a:r>
          </a:p>
          <a:p>
            <a:r>
              <a:rPr lang="en-GB" dirty="0"/>
              <a:t>Ensuring that resources, including money, are used in accordance with the organisation’s purpose</a:t>
            </a:r>
          </a:p>
          <a:p>
            <a:r>
              <a:rPr lang="en-GB" dirty="0"/>
              <a:t>Ensuring that the organisation has a balanced view of risk</a:t>
            </a:r>
          </a:p>
          <a:p>
            <a:r>
              <a:rPr lang="en-GB" dirty="0"/>
              <a:t>Ensuring that the organisation is sustainable over the long term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Who is responsible for governance?</a:t>
            </a:r>
          </a:p>
        </p:txBody>
      </p:sp>
      <p:sp>
        <p:nvSpPr>
          <p:cNvPr id="3" name="Content Placeholder 2"/>
          <p:cNvSpPr>
            <a:spLocks noGrp="1"/>
          </p:cNvSpPr>
          <p:nvPr>
            <p:ph idx="1"/>
          </p:nvPr>
        </p:nvSpPr>
        <p:spPr/>
        <p:txBody>
          <a:bodyPr/>
          <a:lstStyle/>
          <a:p>
            <a:r>
              <a:rPr lang="en-GB" dirty="0"/>
              <a:t>Everyone, but the board of directors bears ultimate legal responsibility</a:t>
            </a:r>
          </a:p>
          <a:p>
            <a:r>
              <a:rPr lang="en-GB" dirty="0"/>
              <a:t>Directors can be fined, disbarred from serving as directors, or even sent to prison if they fail in their duties of governance</a:t>
            </a:r>
          </a:p>
          <a:p>
            <a:r>
              <a:rPr lang="en-GB" dirty="0"/>
              <a:t>Separation of ownership and control</a:t>
            </a:r>
          </a:p>
          <a:p>
            <a:r>
              <a:rPr lang="en-GB" dirty="0"/>
              <a:t>Principal-agent problem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Board composition</a:t>
            </a:r>
          </a:p>
        </p:txBody>
      </p:sp>
      <p:sp>
        <p:nvSpPr>
          <p:cNvPr id="3" name="Content Placeholder 2"/>
          <p:cNvSpPr>
            <a:spLocks noGrp="1"/>
          </p:cNvSpPr>
          <p:nvPr>
            <p:ph idx="1"/>
          </p:nvPr>
        </p:nvSpPr>
        <p:spPr/>
        <p:txBody>
          <a:bodyPr>
            <a:normAutofit lnSpcReduction="10000"/>
          </a:bodyPr>
          <a:lstStyle/>
          <a:p>
            <a:r>
              <a:rPr lang="en-GB" dirty="0"/>
              <a:t>Average size of UK boards 10.5 members; US boards tend to be larger</a:t>
            </a:r>
          </a:p>
          <a:p>
            <a:r>
              <a:rPr lang="en-GB" dirty="0"/>
              <a:t>Boards will also have committees or sub-committee: audit, finance, remuneration, etc</a:t>
            </a:r>
          </a:p>
          <a:p>
            <a:r>
              <a:rPr lang="en-GB" dirty="0"/>
              <a:t>CEO and senior directors (the executive)</a:t>
            </a:r>
          </a:p>
          <a:p>
            <a:pPr lvl="1"/>
            <a:r>
              <a:rPr lang="en-GB" dirty="0"/>
              <a:t>Others typically include the finance director, operations director and others whose functions are important to governance</a:t>
            </a:r>
          </a:p>
          <a:p>
            <a:r>
              <a:rPr lang="en-GB" dirty="0"/>
              <a:t>Independent directors (the non-executive)</a:t>
            </a:r>
          </a:p>
          <a:p>
            <a:pPr lvl="1"/>
            <a:r>
              <a:rPr lang="en-GB" dirty="0"/>
              <a:t>Some will represent shareholders (question: are they really independent?)</a:t>
            </a:r>
          </a:p>
          <a:p>
            <a:pPr lvl="2"/>
            <a:r>
              <a:rPr lang="en-GB" dirty="0"/>
              <a:t>Depending on the board constitution, shareholder representatives may have greater or lesser voting power depending on number of shares owned</a:t>
            </a:r>
          </a:p>
          <a:p>
            <a:pPr lvl="1"/>
            <a:r>
              <a:rPr lang="en-GB" dirty="0"/>
              <a:t>Others will be appointed from outside the organisation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Board responsibilities</a:t>
            </a:r>
          </a:p>
        </p:txBody>
      </p:sp>
      <p:sp>
        <p:nvSpPr>
          <p:cNvPr id="3" name="Content Placeholder 2"/>
          <p:cNvSpPr>
            <a:spLocks noGrp="1"/>
          </p:cNvSpPr>
          <p:nvPr>
            <p:ph idx="1"/>
          </p:nvPr>
        </p:nvSpPr>
        <p:spPr/>
        <p:txBody>
          <a:bodyPr>
            <a:normAutofit fontScale="85000" lnSpcReduction="20000"/>
          </a:bodyPr>
          <a:lstStyle/>
          <a:p>
            <a:r>
              <a:rPr lang="en-GB" dirty="0"/>
              <a:t>Ensuring legal compliance</a:t>
            </a:r>
          </a:p>
          <a:p>
            <a:r>
              <a:rPr lang="en-GB" dirty="0"/>
              <a:t>Audit</a:t>
            </a:r>
          </a:p>
          <a:p>
            <a:r>
              <a:rPr lang="en-GB" dirty="0"/>
              <a:t>Overseeing corporate strategy, setting strategic objectives, overseeing M&amp;As</a:t>
            </a:r>
          </a:p>
          <a:p>
            <a:r>
              <a:rPr lang="en-GB" dirty="0"/>
              <a:t>Ensuring the organisation has a strong and high-functioning culture</a:t>
            </a:r>
          </a:p>
          <a:p>
            <a:r>
              <a:rPr lang="en-GB" dirty="0"/>
              <a:t>Assessing risk and maintaining the risk register</a:t>
            </a:r>
          </a:p>
          <a:p>
            <a:r>
              <a:rPr lang="en-GB" dirty="0"/>
              <a:t>Succession planning, appointing (and dismissing) the CEO, advising on the composition of the senior executive team</a:t>
            </a:r>
          </a:p>
          <a:p>
            <a:r>
              <a:rPr lang="en-GB" dirty="0"/>
              <a:t>Remuneration and reward for senior executives (and the board itself)</a:t>
            </a:r>
          </a:p>
          <a:p>
            <a:r>
              <a:rPr lang="en-GB" dirty="0"/>
              <a:t>Guarding the board’s public reputation ensuring it operates in an ethical manner</a:t>
            </a:r>
          </a:p>
          <a:p>
            <a:r>
              <a:rPr lang="en-GB" dirty="0"/>
              <a:t>Communication with shareholders and other stakeholders</a:t>
            </a:r>
          </a:p>
          <a:p>
            <a:r>
              <a:rPr lang="en-GB" dirty="0"/>
              <a:t>Supporting and assisting the executive team, but at the same time, assessing the executive team for their competence and fitness for purpose</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F084-2184-4F0D-C350-844BB8C8843D}"/>
              </a:ext>
            </a:extLst>
          </p:cNvPr>
          <p:cNvSpPr>
            <a:spLocks noGrp="1"/>
          </p:cNvSpPr>
          <p:nvPr>
            <p:ph type="title"/>
          </p:nvPr>
        </p:nvSpPr>
        <p:spPr/>
        <p:txBody>
          <a:bodyPr/>
          <a:lstStyle/>
          <a:p>
            <a:r>
              <a:rPr lang="en-GB" dirty="0"/>
              <a:t>Integrated reporting – the six capitals</a:t>
            </a:r>
          </a:p>
        </p:txBody>
      </p:sp>
      <p:pic>
        <p:nvPicPr>
          <p:cNvPr id="5" name="Content Placeholder 4">
            <a:extLst>
              <a:ext uri="{FF2B5EF4-FFF2-40B4-BE49-F238E27FC236}">
                <a16:creationId xmlns:a16="http://schemas.microsoft.com/office/drawing/2014/main" id="{11894F13-54C8-1C76-0E98-29C29BD74B75}"/>
              </a:ext>
            </a:extLst>
          </p:cNvPr>
          <p:cNvPicPr>
            <a:picLocks noGrp="1" noChangeAspect="1"/>
          </p:cNvPicPr>
          <p:nvPr>
            <p:ph idx="1"/>
          </p:nvPr>
        </p:nvPicPr>
        <p:blipFill>
          <a:blip r:embed="rId2"/>
          <a:stretch>
            <a:fillRect/>
          </a:stretch>
        </p:blipFill>
        <p:spPr>
          <a:xfrm>
            <a:off x="1192696" y="1598091"/>
            <a:ext cx="9223513" cy="5029200"/>
          </a:xfrm>
        </p:spPr>
      </p:pic>
    </p:spTree>
    <p:extLst>
      <p:ext uri="{BB962C8B-B14F-4D97-AF65-F5344CB8AC3E}">
        <p14:creationId xmlns:p14="http://schemas.microsoft.com/office/powerpoint/2010/main" val="3265136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050B-B653-394E-0AE0-B42FF88CA938}"/>
              </a:ext>
            </a:extLst>
          </p:cNvPr>
          <p:cNvSpPr>
            <a:spLocks noGrp="1"/>
          </p:cNvSpPr>
          <p:nvPr>
            <p:ph type="title"/>
          </p:nvPr>
        </p:nvSpPr>
        <p:spPr/>
        <p:txBody>
          <a:bodyPr/>
          <a:lstStyle/>
          <a:p>
            <a:r>
              <a:rPr lang="en-GB" dirty="0"/>
              <a:t>Integrated reporting – the next frontier</a:t>
            </a:r>
          </a:p>
        </p:txBody>
      </p:sp>
      <p:pic>
        <p:nvPicPr>
          <p:cNvPr id="5" name="Content Placeholder 4" descr="Diagram&#10;&#10;Description automatically generated">
            <a:extLst>
              <a:ext uri="{FF2B5EF4-FFF2-40B4-BE49-F238E27FC236}">
                <a16:creationId xmlns:a16="http://schemas.microsoft.com/office/drawing/2014/main" id="{B4C46880-B3E5-DF9F-AC37-35311A26D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9226"/>
            <a:ext cx="10991850" cy="5514974"/>
          </a:xfrm>
        </p:spPr>
      </p:pic>
    </p:spTree>
    <p:extLst>
      <p:ext uri="{BB962C8B-B14F-4D97-AF65-F5344CB8AC3E}">
        <p14:creationId xmlns:p14="http://schemas.microsoft.com/office/powerpoint/2010/main" val="507202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5DAC-C7F6-9979-F288-CEB0C238A240}"/>
              </a:ext>
            </a:extLst>
          </p:cNvPr>
          <p:cNvSpPr>
            <a:spLocks noGrp="1"/>
          </p:cNvSpPr>
          <p:nvPr>
            <p:ph type="title"/>
          </p:nvPr>
        </p:nvSpPr>
        <p:spPr/>
        <p:txBody>
          <a:bodyPr/>
          <a:lstStyle/>
          <a:p>
            <a:r>
              <a:rPr lang="en-GB" dirty="0"/>
              <a:t>Metrics and narrative</a:t>
            </a:r>
          </a:p>
        </p:txBody>
      </p:sp>
      <p:sp>
        <p:nvSpPr>
          <p:cNvPr id="3" name="Content Placeholder 2">
            <a:extLst>
              <a:ext uri="{FF2B5EF4-FFF2-40B4-BE49-F238E27FC236}">
                <a16:creationId xmlns:a16="http://schemas.microsoft.com/office/drawing/2014/main" id="{A0B079CB-5227-F1FB-97F4-1B331BE9DF09}"/>
              </a:ext>
            </a:extLst>
          </p:cNvPr>
          <p:cNvSpPr>
            <a:spLocks noGrp="1"/>
          </p:cNvSpPr>
          <p:nvPr>
            <p:ph idx="1"/>
          </p:nvPr>
        </p:nvSpPr>
        <p:spPr/>
        <p:txBody>
          <a:bodyPr/>
          <a:lstStyle/>
          <a:p>
            <a:pPr marL="0" indent="0">
              <a:buNone/>
            </a:pPr>
            <a:r>
              <a:rPr lang="en-GB" dirty="0">
                <a:effectLst/>
                <a:latin typeface="Arial" panose="020B0604020202020204" pitchFamily="34" charset="0"/>
              </a:rPr>
              <a:t>‘</a:t>
            </a:r>
            <a:r>
              <a:rPr lang="en-GB" dirty="0">
                <a:effectLst/>
              </a:rPr>
              <a:t>Quantitative indicators, such as key performance indicators and in some cases, monetized metrics, can be very important in explaining an organization’s uses of, and effects on, various capitals. </a:t>
            </a:r>
          </a:p>
          <a:p>
            <a:pPr marL="0" indent="0">
              <a:buNone/>
            </a:pPr>
            <a:endParaRPr lang="en-GB" dirty="0">
              <a:effectLst/>
            </a:endParaRPr>
          </a:p>
          <a:p>
            <a:pPr marL="0" indent="0">
              <a:buNone/>
            </a:pPr>
            <a:r>
              <a:rPr lang="en-GB" dirty="0">
                <a:effectLst/>
              </a:rPr>
              <a:t>Nonetheless, it is not an objective of &lt;IR&gt; to measure all the capitals or movements in them. Many uses of, and effects on, the capitals are best (and in some cases can only be) reported on in the form of narrative, rather than through metrics</a:t>
            </a:r>
            <a:r>
              <a:rPr lang="en-GB" dirty="0">
                <a:effectLst/>
                <a:latin typeface="Arial" panose="020B0604020202020204" pitchFamily="34" charset="0"/>
              </a:rPr>
              <a:t>.’</a:t>
            </a:r>
          </a:p>
          <a:p>
            <a:pPr marL="0" indent="0" algn="r">
              <a:buNone/>
            </a:pPr>
            <a:r>
              <a:rPr lang="en-GB" sz="2000" dirty="0">
                <a:latin typeface="Arial" panose="020B0604020202020204" pitchFamily="34" charset="0"/>
              </a:rPr>
              <a:t>(International Integrated Reporting Council)</a:t>
            </a:r>
            <a:endParaRPr lang="en-GB" sz="2000" dirty="0"/>
          </a:p>
        </p:txBody>
      </p:sp>
    </p:spTree>
    <p:extLst>
      <p:ext uri="{BB962C8B-B14F-4D97-AF65-F5344CB8AC3E}">
        <p14:creationId xmlns:p14="http://schemas.microsoft.com/office/powerpoint/2010/main" val="3535390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Executive and non-executive responsibilities</a:t>
            </a:r>
          </a:p>
        </p:txBody>
      </p:sp>
      <p:sp>
        <p:nvSpPr>
          <p:cNvPr id="3" name="Content Placeholder 2"/>
          <p:cNvSpPr>
            <a:spLocks noGrp="1"/>
          </p:cNvSpPr>
          <p:nvPr>
            <p:ph idx="1"/>
          </p:nvPr>
        </p:nvSpPr>
        <p:spPr/>
        <p:txBody>
          <a:bodyPr>
            <a:normAutofit fontScale="92500" lnSpcReduction="10000"/>
          </a:bodyPr>
          <a:lstStyle/>
          <a:p>
            <a:r>
              <a:rPr lang="en-GB" dirty="0"/>
              <a:t>The executive team is responsible for day-to-day operations. The non-executive directors do not interfere in these. Their job is oversight and scrutiny.</a:t>
            </a:r>
          </a:p>
          <a:p>
            <a:r>
              <a:rPr lang="en-GB" dirty="0"/>
              <a:t>Another paradox: non-executive directors are responsible for the company, but they do not control it; they govern it.</a:t>
            </a:r>
          </a:p>
          <a:p>
            <a:r>
              <a:rPr lang="en-GB" dirty="0"/>
              <a:t>But…where does the line between operational and strategic levels lie?</a:t>
            </a:r>
          </a:p>
          <a:p>
            <a:pPr lvl="1"/>
            <a:r>
              <a:rPr lang="en-GB" dirty="0"/>
              <a:t>US boards do not get involved in strategy, European boards do</a:t>
            </a:r>
          </a:p>
          <a:p>
            <a:r>
              <a:rPr lang="en-GB" dirty="0"/>
              <a:t>Unitary versus binary leadership</a:t>
            </a:r>
          </a:p>
          <a:p>
            <a:pPr lvl="1"/>
            <a:r>
              <a:rPr lang="en-GB" dirty="0"/>
              <a:t>In the US and some other countries the CEO and chair can be the same person</a:t>
            </a:r>
          </a:p>
          <a:p>
            <a:r>
              <a:rPr lang="en-GB" dirty="0"/>
              <a:t>Every board needs to set this line</a:t>
            </a:r>
          </a:p>
          <a:p>
            <a:pPr lvl="1"/>
            <a:r>
              <a:rPr lang="en-GB" dirty="0"/>
              <a:t>And when, if ever, is it permissible to cross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job for which no one is qualified’ (Financial Times)</a:t>
            </a:r>
          </a:p>
        </p:txBody>
      </p:sp>
      <p:sp>
        <p:nvSpPr>
          <p:cNvPr id="3" name="Content Placeholder 2"/>
          <p:cNvSpPr>
            <a:spLocks noGrp="1"/>
          </p:cNvSpPr>
          <p:nvPr>
            <p:ph idx="1"/>
          </p:nvPr>
        </p:nvSpPr>
        <p:spPr/>
        <p:txBody>
          <a:bodyPr>
            <a:normAutofit/>
          </a:bodyPr>
          <a:lstStyle/>
          <a:p>
            <a:pPr>
              <a:buNone/>
            </a:pPr>
            <a:r>
              <a:rPr lang="en-GB" dirty="0"/>
              <a:t>	‘</a:t>
            </a:r>
            <a:r>
              <a:rPr lang="en-US" dirty="0"/>
              <a:t>The list of attributes required of the non-executive director is so long, precise and contradictory that there cannot be a single board member in the world that fully fits the bill. They need to be supportive, intelligent, interesting, well-rounded and funny, entrepreneurial, objective yet passionate, independent, curious, challenging and fit. They also need to have a financial background and real business experience, a strong moral compass, and be first-class all-</a:t>
            </a:r>
            <a:r>
              <a:rPr lang="en-US" dirty="0" err="1"/>
              <a:t>rounders</a:t>
            </a:r>
            <a:r>
              <a:rPr lang="en-US" dirty="0"/>
              <a:t> with specific industry skills.’</a:t>
            </a:r>
          </a:p>
          <a:p>
            <a:pPr>
              <a:buNone/>
            </a:pPr>
            <a:r>
              <a:rPr lang="en-US" dirty="0"/>
              <a:t>		--Financial Times</a:t>
            </a:r>
            <a:endParaRPr lang="en-GB" dirty="0"/>
          </a:p>
        </p:txBody>
      </p:sp>
    </p:spTree>
    <p:extLst>
      <p:ext uri="{BB962C8B-B14F-4D97-AF65-F5344CB8AC3E}">
        <p14:creationId xmlns:p14="http://schemas.microsoft.com/office/powerpoint/2010/main" val="2212684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Beyond board meetings</a:t>
            </a:r>
          </a:p>
        </p:txBody>
      </p:sp>
      <p:sp>
        <p:nvSpPr>
          <p:cNvPr id="3" name="Content Placeholder 2"/>
          <p:cNvSpPr>
            <a:spLocks noGrp="1"/>
          </p:cNvSpPr>
          <p:nvPr>
            <p:ph idx="1"/>
          </p:nvPr>
        </p:nvSpPr>
        <p:spPr/>
        <p:txBody>
          <a:bodyPr>
            <a:normAutofit fontScale="85000" lnSpcReduction="20000"/>
          </a:bodyPr>
          <a:lstStyle/>
          <a:p>
            <a:r>
              <a:rPr lang="en-GB" dirty="0"/>
              <a:t>Board meetings are about a lot more than turning up to meetings and getting a free lunch.</a:t>
            </a:r>
          </a:p>
          <a:p>
            <a:r>
              <a:rPr lang="en-GB" dirty="0"/>
              <a:t>My own experience:</a:t>
            </a:r>
          </a:p>
          <a:p>
            <a:pPr lvl="1"/>
            <a:r>
              <a:rPr lang="en-GB" dirty="0"/>
              <a:t>Serving as temporary chair of the board</a:t>
            </a:r>
          </a:p>
          <a:p>
            <a:pPr lvl="1"/>
            <a:r>
              <a:rPr lang="en-GB" dirty="0"/>
              <a:t>Serving on committees (finance and audit, safeguarding, business development, strategy, ethos)</a:t>
            </a:r>
          </a:p>
          <a:p>
            <a:pPr lvl="1"/>
            <a:r>
              <a:rPr lang="en-GB" dirty="0"/>
              <a:t>Serving on task and finish groups (strategy, group cohesion)</a:t>
            </a:r>
          </a:p>
          <a:p>
            <a:pPr lvl="1"/>
            <a:r>
              <a:rPr lang="en-GB" dirty="0"/>
              <a:t>Leading process to recruit new chair and new CEO</a:t>
            </a:r>
          </a:p>
          <a:p>
            <a:pPr lvl="1"/>
            <a:r>
              <a:rPr lang="en-GB" dirty="0"/>
              <a:t>Leading process to develop emergency strategic goals during the pandemic</a:t>
            </a:r>
          </a:p>
          <a:p>
            <a:pPr lvl="1"/>
            <a:r>
              <a:rPr lang="en-GB" dirty="0"/>
              <a:t>Chairing meetings of ethos committees and leads across a decentralised organisation</a:t>
            </a:r>
          </a:p>
          <a:p>
            <a:pPr lvl="1"/>
            <a:r>
              <a:rPr lang="en-GB" dirty="0"/>
              <a:t>Devising a system of board evaluation and helping to implement it</a:t>
            </a:r>
          </a:p>
          <a:p>
            <a:pPr lvl="1"/>
            <a:r>
              <a:rPr lang="en-GB" dirty="0"/>
              <a:t>Serving on working party overseeing merger with another organisation</a:t>
            </a:r>
          </a:p>
          <a:p>
            <a:pPr lvl="1"/>
            <a:r>
              <a:rPr lang="en-GB" dirty="0"/>
              <a:t>Leading on the production of board papers on strategy and ethos</a:t>
            </a:r>
          </a:p>
          <a:p>
            <a:pPr lvl="1"/>
            <a:r>
              <a:rPr lang="en-GB" dirty="0"/>
              <a:t>Conducting a formal investigation into allegations of misconduct by the CEO</a:t>
            </a:r>
          </a:p>
          <a:p>
            <a:pPr lvl="1"/>
            <a:r>
              <a:rPr lang="en-GB" dirty="0"/>
              <a:t>Sitting on a disciplinary panel for a senior executive</a:t>
            </a:r>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utility theory</a:t>
            </a:r>
          </a:p>
        </p:txBody>
      </p:sp>
      <p:sp>
        <p:nvSpPr>
          <p:cNvPr id="3" name="Content Placeholder 2"/>
          <p:cNvSpPr>
            <a:spLocks noGrp="1"/>
          </p:cNvSpPr>
          <p:nvPr>
            <p:ph idx="1"/>
          </p:nvPr>
        </p:nvSpPr>
        <p:spPr/>
        <p:txBody>
          <a:bodyPr>
            <a:normAutofit/>
          </a:bodyPr>
          <a:lstStyle/>
          <a:p>
            <a:r>
              <a:rPr lang="en-GB" dirty="0"/>
              <a:t>Conventional economic theory argues that human nature means that we seek to maximise the return of any investment to ourselves</a:t>
            </a:r>
          </a:p>
          <a:p>
            <a:r>
              <a:rPr lang="en-GB" dirty="0"/>
              <a:t>Expected utility = the value to us of any action</a:t>
            </a:r>
          </a:p>
          <a:p>
            <a:r>
              <a:rPr lang="en-GB" dirty="0"/>
              <a:t>Expected utility theory assumes:</a:t>
            </a:r>
          </a:p>
          <a:p>
            <a:pPr lvl="1"/>
            <a:r>
              <a:rPr lang="en-GB" dirty="0"/>
              <a:t>Unbounded rationality</a:t>
            </a:r>
          </a:p>
          <a:p>
            <a:pPr lvl="1"/>
            <a:r>
              <a:rPr lang="en-GB" dirty="0"/>
              <a:t>Unbounded willpower</a:t>
            </a:r>
          </a:p>
          <a:p>
            <a:pPr lvl="1"/>
            <a:r>
              <a:rPr lang="en-GB" dirty="0"/>
              <a:t>Unbounded selfishness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basic functions</a:t>
            </a:r>
          </a:p>
        </p:txBody>
      </p:sp>
      <p:sp>
        <p:nvSpPr>
          <p:cNvPr id="3" name="Content Placeholder 2"/>
          <p:cNvSpPr>
            <a:spLocks noGrp="1"/>
          </p:cNvSpPr>
          <p:nvPr>
            <p:ph idx="1"/>
          </p:nvPr>
        </p:nvSpPr>
        <p:spPr/>
        <p:txBody>
          <a:bodyPr>
            <a:normAutofit/>
          </a:bodyPr>
          <a:lstStyle/>
          <a:p>
            <a:r>
              <a:rPr lang="en-GB" dirty="0"/>
              <a:t>Stewardship – ensuring the organisation functions in accordance with legal frameworks and its own stated mission</a:t>
            </a:r>
          </a:p>
          <a:p>
            <a:r>
              <a:rPr lang="en-GB" dirty="0"/>
              <a:t>Mentoring and support – advising the executive on the best way forward and bringing personal experience to bear</a:t>
            </a:r>
          </a:p>
          <a:p>
            <a:r>
              <a:rPr lang="en-GB" dirty="0"/>
              <a:t>Resource provision – bringing personal networks into play to provide support for the organisation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paradox of challenge and support</a:t>
            </a:r>
          </a:p>
        </p:txBody>
      </p:sp>
      <p:sp>
        <p:nvSpPr>
          <p:cNvPr id="3" name="Content Placeholder 2"/>
          <p:cNvSpPr>
            <a:spLocks noGrp="1"/>
          </p:cNvSpPr>
          <p:nvPr>
            <p:ph idx="1"/>
          </p:nvPr>
        </p:nvSpPr>
        <p:spPr/>
        <p:txBody>
          <a:bodyPr>
            <a:normAutofit/>
          </a:bodyPr>
          <a:lstStyle/>
          <a:p>
            <a:r>
              <a:rPr lang="en-GB" dirty="0"/>
              <a:t>‘Simultaneously coach and referee’</a:t>
            </a:r>
          </a:p>
          <a:p>
            <a:r>
              <a:rPr lang="en-GB" dirty="0"/>
              <a:t>Relationship with the executives must involve a degree of separation</a:t>
            </a:r>
          </a:p>
          <a:p>
            <a:r>
              <a:rPr lang="en-GB" dirty="0"/>
              <a:t>As a non-executive director, I work with and support the executive team, but I also know my job is to discipline them if they do things wrong (yet another paradox)</a:t>
            </a:r>
          </a:p>
          <a:p>
            <a:r>
              <a:rPr lang="en-GB" dirty="0"/>
              <a:t>Where is the balance between challenge and support?</a:t>
            </a:r>
          </a:p>
          <a:p>
            <a:pPr lvl="1"/>
            <a:r>
              <a:rPr lang="en-GB" dirty="0"/>
              <a:t>This is often the greatest single source of tension on boards</a:t>
            </a: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importance of independence</a:t>
            </a:r>
          </a:p>
        </p:txBody>
      </p:sp>
      <p:sp>
        <p:nvSpPr>
          <p:cNvPr id="3" name="Content Placeholder 2"/>
          <p:cNvSpPr>
            <a:spLocks noGrp="1"/>
          </p:cNvSpPr>
          <p:nvPr>
            <p:ph idx="1"/>
          </p:nvPr>
        </p:nvSpPr>
        <p:spPr/>
        <p:txBody>
          <a:bodyPr>
            <a:normAutofit/>
          </a:bodyPr>
          <a:lstStyle/>
          <a:p>
            <a:r>
              <a:rPr lang="en-GB" dirty="0"/>
              <a:t>Independent non-executive directors are the backbone of the board (Gerry Brown, </a:t>
            </a:r>
            <a:r>
              <a:rPr lang="en-GB" i="1" dirty="0"/>
              <a:t>The Independent Director</a:t>
            </a:r>
            <a:r>
              <a:rPr lang="en-GB" dirty="0"/>
              <a:t>)</a:t>
            </a:r>
          </a:p>
          <a:p>
            <a:r>
              <a:rPr lang="en-GB" dirty="0"/>
              <a:t>Independence of action, freedom to act</a:t>
            </a:r>
          </a:p>
          <a:p>
            <a:r>
              <a:rPr lang="en-GB" dirty="0"/>
              <a:t>Independence of thought, do not simply accept what is said, triangulate and make own decisions</a:t>
            </a:r>
          </a:p>
          <a:p>
            <a:r>
              <a:rPr lang="en-GB" dirty="0"/>
              <a:t>Independence of spirit, freedom to speak up and challenge in a respectful and diplomatic way</a:t>
            </a:r>
          </a:p>
          <a:p>
            <a:r>
              <a:rPr lang="en-GB" dirty="0"/>
              <a:t>Don’t be afraid to be the only dissenter</a:t>
            </a:r>
          </a:p>
          <a:p>
            <a:r>
              <a:rPr lang="en-GB" dirty="0"/>
              <a:t>Don’t be afraid to be unpopular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When the board fails, the consequences can be enormous</a:t>
            </a:r>
          </a:p>
        </p:txBody>
      </p:sp>
      <p:sp>
        <p:nvSpPr>
          <p:cNvPr id="3" name="Content Placeholder 2"/>
          <p:cNvSpPr>
            <a:spLocks noGrp="1"/>
          </p:cNvSpPr>
          <p:nvPr>
            <p:ph idx="1"/>
          </p:nvPr>
        </p:nvSpPr>
        <p:spPr/>
        <p:txBody>
          <a:bodyPr>
            <a:normAutofit/>
          </a:bodyPr>
          <a:lstStyle/>
          <a:p>
            <a:pPr lvl="1"/>
            <a:r>
              <a:rPr lang="en-GB" dirty="0"/>
              <a:t>Loss of share value, damage to investors such as pension funds</a:t>
            </a:r>
          </a:p>
          <a:p>
            <a:pPr lvl="1"/>
            <a:r>
              <a:rPr lang="en-GB" dirty="0"/>
              <a:t>Job losses with consequent social and </a:t>
            </a:r>
            <a:r>
              <a:rPr lang="en-GB" dirty="0" err="1"/>
              <a:t>pyschological</a:t>
            </a:r>
            <a:r>
              <a:rPr lang="en-GB" dirty="0"/>
              <a:t> damage</a:t>
            </a:r>
          </a:p>
          <a:p>
            <a:pPr lvl="2"/>
            <a:r>
              <a:rPr lang="en-GB" dirty="0"/>
              <a:t>Knock-on job losses in related industries</a:t>
            </a:r>
          </a:p>
          <a:p>
            <a:pPr lvl="1"/>
            <a:r>
              <a:rPr lang="en-GB" dirty="0"/>
              <a:t>Loss of tax revenues</a:t>
            </a:r>
          </a:p>
          <a:p>
            <a:pPr lvl="1"/>
            <a:r>
              <a:rPr lang="en-GB" dirty="0"/>
              <a:t>Faulty or dangerous products</a:t>
            </a:r>
          </a:p>
          <a:p>
            <a:pPr lvl="1"/>
            <a:r>
              <a:rPr lang="en-GB" dirty="0"/>
              <a:t>Damage to reputation</a:t>
            </a:r>
          </a:p>
          <a:p>
            <a:pPr lvl="1"/>
            <a:r>
              <a:rPr lang="en-GB" dirty="0"/>
              <a:t>Psychological harm to employees and others</a:t>
            </a:r>
          </a:p>
          <a:p>
            <a:pPr lvl="1"/>
            <a:r>
              <a:rPr lang="en-GB" dirty="0"/>
              <a:t>Damage to the environment</a:t>
            </a:r>
          </a:p>
          <a:p>
            <a:pPr lvl="1"/>
            <a:r>
              <a:rPr lang="en-GB" dirty="0"/>
              <a:t>And of course…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Picture 2" descr="Image result for deepwater horizo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938"/>
            <a:ext cx="12192000" cy="6882938"/>
          </a:xfrm>
          <a:prstGeom prst="rect">
            <a:avLst/>
          </a:prstGeom>
          <a:noFill/>
          <a:ln>
            <a:noFill/>
          </a:ln>
        </p:spPr>
      </p:pic>
    </p:spTree>
    <p:extLst>
      <p:ext uri="{BB962C8B-B14F-4D97-AF65-F5344CB8AC3E}">
        <p14:creationId xmlns:p14="http://schemas.microsoft.com/office/powerpoint/2010/main" val="487167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nature, dirt&#10;&#10;Description automatically generated">
            <a:extLst>
              <a:ext uri="{FF2B5EF4-FFF2-40B4-BE49-F238E27FC236}">
                <a16:creationId xmlns:a16="http://schemas.microsoft.com/office/drawing/2014/main" id="{305F3956-3E1B-0E87-BE4D-C2BAE2D8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57" y="-515429"/>
            <a:ext cx="12652514" cy="7354957"/>
          </a:xfrm>
          <a:prstGeom prst="rect">
            <a:avLst/>
          </a:prstGeom>
        </p:spPr>
      </p:pic>
    </p:spTree>
    <p:extLst>
      <p:ext uri="{BB962C8B-B14F-4D97-AF65-F5344CB8AC3E}">
        <p14:creationId xmlns:p14="http://schemas.microsoft.com/office/powerpoint/2010/main" val="1215601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uilding, factory, old&#10;&#10;Description automatically generated">
            <a:extLst>
              <a:ext uri="{FF2B5EF4-FFF2-40B4-BE49-F238E27FC236}">
                <a16:creationId xmlns:a16="http://schemas.microsoft.com/office/drawing/2014/main" id="{0B4E7F56-F1AB-FE3C-16AC-092452B9E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257175"/>
            <a:ext cx="12182475" cy="7286625"/>
          </a:xfrm>
          <a:prstGeom prst="rect">
            <a:avLst/>
          </a:prstGeom>
        </p:spPr>
      </p:pic>
    </p:spTree>
    <p:extLst>
      <p:ext uri="{BB962C8B-B14F-4D97-AF65-F5344CB8AC3E}">
        <p14:creationId xmlns:p14="http://schemas.microsoft.com/office/powerpoint/2010/main" val="2107188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6EAC-018D-47F2-A93B-B3E4DE5E2A15}"/>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591DDFD8-DC2D-4D44-89F1-43189A050CA2}"/>
              </a:ext>
            </a:extLst>
          </p:cNvPr>
          <p:cNvSpPr>
            <a:spLocks noGrp="1"/>
          </p:cNvSpPr>
          <p:nvPr>
            <p:ph idx="1"/>
          </p:nvPr>
        </p:nvSpPr>
        <p:spPr/>
        <p:txBody>
          <a:bodyPr>
            <a:normAutofit/>
          </a:bodyPr>
          <a:lstStyle/>
          <a:p>
            <a:r>
              <a:rPr lang="en-GB" dirty="0"/>
              <a:t>You are independent non-executive board members of a food processing company. At 2 am, you are woken by a telephone call. The media are about to run a report that some of your products have been contaminated with listeriosis poisoning. Many people are already in hospital, and some are likely to die. An emergency board meeting has been called for 10 am.</a:t>
            </a:r>
          </a:p>
          <a:p>
            <a:r>
              <a:rPr lang="en-GB" dirty="0"/>
              <a:t>What will you say at this board meeting? What questions will you ask? What responses will you expect to receive?</a:t>
            </a:r>
          </a:p>
          <a:p>
            <a:r>
              <a:rPr lang="en-GB" dirty="0"/>
              <a:t>What will you do if the responses you receive are not forthcoming? How will you hold the company to account?</a:t>
            </a:r>
          </a:p>
        </p:txBody>
      </p:sp>
    </p:spTree>
    <p:extLst>
      <p:ext uri="{BB962C8B-B14F-4D97-AF65-F5344CB8AC3E}">
        <p14:creationId xmlns:p14="http://schemas.microsoft.com/office/powerpoint/2010/main" val="21101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Behavioural economics</a:t>
            </a:r>
          </a:p>
        </p:txBody>
      </p:sp>
      <p:sp>
        <p:nvSpPr>
          <p:cNvPr id="3" name="Content Placeholder 2"/>
          <p:cNvSpPr>
            <a:spLocks noGrp="1"/>
          </p:cNvSpPr>
          <p:nvPr>
            <p:ph idx="1"/>
          </p:nvPr>
        </p:nvSpPr>
        <p:spPr/>
        <p:txBody>
          <a:bodyPr>
            <a:normAutofit/>
          </a:bodyPr>
          <a:lstStyle/>
          <a:p>
            <a:r>
              <a:rPr lang="en-GB" dirty="0"/>
              <a:t>Behavioural economics assumes the opposite:</a:t>
            </a:r>
          </a:p>
          <a:p>
            <a:pPr lvl="1"/>
            <a:r>
              <a:rPr lang="en-GB" dirty="0"/>
              <a:t>Bounded rationality</a:t>
            </a:r>
          </a:p>
          <a:p>
            <a:pPr lvl="2"/>
            <a:r>
              <a:rPr lang="en-GB" dirty="0"/>
              <a:t>We make choices based on the information we have to hand</a:t>
            </a:r>
          </a:p>
          <a:p>
            <a:pPr lvl="2"/>
            <a:r>
              <a:rPr lang="en-GB" dirty="0"/>
              <a:t>Instead of the best possible option we seek the best available option</a:t>
            </a:r>
          </a:p>
          <a:p>
            <a:pPr lvl="1"/>
            <a:r>
              <a:rPr lang="en-GB" dirty="0"/>
              <a:t>Bounded willpower</a:t>
            </a:r>
          </a:p>
          <a:p>
            <a:pPr lvl="2"/>
            <a:r>
              <a:rPr lang="en-GB" dirty="0"/>
              <a:t>Other factors may affect our will and thought processes</a:t>
            </a:r>
          </a:p>
          <a:p>
            <a:pPr lvl="2"/>
            <a:r>
              <a:rPr lang="en-GB" dirty="0"/>
              <a:t>Heuristics, trial and error rather than calculation</a:t>
            </a:r>
          </a:p>
          <a:p>
            <a:pPr lvl="1"/>
            <a:r>
              <a:rPr lang="en-GB" dirty="0"/>
              <a:t>Bounded selfishness</a:t>
            </a:r>
          </a:p>
          <a:p>
            <a:pPr lvl="2"/>
            <a:r>
              <a:rPr lang="en-GB" dirty="0"/>
              <a:t>Most of us are capable of altruistic behaviour</a:t>
            </a:r>
          </a:p>
          <a:p>
            <a:pPr lvl="2"/>
            <a:r>
              <a:rPr lang="en-GB" dirty="0"/>
              <a:t>Altruism is linked to pleasure-seeking behaviour (Oxytocin)</a:t>
            </a:r>
          </a:p>
          <a:p>
            <a:pPr marL="457200" lvl="1" indent="0">
              <a:buNone/>
            </a:pPr>
            <a:r>
              <a:rPr lang="en-GB" dirty="0"/>
              <a:t>	</a:t>
            </a:r>
          </a:p>
          <a:p>
            <a:pPr lvl="2"/>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a:t>
            </a:r>
          </a:p>
        </p:txBody>
      </p:sp>
      <p:sp>
        <p:nvSpPr>
          <p:cNvPr id="3" name="Content Placeholder 2"/>
          <p:cNvSpPr>
            <a:spLocks noGrp="1"/>
          </p:cNvSpPr>
          <p:nvPr>
            <p:ph idx="1"/>
          </p:nvPr>
        </p:nvSpPr>
        <p:spPr/>
        <p:txBody>
          <a:bodyPr>
            <a:normAutofit/>
          </a:bodyPr>
          <a:lstStyle/>
          <a:p>
            <a:r>
              <a:rPr lang="en-GB" dirty="0"/>
              <a:t>We make decisions quickly and often on the basis of inadequate information – Henry </a:t>
            </a:r>
            <a:r>
              <a:rPr lang="en-GB" dirty="0" err="1"/>
              <a:t>Mintzberg</a:t>
            </a:r>
            <a:r>
              <a:rPr lang="en-GB" dirty="0"/>
              <a:t>, </a:t>
            </a:r>
            <a:r>
              <a:rPr lang="en-GB" i="1" dirty="0"/>
              <a:t>The Nature </a:t>
            </a:r>
            <a:r>
              <a:rPr lang="en-GB" i="1"/>
              <a:t>of Managerial Work</a:t>
            </a:r>
            <a:endParaRPr lang="en-GB" dirty="0"/>
          </a:p>
          <a:p>
            <a:r>
              <a:rPr lang="en-GB" dirty="0"/>
              <a:t>Asymmetries of information can lead to perceptions of risk which are not always accurate</a:t>
            </a:r>
          </a:p>
          <a:p>
            <a:r>
              <a:rPr lang="en-GB" dirty="0"/>
              <a:t>Higher levels of risk mean we are reluctant to make decisions </a:t>
            </a:r>
          </a:p>
          <a:p>
            <a:r>
              <a:rPr lang="en-GB" dirty="0"/>
              <a:t>Risk-information trade-off – e.g. risk of shutting down economy v. risk of transmission of </a:t>
            </a:r>
            <a:r>
              <a:rPr lang="en-GB" dirty="0" err="1"/>
              <a:t>coronavirus</a:t>
            </a:r>
            <a:r>
              <a:rPr lang="en-GB" dirty="0"/>
              <a:t> – what role did lack of information play?</a:t>
            </a:r>
          </a:p>
          <a:p>
            <a:r>
              <a:rPr lang="en-GB" dirty="0"/>
              <a:t>When we lack information we fall back on past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Mass behaviour</a:t>
            </a:r>
          </a:p>
        </p:txBody>
      </p:sp>
      <p:sp>
        <p:nvSpPr>
          <p:cNvPr id="3" name="Content Placeholder 2"/>
          <p:cNvSpPr>
            <a:spLocks noGrp="1"/>
          </p:cNvSpPr>
          <p:nvPr>
            <p:ph idx="1"/>
          </p:nvPr>
        </p:nvSpPr>
        <p:spPr/>
        <p:txBody>
          <a:bodyPr>
            <a:normAutofit/>
          </a:bodyPr>
          <a:lstStyle/>
          <a:p>
            <a:r>
              <a:rPr lang="en-GB" dirty="0"/>
              <a:t>The success of any institution depends on whether people are willing to join it (Elias Canetti, </a:t>
            </a:r>
            <a:r>
              <a:rPr lang="en-GB" i="1" dirty="0"/>
              <a:t>Crowds and Power</a:t>
            </a:r>
            <a:r>
              <a:rPr lang="en-GB" dirty="0"/>
              <a:t>)</a:t>
            </a:r>
          </a:p>
          <a:p>
            <a:pPr lvl="1"/>
            <a:r>
              <a:rPr lang="en-GB" dirty="0"/>
              <a:t>Employees, customers, donors, etc</a:t>
            </a:r>
          </a:p>
          <a:p>
            <a:endParaRPr lang="en-GB" dirty="0"/>
          </a:p>
          <a:p>
            <a:r>
              <a:rPr lang="en-GB" dirty="0"/>
              <a:t>But why do people join institutions or movements? What motivates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Engaging with groups</a:t>
            </a:r>
          </a:p>
        </p:txBody>
      </p:sp>
      <p:sp>
        <p:nvSpPr>
          <p:cNvPr id="3" name="Content Placeholder 2"/>
          <p:cNvSpPr>
            <a:spLocks noGrp="1"/>
          </p:cNvSpPr>
          <p:nvPr>
            <p:ph idx="1"/>
          </p:nvPr>
        </p:nvSpPr>
        <p:spPr/>
        <p:txBody>
          <a:bodyPr>
            <a:normAutofit/>
          </a:bodyPr>
          <a:lstStyle/>
          <a:p>
            <a:r>
              <a:rPr lang="en-GB" dirty="0"/>
              <a:t>Forms of engagement</a:t>
            </a:r>
          </a:p>
          <a:p>
            <a:pPr lvl="1"/>
            <a:r>
              <a:rPr lang="en-GB" dirty="0"/>
              <a:t>Compliance; we join a group because we feel we should, but do not really subscribe to its values</a:t>
            </a:r>
          </a:p>
          <a:p>
            <a:pPr lvl="1"/>
            <a:r>
              <a:rPr lang="en-GB" dirty="0"/>
              <a:t>Identification; we identify ourselves as members of the group, ‘people like us’, but our loyalty is likely to be tested if another option comes along</a:t>
            </a:r>
          </a:p>
          <a:p>
            <a:pPr lvl="1"/>
            <a:r>
              <a:rPr lang="en-GB"/>
              <a:t>Internalisation</a:t>
            </a:r>
            <a:r>
              <a:rPr lang="en-GB" dirty="0"/>
              <a:t>; we join a group because we feel its values match our own, or we come to this realisation as time progresses</a:t>
            </a:r>
          </a:p>
          <a:p>
            <a:pPr lvl="1"/>
            <a:endParaRPr lang="en-GB" dirty="0"/>
          </a:p>
          <a:p>
            <a:pPr lvl="1">
              <a:buNone/>
            </a:pPr>
            <a:r>
              <a:rPr lang="en-GB" dirty="0"/>
              <a:t>It is not always easy to know how engaged people are, as customers or employees, but internalisation is more likely to keep them fully engaged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‘Weapons of influence’</a:t>
            </a:r>
          </a:p>
        </p:txBody>
      </p:sp>
      <p:sp>
        <p:nvSpPr>
          <p:cNvPr id="3" name="Content Placeholder 2"/>
          <p:cNvSpPr>
            <a:spLocks noGrp="1"/>
          </p:cNvSpPr>
          <p:nvPr>
            <p:ph idx="1"/>
          </p:nvPr>
        </p:nvSpPr>
        <p:spPr/>
        <p:txBody>
          <a:bodyPr>
            <a:normAutofit/>
          </a:bodyPr>
          <a:lstStyle/>
          <a:p>
            <a:r>
              <a:rPr lang="en-GB" dirty="0"/>
              <a:t>How to influence groups</a:t>
            </a:r>
          </a:p>
          <a:p>
            <a:pPr lvl="1"/>
            <a:r>
              <a:rPr lang="en-GB" dirty="0"/>
              <a:t>Reciprocity; natural inclination to return favours</a:t>
            </a:r>
          </a:p>
          <a:p>
            <a:pPr lvl="1"/>
            <a:r>
              <a:rPr lang="en-GB" dirty="0"/>
              <a:t>Consistency; people do not change their views without good reason, prefer security of the known</a:t>
            </a:r>
          </a:p>
          <a:p>
            <a:pPr lvl="1"/>
            <a:r>
              <a:rPr lang="en-GB" dirty="0"/>
              <a:t>Social proof; people are more likely to do something if they see other people doing it</a:t>
            </a:r>
          </a:p>
          <a:p>
            <a:pPr lvl="1"/>
            <a:r>
              <a:rPr lang="en-GB" dirty="0"/>
              <a:t>Authority; people tend to obey authority figures</a:t>
            </a:r>
          </a:p>
          <a:p>
            <a:pPr lvl="1"/>
            <a:r>
              <a:rPr lang="en-GB" dirty="0"/>
              <a:t>Liking; people tend to imitate people they like</a:t>
            </a:r>
          </a:p>
          <a:p>
            <a:pPr lvl="1"/>
            <a:r>
              <a:rPr lang="en-GB" dirty="0"/>
              <a:t>Scarcity; limiting resources tends to stimulate demand (limited editions and so on) (Robert </a:t>
            </a:r>
            <a:r>
              <a:rPr lang="en-GB" dirty="0" err="1"/>
              <a:t>Cialdini</a:t>
            </a:r>
            <a:r>
              <a:rPr lang="en-GB" dirty="0"/>
              <a:t>, </a:t>
            </a:r>
            <a:r>
              <a:rPr lang="en-GB" i="1" dirty="0"/>
              <a:t>Influence: Science and Practice</a:t>
            </a:r>
            <a:r>
              <a:rPr lang="en-GB"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3518</Words>
  <Application>Microsoft Office PowerPoint</Application>
  <PresentationFormat>Widescreen</PresentationFormat>
  <Paragraphs>326</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Masterclass 2</vt:lpstr>
      <vt:lpstr>Who makes the best decisions?</vt:lpstr>
      <vt:lpstr>Why were we not better prepared for the pandemic?</vt:lpstr>
      <vt:lpstr>Expected utility theory</vt:lpstr>
      <vt:lpstr>Behavioural economics</vt:lpstr>
      <vt:lpstr>Consequences</vt:lpstr>
      <vt:lpstr>Mass behaviour</vt:lpstr>
      <vt:lpstr>Engaging with groups</vt:lpstr>
      <vt:lpstr>‘Weapons of influence’</vt:lpstr>
      <vt:lpstr>Cognitive bias</vt:lpstr>
      <vt:lpstr>Synergy, social loafing and groupthink</vt:lpstr>
      <vt:lpstr>Discussion</vt:lpstr>
      <vt:lpstr> </vt:lpstr>
      <vt:lpstr>Complex adaptive systems</vt:lpstr>
      <vt:lpstr>Six elements required to achieve this</vt:lpstr>
      <vt:lpstr>People</vt:lpstr>
      <vt:lpstr>Culture</vt:lpstr>
      <vt:lpstr>Processes</vt:lpstr>
      <vt:lpstr>Tasks and jobs</vt:lpstr>
      <vt:lpstr>Job Characteristics Approach</vt:lpstr>
      <vt:lpstr>Resources</vt:lpstr>
      <vt:lpstr>Knowledge and communication</vt:lpstr>
      <vt:lpstr>Barriers to knowledge</vt:lpstr>
      <vt:lpstr>The leader watches and listens…</vt:lpstr>
      <vt:lpstr>Story telling</vt:lpstr>
      <vt:lpstr>Engaging people</vt:lpstr>
      <vt:lpstr>Stories and the brain</vt:lpstr>
      <vt:lpstr>Discussion</vt:lpstr>
      <vt:lpstr>Leadership paradoxes</vt:lpstr>
      <vt:lpstr>What is governance?</vt:lpstr>
      <vt:lpstr>Who is responsible for governance?</vt:lpstr>
      <vt:lpstr>Board composition</vt:lpstr>
      <vt:lpstr>Board responsibilities</vt:lpstr>
      <vt:lpstr>Integrated reporting – the six capitals</vt:lpstr>
      <vt:lpstr>Integrated reporting – the next frontier</vt:lpstr>
      <vt:lpstr>Metrics and narrative</vt:lpstr>
      <vt:lpstr>Executive and non-executive responsibilities</vt:lpstr>
      <vt:lpstr>‘A job for which no one is qualified’ (Financial Times)</vt:lpstr>
      <vt:lpstr>Beyond board meetings</vt:lpstr>
      <vt:lpstr>Three basic functions</vt:lpstr>
      <vt:lpstr>The paradox of challenge and support</vt:lpstr>
      <vt:lpstr>The importance of independence</vt:lpstr>
      <vt:lpstr>When the board fails, the consequences can be enormous</vt:lpstr>
      <vt:lpstr>PowerPoint Presentation</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Masterclass 2</dc:title>
  <dc:creator>Morgen Witzel</dc:creator>
  <cp:lastModifiedBy>Vincent King</cp:lastModifiedBy>
  <cp:revision>25</cp:revision>
  <dcterms:created xsi:type="dcterms:W3CDTF">2022-06-06T10:59:39Z</dcterms:created>
  <dcterms:modified xsi:type="dcterms:W3CDTF">2024-02-22T05:28:01Z</dcterms:modified>
</cp:coreProperties>
</file>