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21"/>
  </p:notesMasterIdLst>
  <p:sldIdLst>
    <p:sldId id="378" r:id="rId4"/>
    <p:sldId id="379" r:id="rId5"/>
    <p:sldId id="370" r:id="rId6"/>
    <p:sldId id="383" r:id="rId7"/>
    <p:sldId id="386" r:id="rId8"/>
    <p:sldId id="380" r:id="rId9"/>
    <p:sldId id="387" r:id="rId10"/>
    <p:sldId id="389" r:id="rId11"/>
    <p:sldId id="388" r:id="rId12"/>
    <p:sldId id="390" r:id="rId13"/>
    <p:sldId id="391" r:id="rId14"/>
    <p:sldId id="392" r:id="rId15"/>
    <p:sldId id="393" r:id="rId16"/>
    <p:sldId id="394" r:id="rId17"/>
    <p:sldId id="357" r:id="rId18"/>
    <p:sldId id="385" r:id="rId19"/>
    <p:sldId id="381"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BBFC7-0469-4AE0-A58E-E40B351518D5}" v="20" dt="2023-01-25T20:38:0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64" d="100"/>
          <a:sy n="64" d="100"/>
        </p:scale>
        <p:origin x="1276" y="56"/>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207BBFC7-0469-4AE0-A58E-E40B351518D5}"/>
    <pc:docChg chg="undo custSel modSld">
      <pc:chgData name="Vincent King" userId="f96d9c2d90ad25d7" providerId="LiveId" clId="{207BBFC7-0469-4AE0-A58E-E40B351518D5}" dt="2023-01-25T20:38:39.574" v="6259" actId="20577"/>
      <pc:docMkLst>
        <pc:docMk/>
      </pc:docMkLst>
      <pc:sldChg chg="modNotesTx">
        <pc:chgData name="Vincent King" userId="f96d9c2d90ad25d7" providerId="LiveId" clId="{207BBFC7-0469-4AE0-A58E-E40B351518D5}" dt="2023-01-25T19:00:55.553" v="300" actId="20577"/>
        <pc:sldMkLst>
          <pc:docMk/>
          <pc:sldMk cId="614914171" sldId="370"/>
        </pc:sldMkLst>
      </pc:sldChg>
      <pc:sldChg chg="modSp mod">
        <pc:chgData name="Vincent King" userId="f96d9c2d90ad25d7" providerId="LiveId" clId="{207BBFC7-0469-4AE0-A58E-E40B351518D5}" dt="2023-01-25T18:50:42.725" v="14" actId="14100"/>
        <pc:sldMkLst>
          <pc:docMk/>
          <pc:sldMk cId="2833185368" sldId="378"/>
        </pc:sldMkLst>
        <pc:spChg chg="mod">
          <ac:chgData name="Vincent King" userId="f96d9c2d90ad25d7" providerId="LiveId" clId="{207BBFC7-0469-4AE0-A58E-E40B351518D5}" dt="2023-01-25T18:50:42.725" v="14" actId="14100"/>
          <ac:spMkLst>
            <pc:docMk/>
            <pc:sldMk cId="2833185368" sldId="378"/>
            <ac:spMk id="7" creationId="{00000000-0000-0000-0000-000000000000}"/>
          </ac:spMkLst>
        </pc:spChg>
      </pc:sldChg>
      <pc:sldChg chg="modNotesTx">
        <pc:chgData name="Vincent King" userId="f96d9c2d90ad25d7" providerId="LiveId" clId="{207BBFC7-0469-4AE0-A58E-E40B351518D5}" dt="2023-01-25T18:59:02.515" v="222" actId="20577"/>
        <pc:sldMkLst>
          <pc:docMk/>
          <pc:sldMk cId="3210425699" sldId="379"/>
        </pc:sldMkLst>
      </pc:sldChg>
      <pc:sldChg chg="addSp modSp modNotesTx">
        <pc:chgData name="Vincent King" userId="f96d9c2d90ad25d7" providerId="LiveId" clId="{207BBFC7-0469-4AE0-A58E-E40B351518D5}" dt="2023-01-25T19:14:05.358" v="842" actId="20577"/>
        <pc:sldMkLst>
          <pc:docMk/>
          <pc:sldMk cId="2407275958" sldId="380"/>
        </pc:sldMkLst>
        <pc:spChg chg="mod">
          <ac:chgData name="Vincent King" userId="f96d9c2d90ad25d7" providerId="LiveId" clId="{207BBFC7-0469-4AE0-A58E-E40B351518D5}" dt="2023-01-25T19:06:04.587" v="302"/>
          <ac:spMkLst>
            <pc:docMk/>
            <pc:sldMk cId="2407275958" sldId="380"/>
            <ac:spMk id="6" creationId="{7AF7D310-9541-864E-DC72-97EC75A547E6}"/>
          </ac:spMkLst>
        </pc:spChg>
        <pc:spChg chg="mod">
          <ac:chgData name="Vincent King" userId="f96d9c2d90ad25d7" providerId="LiveId" clId="{207BBFC7-0469-4AE0-A58E-E40B351518D5}" dt="2023-01-25T19:06:04.587" v="302"/>
          <ac:spMkLst>
            <pc:docMk/>
            <pc:sldMk cId="2407275958" sldId="380"/>
            <ac:spMk id="7" creationId="{D95BC904-85A0-1AA0-A21A-6EF9B1162BD0}"/>
          </ac:spMkLst>
        </pc:spChg>
        <pc:spChg chg="mod">
          <ac:chgData name="Vincent King" userId="f96d9c2d90ad25d7" providerId="LiveId" clId="{207BBFC7-0469-4AE0-A58E-E40B351518D5}" dt="2023-01-25T19:06:04.587" v="302"/>
          <ac:spMkLst>
            <pc:docMk/>
            <pc:sldMk cId="2407275958" sldId="380"/>
            <ac:spMk id="8" creationId="{0ADE6AAC-78CB-9660-E4F6-4BAC19FBCC37}"/>
          </ac:spMkLst>
        </pc:spChg>
        <pc:spChg chg="mod">
          <ac:chgData name="Vincent King" userId="f96d9c2d90ad25d7" providerId="LiveId" clId="{207BBFC7-0469-4AE0-A58E-E40B351518D5}" dt="2023-01-25T19:06:04.587" v="302"/>
          <ac:spMkLst>
            <pc:docMk/>
            <pc:sldMk cId="2407275958" sldId="380"/>
            <ac:spMk id="9" creationId="{F9E89E17-93BF-2D26-9CFE-9A9F76A31243}"/>
          </ac:spMkLst>
        </pc:spChg>
        <pc:spChg chg="mod">
          <ac:chgData name="Vincent King" userId="f96d9c2d90ad25d7" providerId="LiveId" clId="{207BBFC7-0469-4AE0-A58E-E40B351518D5}" dt="2023-01-25T19:06:04.587" v="302"/>
          <ac:spMkLst>
            <pc:docMk/>
            <pc:sldMk cId="2407275958" sldId="380"/>
            <ac:spMk id="10" creationId="{4CDB5EC5-DB6C-8107-9719-61D6B4A89BB1}"/>
          </ac:spMkLst>
        </pc:spChg>
        <pc:spChg chg="mod">
          <ac:chgData name="Vincent King" userId="f96d9c2d90ad25d7" providerId="LiveId" clId="{207BBFC7-0469-4AE0-A58E-E40B351518D5}" dt="2023-01-25T19:06:04.587" v="302"/>
          <ac:spMkLst>
            <pc:docMk/>
            <pc:sldMk cId="2407275958" sldId="380"/>
            <ac:spMk id="11" creationId="{6FC352D6-A4E5-F83D-B8BD-31348CC6EA73}"/>
          </ac:spMkLst>
        </pc:spChg>
        <pc:grpChg chg="add mod">
          <ac:chgData name="Vincent King" userId="f96d9c2d90ad25d7" providerId="LiveId" clId="{207BBFC7-0469-4AE0-A58E-E40B351518D5}" dt="2023-01-25T19:06:04.587" v="302"/>
          <ac:grpSpMkLst>
            <pc:docMk/>
            <pc:sldMk cId="2407275958" sldId="380"/>
            <ac:grpSpMk id="3" creationId="{F3A23F37-96DA-9544-030E-B7FD345CB070}"/>
          </ac:grpSpMkLst>
        </pc:grpChg>
        <pc:picChg chg="mod">
          <ac:chgData name="Vincent King" userId="f96d9c2d90ad25d7" providerId="LiveId" clId="{207BBFC7-0469-4AE0-A58E-E40B351518D5}" dt="2023-01-25T19:06:04.587" v="302"/>
          <ac:picMkLst>
            <pc:docMk/>
            <pc:sldMk cId="2407275958" sldId="380"/>
            <ac:picMk id="5" creationId="{04CD2303-86F6-1FF8-B42F-2A2ABE900DEC}"/>
          </ac:picMkLst>
        </pc:picChg>
        <pc:picChg chg="mod">
          <ac:chgData name="Vincent King" userId="f96d9c2d90ad25d7" providerId="LiveId" clId="{207BBFC7-0469-4AE0-A58E-E40B351518D5}" dt="2023-01-25T19:06:10.950" v="304" actId="1076"/>
          <ac:picMkLst>
            <pc:docMk/>
            <pc:sldMk cId="2407275958" sldId="380"/>
            <ac:picMk id="2050" creationId="{3C60C8F3-64C1-78F3-ADFA-D2B75FEAF5F6}"/>
          </ac:picMkLst>
        </pc:picChg>
        <pc:picChg chg="mod">
          <ac:chgData name="Vincent King" userId="f96d9c2d90ad25d7" providerId="LiveId" clId="{207BBFC7-0469-4AE0-A58E-E40B351518D5}" dt="2023-01-25T19:06:08.877" v="303" actId="1076"/>
          <ac:picMkLst>
            <pc:docMk/>
            <pc:sldMk cId="2407275958" sldId="380"/>
            <ac:picMk id="2054" creationId="{A1274645-954B-B1FD-730E-476195B0D061}"/>
          </ac:picMkLst>
        </pc:picChg>
      </pc:sldChg>
      <pc:sldChg chg="mod modShow">
        <pc:chgData name="Vincent King" userId="f96d9c2d90ad25d7" providerId="LiveId" clId="{207BBFC7-0469-4AE0-A58E-E40B351518D5}" dt="2023-01-25T19:07:55.106" v="315" actId="729"/>
        <pc:sldMkLst>
          <pc:docMk/>
          <pc:sldMk cId="562706707" sldId="381"/>
        </pc:sldMkLst>
      </pc:sldChg>
      <pc:sldChg chg="mod modShow">
        <pc:chgData name="Vincent King" userId="f96d9c2d90ad25d7" providerId="LiveId" clId="{207BBFC7-0469-4AE0-A58E-E40B351518D5}" dt="2023-01-25T19:07:44.842" v="314" actId="729"/>
        <pc:sldMkLst>
          <pc:docMk/>
          <pc:sldMk cId="2613478091" sldId="385"/>
        </pc:sldMkLst>
      </pc:sldChg>
      <pc:sldChg chg="modNotesTx">
        <pc:chgData name="Vincent King" userId="f96d9c2d90ad25d7" providerId="LiveId" clId="{207BBFC7-0469-4AE0-A58E-E40B351518D5}" dt="2023-01-25T19:05:26.327" v="301" actId="20577"/>
        <pc:sldMkLst>
          <pc:docMk/>
          <pc:sldMk cId="290505203" sldId="386"/>
        </pc:sldMkLst>
      </pc:sldChg>
      <pc:sldChg chg="modNotesTx">
        <pc:chgData name="Vincent King" userId="f96d9c2d90ad25d7" providerId="LiveId" clId="{207BBFC7-0469-4AE0-A58E-E40B351518D5}" dt="2023-01-25T19:20:05.277" v="1028" actId="20577"/>
        <pc:sldMkLst>
          <pc:docMk/>
          <pc:sldMk cId="2989144380" sldId="387"/>
        </pc:sldMkLst>
      </pc:sldChg>
      <pc:sldChg chg="delSp modSp mod modNotesTx">
        <pc:chgData name="Vincent King" userId="f96d9c2d90ad25d7" providerId="LiveId" clId="{207BBFC7-0469-4AE0-A58E-E40B351518D5}" dt="2023-01-25T20:10:59.587" v="3803" actId="20577"/>
        <pc:sldMkLst>
          <pc:docMk/>
          <pc:sldMk cId="3506013272" sldId="388"/>
        </pc:sldMkLst>
        <pc:spChg chg="mod">
          <ac:chgData name="Vincent King" userId="f96d9c2d90ad25d7" providerId="LiveId" clId="{207BBFC7-0469-4AE0-A58E-E40B351518D5}" dt="2023-01-25T19:41:42.832" v="2464" actId="1076"/>
          <ac:spMkLst>
            <pc:docMk/>
            <pc:sldMk cId="3506013272" sldId="388"/>
            <ac:spMk id="3" creationId="{00000000-0000-0000-0000-000000000000}"/>
          </ac:spMkLst>
        </pc:spChg>
        <pc:spChg chg="mod">
          <ac:chgData name="Vincent King" userId="f96d9c2d90ad25d7" providerId="LiveId" clId="{207BBFC7-0469-4AE0-A58E-E40B351518D5}" dt="2023-01-25T19:42:34.435" v="2486" actId="1076"/>
          <ac:spMkLst>
            <pc:docMk/>
            <pc:sldMk cId="3506013272" sldId="388"/>
            <ac:spMk id="17" creationId="{00000000-0000-0000-0000-000000000000}"/>
          </ac:spMkLst>
        </pc:spChg>
        <pc:spChg chg="mod">
          <ac:chgData name="Vincent King" userId="f96d9c2d90ad25d7" providerId="LiveId" clId="{207BBFC7-0469-4AE0-A58E-E40B351518D5}" dt="2023-01-25T19:41:11.428" v="2459" actId="1076"/>
          <ac:spMkLst>
            <pc:docMk/>
            <pc:sldMk cId="3506013272" sldId="388"/>
            <ac:spMk id="18" creationId="{00000000-0000-0000-0000-000000000000}"/>
          </ac:spMkLst>
        </pc:spChg>
        <pc:spChg chg="del mod">
          <ac:chgData name="Vincent King" userId="f96d9c2d90ad25d7" providerId="LiveId" clId="{207BBFC7-0469-4AE0-A58E-E40B351518D5}" dt="2023-01-25T19:41:53.112" v="2465" actId="478"/>
          <ac:spMkLst>
            <pc:docMk/>
            <pc:sldMk cId="3506013272" sldId="388"/>
            <ac:spMk id="19" creationId="{00000000-0000-0000-0000-000000000000}"/>
          </ac:spMkLst>
        </pc:spChg>
        <pc:spChg chg="mod">
          <ac:chgData name="Vincent King" userId="f96d9c2d90ad25d7" providerId="LiveId" clId="{207BBFC7-0469-4AE0-A58E-E40B351518D5}" dt="2023-01-25T19:43:40.037" v="2529" actId="1076"/>
          <ac:spMkLst>
            <pc:docMk/>
            <pc:sldMk cId="3506013272" sldId="388"/>
            <ac:spMk id="20" creationId="{00000000-0000-0000-0000-000000000000}"/>
          </ac:spMkLst>
        </pc:spChg>
        <pc:spChg chg="mod">
          <ac:chgData name="Vincent King" userId="f96d9c2d90ad25d7" providerId="LiveId" clId="{207BBFC7-0469-4AE0-A58E-E40B351518D5}" dt="2023-01-25T19:43:44.806" v="2530" actId="1076"/>
          <ac:spMkLst>
            <pc:docMk/>
            <pc:sldMk cId="3506013272" sldId="388"/>
            <ac:spMk id="22" creationId="{00000000-0000-0000-0000-000000000000}"/>
          </ac:spMkLst>
        </pc:spChg>
        <pc:picChg chg="mod">
          <ac:chgData name="Vincent King" userId="f96d9c2d90ad25d7" providerId="LiveId" clId="{207BBFC7-0469-4AE0-A58E-E40B351518D5}" dt="2023-01-25T19:43:35.457" v="2528" actId="1076"/>
          <ac:picMkLst>
            <pc:docMk/>
            <pc:sldMk cId="3506013272" sldId="388"/>
            <ac:picMk id="16" creationId="{00000000-0000-0000-0000-000000000000}"/>
          </ac:picMkLst>
        </pc:picChg>
      </pc:sldChg>
      <pc:sldChg chg="addSp modSp mod modNotesTx">
        <pc:chgData name="Vincent King" userId="f96d9c2d90ad25d7" providerId="LiveId" clId="{207BBFC7-0469-4AE0-A58E-E40B351518D5}" dt="2023-01-25T19:37:50.623" v="2456" actId="20577"/>
        <pc:sldMkLst>
          <pc:docMk/>
          <pc:sldMk cId="1076016668" sldId="389"/>
        </pc:sldMkLst>
        <pc:spChg chg="mod">
          <ac:chgData name="Vincent King" userId="f96d9c2d90ad25d7" providerId="LiveId" clId="{207BBFC7-0469-4AE0-A58E-E40B351518D5}" dt="2023-01-25T19:07:01.816" v="312" actId="14100"/>
          <ac:spMkLst>
            <pc:docMk/>
            <pc:sldMk cId="1076016668" sldId="389"/>
            <ac:spMk id="7" creationId="{0CEF1465-26F9-B490-2DAC-21A4D2AD0A14}"/>
          </ac:spMkLst>
        </pc:spChg>
        <pc:spChg chg="mod">
          <ac:chgData name="Vincent King" userId="f96d9c2d90ad25d7" providerId="LiveId" clId="{207BBFC7-0469-4AE0-A58E-E40B351518D5}" dt="2023-01-25T19:06:22.234" v="305"/>
          <ac:spMkLst>
            <pc:docMk/>
            <pc:sldMk cId="1076016668" sldId="389"/>
            <ac:spMk id="8" creationId="{AEA89E42-BC54-FE73-E2A2-43706036ADF8}"/>
          </ac:spMkLst>
        </pc:spChg>
        <pc:spChg chg="mod">
          <ac:chgData name="Vincent King" userId="f96d9c2d90ad25d7" providerId="LiveId" clId="{207BBFC7-0469-4AE0-A58E-E40B351518D5}" dt="2023-01-25T19:06:22.234" v="305"/>
          <ac:spMkLst>
            <pc:docMk/>
            <pc:sldMk cId="1076016668" sldId="389"/>
            <ac:spMk id="9" creationId="{2D8326E4-7403-347C-8FE2-FB1FCFBC1788}"/>
          </ac:spMkLst>
        </pc:spChg>
        <pc:spChg chg="mod">
          <ac:chgData name="Vincent King" userId="f96d9c2d90ad25d7" providerId="LiveId" clId="{207BBFC7-0469-4AE0-A58E-E40B351518D5}" dt="2023-01-25T19:06:22.234" v="305"/>
          <ac:spMkLst>
            <pc:docMk/>
            <pc:sldMk cId="1076016668" sldId="389"/>
            <ac:spMk id="10" creationId="{8D2DE1D9-73E5-9A9D-6E67-F14C96AF6680}"/>
          </ac:spMkLst>
        </pc:spChg>
        <pc:spChg chg="mod">
          <ac:chgData name="Vincent King" userId="f96d9c2d90ad25d7" providerId="LiveId" clId="{207BBFC7-0469-4AE0-A58E-E40B351518D5}" dt="2023-01-25T19:06:22.234" v="305"/>
          <ac:spMkLst>
            <pc:docMk/>
            <pc:sldMk cId="1076016668" sldId="389"/>
            <ac:spMk id="12" creationId="{E8DE3200-AC1C-289F-D2D2-AF05321A02A3}"/>
          </ac:spMkLst>
        </pc:spChg>
        <pc:spChg chg="mod">
          <ac:chgData name="Vincent King" userId="f96d9c2d90ad25d7" providerId="LiveId" clId="{207BBFC7-0469-4AE0-A58E-E40B351518D5}" dt="2023-01-25T19:06:22.234" v="305"/>
          <ac:spMkLst>
            <pc:docMk/>
            <pc:sldMk cId="1076016668" sldId="389"/>
            <ac:spMk id="13" creationId="{0CEA194B-73C4-586B-662A-C58E3AF96184}"/>
          </ac:spMkLst>
        </pc:spChg>
        <pc:spChg chg="mod">
          <ac:chgData name="Vincent King" userId="f96d9c2d90ad25d7" providerId="LiveId" clId="{207BBFC7-0469-4AE0-A58E-E40B351518D5}" dt="2023-01-25T19:06:22.234" v="305"/>
          <ac:spMkLst>
            <pc:docMk/>
            <pc:sldMk cId="1076016668" sldId="389"/>
            <ac:spMk id="14" creationId="{60286FE0-FF38-F08E-559D-07B2736BEDB0}"/>
          </ac:spMkLst>
        </pc:spChg>
        <pc:grpChg chg="add mod">
          <ac:chgData name="Vincent King" userId="f96d9c2d90ad25d7" providerId="LiveId" clId="{207BBFC7-0469-4AE0-A58E-E40B351518D5}" dt="2023-01-25T19:06:22.234" v="305"/>
          <ac:grpSpMkLst>
            <pc:docMk/>
            <pc:sldMk cId="1076016668" sldId="389"/>
            <ac:grpSpMk id="2" creationId="{6DC4774E-0D8E-A31B-2CE6-47D9E7A7892B}"/>
          </ac:grpSpMkLst>
        </pc:grpChg>
        <pc:grpChg chg="mod">
          <ac:chgData name="Vincent King" userId="f96d9c2d90ad25d7" providerId="LiveId" clId="{207BBFC7-0469-4AE0-A58E-E40B351518D5}" dt="2023-01-25T19:06:46.587" v="310" actId="1076"/>
          <ac:grpSpMkLst>
            <pc:docMk/>
            <pc:sldMk cId="1076016668" sldId="389"/>
            <ac:grpSpMk id="5" creationId="{2E987D2E-8AEF-97E6-34EF-3D9D23F757C4}"/>
          </ac:grpSpMkLst>
        </pc:grpChg>
        <pc:picChg chg="mod">
          <ac:chgData name="Vincent King" userId="f96d9c2d90ad25d7" providerId="LiveId" clId="{207BBFC7-0469-4AE0-A58E-E40B351518D5}" dt="2023-01-25T19:06:22.234" v="305"/>
          <ac:picMkLst>
            <pc:docMk/>
            <pc:sldMk cId="1076016668" sldId="389"/>
            <ac:picMk id="3" creationId="{E4F903F3-9413-72ED-B721-BCD373E33DD8}"/>
          </ac:picMkLst>
        </pc:picChg>
        <pc:picChg chg="mod">
          <ac:chgData name="Vincent King" userId="f96d9c2d90ad25d7" providerId="LiveId" clId="{207BBFC7-0469-4AE0-A58E-E40B351518D5}" dt="2023-01-25T19:06:30.143" v="306" actId="1076"/>
          <ac:picMkLst>
            <pc:docMk/>
            <pc:sldMk cId="1076016668" sldId="389"/>
            <ac:picMk id="11" creationId="{B054B931-748B-6329-5722-4052F6E5CD91}"/>
          </ac:picMkLst>
        </pc:picChg>
      </pc:sldChg>
      <pc:sldChg chg="addSp modSp modNotesTx">
        <pc:chgData name="Vincent King" userId="f96d9c2d90ad25d7" providerId="LiveId" clId="{207BBFC7-0469-4AE0-A58E-E40B351518D5}" dt="2023-01-25T20:16:44.938" v="4053" actId="20577"/>
        <pc:sldMkLst>
          <pc:docMk/>
          <pc:sldMk cId="357775427" sldId="390"/>
        </pc:sldMkLst>
        <pc:spChg chg="mod">
          <ac:chgData name="Vincent King" userId="f96d9c2d90ad25d7" providerId="LiveId" clId="{207BBFC7-0469-4AE0-A58E-E40B351518D5}" dt="2023-01-25T19:07:19.008" v="313"/>
          <ac:spMkLst>
            <pc:docMk/>
            <pc:sldMk cId="357775427" sldId="390"/>
            <ac:spMk id="12" creationId="{1D6FA006-6DB1-E7CB-9020-C4456FFBFE00}"/>
          </ac:spMkLst>
        </pc:spChg>
        <pc:spChg chg="mod">
          <ac:chgData name="Vincent King" userId="f96d9c2d90ad25d7" providerId="LiveId" clId="{207BBFC7-0469-4AE0-A58E-E40B351518D5}" dt="2023-01-25T19:07:19.008" v="313"/>
          <ac:spMkLst>
            <pc:docMk/>
            <pc:sldMk cId="357775427" sldId="390"/>
            <ac:spMk id="13" creationId="{72DC7474-97C1-36DF-BA86-8F3816FC3BA1}"/>
          </ac:spMkLst>
        </pc:spChg>
        <pc:spChg chg="mod">
          <ac:chgData name="Vincent King" userId="f96d9c2d90ad25d7" providerId="LiveId" clId="{207BBFC7-0469-4AE0-A58E-E40B351518D5}" dt="2023-01-25T19:07:19.008" v="313"/>
          <ac:spMkLst>
            <pc:docMk/>
            <pc:sldMk cId="357775427" sldId="390"/>
            <ac:spMk id="14" creationId="{57BB4710-E806-A15D-E1AC-0F31BDA572E3}"/>
          </ac:spMkLst>
        </pc:spChg>
        <pc:spChg chg="mod">
          <ac:chgData name="Vincent King" userId="f96d9c2d90ad25d7" providerId="LiveId" clId="{207BBFC7-0469-4AE0-A58E-E40B351518D5}" dt="2023-01-25T19:07:19.008" v="313"/>
          <ac:spMkLst>
            <pc:docMk/>
            <pc:sldMk cId="357775427" sldId="390"/>
            <ac:spMk id="16" creationId="{A79D1DC1-3433-7E5D-D2AC-BFFC94A052A5}"/>
          </ac:spMkLst>
        </pc:spChg>
        <pc:spChg chg="mod">
          <ac:chgData name="Vincent King" userId="f96d9c2d90ad25d7" providerId="LiveId" clId="{207BBFC7-0469-4AE0-A58E-E40B351518D5}" dt="2023-01-25T19:07:19.008" v="313"/>
          <ac:spMkLst>
            <pc:docMk/>
            <pc:sldMk cId="357775427" sldId="390"/>
            <ac:spMk id="17" creationId="{CB93231C-E975-0796-B051-F4C103A6050A}"/>
          </ac:spMkLst>
        </pc:spChg>
        <pc:spChg chg="mod">
          <ac:chgData name="Vincent King" userId="f96d9c2d90ad25d7" providerId="LiveId" clId="{207BBFC7-0469-4AE0-A58E-E40B351518D5}" dt="2023-01-25T19:07:19.008" v="313"/>
          <ac:spMkLst>
            <pc:docMk/>
            <pc:sldMk cId="357775427" sldId="390"/>
            <ac:spMk id="18" creationId="{54645F5E-BAF3-2B81-7C07-1D4B0FF1A942}"/>
          </ac:spMkLst>
        </pc:spChg>
        <pc:grpChg chg="add mod">
          <ac:chgData name="Vincent King" userId="f96d9c2d90ad25d7" providerId="LiveId" clId="{207BBFC7-0469-4AE0-A58E-E40B351518D5}" dt="2023-01-25T19:07:19.008" v="313"/>
          <ac:grpSpMkLst>
            <pc:docMk/>
            <pc:sldMk cId="357775427" sldId="390"/>
            <ac:grpSpMk id="3" creationId="{B1AC85E0-1CD4-1334-32B9-3C83A24ADAF3}"/>
          </ac:grpSpMkLst>
        </pc:grpChg>
        <pc:picChg chg="mod">
          <ac:chgData name="Vincent King" userId="f96d9c2d90ad25d7" providerId="LiveId" clId="{207BBFC7-0469-4AE0-A58E-E40B351518D5}" dt="2023-01-25T19:07:19.008" v="313"/>
          <ac:picMkLst>
            <pc:docMk/>
            <pc:sldMk cId="357775427" sldId="390"/>
            <ac:picMk id="6" creationId="{21DB411C-0D93-E5A8-96A4-0C32A238B9BB}"/>
          </ac:picMkLst>
        </pc:picChg>
      </pc:sldChg>
      <pc:sldChg chg="delSp modSp mod modNotesTx">
        <pc:chgData name="Vincent King" userId="f96d9c2d90ad25d7" providerId="LiveId" clId="{207BBFC7-0469-4AE0-A58E-E40B351518D5}" dt="2023-01-25T20:25:10.758" v="4567" actId="20577"/>
        <pc:sldMkLst>
          <pc:docMk/>
          <pc:sldMk cId="1004717950" sldId="391"/>
        </pc:sldMkLst>
        <pc:spChg chg="mod">
          <ac:chgData name="Vincent King" userId="f96d9c2d90ad25d7" providerId="LiveId" clId="{207BBFC7-0469-4AE0-A58E-E40B351518D5}" dt="2023-01-25T20:18:23.577" v="4057" actId="1076"/>
          <ac:spMkLst>
            <pc:docMk/>
            <pc:sldMk cId="1004717950" sldId="391"/>
            <ac:spMk id="15" creationId="{00000000-0000-0000-0000-000000000000}"/>
          </ac:spMkLst>
        </pc:spChg>
        <pc:spChg chg="mod">
          <ac:chgData name="Vincent King" userId="f96d9c2d90ad25d7" providerId="LiveId" clId="{207BBFC7-0469-4AE0-A58E-E40B351518D5}" dt="2023-01-25T20:19:08.559" v="4062" actId="1076"/>
          <ac:spMkLst>
            <pc:docMk/>
            <pc:sldMk cId="1004717950" sldId="391"/>
            <ac:spMk id="16" creationId="{00000000-0000-0000-0000-000000000000}"/>
          </ac:spMkLst>
        </pc:spChg>
        <pc:spChg chg="mod">
          <ac:chgData name="Vincent King" userId="f96d9c2d90ad25d7" providerId="LiveId" clId="{207BBFC7-0469-4AE0-A58E-E40B351518D5}" dt="2023-01-25T20:19:38.598" v="4070" actId="1076"/>
          <ac:spMkLst>
            <pc:docMk/>
            <pc:sldMk cId="1004717950" sldId="391"/>
            <ac:spMk id="17" creationId="{00000000-0000-0000-0000-000000000000}"/>
          </ac:spMkLst>
        </pc:spChg>
        <pc:spChg chg="mod">
          <ac:chgData name="Vincent King" userId="f96d9c2d90ad25d7" providerId="LiveId" clId="{207BBFC7-0469-4AE0-A58E-E40B351518D5}" dt="2023-01-25T20:19:29.938" v="4068" actId="1076"/>
          <ac:spMkLst>
            <pc:docMk/>
            <pc:sldMk cId="1004717950" sldId="391"/>
            <ac:spMk id="18" creationId="{00000000-0000-0000-0000-000000000000}"/>
          </ac:spMkLst>
        </pc:spChg>
        <pc:spChg chg="mod">
          <ac:chgData name="Vincent King" userId="f96d9c2d90ad25d7" providerId="LiveId" clId="{207BBFC7-0469-4AE0-A58E-E40B351518D5}" dt="2023-01-25T20:19:33.795" v="4069" actId="1076"/>
          <ac:spMkLst>
            <pc:docMk/>
            <pc:sldMk cId="1004717950" sldId="391"/>
            <ac:spMk id="19" creationId="{00000000-0000-0000-0000-000000000000}"/>
          </ac:spMkLst>
        </pc:spChg>
        <pc:spChg chg="mod">
          <ac:chgData name="Vincent King" userId="f96d9c2d90ad25d7" providerId="LiveId" clId="{207BBFC7-0469-4AE0-A58E-E40B351518D5}" dt="2023-01-25T20:19:27.051" v="4067" actId="1076"/>
          <ac:spMkLst>
            <pc:docMk/>
            <pc:sldMk cId="1004717950" sldId="391"/>
            <ac:spMk id="20" creationId="{00000000-0000-0000-0000-000000000000}"/>
          </ac:spMkLst>
        </pc:spChg>
        <pc:spChg chg="del">
          <ac:chgData name="Vincent King" userId="f96d9c2d90ad25d7" providerId="LiveId" clId="{207BBFC7-0469-4AE0-A58E-E40B351518D5}" dt="2023-01-25T20:18:55.402" v="4059" actId="478"/>
          <ac:spMkLst>
            <pc:docMk/>
            <pc:sldMk cId="1004717950" sldId="391"/>
            <ac:spMk id="21" creationId="{00000000-0000-0000-0000-000000000000}"/>
          </ac:spMkLst>
        </pc:spChg>
        <pc:picChg chg="mod">
          <ac:chgData name="Vincent King" userId="f96d9c2d90ad25d7" providerId="LiveId" clId="{207BBFC7-0469-4AE0-A58E-E40B351518D5}" dt="2023-01-25T20:19:21.970" v="4066" actId="1076"/>
          <ac:picMkLst>
            <pc:docMk/>
            <pc:sldMk cId="1004717950" sldId="391"/>
            <ac:picMk id="14" creationId="{00000000-0000-0000-0000-000000000000}"/>
          </ac:picMkLst>
        </pc:picChg>
      </pc:sldChg>
      <pc:sldChg chg="modNotesTx">
        <pc:chgData name="Vincent King" userId="f96d9c2d90ad25d7" providerId="LiveId" clId="{207BBFC7-0469-4AE0-A58E-E40B351518D5}" dt="2023-01-25T20:32:58.557" v="5673" actId="20577"/>
        <pc:sldMkLst>
          <pc:docMk/>
          <pc:sldMk cId="2846239092" sldId="392"/>
        </pc:sldMkLst>
      </pc:sldChg>
      <pc:sldChg chg="modNotesTx">
        <pc:chgData name="Vincent King" userId="f96d9c2d90ad25d7" providerId="LiveId" clId="{207BBFC7-0469-4AE0-A58E-E40B351518D5}" dt="2023-01-25T20:36:50.508" v="6194" actId="20577"/>
        <pc:sldMkLst>
          <pc:docMk/>
          <pc:sldMk cId="2394120143" sldId="393"/>
        </pc:sldMkLst>
      </pc:sldChg>
      <pc:sldChg chg="modSp mod modNotesTx">
        <pc:chgData name="Vincent King" userId="f96d9c2d90ad25d7" providerId="LiveId" clId="{207BBFC7-0469-4AE0-A58E-E40B351518D5}" dt="2023-01-25T20:38:39.574" v="6259" actId="20577"/>
        <pc:sldMkLst>
          <pc:docMk/>
          <pc:sldMk cId="2792149978" sldId="394"/>
        </pc:sldMkLst>
        <pc:spChg chg="mod">
          <ac:chgData name="Vincent King" userId="f96d9c2d90ad25d7" providerId="LiveId" clId="{207BBFC7-0469-4AE0-A58E-E40B351518D5}" dt="2023-01-25T20:37:47.308" v="6207" actId="20577"/>
          <ac:spMkLst>
            <pc:docMk/>
            <pc:sldMk cId="2792149978" sldId="394"/>
            <ac:spMk id="9" creationId="{00000000-0000-0000-0000-000000000000}"/>
          </ac:spMkLst>
        </pc:spChg>
        <pc:spChg chg="mod">
          <ac:chgData name="Vincent King" userId="f96d9c2d90ad25d7" providerId="LiveId" clId="{207BBFC7-0469-4AE0-A58E-E40B351518D5}" dt="2023-01-25T20:37:55.171" v="6208" actId="1076"/>
          <ac:spMkLst>
            <pc:docMk/>
            <pc:sldMk cId="2792149978" sldId="394"/>
            <ac:spMk id="10" creationId="{00000000-0000-0000-0000-000000000000}"/>
          </ac:spMkLst>
        </pc:spChg>
        <pc:picChg chg="mod">
          <ac:chgData name="Vincent King" userId="f96d9c2d90ad25d7" providerId="LiveId" clId="{207BBFC7-0469-4AE0-A58E-E40B351518D5}" dt="2023-01-25T20:38:02.571" v="6209" actId="1076"/>
          <ac:picMkLst>
            <pc:docMk/>
            <pc:sldMk cId="2792149978" sldId="394"/>
            <ac:picMk id="1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25/01/2023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or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where does security fit into to all this "agile" working?</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777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Now we’re in good shape, right?  We have a strong secure development culture.  We have reliable, repeatable, and secure deployments.  What’s left?</a:t>
            </a:r>
          </a:p>
          <a:p>
            <a:endParaRPr lang="en-GB" b="0" i="0" dirty="0">
              <a:solidFill>
                <a:srgbClr val="231F20"/>
              </a:solidFill>
              <a:effectLst/>
              <a:latin typeface="Arimo"/>
            </a:endParaRPr>
          </a:p>
          <a:p>
            <a:r>
              <a:rPr lang="en-GB" b="0" i="0" dirty="0">
                <a:solidFill>
                  <a:srgbClr val="231F20"/>
                </a:solidFill>
                <a:effectLst/>
                <a:latin typeface="Arimo"/>
              </a:rPr>
              <a:t>25,226 Common Vulnerabilities and Exposures (CVEs) were published last year alone; and increase of 25% from 2021.  A</a:t>
            </a:r>
            <a:r>
              <a:rPr lang="en-GB" sz="1200" b="0" i="0" dirty="0">
                <a:solidFill>
                  <a:srgbClr val="231F20"/>
                </a:solidFill>
                <a:effectLst/>
                <a:latin typeface="Arimo"/>
              </a:rPr>
              <a:t>lmost 70 per day!  This year already there are almost 2,000.</a:t>
            </a:r>
          </a:p>
          <a:p>
            <a:endParaRPr lang="en-GB" sz="1200" b="0" i="0" dirty="0">
              <a:solidFill>
                <a:srgbClr val="231F20"/>
              </a:solidFill>
              <a:effectLst/>
              <a:latin typeface="Arimo"/>
            </a:endParaRPr>
          </a:p>
          <a:p>
            <a:r>
              <a:rPr lang="en-GB" sz="1200" b="0" i="0" dirty="0">
                <a:solidFill>
                  <a:srgbClr val="231F20"/>
                </a:solidFill>
                <a:effectLst/>
                <a:latin typeface="Arimo"/>
              </a:rPr>
              <a:t>Of those 26,000 CVEs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A 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r>
              <a:rPr lang="en-GB" b="0" i="0" dirty="0">
                <a:solidFill>
                  <a:srgbClr val="231F20"/>
                </a:solidFill>
                <a:effectLst/>
                <a:latin typeface="Arimo"/>
              </a:rPr>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0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my favourite concepts when talking about cloud is the ability to destroy and rebuild resources</a:t>
            </a:r>
            <a:r>
              <a:rPr lang="en-GB" baseline="0" dirty="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a:p>
          <a:p>
            <a:r>
              <a:rPr lang="en-GB" baseline="0" dirty="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a:p>
          <a:p>
            <a:r>
              <a:rPr lang="en-GB" baseline="0" dirty="0"/>
              <a:t>Patching, vulnerability management, and Cloud Security Posture Management are big topics, and I have a completely separate rant about them…. See me after class if you are interested.</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As part of our vulnerability management,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 major part of everything I’ve talked about so far is culture, and one of the most important elements of this is communication.  Any operational team, whether it be application support or security, need to be in constant contact with developers.  No longer can we raise a backlog item and forget about it, we need to collaborate to enforce positive </a:t>
            </a:r>
            <a:r>
              <a:rPr lang="en-GB" baseline="0" dirty="0" err="1"/>
              <a:t>behaviors</a:t>
            </a:r>
            <a:r>
              <a:rPr lang="en-GB" baseline="0" dirty="0"/>
              <a:t>.</a:t>
            </a:r>
            <a:endParaRPr lang="en-GB" dirty="0"/>
          </a:p>
          <a:p>
            <a:endParaRPr lang="en-GB" baseline="0" dirty="0"/>
          </a:p>
          <a:p>
            <a:r>
              <a:rPr lang="en-GB" dirty="0"/>
              <a:t>Needless to say they are all important and creating</a:t>
            </a:r>
            <a:r>
              <a:rPr lang="en-GB" baseline="0" dirty="0"/>
              <a:t> the people, processes, and tooling is vital.  Knowing what you have in the cloud can be challenging due to the ephemeral nature of cloud resources, but understanding what your estate looks like is imperative.  You can’t protect what you don’t know about.</a:t>
            </a:r>
          </a:p>
          <a:p>
            <a:endParaRPr lang="en-GB" baseline="0"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33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I’ve given you an overview of how to start, or continue your </a:t>
            </a:r>
            <a:r>
              <a:rPr lang="en-GB" baseline="0" dirty="0" err="1"/>
              <a:t>DevSecOps</a:t>
            </a:r>
            <a:r>
              <a:rPr lang="en-GB" baseline="0" dirty="0"/>
              <a:t> adventure … I don’t like the word journey, but I appreciate it can be overwhelming.</a:t>
            </a:r>
          </a:p>
          <a:p>
            <a:endParaRPr lang="en-GB" baseline="0" dirty="0"/>
          </a:p>
          <a:p>
            <a:r>
              <a:rPr lang="en-GB" baseline="0" dirty="0"/>
              <a:t>This slide, and the next, are “anti-best practice” slides – they are not meant to be read, and I’ve already excepted my on personal limit for slides per presentation.  But it is important to understand the scale of what we are trying to achieve and how much there is to do.</a:t>
            </a:r>
          </a:p>
          <a:p>
            <a:endParaRPr lang="en-GB" baseline="0" dirty="0"/>
          </a:p>
          <a:p>
            <a:r>
              <a:rPr lang="en-GB" baseline="0" dirty="0"/>
              <a:t>We talk about the giants of </a:t>
            </a:r>
            <a:r>
              <a:rPr lang="en-GB" baseline="0" dirty="0" err="1"/>
              <a:t>DevSecOps</a:t>
            </a:r>
            <a:r>
              <a:rPr lang="en-GB" baseline="0" dirty="0"/>
              <a:t> … Netflix, Microsoft, Google, CapitalOne.  These companies seem to have it all sorted, performing hundreds of deployments a day.  We can learn a lot from them, but there is one thing that is more important to learn than anything else.  It took these companies 10 years to get where they are today.</a:t>
            </a:r>
          </a:p>
          <a:p>
            <a:endParaRPr lang="en-GB" baseline="0" dirty="0"/>
          </a:p>
          <a:p>
            <a:r>
              <a:rPr lang="en-GB" baseline="0" dirty="0"/>
              <a:t>So … Identify an area for improved within your own organisation … implement a change … check it’s effectiveness … keep if it is positive … dump if it isn’t … repeat.</a:t>
            </a:r>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17509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you thought the previous slide was overwhelming, then I apologise for this.</a:t>
            </a:r>
          </a:p>
          <a:p>
            <a:endParaRPr lang="en-GB" baseline="0" dirty="0"/>
          </a:p>
          <a:p>
            <a:r>
              <a:rPr lang="en-GB" baseline="0" dirty="0"/>
              <a:t>There are a lot of vendors and an even greater number of tools that will “do” </a:t>
            </a:r>
            <a:r>
              <a:rPr lang="en-GB" baseline="0" dirty="0" err="1"/>
              <a:t>DevSecOps</a:t>
            </a:r>
            <a:r>
              <a:rPr lang="en-GB" baseline="0" dirty="0"/>
              <a:t> for you.  Just like culture; Start small and build. </a:t>
            </a:r>
          </a:p>
          <a:p>
            <a:endParaRPr lang="en-GB" baseline="0" dirty="0"/>
          </a:p>
          <a:p>
            <a:r>
              <a:rPr lang="en-GB" baseline="0" dirty="0"/>
              <a:t>Budgets are always a factor, so start with open source tools … remembering to keep them up to date!  Prove their worth by creating and tracking metrics that can be communicated across your organisation and show managers the improvements.</a:t>
            </a:r>
          </a:p>
        </p:txBody>
      </p:sp>
      <p:sp>
        <p:nvSpPr>
          <p:cNvPr id="4" name="Slide Number Placeholder 3"/>
          <p:cNvSpPr>
            <a:spLocks noGrp="1"/>
          </p:cNvSpPr>
          <p:nvPr>
            <p:ph type="sldNum" sz="quarter" idx="10"/>
          </p:nvPr>
        </p:nvSpPr>
        <p:spPr/>
        <p:txBody>
          <a:bodyPr/>
          <a:lstStyle/>
          <a:p>
            <a:fld id="{2F5E53B0-EFB7-4B0E-B012-E676534541B5}" type="slidenum">
              <a:rPr lang="en-GB" smtClean="0"/>
              <a:t>13</a:t>
            </a:fld>
            <a:endParaRPr lang="en-GB"/>
          </a:p>
        </p:txBody>
      </p:sp>
    </p:spTree>
    <p:extLst>
      <p:ext uri="{BB962C8B-B14F-4D97-AF65-F5344CB8AC3E}">
        <p14:creationId xmlns:p14="http://schemas.microsoft.com/office/powerpoint/2010/main" val="266255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a:t>Too often</a:t>
            </a:r>
            <a:r>
              <a:rPr lang="en-GB" baseline="0" dirty="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a:t>WebApp</a:t>
            </a:r>
            <a:r>
              <a:rPr lang="en-GB" baseline="0" dirty="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a:t>jumpbox</a:t>
            </a:r>
            <a:r>
              <a:rPr lang="en-GB" baseline="0" dirty="0"/>
              <a:t>.  </a:t>
            </a:r>
          </a:p>
          <a:p>
            <a:pPr marL="241584" indent="-241584">
              <a:buAutoNum type="arabicPeriod"/>
            </a:pPr>
            <a:r>
              <a:rPr lang="en-GB" baseline="0" dirty="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a:t>Policies and controls are the guardrails that protect us from ourselves.  Use the to create a safe area for developers to work in.  Trust </a:t>
            </a:r>
            <a:r>
              <a:rPr lang="en-GB" baseline="0"/>
              <a:t>but verify.</a:t>
            </a:r>
            <a:endParaRPr lang="en-GB" baseline="0" dirty="0"/>
          </a:p>
          <a:p>
            <a:pPr marL="241584" indent="-241584">
              <a:buAutoNum type="arabicPeriod"/>
            </a:pPr>
            <a:r>
              <a:rPr lang="en-GB" baseline="0" dirty="0"/>
              <a:t>Having compliance statistics available isn’t the end of the story.  Use this data to praise the good, and highlight the bad.  </a:t>
            </a:r>
          </a:p>
          <a:p>
            <a:pPr marL="241584" indent="-241584">
              <a:buAutoNum type="arabicPeriod"/>
            </a:pPr>
            <a:r>
              <a:rPr lang="en-GB" baseline="0" dirty="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14</a:t>
            </a:fld>
            <a:endParaRPr lang="en-GB"/>
          </a:p>
        </p:txBody>
      </p:sp>
    </p:spTree>
    <p:extLst>
      <p:ext uri="{BB962C8B-B14F-4D97-AF65-F5344CB8AC3E}">
        <p14:creationId xmlns:p14="http://schemas.microsoft.com/office/powerpoint/2010/main" val="312218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16</a:t>
            </a:fld>
            <a:endParaRPr lang="en-GB"/>
          </a:p>
        </p:txBody>
      </p:sp>
    </p:spTree>
    <p:extLst>
      <p:ext uri="{BB962C8B-B14F-4D97-AF65-F5344CB8AC3E}">
        <p14:creationId xmlns:p14="http://schemas.microsoft.com/office/powerpoint/2010/main" val="69801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2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a:t>
            </a:r>
            <a:r>
              <a:rPr lang="en-GB" baseline="0" dirty="0"/>
              <a:t>name is Vince King, and I’ve been at the Bank of England for almost 10 years.  I’m a reformed developer, and have numerous roles including Ops Lead and DevOps subject matter expert having created the DevOps capability within the Bank.  I moved to Cyber 4 years ago working on Vulnerability Management and have been picking up as much experience (and as many certifications) as I can.</a:t>
            </a:r>
          </a:p>
          <a:p>
            <a:endParaRPr lang="en-GB" baseline="0" dirty="0"/>
          </a:p>
          <a:p>
            <a:r>
              <a:rPr lang="en-GB" baseline="0" dirty="0"/>
              <a:t>With my experience in DevOps and Cyber Security, I’m happy to lead the effort for </a:t>
            </a:r>
            <a:r>
              <a:rPr lang="en-GB" baseline="0" dirty="0" err="1"/>
              <a:t>DevSecOps</a:t>
            </a:r>
            <a:r>
              <a:rPr lang="en-GB" baseline="0" dirty="0"/>
              <a:t> within the Bank.</a:t>
            </a:r>
          </a:p>
          <a:p>
            <a:endParaRPr lang="en-GB" baseline="0" dirty="0"/>
          </a:p>
          <a:p>
            <a:r>
              <a:rPr lang="en-GB" baseline="0" dirty="0"/>
              <a:t>Now a word on what this presentation is, and more importantly, what this presentation is not.  This presentation is an overview of what </a:t>
            </a:r>
            <a:r>
              <a:rPr lang="en-GB" baseline="0" dirty="0" err="1"/>
              <a:t>DeSecOps</a:t>
            </a:r>
            <a:r>
              <a:rPr lang="en-GB" baseline="0" dirty="0"/>
              <a:t> is; Why is it important; Why it isn’t just “shift-left”; and Where to start.</a:t>
            </a:r>
          </a:p>
          <a:p>
            <a:endParaRPr lang="en-GB" baseline="0" dirty="0"/>
          </a:p>
          <a:p>
            <a:r>
              <a:rPr lang="en-GB" baseline="0" dirty="0"/>
              <a:t>This presentation is not a discussion about specific tooling or vendors.  It is not a </a:t>
            </a:r>
            <a:r>
              <a:rPr lang="en-GB" baseline="0" dirty="0" err="1"/>
              <a:t>indepth</a:t>
            </a:r>
            <a:r>
              <a:rPr lang="en-GB" baseline="0" dirty="0"/>
              <a:t> course of best practice.  Most importantly, it is not the silver bullet that will immediately implement </a:t>
            </a:r>
            <a:r>
              <a:rPr lang="en-GB" baseline="0" dirty="0" err="1"/>
              <a:t>DevSecOps</a:t>
            </a:r>
            <a:r>
              <a:rPr lang="en-GB" baseline="0" dirty="0"/>
              <a:t> for you!</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a:solidFill>
                  <a:schemeClr val="tx1"/>
                </a:solidFill>
              </a:rPr>
              <a:t>How we’re funded</a:t>
            </a:r>
          </a:p>
          <a:p>
            <a:r>
              <a:rPr lang="en-GB" sz="700" b="1" dirty="0">
                <a:solidFill>
                  <a:schemeClr val="tx1"/>
                </a:solidFill>
              </a:rPr>
              <a:t>Public</a:t>
            </a:r>
            <a:r>
              <a:rPr lang="en-GB" sz="700" b="1" baseline="0" dirty="0">
                <a:solidFill>
                  <a:schemeClr val="tx1"/>
                </a:solidFill>
              </a:rPr>
              <a:t> facing</a:t>
            </a:r>
            <a:endParaRPr lang="en-GB" sz="700" b="1" dirty="0">
              <a:solidFill>
                <a:schemeClr val="tx1"/>
              </a:solidFill>
            </a:endParaRPr>
          </a:p>
          <a:p>
            <a:r>
              <a:rPr lang="en-GB" sz="700" dirty="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a:solidFill>
                  <a:schemeClr val="tx1"/>
                </a:solidFill>
              </a:rPr>
              <a:t>charging the firms we regulate a fee</a:t>
            </a:r>
          </a:p>
          <a:p>
            <a:pPr marL="171450" indent="-171450">
              <a:buFont typeface="Arial" panose="020B0604020202020204" pitchFamily="34" charset="0"/>
              <a:buChar char="•"/>
            </a:pPr>
            <a:r>
              <a:rPr lang="en-GB" sz="700" dirty="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a:solidFill>
                  <a:schemeClr val="tx1"/>
                </a:solidFill>
              </a:rPr>
              <a:t>charging for the cost of producing banknotes</a:t>
            </a:r>
          </a:p>
          <a:p>
            <a:pPr marL="171450" indent="-171450">
              <a:buFont typeface="Arial" panose="020B0604020202020204" pitchFamily="34" charset="0"/>
              <a:buChar char="•"/>
            </a:pPr>
            <a:r>
              <a:rPr lang="en-GB" sz="700" dirty="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a:solidFill>
                  <a:schemeClr val="tx1"/>
                </a:solidFill>
              </a:rPr>
              <a:t>investing the capital we have built up over 300 years</a:t>
            </a:r>
          </a:p>
          <a:p>
            <a:endParaRPr lang="en-GB" sz="700" dirty="0">
              <a:solidFill>
                <a:schemeClr val="tx1"/>
              </a:solidFill>
            </a:endParaRPr>
          </a:p>
          <a:p>
            <a:r>
              <a:rPr lang="en-GB" sz="700" b="1" dirty="0">
                <a:solidFill>
                  <a:schemeClr val="tx1"/>
                </a:solidFill>
              </a:rPr>
              <a:t>The magic behind</a:t>
            </a:r>
            <a:r>
              <a:rPr lang="en-GB" sz="700" b="1" baseline="0" dirty="0">
                <a:solidFill>
                  <a:schemeClr val="tx1"/>
                </a:solidFill>
              </a:rPr>
              <a:t> the curtains</a:t>
            </a:r>
            <a:endParaRPr lang="en-GB" sz="700" b="1" dirty="0">
              <a:solidFill>
                <a:schemeClr val="tx1"/>
              </a:solidFill>
            </a:endParaRPr>
          </a:p>
          <a:p>
            <a:r>
              <a:rPr lang="en-GB" sz="700" dirty="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£1 Trillion on its peak value day (30 September 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a:solidFill>
                <a:schemeClr val="tx1"/>
              </a:solidFill>
            </a:endParaRPr>
          </a:p>
          <a:p>
            <a:r>
              <a:rPr lang="en-GB" sz="700" dirty="0">
                <a:solidFill>
                  <a:schemeClr val="tx1"/>
                </a:solidFill>
              </a:rPr>
              <a:t>Last year, RTGS settled an average of over £720 billion each working day; broadly equivalent to the UK’s GDP every three days. RTGS settled £1 Trillion on its peak value day (30 September 2022) in that period. The vast majority of the value settled (99%) is from CHAPS and CREST.</a:t>
            </a:r>
          </a:p>
          <a:p>
            <a:endParaRPr lang="en-GB" sz="700" dirty="0">
              <a:solidFill>
                <a:schemeClr val="tx1"/>
              </a:solidFill>
            </a:endParaRPr>
          </a:p>
          <a:p>
            <a:r>
              <a:rPr lang="en-GB" sz="700" b="1" dirty="0">
                <a:solidFill>
                  <a:schemeClr val="tx1"/>
                </a:solidFill>
              </a:rPr>
              <a:t>Now</a:t>
            </a:r>
            <a:r>
              <a:rPr lang="en-GB" sz="700" b="1" baseline="0" dirty="0">
                <a:solidFill>
                  <a:schemeClr val="tx1"/>
                </a:solidFill>
              </a:rPr>
              <a:t> and looking into t</a:t>
            </a:r>
            <a:r>
              <a:rPr lang="en-GB" sz="700" b="1" dirty="0">
                <a:solidFill>
                  <a:schemeClr val="tx1"/>
                </a:solidFill>
              </a:rPr>
              <a:t>he Future</a:t>
            </a:r>
          </a:p>
          <a:p>
            <a:r>
              <a:rPr lang="en-GB" sz="700" dirty="0">
                <a:solidFill>
                  <a:schemeClr val="tx1"/>
                </a:solidFill>
              </a:rPr>
              <a:t>Due to the</a:t>
            </a:r>
            <a:r>
              <a:rPr lang="en-GB" sz="700" baseline="0" dirty="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late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84309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 I’m going to assume that everyone listening to me is aware of, and uses source control. Even if it is Visual Source Safe!?!?</a:t>
            </a:r>
          </a:p>
          <a:p>
            <a:endParaRPr lang="en-GB" dirty="0"/>
          </a:p>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Can anyone see the connection between all of these incidents … other than they involved source control?  </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They all involved human error.  Tools can give us the ability to be secure, but they can’t guarantee it … they cannot protect us against ourselves.</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4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real terms, developers within an organisation fall within the “80/20” divide.  Any organisation that is more than 1 year old has technical debt, and an ever growing code base.  The 80% typically work on legacy systems fixing bugs and adding features to an already established application.</a:t>
            </a:r>
          </a:p>
          <a:p>
            <a:endParaRPr lang="en-GB" baseline="0" dirty="0"/>
          </a:p>
          <a:p>
            <a:r>
              <a:rPr lang="en-GB" baseline="0" dirty="0"/>
              <a:t>The other 20% are, typically, more senior or proactive </a:t>
            </a:r>
            <a:r>
              <a:rPr lang="en-GB" baseline="0" dirty="0" err="1"/>
              <a:t>devs</a:t>
            </a:r>
            <a:r>
              <a:rPr lang="en-GB" baseline="0" dirty="0"/>
              <a:t> who want to use all the cool new tools and resources.  They will seek out new processes and work with the latest, possibly less established, components, but are highly trusted.</a:t>
            </a:r>
          </a:p>
          <a:p>
            <a:endParaRPr lang="en-GB" baseline="0" dirty="0"/>
          </a:p>
          <a:p>
            <a:r>
              <a:rPr lang="en-GB" baseline="0" dirty="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a:p>
          <a:p>
            <a:r>
              <a:rPr lang="en-GB" baseline="0" dirty="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 virtual community of Secure Code Champions, made up of this highly trusted 20%, can be leveraged to support 80%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6474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626"/>
                </a:solidFill>
                <a:effectLst/>
                <a:latin typeface="Fira Sans" panose="020B0503050000020004" pitchFamily="34" charset="0"/>
              </a:rPr>
              <a:t>In a recent report from Dynatrace (Dynatrace Global CISO report 2023), CISOs were asked to identify factors that made it more difficult to pinpoint and resolve application vulnerabilities.  </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61% said that the use of 3</a:t>
            </a:r>
            <a:r>
              <a:rPr lang="en-GB" b="0" i="0" baseline="30000" dirty="0">
                <a:solidFill>
                  <a:srgbClr val="242626"/>
                </a:solidFill>
                <a:effectLst/>
                <a:latin typeface="Fira Sans" panose="020B0503050000020004" pitchFamily="34" charset="0"/>
              </a:rPr>
              <a:t>rd</a:t>
            </a:r>
            <a:r>
              <a:rPr lang="en-GB" b="0" i="0" dirty="0">
                <a:solidFill>
                  <a:srgbClr val="242626"/>
                </a:solidFill>
                <a:effectLst/>
                <a:latin typeface="Fira Sans" panose="020B0503050000020004" pitchFamily="34" charset="0"/>
              </a:rPr>
              <a:t> part code caused issues.  If we think about Log4J a number of organisations believed they where not exposed until they started to think about the dependencies not just of their only code, but the dependencies of the packages they use, and the exposure their vendors had.</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I love the second value … 55% blamed DevOps and Agile.  Two of the great innovations in the development world are causing our Cyber leads pain.  Development is becoming too efficient and moving too quickly for security to keep up!</a:t>
            </a:r>
          </a:p>
          <a:p>
            <a:endParaRPr lang="en-GB" b="0" i="0" dirty="0">
              <a:solidFill>
                <a:srgbClr val="242626"/>
              </a:solidFill>
              <a:effectLst/>
              <a:latin typeface="Fira Sans" panose="020B0503050000020004" pitchFamily="34" charset="0"/>
            </a:endParaRPr>
          </a:p>
          <a:p>
            <a:r>
              <a:rPr lang="en-GB" dirty="0"/>
              <a:t>Finally, Veracode released some data … </a:t>
            </a:r>
            <a:r>
              <a:rPr lang="en-GB" b="0" i="0" dirty="0">
                <a:solidFill>
                  <a:srgbClr val="242626"/>
                </a:solidFill>
                <a:effectLst/>
                <a:latin typeface="Fira Sans" panose="020B0503050000020004" pitchFamily="34" charset="0"/>
              </a:rPr>
              <a:t>a scan of 130,000 applications found that nearly 68% of apps had a security flaw that fell into the OWASP Top 10.  Hopefully we are all aware of OWASP (Open Web Application Security Project); the Open Source Foundation regularly revise and publish their top 10 vulnerabilities found in Web apps.  The most recent (2021) has broken access control at number 1.  Injection (including SQL Injection) is always in the top 10, this time at number 3.  So what can we do to help our CISOs sleep better and our developers to avoid some basic mistakes?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8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most basic answer is CI/CD.  Even the simplest pipelines can start you on the road to repeatable, reliable, and secure deployments.  If you have to start with a documented set of manual steps, it is better than ad hoc “copy and pray” deployments.  These steps can then be replaced over time with automated processes.  Our goal is to automate everything, but that isn’t always possible.  Code scans, syntax checking, dependency checks, and secret scans can all be introduced into pipelines to reduce the number of vulnerabilities and errors.  We can trust that our developers won’t make mistakes, but there is no harm in verifying.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Similarly, r</a:t>
            </a:r>
            <a:r>
              <a:rPr lang="en-GB" dirty="0"/>
              <a:t>eplacing manual processes in application installation and configuration will provide predictable, reliable, secure, and faster deployments.</a:t>
            </a: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r>
              <a:rPr lang="en-GB" baseline="0" dirty="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a:p>
          <a:p>
            <a:r>
              <a:rPr lang="en-GB" baseline="0" dirty="0"/>
              <a:t>Efforts should be made to work with architecture teams and support developers in their use of cloud native resource, and we should be willing to challenge the use of VMs.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ambition to use containers is noble, but can inadvertently introduce vulnerabilities.  An approved list of images should be created, and maintained, to allow developers to work quickly and efficiently.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Security has to be an enabler.  If we come crashing in, imposing policies and constraints that slow down deployments or, worse, break previously working builds, the security culture will be ignored, processes will be circumvented, and tools to be turned off.  Start small … introduce new controls and don’t immediately break everything.  Then slowly turn the heat up until you reach your desired state.</a:t>
            </a:r>
            <a:endParaRPr lang="en-GB" baseline="0"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27422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021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5395922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0.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0.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4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0.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0.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0.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 King</a:t>
            </a:r>
          </a:p>
          <a:p>
            <a:r>
              <a:rPr lang="en-GB" dirty="0"/>
              <a:t>January 2023</a:t>
            </a:r>
          </a:p>
        </p:txBody>
      </p:sp>
      <p:sp>
        <p:nvSpPr>
          <p:cNvPr id="7" name="Text Placeholder 6"/>
          <p:cNvSpPr>
            <a:spLocks noGrp="1"/>
          </p:cNvSpPr>
          <p:nvPr>
            <p:ph type="body" sz="quarter" idx="16"/>
          </p:nvPr>
        </p:nvSpPr>
        <p:spPr>
          <a:xfrm>
            <a:off x="457200" y="2043908"/>
            <a:ext cx="4711148" cy="3444079"/>
          </a:xfrm>
        </p:spPr>
        <p:txBody>
          <a:bodyPr/>
          <a:lstStyle/>
          <a:p>
            <a:r>
              <a:rPr lang="en-GB" dirty="0" err="1"/>
              <a:t>DevSecOps</a:t>
            </a:r>
            <a:r>
              <a:rPr lang="en-GB" dirty="0"/>
              <a:t>: More than just Shift-left Security</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8000" y="1407001"/>
            <a:ext cx="7175192"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981047" cy="1323439"/>
            </a:xfrm>
            <a:prstGeom prst="rect">
              <a:avLst/>
            </a:prstGeom>
            <a:noFill/>
          </p:spPr>
          <p:txBody>
            <a:bodyPr wrap="non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3181192" y="2179782"/>
              <a:ext cx="2710231" cy="1015663"/>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grpSp>
        <p:nvGrpSpPr>
          <p:cNvPr id="3" name="Group 2">
            <a:extLst>
              <a:ext uri="{FF2B5EF4-FFF2-40B4-BE49-F238E27FC236}">
                <a16:creationId xmlns:a16="http://schemas.microsoft.com/office/drawing/2014/main" id="{B1AC85E0-1CD4-1334-32B9-3C83A24ADAF3}"/>
              </a:ext>
            </a:extLst>
          </p:cNvPr>
          <p:cNvGrpSpPr/>
          <p:nvPr/>
        </p:nvGrpSpPr>
        <p:grpSpPr>
          <a:xfrm>
            <a:off x="7646285" y="565253"/>
            <a:ext cx="4238625" cy="2134649"/>
            <a:chOff x="7646285" y="565253"/>
            <a:chExt cx="4238625" cy="2134649"/>
          </a:xfrm>
        </p:grpSpPr>
        <p:pic>
          <p:nvPicPr>
            <p:cNvPr id="6" name="Picture 5">
              <a:extLst>
                <a:ext uri="{FF2B5EF4-FFF2-40B4-BE49-F238E27FC236}">
                  <a16:creationId xmlns:a16="http://schemas.microsoft.com/office/drawing/2014/main" id="{21DB411C-0D93-E5A8-96A4-0C32A238B9BB}"/>
                </a:ext>
              </a:extLst>
            </p:cNvPr>
            <p:cNvPicPr>
              <a:picLocks noChangeAspect="1"/>
            </p:cNvPicPr>
            <p:nvPr/>
          </p:nvPicPr>
          <p:blipFill>
            <a:blip r:embed="rId4"/>
            <a:stretch>
              <a:fillRect/>
            </a:stretch>
          </p:blipFill>
          <p:spPr>
            <a:xfrm>
              <a:off x="7646285" y="565253"/>
              <a:ext cx="4238625" cy="2133600"/>
            </a:xfrm>
            <a:prstGeom prst="rect">
              <a:avLst/>
            </a:prstGeom>
          </p:spPr>
        </p:pic>
        <p:sp>
          <p:nvSpPr>
            <p:cNvPr id="12" name="TextBox 11">
              <a:extLst>
                <a:ext uri="{FF2B5EF4-FFF2-40B4-BE49-F238E27FC236}">
                  <a16:creationId xmlns:a16="http://schemas.microsoft.com/office/drawing/2014/main" id="{1D6FA006-6DB1-E7CB-9020-C4456FFBFE00}"/>
                </a:ext>
              </a:extLst>
            </p:cNvPr>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3" name="TextBox 12">
              <a:extLst>
                <a:ext uri="{FF2B5EF4-FFF2-40B4-BE49-F238E27FC236}">
                  <a16:creationId xmlns:a16="http://schemas.microsoft.com/office/drawing/2014/main" id="{72DC7474-97C1-36DF-BA86-8F3816FC3BA1}"/>
                </a:ext>
              </a:extLst>
            </p:cNvPr>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4" name="TextBox 13">
              <a:extLst>
                <a:ext uri="{FF2B5EF4-FFF2-40B4-BE49-F238E27FC236}">
                  <a16:creationId xmlns:a16="http://schemas.microsoft.com/office/drawing/2014/main" id="{57BB4710-E806-A15D-E1AC-0F31BDA572E3}"/>
                </a:ext>
              </a:extLst>
            </p:cNvPr>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a:extLst>
                <a:ext uri="{FF2B5EF4-FFF2-40B4-BE49-F238E27FC236}">
                  <a16:creationId xmlns:a16="http://schemas.microsoft.com/office/drawing/2014/main" id="{A79D1DC1-3433-7E5D-D2AC-BFFC94A052A5}"/>
                </a:ext>
              </a:extLst>
            </p:cNvPr>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7" name="TextBox 16">
              <a:extLst>
                <a:ext uri="{FF2B5EF4-FFF2-40B4-BE49-F238E27FC236}">
                  <a16:creationId xmlns:a16="http://schemas.microsoft.com/office/drawing/2014/main" id="{CB93231C-E975-0796-B051-F4C103A6050A}"/>
                </a:ext>
              </a:extLst>
            </p:cNvPr>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8" name="Rectangle 17">
              <a:extLst>
                <a:ext uri="{FF2B5EF4-FFF2-40B4-BE49-F238E27FC236}">
                  <a16:creationId xmlns:a16="http://schemas.microsoft.com/office/drawing/2014/main" id="{54645F5E-BAF3-2B81-7C07-1D4B0FF1A942}"/>
                </a:ext>
              </a:extLst>
            </p:cNvPr>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35777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91056" y="1731992"/>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5280137" y="255145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6257" y="3907645"/>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1094165" y="2566746"/>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2673443" y="5113003"/>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546293" y="3940443"/>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Tree>
    <p:extLst>
      <p:ext uri="{BB962C8B-B14F-4D97-AF65-F5344CB8AC3E}">
        <p14:creationId xmlns:p14="http://schemas.microsoft.com/office/powerpoint/2010/main" val="10047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p>
            <a:p>
              <a:pPr algn="ct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Stop reading this slide!</a:t>
              </a:r>
            </a:p>
          </p:txBody>
        </p:sp>
      </p:grpSp>
    </p:spTree>
    <p:extLst>
      <p:ext uri="{BB962C8B-B14F-4D97-AF65-F5344CB8AC3E}">
        <p14:creationId xmlns:p14="http://schemas.microsoft.com/office/powerpoint/2010/main" val="284623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a:t>Document Classification: </a:t>
            </a:r>
            <a:r>
              <a:rPr lang="en-GB" dirty="0">
                <a:solidFill>
                  <a:srgbClr val="00B050"/>
                </a:solidFill>
              </a:rPr>
              <a:t>Green</a:t>
            </a: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Pluralsight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Gerrit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xUnit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Splunk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SolarWinds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RSA </a:t>
                </a:r>
                <a:r>
                  <a:rPr lang="en-US" sz="800" dirty="0" err="1">
                    <a:latin typeface="Arial" panose="020B0604020202020204" pitchFamily="34" charset="0"/>
                    <a:cs typeface="Arial" panose="020B0604020202020204" pitchFamily="34" charset="0"/>
                  </a:rPr>
                  <a:t>NetWitness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ThreatConnect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HashiCorp</a:t>
                </a:r>
                <a:r>
                  <a:rPr lang="en-US" sz="800" dirty="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nmap</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HackerOne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ServiceNow</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Spiceworks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BeyondTrust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CloudTrail</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  You will hurt your eyes.</a:t>
                </a: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Ansible</a:t>
                </a:r>
                <a:endParaRPr lang="en-US" sz="800" dirty="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SaltStack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CloudFormation</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NodeJS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SonarLint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DeepSource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SonarQube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JetBrains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GitLab</a:t>
                </a:r>
                <a:endParaRPr lang="en-US" sz="800" dirty="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BitBucket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Artifactory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ReSharper</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VSCode</a:t>
                </a:r>
                <a:endParaRPr lang="en-US" sz="800" dirty="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VeraCode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TestComplete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Atlassian</a:t>
                </a:r>
                <a:r>
                  <a:rPr lang="en-US" sz="800" dirty="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a:latin typeface="Arial" panose="020B0604020202020204" pitchFamily="34" charset="0"/>
                <a:cs typeface="Arial" panose="020B0604020202020204" pitchFamily="34" charset="0"/>
              </a:rPr>
              <a:t>DevSecOps</a:t>
            </a:r>
            <a:endParaRPr lang="en-GB" sz="2800" dirty="0">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239412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3139321"/>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controls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340682"/>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35071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4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Document classification: Green</a:t>
            </a:r>
          </a:p>
        </p:txBody>
      </p:sp>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sp>
        <p:nvSpPr>
          <p:cNvPr id="19" name="Rectangle 18"/>
          <p:cNvSpPr/>
          <p:nvPr/>
        </p:nvSpPr>
        <p:spPr>
          <a:xfrm>
            <a:off x="1853875" y="5641913"/>
            <a:ext cx="32600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DevSecOpsVince.com</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60" y="4721578"/>
            <a:ext cx="3558225" cy="1757148"/>
          </a:xfrm>
          <a:prstGeom prst="rect">
            <a:avLst/>
          </a:prstGeom>
        </p:spPr>
      </p:pic>
      <p:pic>
        <p:nvPicPr>
          <p:cNvPr id="3" name="Picture 2"/>
          <p:cNvPicPr>
            <a:picLocks noChangeAspect="1"/>
          </p:cNvPicPr>
          <p:nvPr/>
        </p:nvPicPr>
        <p:blipFill>
          <a:blip r:embed="rId3"/>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9" name="Title 8">
            <a:extLst>
              <a:ext uri="{FF2B5EF4-FFF2-40B4-BE49-F238E27FC236}">
                <a16:creationId xmlns:a16="http://schemas.microsoft.com/office/drawing/2014/main" id="{005555C0-A187-2398-F0CE-3BE3E3BD6CE2}"/>
              </a:ext>
            </a:extLst>
          </p:cNvPr>
          <p:cNvSpPr>
            <a:spLocks noGrp="1"/>
          </p:cNvSpPr>
          <p:nvPr>
            <p:ph type="title"/>
          </p:nvPr>
        </p:nvSpPr>
        <p:spPr/>
        <p:txBody>
          <a:bodyPr/>
          <a:lstStyle/>
          <a:p>
            <a:endParaRPr lang="en-GB"/>
          </a:p>
        </p:txBody>
      </p:sp>
      <p:pic>
        <p:nvPicPr>
          <p:cNvPr id="10" name="Picture 9">
            <a:extLst>
              <a:ext uri="{FF2B5EF4-FFF2-40B4-BE49-F238E27FC236}">
                <a16:creationId xmlns:a16="http://schemas.microsoft.com/office/drawing/2014/main" id="{88E28EFE-8216-F8BC-49E6-A1C217BBBF68}"/>
              </a:ext>
            </a:extLst>
          </p:cNvPr>
          <p:cNvPicPr>
            <a:picLocks noChangeAspect="1"/>
          </p:cNvPicPr>
          <p:nvPr/>
        </p:nvPicPr>
        <p:blipFill>
          <a:blip r:embed="rId3"/>
          <a:stretch>
            <a:fillRect/>
          </a:stretch>
        </p:blipFill>
        <p:spPr>
          <a:xfrm>
            <a:off x="9075689" y="3917977"/>
            <a:ext cx="695422" cy="714475"/>
          </a:xfrm>
          <a:prstGeom prst="rect">
            <a:avLst/>
          </a:prstGeom>
        </p:spPr>
      </p:pic>
      <p:pic>
        <p:nvPicPr>
          <p:cNvPr id="11" name="Picture 10">
            <a:extLst>
              <a:ext uri="{FF2B5EF4-FFF2-40B4-BE49-F238E27FC236}">
                <a16:creationId xmlns:a16="http://schemas.microsoft.com/office/drawing/2014/main" id="{407FFBA8-8D83-BE30-038C-40E2D43B63F0}"/>
              </a:ext>
            </a:extLst>
          </p:cNvPr>
          <p:cNvPicPr>
            <a:picLocks noChangeAspect="1"/>
          </p:cNvPicPr>
          <p:nvPr/>
        </p:nvPicPr>
        <p:blipFill>
          <a:blip r:embed="rId4"/>
          <a:stretch>
            <a:fillRect/>
          </a:stretch>
        </p:blipFill>
        <p:spPr>
          <a:xfrm>
            <a:off x="9771111" y="2270089"/>
            <a:ext cx="666843" cy="543001"/>
          </a:xfrm>
          <a:prstGeom prst="rect">
            <a:avLst/>
          </a:prstGeom>
        </p:spPr>
      </p:pic>
      <p:pic>
        <p:nvPicPr>
          <p:cNvPr id="12" name="Picture 11">
            <a:extLst>
              <a:ext uri="{FF2B5EF4-FFF2-40B4-BE49-F238E27FC236}">
                <a16:creationId xmlns:a16="http://schemas.microsoft.com/office/drawing/2014/main" id="{83E2C434-B9D8-1E2D-0A00-A68BE090350B}"/>
              </a:ext>
            </a:extLst>
          </p:cNvPr>
          <p:cNvPicPr>
            <a:picLocks noChangeAspect="1"/>
          </p:cNvPicPr>
          <p:nvPr/>
        </p:nvPicPr>
        <p:blipFill>
          <a:blip r:embed="rId5"/>
          <a:stretch>
            <a:fillRect/>
          </a:stretch>
        </p:blipFill>
        <p:spPr>
          <a:xfrm>
            <a:off x="2211363" y="4763978"/>
            <a:ext cx="704948" cy="724001"/>
          </a:xfrm>
          <a:prstGeom prst="rect">
            <a:avLst/>
          </a:prstGeom>
        </p:spPr>
      </p:pic>
      <p:pic>
        <p:nvPicPr>
          <p:cNvPr id="13" name="Picture 12">
            <a:extLst>
              <a:ext uri="{FF2B5EF4-FFF2-40B4-BE49-F238E27FC236}">
                <a16:creationId xmlns:a16="http://schemas.microsoft.com/office/drawing/2014/main" id="{1886FAA0-D93C-3974-4C95-806480D6B072}"/>
              </a:ext>
            </a:extLst>
          </p:cNvPr>
          <p:cNvPicPr>
            <a:picLocks noChangeAspect="1"/>
          </p:cNvPicPr>
          <p:nvPr/>
        </p:nvPicPr>
        <p:blipFill>
          <a:blip r:embed="rId6"/>
          <a:stretch>
            <a:fillRect/>
          </a:stretch>
        </p:blipFill>
        <p:spPr>
          <a:xfrm>
            <a:off x="4688675" y="1750899"/>
            <a:ext cx="1256588" cy="1557077"/>
          </a:xfrm>
          <a:prstGeom prst="rect">
            <a:avLst/>
          </a:prstGeom>
        </p:spPr>
      </p:pic>
      <p:pic>
        <p:nvPicPr>
          <p:cNvPr id="2" name="Picture 1">
            <a:extLst>
              <a:ext uri="{FF2B5EF4-FFF2-40B4-BE49-F238E27FC236}">
                <a16:creationId xmlns:a16="http://schemas.microsoft.com/office/drawing/2014/main" id="{5E8273F0-6AB2-DAD5-0944-F12B7D30F4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4"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B06A30FB-19F3-0124-CAEE-6FE3467F84F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1009E7D6-05D4-25B5-9E04-D46EC91F44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073D0062-F028-2A9E-2998-A14ADAC395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8DAEC37-238B-5501-C302-F90D3EF36F1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spTree>
    <p:extLst>
      <p:ext uri="{BB962C8B-B14F-4D97-AF65-F5344CB8AC3E}">
        <p14:creationId xmlns:p14="http://schemas.microsoft.com/office/powerpoint/2010/main" val="261347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Title</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Dev</a:t>
                </a:r>
                <a:endParaRPr kumimoji="0" lang="en-GB" sz="4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Ops</a:t>
            </a:r>
          </a:p>
        </p:txBody>
      </p:sp>
    </p:spTree>
    <p:extLst>
      <p:ext uri="{BB962C8B-B14F-4D97-AF65-F5344CB8AC3E}">
        <p14:creationId xmlns:p14="http://schemas.microsoft.com/office/powerpoint/2010/main" val="5627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Who’s this talking to me now?</a:t>
            </a:r>
          </a:p>
        </p:txBody>
      </p:sp>
      <p:pic>
        <p:nvPicPr>
          <p:cNvPr id="7" name="Picture 6"/>
          <p:cNvPicPr>
            <a:picLocks noChangeAspect="1"/>
          </p:cNvPicPr>
          <p:nvPr/>
        </p:nvPicPr>
        <p:blipFill>
          <a:blip r:embed="rId3"/>
          <a:stretch>
            <a:fillRect/>
          </a:stretch>
        </p:blipFill>
        <p:spPr>
          <a:xfrm>
            <a:off x="7795260" y="3945519"/>
            <a:ext cx="2457143" cy="752381"/>
          </a:xfrm>
          <a:prstGeom prst="rect">
            <a:avLst/>
          </a:prstGeom>
        </p:spPr>
      </p:pic>
      <p:pic>
        <p:nvPicPr>
          <p:cNvPr id="8" name="Picture 7"/>
          <p:cNvPicPr>
            <a:picLocks noChangeAspect="1"/>
          </p:cNvPicPr>
          <p:nvPr/>
        </p:nvPicPr>
        <p:blipFill>
          <a:blip r:embed="rId4"/>
          <a:stretch>
            <a:fillRect/>
          </a:stretch>
        </p:blipFill>
        <p:spPr>
          <a:xfrm>
            <a:off x="5384036" y="2490093"/>
            <a:ext cx="3185239" cy="947580"/>
          </a:xfrm>
          <a:prstGeom prst="rect">
            <a:avLst/>
          </a:prstGeom>
        </p:spPr>
      </p:pic>
      <p:pic>
        <p:nvPicPr>
          <p:cNvPr id="9" name="Picture 8"/>
          <p:cNvPicPr>
            <a:picLocks noChangeAspect="1"/>
          </p:cNvPicPr>
          <p:nvPr/>
        </p:nvPicPr>
        <p:blipFill>
          <a:blip r:embed="rId5"/>
          <a:stretch>
            <a:fillRect/>
          </a:stretch>
        </p:blipFill>
        <p:spPr>
          <a:xfrm>
            <a:off x="5685505" y="3834427"/>
            <a:ext cx="1124091" cy="15005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880" y="791107"/>
            <a:ext cx="1359469" cy="1359469"/>
          </a:xfrm>
          <a:prstGeom prst="rect">
            <a:avLst/>
          </a:prstGeom>
        </p:spPr>
      </p:pic>
      <p:pic>
        <p:nvPicPr>
          <p:cNvPr id="16" name="Picture 15" descr="A picture containing calendar&#10;&#10;Description automatically generated">
            <a:extLst>
              <a:ext uri="{FF2B5EF4-FFF2-40B4-BE49-F238E27FC236}">
                <a16:creationId xmlns:a16="http://schemas.microsoft.com/office/drawing/2014/main" id="{5B7269E0-D9FF-5913-EE29-44E255231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17" name="TextBox 16">
            <a:extLst>
              <a:ext uri="{FF2B5EF4-FFF2-40B4-BE49-F238E27FC236}">
                <a16:creationId xmlns:a16="http://schemas.microsoft.com/office/drawing/2014/main" id="{8EAA1000-B1DF-A827-B9F2-A0154ECBA24D}"/>
              </a:ext>
            </a:extLst>
          </p:cNvPr>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32104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What does the Bank of England do?</a:t>
            </a:r>
          </a:p>
        </p:txBody>
      </p:sp>
      <p:pic>
        <p:nvPicPr>
          <p:cNvPr id="12" name="Picture 11"/>
          <p:cNvPicPr>
            <a:picLocks noChangeAspect="1"/>
          </p:cNvPicPr>
          <p:nvPr/>
        </p:nvPicPr>
        <p:blipFill>
          <a:blip r:embed="rId3"/>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a:latin typeface="GilroyForBOE"/>
              </a:rPr>
              <a:t>Real-Time Gross Settlement</a:t>
            </a:r>
          </a:p>
          <a:p>
            <a:r>
              <a:rPr lang="en-GB" sz="2400" dirty="0"/>
              <a:t>Settled an average of over </a:t>
            </a:r>
            <a:r>
              <a:rPr lang="en-GB" sz="2400" b="1" dirty="0"/>
              <a:t>£720 billion</a:t>
            </a:r>
            <a:r>
              <a:rPr lang="en-GB" sz="2400" dirty="0"/>
              <a:t> each working day</a:t>
            </a:r>
          </a:p>
          <a:p>
            <a:r>
              <a:rPr lang="en-GB" dirty="0"/>
              <a:t>CHAPS | CREST | BACS | Image Clearing System for cheques | Faster Payments</a:t>
            </a:r>
          </a:p>
          <a:p>
            <a:r>
              <a:rPr lang="en-GB" dirty="0"/>
              <a:t>LINK | </a:t>
            </a:r>
            <a:r>
              <a:rPr lang="en-GB" dirty="0" err="1"/>
              <a:t>Mastercard</a:t>
            </a:r>
            <a:r>
              <a:rPr lang="en-GB" dirty="0"/>
              <a:t> Europe | Visa Europe | 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descr="Chart&#10;&#10;Description automatically generated with medium confidence">
            <a:extLst>
              <a:ext uri="{FF2B5EF4-FFF2-40B4-BE49-F238E27FC236}">
                <a16:creationId xmlns:a16="http://schemas.microsoft.com/office/drawing/2014/main" id="{1FD7E368-08BD-85E4-554E-912EB0D3A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2994" y="1881011"/>
            <a:ext cx="4214054" cy="2421870"/>
          </a:xfrm>
          <a:prstGeom prst="rect">
            <a:avLst/>
          </a:prstGeom>
        </p:spPr>
      </p:pic>
      <p:grpSp>
        <p:nvGrpSpPr>
          <p:cNvPr id="11" name="Group 10">
            <a:extLst>
              <a:ext uri="{FF2B5EF4-FFF2-40B4-BE49-F238E27FC236}">
                <a16:creationId xmlns:a16="http://schemas.microsoft.com/office/drawing/2014/main" id="{9A854CD3-5FF4-414C-A448-1D2A40E191FB}"/>
              </a:ext>
            </a:extLst>
          </p:cNvPr>
          <p:cNvGrpSpPr/>
          <p:nvPr/>
        </p:nvGrpSpPr>
        <p:grpSpPr>
          <a:xfrm>
            <a:off x="6427032" y="904232"/>
            <a:ext cx="5143496" cy="3298704"/>
            <a:chOff x="5284032" y="793516"/>
            <a:chExt cx="5143496" cy="3298704"/>
          </a:xfrm>
        </p:grpSpPr>
        <p:pic>
          <p:nvPicPr>
            <p:cNvPr id="1026" name="Picture 2" descr="New design for the £50 featuring King Charles">
              <a:extLst>
                <a:ext uri="{FF2B5EF4-FFF2-40B4-BE49-F238E27FC236}">
                  <a16:creationId xmlns:a16="http://schemas.microsoft.com/office/drawing/2014/main" id="{38DE56D0-545D-177D-87BD-CC901FBD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5778" y="793516"/>
              <a:ext cx="25717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design for the £20 featuring King Charles">
              <a:extLst>
                <a:ext uri="{FF2B5EF4-FFF2-40B4-BE49-F238E27FC236}">
                  <a16:creationId xmlns:a16="http://schemas.microsoft.com/office/drawing/2014/main" id="{E0782D31-AABD-1541-A569-E7D0B9A1CC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933" y="1391837"/>
              <a:ext cx="2525919" cy="1323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design for the £10 featuring King Charles">
              <a:extLst>
                <a:ext uri="{FF2B5EF4-FFF2-40B4-BE49-F238E27FC236}">
                  <a16:creationId xmlns:a16="http://schemas.microsoft.com/office/drawing/2014/main" id="{C1A7FDE0-FEF2-1808-A276-25201FD29F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073911"/>
              <a:ext cx="2571746" cy="1343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E5B8A1-5C15-6918-FB02-B43FB3558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032" y="2756716"/>
              <a:ext cx="2571746" cy="13355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49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56006" y="1888877"/>
            <a:ext cx="4438845" cy="1721965"/>
          </a:xfrm>
          <a:prstGeom prst="rect">
            <a:avLst/>
          </a:prstGeom>
        </p:spPr>
      </p:pic>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56544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9050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No.1</a:t>
            </a:r>
          </a:p>
        </p:txBody>
      </p:sp>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004" y="205526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6061" y="3011028"/>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F3A23F37-96DA-9544-030E-B7FD345CB070}"/>
              </a:ext>
            </a:extLst>
          </p:cNvPr>
          <p:cNvGrpSpPr/>
          <p:nvPr/>
        </p:nvGrpSpPr>
        <p:grpSpPr>
          <a:xfrm>
            <a:off x="7637896" y="557913"/>
            <a:ext cx="4238625" cy="2141989"/>
            <a:chOff x="1463599" y="1169409"/>
            <a:chExt cx="4238625" cy="2141989"/>
          </a:xfrm>
        </p:grpSpPr>
        <p:pic>
          <p:nvPicPr>
            <p:cNvPr id="5" name="Picture 4">
              <a:extLst>
                <a:ext uri="{FF2B5EF4-FFF2-40B4-BE49-F238E27FC236}">
                  <a16:creationId xmlns:a16="http://schemas.microsoft.com/office/drawing/2014/main" id="{04CD2303-86F6-1FF8-B42F-2A2ABE900DEC}"/>
                </a:ext>
              </a:extLst>
            </p:cNvPr>
            <p:cNvPicPr>
              <a:picLocks noChangeAspect="1"/>
            </p:cNvPicPr>
            <p:nvPr/>
          </p:nvPicPr>
          <p:blipFill>
            <a:blip r:embed="rId8"/>
            <a:stretch>
              <a:fillRect/>
            </a:stretch>
          </p:blipFill>
          <p:spPr>
            <a:xfrm>
              <a:off x="1463599" y="1169409"/>
              <a:ext cx="4238625" cy="2133600"/>
            </a:xfrm>
            <a:prstGeom prst="rect">
              <a:avLst/>
            </a:prstGeom>
          </p:spPr>
        </p:pic>
        <p:sp>
          <p:nvSpPr>
            <p:cNvPr id="6" name="TextBox 5">
              <a:extLst>
                <a:ext uri="{FF2B5EF4-FFF2-40B4-BE49-F238E27FC236}">
                  <a16:creationId xmlns:a16="http://schemas.microsoft.com/office/drawing/2014/main" id="{7AF7D310-9541-864E-DC72-97EC75A547E6}"/>
                </a:ext>
              </a:extLst>
            </p:cNvPr>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7" name="TextBox 6">
              <a:extLst>
                <a:ext uri="{FF2B5EF4-FFF2-40B4-BE49-F238E27FC236}">
                  <a16:creationId xmlns:a16="http://schemas.microsoft.com/office/drawing/2014/main" id="{D95BC904-85A0-1AA0-A21A-6EF9B1162BD0}"/>
                </a:ext>
              </a:extLst>
            </p:cNvPr>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0ADE6AAC-78CB-9660-E4F6-4BAC19FBCC37}"/>
                </a:ext>
              </a:extLst>
            </p:cNvPr>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F9E89E17-93BF-2D26-9CFE-9A9F76A31243}"/>
                </a:ext>
              </a:extLst>
            </p:cNvPr>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0" name="TextBox 9">
              <a:extLst>
                <a:ext uri="{FF2B5EF4-FFF2-40B4-BE49-F238E27FC236}">
                  <a16:creationId xmlns:a16="http://schemas.microsoft.com/office/drawing/2014/main" id="{4CDB5EC5-DB6C-8107-9719-61D6B4A89BB1}"/>
                </a:ext>
              </a:extLst>
            </p:cNvPr>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1" name="Rectangle 10">
              <a:extLst>
                <a:ext uri="{FF2B5EF4-FFF2-40B4-BE49-F238E27FC236}">
                  <a16:creationId xmlns:a16="http://schemas.microsoft.com/office/drawing/2014/main" id="{6FC352D6-A4E5-F83D-B8BD-31348CC6EA73}"/>
                </a:ext>
              </a:extLst>
            </p:cNvPr>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240727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Strict policies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14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No.2</a:t>
            </a:r>
          </a:p>
        </p:txBody>
      </p:sp>
      <p:pic>
        <p:nvPicPr>
          <p:cNvPr id="11" name="Picture 10">
            <a:extLst>
              <a:ext uri="{FF2B5EF4-FFF2-40B4-BE49-F238E27FC236}">
                <a16:creationId xmlns:a16="http://schemas.microsoft.com/office/drawing/2014/main" id="{B054B931-748B-6329-5722-4052F6E5CD91}"/>
              </a:ext>
            </a:extLst>
          </p:cNvPr>
          <p:cNvPicPr>
            <a:picLocks noChangeAspect="1"/>
          </p:cNvPicPr>
          <p:nvPr/>
        </p:nvPicPr>
        <p:blipFill>
          <a:blip r:embed="rId3"/>
          <a:stretch>
            <a:fillRect/>
          </a:stretch>
        </p:blipFill>
        <p:spPr>
          <a:xfrm>
            <a:off x="339213" y="1218824"/>
            <a:ext cx="8496093" cy="5083822"/>
          </a:xfrm>
          <a:prstGeom prst="rect">
            <a:avLst/>
          </a:prstGeom>
        </p:spPr>
      </p:pic>
      <p:grpSp>
        <p:nvGrpSpPr>
          <p:cNvPr id="5" name="Group 4">
            <a:extLst>
              <a:ext uri="{FF2B5EF4-FFF2-40B4-BE49-F238E27FC236}">
                <a16:creationId xmlns:a16="http://schemas.microsoft.com/office/drawing/2014/main" id="{2E987D2E-8AEF-97E6-34EF-3D9D23F757C4}"/>
              </a:ext>
            </a:extLst>
          </p:cNvPr>
          <p:cNvGrpSpPr/>
          <p:nvPr/>
        </p:nvGrpSpPr>
        <p:grpSpPr>
          <a:xfrm>
            <a:off x="9462107" y="3132781"/>
            <a:ext cx="1957587" cy="2387819"/>
            <a:chOff x="1212574" y="2027583"/>
            <a:chExt cx="1957587" cy="2387819"/>
          </a:xfrm>
        </p:grpSpPr>
        <p:sp>
          <p:nvSpPr>
            <p:cNvPr id="6" name="TextBox 5">
              <a:extLst>
                <a:ext uri="{FF2B5EF4-FFF2-40B4-BE49-F238E27FC236}">
                  <a16:creationId xmlns:a16="http://schemas.microsoft.com/office/drawing/2014/main" id="{8D88A736-5E1B-6878-4C53-1BC1D8426F02}"/>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7" name="TextBox 6">
              <a:extLst>
                <a:ext uri="{FF2B5EF4-FFF2-40B4-BE49-F238E27FC236}">
                  <a16:creationId xmlns:a16="http://schemas.microsoft.com/office/drawing/2014/main" id="{0CEF1465-26F9-B490-2DAC-21A4D2AD0A14}"/>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grpSp>
        <p:nvGrpSpPr>
          <p:cNvPr id="2" name="Group 1">
            <a:extLst>
              <a:ext uri="{FF2B5EF4-FFF2-40B4-BE49-F238E27FC236}">
                <a16:creationId xmlns:a16="http://schemas.microsoft.com/office/drawing/2014/main" id="{6DC4774E-0D8E-A31B-2CE6-47D9E7A7892B}"/>
              </a:ext>
            </a:extLst>
          </p:cNvPr>
          <p:cNvGrpSpPr/>
          <p:nvPr/>
        </p:nvGrpSpPr>
        <p:grpSpPr>
          <a:xfrm>
            <a:off x="7641400" y="557913"/>
            <a:ext cx="4238625" cy="2141989"/>
            <a:chOff x="7641400" y="557913"/>
            <a:chExt cx="4238625" cy="2141989"/>
          </a:xfrm>
        </p:grpSpPr>
        <p:pic>
          <p:nvPicPr>
            <p:cNvPr id="3" name="Picture 2">
              <a:extLst>
                <a:ext uri="{FF2B5EF4-FFF2-40B4-BE49-F238E27FC236}">
                  <a16:creationId xmlns:a16="http://schemas.microsoft.com/office/drawing/2014/main" id="{E4F903F3-9413-72ED-B721-BCD373E33DD8}"/>
                </a:ext>
              </a:extLst>
            </p:cNvPr>
            <p:cNvPicPr>
              <a:picLocks noChangeAspect="1"/>
            </p:cNvPicPr>
            <p:nvPr/>
          </p:nvPicPr>
          <p:blipFill>
            <a:blip r:embed="rId4"/>
            <a:stretch>
              <a:fillRect/>
            </a:stretch>
          </p:blipFill>
          <p:spPr>
            <a:xfrm>
              <a:off x="7641400" y="557913"/>
              <a:ext cx="4238625" cy="2133600"/>
            </a:xfrm>
            <a:prstGeom prst="rect">
              <a:avLst/>
            </a:prstGeom>
          </p:spPr>
        </p:pic>
        <p:sp>
          <p:nvSpPr>
            <p:cNvPr id="8" name="TextBox 7">
              <a:extLst>
                <a:ext uri="{FF2B5EF4-FFF2-40B4-BE49-F238E27FC236}">
                  <a16:creationId xmlns:a16="http://schemas.microsoft.com/office/drawing/2014/main" id="{AEA89E42-BC54-FE73-E2A2-43706036ADF8}"/>
                </a:ext>
              </a:extLst>
            </p:cNvPr>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a:extLst>
                <a:ext uri="{FF2B5EF4-FFF2-40B4-BE49-F238E27FC236}">
                  <a16:creationId xmlns:a16="http://schemas.microsoft.com/office/drawing/2014/main" id="{2D8326E4-7403-347C-8FE2-FB1FCFBC1788}"/>
                </a:ext>
              </a:extLst>
            </p:cNvPr>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a:extLst>
                <a:ext uri="{FF2B5EF4-FFF2-40B4-BE49-F238E27FC236}">
                  <a16:creationId xmlns:a16="http://schemas.microsoft.com/office/drawing/2014/main" id="{8D2DE1D9-73E5-9A9D-6E67-F14C96AF6680}"/>
                </a:ext>
              </a:extLst>
            </p:cNvPr>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a:extLst>
                <a:ext uri="{FF2B5EF4-FFF2-40B4-BE49-F238E27FC236}">
                  <a16:creationId xmlns:a16="http://schemas.microsoft.com/office/drawing/2014/main" id="{E8DE3200-AC1C-289F-D2D2-AF05321A02A3}"/>
                </a:ext>
              </a:extLst>
            </p:cNvPr>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a:extLst>
                <a:ext uri="{FF2B5EF4-FFF2-40B4-BE49-F238E27FC236}">
                  <a16:creationId xmlns:a16="http://schemas.microsoft.com/office/drawing/2014/main" id="{0CEA194B-73C4-586B-662A-C58E3AF96184}"/>
                </a:ext>
              </a:extLst>
            </p:cNvPr>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a:extLst>
                <a:ext uri="{FF2B5EF4-FFF2-40B4-BE49-F238E27FC236}">
                  <a16:creationId xmlns:a16="http://schemas.microsoft.com/office/drawing/2014/main" id="{60286FE0-FF38-F08E-559D-07B2736BEDB0}"/>
                </a:ext>
              </a:extLst>
            </p:cNvPr>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10760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9</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49611" y="3957057"/>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3295048" y="1859542"/>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20" name="Rectangle 19"/>
          <p:cNvSpPr/>
          <p:nvPr/>
        </p:nvSpPr>
        <p:spPr>
          <a:xfrm>
            <a:off x="901025" y="2616748"/>
            <a:ext cx="1858201" cy="646331"/>
          </a:xfrm>
          <a:prstGeom prst="rect">
            <a:avLst/>
          </a:prstGeom>
        </p:spPr>
        <p:txBody>
          <a:bodyPr wrap="none">
            <a:spAutoFit/>
          </a:bodyPr>
          <a:lstStyle/>
          <a:p>
            <a:r>
              <a:rPr lang="en-GB" dirty="0">
                <a:latin typeface="Lucida Console" panose="020B0609040504020204" pitchFamily="49" charset="0"/>
              </a:rPr>
              <a:t>Don’t break </a:t>
            </a:r>
          </a:p>
          <a:p>
            <a:r>
              <a:rPr lang="en-GB" dirty="0">
                <a:latin typeface="Lucida Console" panose="020B0609040504020204" pitchFamily="49" charset="0"/>
              </a:rPr>
              <a:t>every build</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5398494" y="2634986"/>
            <a:ext cx="1579278" cy="646331"/>
          </a:xfrm>
          <a:prstGeom prst="rect">
            <a:avLst/>
          </a:prstGeom>
        </p:spPr>
        <p:txBody>
          <a:bodyPr wrap="none">
            <a:spAutoFit/>
          </a:bodyPr>
          <a:lstStyle/>
          <a:p>
            <a:r>
              <a:rPr lang="en-GB" dirty="0">
                <a:latin typeface="Lucida Console" panose="020B0609040504020204" pitchFamily="49" charset="0"/>
              </a:rPr>
              <a:t>Trust, but</a:t>
            </a:r>
          </a:p>
          <a:p>
            <a:r>
              <a:rPr lang="en-GB" dirty="0">
                <a:latin typeface="Lucida Console" panose="020B0609040504020204" pitchFamily="49" charset="0"/>
              </a:rPr>
              <a:t>verify</a:t>
            </a:r>
          </a:p>
        </p:txBody>
      </p:sp>
      <p:sp>
        <p:nvSpPr>
          <p:cNvPr id="3" name="Rectangle 2"/>
          <p:cNvSpPr/>
          <p:nvPr/>
        </p:nvSpPr>
        <p:spPr>
          <a:xfrm>
            <a:off x="594209" y="3920580"/>
            <a:ext cx="2137124" cy="646331"/>
          </a:xfrm>
          <a:prstGeom prst="rect">
            <a:avLst/>
          </a:prstGeom>
        </p:spPr>
        <p:txBody>
          <a:bodyPr wrap="none">
            <a:spAutoFit/>
          </a:bodyPr>
          <a:lstStyle/>
          <a:p>
            <a:r>
              <a:rPr lang="en-GB" dirty="0">
                <a:latin typeface="Lucida Console" panose="020B0609040504020204" pitchFamily="49" charset="0"/>
              </a:rPr>
              <a:t>Gold container</a:t>
            </a:r>
          </a:p>
          <a:p>
            <a:r>
              <a:rPr lang="en-GB" dirty="0">
                <a:latin typeface="Lucida Console" panose="020B0609040504020204" pitchFamily="49" charset="0"/>
              </a:rPr>
              <a:t>images</a:t>
            </a:r>
          </a:p>
        </p:txBody>
      </p:sp>
    </p:spTree>
    <p:extLst>
      <p:ext uri="{BB962C8B-B14F-4D97-AF65-F5344CB8AC3E}">
        <p14:creationId xmlns:p14="http://schemas.microsoft.com/office/powerpoint/2010/main" val="3506013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21172</TotalTime>
  <Words>4968</Words>
  <Application>Microsoft Office PowerPoint</Application>
  <PresentationFormat>Widescreen</PresentationFormat>
  <Paragraphs>456</Paragraphs>
  <Slides>17</Slides>
  <Notes>16</Notes>
  <HiddenSlides>2</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-apple-system</vt:lpstr>
      <vt:lpstr>Arial</vt:lpstr>
      <vt:lpstr>Arimo</vt:lpstr>
      <vt:lpstr>Bahnschrift Condensed</vt:lpstr>
      <vt:lpstr>Berlin Sans FB</vt:lpstr>
      <vt:lpstr>Calibri</vt:lpstr>
      <vt:lpstr>Century Gothic</vt:lpstr>
      <vt:lpstr>Fira Sans</vt:lpstr>
      <vt:lpstr>Georgia</vt:lpstr>
      <vt:lpstr>GilroyForBOE</vt:lpstr>
      <vt:lpstr>Lucida Console</vt:lpstr>
      <vt:lpstr>Bank LINKS Template</vt:lpstr>
      <vt:lpstr>1_Bank LINKS Template</vt:lpstr>
      <vt:lpstr>2_Bank LINKS Template</vt:lpstr>
      <vt:lpstr>PowerPoint Presentation</vt:lpstr>
      <vt:lpstr>Who’s this talking to me now?</vt:lpstr>
      <vt:lpstr>What does the Bank of England do?</vt:lpstr>
      <vt:lpstr>DevOps vs Security – The Perception</vt:lpstr>
      <vt:lpstr>Where should Sec live?</vt:lpstr>
      <vt:lpstr>Scary Slide No.1</vt:lpstr>
      <vt:lpstr>Where should Sec live?</vt:lpstr>
      <vt:lpstr>Scary Slide No.2</vt:lpstr>
      <vt:lpstr>Where should Sec live?</vt:lpstr>
      <vt:lpstr>Scary Slide No.3</vt:lpstr>
      <vt:lpstr>Where should Sec live?</vt:lpstr>
      <vt:lpstr>#DevSecOpsHow</vt:lpstr>
      <vt:lpstr>#DevSecOpsHow</vt:lpstr>
      <vt:lpstr>Vince’s Five Rules of DevSecOps in the Cloud</vt:lpstr>
      <vt:lpstr>PowerPoint Presentation</vt:lpstr>
      <vt:lpstr>PowerPoint Presentation</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63</cp:revision>
  <dcterms:created xsi:type="dcterms:W3CDTF">2022-03-04T14:18:02Z</dcterms:created>
  <dcterms:modified xsi:type="dcterms:W3CDTF">2023-01-25T20:38:40Z</dcterms:modified>
</cp:coreProperties>
</file>