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59" r:id="rId5"/>
    <p:sldId id="260" r:id="rId6"/>
    <p:sldId id="265"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1B7D4-06CC-4419-904C-C92518FF5D35}" v="1" dt="2021-04-28T15:58:03.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33215ED-9003-43FF-B45A-7A09A5BDEE02}"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33215ED-9003-43FF-B45A-7A09A5BDEE02}"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33215ED-9003-43FF-B45A-7A09A5BDEE02}"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33215ED-9003-43FF-B45A-7A09A5BDEE02}"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3215ED-9003-43FF-B45A-7A09A5BDEE02}" type="datetimeFigureOut">
              <a:rPr lang="en-GB" smtClean="0"/>
              <a:t>09/06/2022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33215ED-9003-43FF-B45A-7A09A5BDEE02}"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33215ED-9003-43FF-B45A-7A09A5BDEE02}" type="datetimeFigureOut">
              <a:rPr lang="en-GB" smtClean="0"/>
              <a:t>09/06/2022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33215ED-9003-43FF-B45A-7A09A5BDEE02}" type="datetimeFigureOut">
              <a:rPr lang="en-GB" smtClean="0"/>
              <a:t>09/06/2022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3215ED-9003-43FF-B45A-7A09A5BDEE02}" type="datetimeFigureOut">
              <a:rPr lang="en-GB" smtClean="0"/>
              <a:t>09/06/2022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215ED-9003-43FF-B45A-7A09A5BDEE02}"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215ED-9003-43FF-B45A-7A09A5BDEE02}" type="datetimeFigureOut">
              <a:rPr lang="en-GB" smtClean="0"/>
              <a:t>09/06/2022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C40ADD6-E03A-4251-84A3-BEBE1657D46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3215ED-9003-43FF-B45A-7A09A5BDEE02}" type="datetimeFigureOut">
              <a:rPr lang="en-GB" smtClean="0"/>
              <a:t>09/06/2022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0ADD6-E03A-4251-84A3-BEBE1657D46E}"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lf.org.uk/resources/writing-essay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brief (1)</a:t>
            </a:r>
          </a:p>
        </p:txBody>
      </p:sp>
      <p:sp>
        <p:nvSpPr>
          <p:cNvPr id="3" name="Content Placeholder 2"/>
          <p:cNvSpPr>
            <a:spLocks noGrp="1"/>
          </p:cNvSpPr>
          <p:nvPr>
            <p:ph idx="1"/>
          </p:nvPr>
        </p:nvSpPr>
        <p:spPr/>
        <p:txBody>
          <a:bodyPr>
            <a:normAutofit/>
          </a:bodyPr>
          <a:lstStyle/>
          <a:p>
            <a:pPr algn="ctr">
              <a:buNone/>
            </a:pPr>
            <a:r>
              <a:rPr lang="en-GB" b="1" dirty="0"/>
              <a:t>Essay</a:t>
            </a:r>
          </a:p>
          <a:p>
            <a:endParaRPr lang="en-GB" dirty="0"/>
          </a:p>
          <a:p>
            <a:pPr marL="0" indent="0">
              <a:buNone/>
            </a:pPr>
            <a:r>
              <a:rPr lang="en-GB" sz="1800" dirty="0">
                <a:effectLst/>
                <a:latin typeface="Calibri" panose="020F0502020204030204" pitchFamily="34" charset="0"/>
                <a:ea typeface="Calibri" panose="020F0502020204030204" pitchFamily="34" charset="0"/>
              </a:rPr>
              <a:t>You are asked to write an academic essay on the following question:</a:t>
            </a:r>
          </a:p>
          <a:p>
            <a:pPr marL="0" indent="0">
              <a:buNone/>
            </a:pPr>
            <a:r>
              <a:rPr lang="en-GB" sz="1800" dirty="0">
                <a:effectLst/>
                <a:latin typeface="Calibri" panose="020F0502020204030204" pitchFamily="34" charset="0"/>
                <a:ea typeface="Calibri" panose="020F0502020204030204" pitchFamily="34" charset="0"/>
              </a:rPr>
              <a:t> </a:t>
            </a:r>
          </a:p>
          <a:p>
            <a:pPr marL="0" indent="0">
              <a:buNone/>
            </a:pPr>
            <a:r>
              <a:rPr lang="en-GB" sz="1800" i="1" dirty="0">
                <a:effectLst/>
                <a:latin typeface="Calibri" panose="020F0502020204030204" pitchFamily="34" charset="0"/>
                <a:ea typeface="Calibri" panose="020F0502020204030204" pitchFamily="34" charset="0"/>
              </a:rPr>
              <a:t>‘What are the key factors required to build high-performing organisations that are capable of creating economic, social and financial value?’</a:t>
            </a:r>
            <a:endParaRPr lang="en-GB" sz="1800" dirty="0">
              <a:effectLst/>
              <a:latin typeface="Calibri" panose="020F0502020204030204" pitchFamily="34" charset="0"/>
              <a:ea typeface="Calibri" panose="020F0502020204030204" pitchFamily="34" charset="0"/>
            </a:endParaRPr>
          </a:p>
          <a:p>
            <a:pPr marL="0" indent="0">
              <a:buNone/>
            </a:pPr>
            <a:r>
              <a:rPr lang="en-GB" sz="1800" dirty="0">
                <a:effectLst/>
                <a:latin typeface="Calibri" panose="020F0502020204030204" pitchFamily="34" charset="0"/>
                <a:ea typeface="Calibri" panose="020F0502020204030204" pitchFamily="34" charset="0"/>
              </a:rPr>
              <a:t> </a:t>
            </a:r>
          </a:p>
          <a:p>
            <a:pPr marL="0" indent="0">
              <a:buNone/>
            </a:pPr>
            <a:r>
              <a:rPr lang="en-GB" sz="1800" dirty="0">
                <a:effectLst/>
                <a:latin typeface="Calibri" panose="020F0502020204030204" pitchFamily="34" charset="0"/>
                <a:ea typeface="Calibri" panose="020F0502020204030204" pitchFamily="34" charset="0"/>
              </a:rPr>
              <a:t>Please note that this is not a reflective paper, and you should not refer solely to your own organisation. We want you to think about general principles, and apply knowledge you have taken away from the module.</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brief (2)</a:t>
            </a:r>
          </a:p>
        </p:txBody>
      </p:sp>
      <p:sp>
        <p:nvSpPr>
          <p:cNvPr id="3" name="Content Placeholder 2"/>
          <p:cNvSpPr>
            <a:spLocks noGrp="1"/>
          </p:cNvSpPr>
          <p:nvPr>
            <p:ph idx="1"/>
          </p:nvPr>
        </p:nvSpPr>
        <p:spPr/>
        <p:txBody>
          <a:bodyPr>
            <a:normAutofit fontScale="70000" lnSpcReduction="20000"/>
          </a:bodyPr>
          <a:lstStyle/>
          <a:p>
            <a:pPr>
              <a:buNone/>
            </a:pPr>
            <a:r>
              <a:rPr lang="en-GB" dirty="0"/>
              <a:t>	Your essay should reflect the theoretical concepts we will discuss in the both the reading weeks and masterclasses, and make appropriate reference to academic literature. </a:t>
            </a:r>
            <a:r>
              <a:rPr lang="en-GB" b="1" dirty="0"/>
              <a:t>Be sure to evidence your conclusions fully and provide references to back up your views; we need hard arguments, not opinion or belief.</a:t>
            </a:r>
          </a:p>
          <a:p>
            <a:pPr>
              <a:buNone/>
            </a:pPr>
            <a:endParaRPr lang="en-GB" dirty="0"/>
          </a:p>
          <a:p>
            <a:pPr>
              <a:buNone/>
            </a:pPr>
            <a:r>
              <a:rPr lang="en-GB" dirty="0"/>
              <a:t>	Feel free to use practical examples, including examples from personal experience, but remember, this is </a:t>
            </a:r>
            <a:r>
              <a:rPr lang="en-GB" b="1" dirty="0"/>
              <a:t>not</a:t>
            </a:r>
            <a:r>
              <a:rPr lang="en-GB" dirty="0"/>
              <a:t> a case study and it is </a:t>
            </a:r>
            <a:r>
              <a:rPr lang="en-GB" b="1" dirty="0"/>
              <a:t>not</a:t>
            </a:r>
            <a:r>
              <a:rPr lang="en-GB" dirty="0"/>
              <a:t> a reflective paper.</a:t>
            </a:r>
          </a:p>
          <a:p>
            <a:pPr>
              <a:buNone/>
            </a:pPr>
            <a:endParaRPr lang="en-GB" dirty="0"/>
          </a:p>
          <a:p>
            <a:pPr>
              <a:buNone/>
            </a:pPr>
            <a:r>
              <a:rPr lang="en-GB" dirty="0"/>
              <a:t>	Make reference to the relevant Knowledge Standards in the margin if you think it will be helpful, but remember you are </a:t>
            </a:r>
            <a:r>
              <a:rPr lang="en-GB" b="1" dirty="0"/>
              <a:t>not being assessed on these</a:t>
            </a:r>
            <a:r>
              <a:rPr lang="en-GB" dirty="0"/>
              <a:t>. The assessment criteria are detailed in the marking rubric.</a:t>
            </a:r>
          </a:p>
          <a:p>
            <a:pPr>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E9B6-EE4B-4A70-9B1A-33BFFBE4FBDB}"/>
              </a:ext>
            </a:extLst>
          </p:cNvPr>
          <p:cNvSpPr>
            <a:spLocks noGrp="1"/>
          </p:cNvSpPr>
          <p:nvPr>
            <p:ph type="title"/>
          </p:nvPr>
        </p:nvSpPr>
        <p:spPr/>
        <p:txBody>
          <a:bodyPr/>
          <a:lstStyle/>
          <a:p>
            <a:r>
              <a:rPr lang="en-GB" dirty="0"/>
              <a:t>Principles for writing a good essay</a:t>
            </a:r>
          </a:p>
        </p:txBody>
      </p:sp>
      <p:sp>
        <p:nvSpPr>
          <p:cNvPr id="3" name="Content Placeholder 2">
            <a:extLst>
              <a:ext uri="{FF2B5EF4-FFF2-40B4-BE49-F238E27FC236}">
                <a16:creationId xmlns:a16="http://schemas.microsoft.com/office/drawing/2014/main" id="{900A24BD-CF19-4AFF-AB10-BA449F56A929}"/>
              </a:ext>
            </a:extLst>
          </p:cNvPr>
          <p:cNvSpPr>
            <a:spLocks noGrp="1"/>
          </p:cNvSpPr>
          <p:nvPr>
            <p:ph idx="1"/>
          </p:nvPr>
        </p:nvSpPr>
        <p:spPr/>
        <p:txBody>
          <a:bodyPr>
            <a:normAutofit fontScale="62500" lnSpcReduction="20000"/>
          </a:bodyPr>
          <a:lstStyle/>
          <a:p>
            <a:r>
              <a:rPr lang="en-GB" dirty="0"/>
              <a:t>Sum up the argument you are going to make in a single sentence. Use that sentence near the beginning of the essay, preferably in the first paragraph.</a:t>
            </a:r>
          </a:p>
          <a:p>
            <a:r>
              <a:rPr lang="en-GB" dirty="0"/>
              <a:t>Stick to that central theme. Don’t let yourself get </a:t>
            </a:r>
            <a:r>
              <a:rPr lang="en-GB" dirty="0" err="1"/>
              <a:t>sidetracked</a:t>
            </a:r>
            <a:r>
              <a:rPr lang="en-GB" dirty="0"/>
              <a:t>.</a:t>
            </a:r>
          </a:p>
          <a:p>
            <a:r>
              <a:rPr lang="en-GB" dirty="0"/>
              <a:t>Use clear language. Don’t overwrite, and don’t try to write like an academic. Say what you mean.</a:t>
            </a:r>
          </a:p>
          <a:p>
            <a:r>
              <a:rPr lang="en-GB" dirty="0"/>
              <a:t>Keep the structure simple, based on the central theme.</a:t>
            </a:r>
          </a:p>
          <a:p>
            <a:r>
              <a:rPr lang="en-GB" dirty="0"/>
              <a:t>Do not offer personal opinions. If you must speculate or hypothesise, do so on the basis of evidence.</a:t>
            </a:r>
          </a:p>
          <a:p>
            <a:r>
              <a:rPr lang="en-GB" dirty="0"/>
              <a:t>Evidence and references are vital. They must be in your essay, or your mark will suffer.</a:t>
            </a:r>
          </a:p>
          <a:p>
            <a:r>
              <a:rPr lang="en-GB" dirty="0"/>
              <a:t>Give us a good strong conclusion that answers the ‘so what’ question.</a:t>
            </a:r>
          </a:p>
          <a:p>
            <a:endParaRPr lang="en-GB" sz="32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GB" sz="3200" dirty="0">
                <a:effectLst/>
                <a:latin typeface="Arial" panose="020B0604020202020204" pitchFamily="34" charset="0"/>
                <a:ea typeface="Times New Roman" panose="02020603050405020304" pitchFamily="18" charset="0"/>
                <a:cs typeface="Times New Roman" panose="02020603050405020304" pitchFamily="18" charset="0"/>
              </a:rPr>
              <a:t>If you are unfamiliar with essay writing or it has been a while since you wrote on, the Royal Literary Fund has produced a useful guide to essay writing. You can find it at </a:t>
            </a:r>
            <a:r>
              <a:rPr lang="en-GB" sz="3200" u="sng" dirty="0">
                <a:solidFill>
                  <a:srgbClr val="0563C1"/>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https://www.rlf.org.uk/resources/writing-essays/</a:t>
            </a:r>
            <a:endParaRPr lang="en-GB" sz="3200" dirty="0"/>
          </a:p>
          <a:p>
            <a:endParaRPr lang="en-GB" dirty="0"/>
          </a:p>
        </p:txBody>
      </p:sp>
    </p:spTree>
    <p:extLst>
      <p:ext uri="{BB962C8B-B14F-4D97-AF65-F5344CB8AC3E}">
        <p14:creationId xmlns:p14="http://schemas.microsoft.com/office/powerpoint/2010/main" val="29058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brief (3)</a:t>
            </a:r>
          </a:p>
        </p:txBody>
      </p:sp>
      <p:sp>
        <p:nvSpPr>
          <p:cNvPr id="3" name="Content Placeholder 2"/>
          <p:cNvSpPr>
            <a:spLocks noGrp="1"/>
          </p:cNvSpPr>
          <p:nvPr>
            <p:ph idx="1"/>
          </p:nvPr>
        </p:nvSpPr>
        <p:spPr/>
        <p:txBody>
          <a:bodyPr>
            <a:normAutofit/>
          </a:bodyPr>
          <a:lstStyle/>
          <a:p>
            <a:pPr algn="ctr">
              <a:buNone/>
            </a:pPr>
            <a:r>
              <a:rPr lang="en-GB" b="1" dirty="0"/>
              <a:t>Case study analysis</a:t>
            </a:r>
          </a:p>
          <a:p>
            <a:endParaRPr lang="en-GB" dirty="0"/>
          </a:p>
          <a:p>
            <a:pPr marL="0" indent="0">
              <a:buNone/>
            </a:pPr>
            <a:r>
              <a:rPr lang="en-GB" sz="1800" dirty="0">
                <a:effectLst/>
                <a:latin typeface="Calibri" panose="020F0502020204030204" pitchFamily="34" charset="0"/>
                <a:ea typeface="Calibri" panose="020F0502020204030204" pitchFamily="34" charset="0"/>
              </a:rPr>
              <a:t>Analyse the Bridgewater Logistics plc case study and write a report on what you find. You need to look at both the parent company, Bridgewater, and its newly acquired subsidiary, Sarum Supplies. The company description is in the accompanying word document, with the accounts of Sarum Supplies in a separate spreadsheet. </a:t>
            </a:r>
            <a:r>
              <a:rPr lang="en-GB" sz="1800" b="1" dirty="0">
                <a:effectLst/>
                <a:latin typeface="Calibri" panose="020F0502020204030204" pitchFamily="34" charset="0"/>
                <a:ea typeface="Calibri" panose="020F0502020204030204" pitchFamily="34" charset="0"/>
              </a:rPr>
              <a:t>Be sure to read both documents thoroughly.</a:t>
            </a:r>
          </a:p>
          <a:p>
            <a:endParaRPr lang="en-GB" sz="1800" b="1" dirty="0">
              <a:latin typeface="Calibri" panose="020F0502020204030204" pitchFamily="34" charset="0"/>
              <a:ea typeface="Calibri" panose="020F0502020204030204" pitchFamily="34" charset="0"/>
            </a:endParaRPr>
          </a:p>
          <a:p>
            <a:pPr marL="0" indent="0">
              <a:buNone/>
            </a:pPr>
            <a:r>
              <a:rPr lang="en-GB" sz="1800" dirty="0">
                <a:effectLst/>
                <a:latin typeface="Calibri" panose="020F0502020204030204" pitchFamily="34" charset="0"/>
                <a:ea typeface="Calibri" panose="020F0502020204030204" pitchFamily="34" charset="0"/>
              </a:rPr>
              <a:t>Your report should have two components. You will be marked equally on both (35% for each)</a:t>
            </a:r>
          </a:p>
          <a:p>
            <a:pPr marL="0" indent="0">
              <a:buNone/>
            </a:pPr>
            <a:r>
              <a:rPr lang="en-GB" sz="1800" dirty="0">
                <a:effectLst/>
                <a:latin typeface="Calibri" panose="020F0502020204030204" pitchFamily="34" charset="0"/>
                <a:ea typeface="Calibri" panose="020F0502020204030204" pitchFamily="34" charset="0"/>
              </a:rPr>
              <a:t> </a:t>
            </a:r>
          </a:p>
          <a:p>
            <a:endParaRPr lang="en-GB" sz="1800" dirty="0">
              <a:effectLst/>
              <a:latin typeface="Calibri" panose="020F0502020204030204" pitchFamily="34" charset="0"/>
              <a:ea typeface="Calibri" panose="020F0502020204030204" pitchFamily="34" charset="0"/>
            </a:endParaRPr>
          </a:p>
          <a:p>
            <a:pPr marL="0" indent="0">
              <a:buNone/>
            </a:pPr>
            <a:r>
              <a:rPr lang="en-GB" sz="1800" dirty="0">
                <a:effectLst/>
                <a:latin typeface="Calibri" panose="020F0502020204030204" pitchFamily="34" charset="0"/>
                <a:ea typeface="Calibri" panose="020F0502020204030204" pitchFamily="34" charset="0"/>
              </a:rPr>
              <a:t> </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Assignment brief (4)</a:t>
            </a:r>
          </a:p>
        </p:txBody>
      </p:sp>
      <p:sp>
        <p:nvSpPr>
          <p:cNvPr id="3" name="Content Placeholder 2"/>
          <p:cNvSpPr>
            <a:spLocks noGrp="1"/>
          </p:cNvSpPr>
          <p:nvPr>
            <p:ph idx="1"/>
          </p:nvPr>
        </p:nvSpPr>
        <p:spPr>
          <a:xfrm>
            <a:off x="457200" y="1628800"/>
            <a:ext cx="8229600" cy="4525963"/>
          </a:xfrm>
        </p:spPr>
        <p:txBody>
          <a:bodyPr>
            <a:normAutofit fontScale="62500" lnSpcReduction="20000"/>
          </a:bodyPr>
          <a:lstStyle/>
          <a:p>
            <a:pPr marL="0" indent="0">
              <a:buNone/>
            </a:pPr>
            <a:r>
              <a:rPr lang="en-GB" sz="3200" dirty="0">
                <a:effectLst/>
                <a:latin typeface="Calibri" panose="020F0502020204030204" pitchFamily="34" charset="0"/>
                <a:ea typeface="Calibri" panose="020F0502020204030204" pitchFamily="34" charset="0"/>
              </a:rPr>
              <a:t>First, from the information you have to hand about Bridgewater, identify the key problems the company faces that are holding back performance and hindering value creation. </a:t>
            </a:r>
          </a:p>
          <a:p>
            <a:pPr marL="0" indent="0">
              <a:buNone/>
            </a:pPr>
            <a:endParaRPr lang="en-GB" dirty="0">
              <a:latin typeface="Calibri" panose="020F0502020204030204" pitchFamily="34" charset="0"/>
              <a:ea typeface="Calibri" panose="020F0502020204030204" pitchFamily="34" charset="0"/>
            </a:endParaRPr>
          </a:p>
          <a:p>
            <a:pPr marL="0" indent="0">
              <a:buNone/>
            </a:pPr>
            <a:r>
              <a:rPr lang="en-GB" sz="3200" b="1" dirty="0">
                <a:effectLst/>
                <a:latin typeface="Calibri" panose="020F0502020204030204" pitchFamily="34" charset="0"/>
                <a:ea typeface="Calibri" panose="020F0502020204030204" pitchFamily="34" charset="0"/>
              </a:rPr>
              <a:t>You are not required to undertake a financial analysis of Bridgewater, only of Sarum Supplies. Instead, concentrate on thinking about the economic and social value the company creates – or destroys.</a:t>
            </a:r>
          </a:p>
          <a:p>
            <a:pPr marL="0" indent="0">
              <a:buNone/>
            </a:pPr>
            <a:endParaRPr lang="en-GB" sz="3200" b="1" dirty="0">
              <a:effectLst/>
              <a:latin typeface="Calibri" panose="020F0502020204030204" pitchFamily="34" charset="0"/>
              <a:ea typeface="Calibri" panose="020F0502020204030204" pitchFamily="34" charset="0"/>
            </a:endParaRPr>
          </a:p>
          <a:p>
            <a:pPr marL="0" indent="0">
              <a:buNone/>
            </a:pPr>
            <a:r>
              <a:rPr lang="en-GB" sz="3200" b="1" dirty="0">
                <a:effectLst/>
                <a:latin typeface="Calibri" panose="020F0502020204030204" pitchFamily="34" charset="0"/>
                <a:ea typeface="Calibri" panose="020F0502020204030204" pitchFamily="34" charset="0"/>
              </a:rPr>
              <a:t>Be careful here to distinguish symptoms from root causes.</a:t>
            </a:r>
            <a:r>
              <a:rPr lang="en-GB" sz="3200" dirty="0">
                <a:effectLst/>
                <a:latin typeface="Calibri" panose="020F0502020204030204" pitchFamily="34" charset="0"/>
                <a:ea typeface="Calibri" panose="020F0502020204030204" pitchFamily="34" charset="0"/>
              </a:rPr>
              <a:t> When looking at the challenges the company faces, what is likely to be the real problem here? </a:t>
            </a:r>
          </a:p>
          <a:p>
            <a:pPr marL="0" indent="0">
              <a:buNone/>
            </a:pPr>
            <a:endParaRPr lang="en-GB" dirty="0">
              <a:latin typeface="Calibri" panose="020F0502020204030204" pitchFamily="34" charset="0"/>
              <a:ea typeface="Calibri" panose="020F0502020204030204" pitchFamily="34" charset="0"/>
            </a:endParaRPr>
          </a:p>
          <a:p>
            <a:pPr marL="0" indent="0">
              <a:buNone/>
            </a:pPr>
            <a:r>
              <a:rPr lang="en-GB" sz="3200" dirty="0">
                <a:effectLst/>
                <a:latin typeface="Calibri" panose="020F0502020204030204" pitchFamily="34" charset="0"/>
                <a:ea typeface="Calibri" panose="020F0502020204030204" pitchFamily="34" charset="0"/>
              </a:rPr>
              <a:t>Make recommendations to the board as to how the company could </a:t>
            </a:r>
            <a:r>
              <a:rPr lang="en-GB" sz="3200" b="1" dirty="0">
                <a:effectLst/>
                <a:latin typeface="Calibri" panose="020F0502020204030204" pitchFamily="34" charset="0"/>
                <a:ea typeface="Calibri" panose="020F0502020204030204" pitchFamily="34" charset="0"/>
              </a:rPr>
              <a:t>improve performance and add value</a:t>
            </a:r>
            <a:r>
              <a:rPr lang="en-GB" sz="3200" dirty="0">
                <a:effectLst/>
                <a:latin typeface="Calibri" panose="020F0502020204030204" pitchFamily="34" charset="0"/>
                <a:ea typeface="Calibri" panose="020F0502020204030204" pitchFamily="34" charset="0"/>
              </a:rPr>
              <a:t>. Make sure those recommendations deal with those deeper problems you have identified.</a:t>
            </a:r>
          </a:p>
          <a:p>
            <a:pPr marL="0" indent="0">
              <a:buNone/>
            </a:pPr>
            <a:r>
              <a:rPr lang="en-GB" sz="3200" dirty="0">
                <a:effectLst/>
                <a:latin typeface="Calibri" panose="020F0502020204030204" pitchFamily="34" charset="0"/>
                <a:ea typeface="Calibri" panose="020F0502020204030204" pitchFamily="34" charset="0"/>
              </a:rPr>
              <a:t> </a:t>
            </a:r>
          </a:p>
          <a:p>
            <a:pPr marL="0" indent="0">
              <a:buNone/>
            </a:pPr>
            <a:endParaRPr lang="en-GB" sz="3200" dirty="0">
              <a:effectLst/>
              <a:latin typeface="Calibri" panose="020F0502020204030204" pitchFamily="34" charset="0"/>
              <a:ea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EEA04-8052-0498-5F83-2335540CB170}"/>
              </a:ext>
            </a:extLst>
          </p:cNvPr>
          <p:cNvSpPr>
            <a:spLocks noGrp="1"/>
          </p:cNvSpPr>
          <p:nvPr>
            <p:ph type="title"/>
          </p:nvPr>
        </p:nvSpPr>
        <p:spPr/>
        <p:txBody>
          <a:bodyPr/>
          <a:lstStyle/>
          <a:p>
            <a:r>
              <a:rPr lang="en-GB" dirty="0"/>
              <a:t>Assignment brief 5</a:t>
            </a:r>
          </a:p>
        </p:txBody>
      </p:sp>
      <p:sp>
        <p:nvSpPr>
          <p:cNvPr id="3" name="Content Placeholder 2">
            <a:extLst>
              <a:ext uri="{FF2B5EF4-FFF2-40B4-BE49-F238E27FC236}">
                <a16:creationId xmlns:a16="http://schemas.microsoft.com/office/drawing/2014/main" id="{3D6BF414-DDD6-105C-3051-1950B32DF764}"/>
              </a:ext>
            </a:extLst>
          </p:cNvPr>
          <p:cNvSpPr>
            <a:spLocks noGrp="1"/>
          </p:cNvSpPr>
          <p:nvPr>
            <p:ph idx="1"/>
          </p:nvPr>
        </p:nvSpPr>
        <p:spPr/>
        <p:txBody>
          <a:bodyPr>
            <a:normAutofit fontScale="92500" lnSpcReduction="20000"/>
          </a:bodyPr>
          <a:lstStyle/>
          <a:p>
            <a:pPr marL="0" indent="0">
              <a:buNone/>
            </a:pPr>
            <a:r>
              <a:rPr lang="en-GB" sz="3200" dirty="0">
                <a:effectLst/>
                <a:latin typeface="Calibri" panose="020F0502020204030204" pitchFamily="34" charset="0"/>
                <a:ea typeface="Calibri" panose="020F0502020204030204" pitchFamily="34" charset="0"/>
              </a:rPr>
              <a:t>Second, the CEO in particular has staked a lot of his reputation on the acquisition of Sarum Services. </a:t>
            </a:r>
            <a:r>
              <a:rPr lang="en-GB" sz="3200" b="1" dirty="0">
                <a:effectLst/>
                <a:latin typeface="Calibri" panose="020F0502020204030204" pitchFamily="34" charset="0"/>
                <a:ea typeface="Calibri" panose="020F0502020204030204" pitchFamily="34" charset="0"/>
              </a:rPr>
              <a:t>Critically analyse the accounts and make recommendations</a:t>
            </a:r>
            <a:r>
              <a:rPr lang="en-GB" sz="3200" dirty="0">
                <a:effectLst/>
                <a:latin typeface="Calibri" panose="020F0502020204030204" pitchFamily="34" charset="0"/>
                <a:ea typeface="Calibri" panose="020F0502020204030204" pitchFamily="34" charset="0"/>
              </a:rPr>
              <a:t> for any policies and procedures that could be implemented to possibly improve the future financial performance of Sarum, and if possible, show how this would contribute to the greater performance of Bridgewater as a whole.</a:t>
            </a:r>
          </a:p>
          <a:p>
            <a:pPr marL="0" indent="0">
              <a:buNone/>
            </a:pPr>
            <a:endParaRPr lang="en-GB" dirty="0">
              <a:latin typeface="Calibri" panose="020F0502020204030204" pitchFamily="34" charset="0"/>
              <a:ea typeface="Calibri" panose="020F0502020204030204" pitchFamily="34" charset="0"/>
            </a:endParaRPr>
          </a:p>
          <a:p>
            <a:pPr marL="0" indent="0">
              <a:buNone/>
            </a:pPr>
            <a:r>
              <a:rPr lang="en-GB" sz="3200" dirty="0">
                <a:effectLst/>
                <a:latin typeface="Calibri" panose="020F0502020204030204" pitchFamily="34" charset="0"/>
                <a:ea typeface="Calibri" panose="020F0502020204030204" pitchFamily="34" charset="0"/>
              </a:rPr>
              <a:t>Webinar 6 will cover the financial analysis of Sarum in more detail.</a:t>
            </a:r>
          </a:p>
          <a:p>
            <a:endParaRPr lang="en-GB" dirty="0"/>
          </a:p>
        </p:txBody>
      </p:sp>
    </p:spTree>
    <p:extLst>
      <p:ext uri="{BB962C8B-B14F-4D97-AF65-F5344CB8AC3E}">
        <p14:creationId xmlns:p14="http://schemas.microsoft.com/office/powerpoint/2010/main" val="407264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6555-5999-5C9A-4837-01F65FCA4E61}"/>
              </a:ext>
            </a:extLst>
          </p:cNvPr>
          <p:cNvSpPr>
            <a:spLocks noGrp="1"/>
          </p:cNvSpPr>
          <p:nvPr>
            <p:ph type="title"/>
          </p:nvPr>
        </p:nvSpPr>
        <p:spPr/>
        <p:txBody>
          <a:bodyPr/>
          <a:lstStyle/>
          <a:p>
            <a:r>
              <a:rPr lang="en-GB" dirty="0"/>
              <a:t>Key points to remember</a:t>
            </a:r>
          </a:p>
        </p:txBody>
      </p:sp>
      <p:sp>
        <p:nvSpPr>
          <p:cNvPr id="3" name="Content Placeholder 2">
            <a:extLst>
              <a:ext uri="{FF2B5EF4-FFF2-40B4-BE49-F238E27FC236}">
                <a16:creationId xmlns:a16="http://schemas.microsoft.com/office/drawing/2014/main" id="{80736494-4E8C-FD67-ADF3-91AA7EC12CDC}"/>
              </a:ext>
            </a:extLst>
          </p:cNvPr>
          <p:cNvSpPr>
            <a:spLocks noGrp="1"/>
          </p:cNvSpPr>
          <p:nvPr>
            <p:ph idx="1"/>
          </p:nvPr>
        </p:nvSpPr>
        <p:spPr/>
        <p:txBody>
          <a:bodyPr>
            <a:normAutofit fontScale="70000" lnSpcReduction="20000"/>
          </a:bodyPr>
          <a:lstStyle/>
          <a:p>
            <a:r>
              <a:rPr lang="en-GB" dirty="0"/>
              <a:t>Don’t describe – analyse!</a:t>
            </a:r>
          </a:p>
          <a:p>
            <a:r>
              <a:rPr lang="en-GB" dirty="0"/>
              <a:t>Don’t rehearse what is already in the case study, i.e. don’t tell us what we already know</a:t>
            </a:r>
          </a:p>
          <a:p>
            <a:r>
              <a:rPr lang="en-GB" dirty="0"/>
              <a:t>Get to the heart of the problem</a:t>
            </a:r>
          </a:p>
          <a:p>
            <a:r>
              <a:rPr lang="en-GB" dirty="0"/>
              <a:t>Demonstrate what you would do, as a senior leader, to make improvements and improve performance</a:t>
            </a:r>
          </a:p>
          <a:p>
            <a:r>
              <a:rPr lang="en-GB" dirty="0"/>
              <a:t>Use the academic literature to back up your points where needed, but concentrate on the case</a:t>
            </a:r>
          </a:p>
          <a:p>
            <a:r>
              <a:rPr lang="en-GB" dirty="0"/>
              <a:t>Be ambitious in your thinking, but make sure your solutions are practical and workable</a:t>
            </a:r>
          </a:p>
          <a:p>
            <a:r>
              <a:rPr lang="en-GB" dirty="0"/>
              <a:t>Make reference to the relevant Knowledge Standards in the margin if you think it will be helpful, but remember you are </a:t>
            </a:r>
            <a:r>
              <a:rPr lang="en-GB" b="1" dirty="0"/>
              <a:t>not being assessed on these</a:t>
            </a:r>
            <a:r>
              <a:rPr lang="en-GB" dirty="0"/>
              <a:t>. The assessment criteria are detailed in the marking rubric.</a:t>
            </a:r>
          </a:p>
          <a:p>
            <a:pPr marL="0" indent="0">
              <a:buNone/>
            </a:pPr>
            <a:endParaRPr lang="en-GB" dirty="0"/>
          </a:p>
        </p:txBody>
      </p:sp>
    </p:spTree>
    <p:extLst>
      <p:ext uri="{BB962C8B-B14F-4D97-AF65-F5344CB8AC3E}">
        <p14:creationId xmlns:p14="http://schemas.microsoft.com/office/powerpoint/2010/main" val="2685441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On-screen Show (4:3)</PresentationFormat>
  <Paragraphs>54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Assignment brief (1)</vt:lpstr>
      <vt:lpstr>Assignment brief (2)</vt:lpstr>
      <vt:lpstr>Principles for writing a good essay</vt:lpstr>
      <vt:lpstr>Assignment brief (3)</vt:lpstr>
      <vt:lpstr>Assignment brief (4)</vt:lpstr>
      <vt:lpstr>Assignment brief 5</vt:lpstr>
      <vt:lpstr>Key points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brief (1)</dc:title>
  <dc:creator>morgen</dc:creator>
  <cp:lastModifiedBy>Morgen Witzel</cp:lastModifiedBy>
  <cp:revision>9</cp:revision>
  <dcterms:created xsi:type="dcterms:W3CDTF">2020-10-01T09:21:04Z</dcterms:created>
  <dcterms:modified xsi:type="dcterms:W3CDTF">2022-06-13T09:49:40Z</dcterms:modified>
</cp:coreProperties>
</file>