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5" d="100"/>
          <a:sy n="75" d="100"/>
        </p:scale>
        <p:origin x="5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94E5ECB-3B77-4557-B04A-F3C1EC2BAA37}"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135793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94E5ECB-3B77-4557-B04A-F3C1EC2BAA37}"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223710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94E5ECB-3B77-4557-B04A-F3C1EC2BAA37}"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156826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94E5ECB-3B77-4557-B04A-F3C1EC2BAA37}"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312489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4E5ECB-3B77-4557-B04A-F3C1EC2BAA37}" type="datetimeFigureOut">
              <a:rPr lang="en-GB" smtClean="0"/>
              <a:t>06/10/2023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40000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94E5ECB-3B77-4557-B04A-F3C1EC2BAA37}" type="datetimeFigureOut">
              <a:rPr lang="en-GB" smtClean="0"/>
              <a:t>06/10/2023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244859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94E5ECB-3B77-4557-B04A-F3C1EC2BAA37}" type="datetimeFigureOut">
              <a:rPr lang="en-GB" smtClean="0"/>
              <a:t>06/10/2023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50984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94E5ECB-3B77-4557-B04A-F3C1EC2BAA37}" type="datetimeFigureOut">
              <a:rPr lang="en-GB" smtClean="0"/>
              <a:t>06/10/2023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428617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E5ECB-3B77-4557-B04A-F3C1EC2BAA37}" type="datetimeFigureOut">
              <a:rPr lang="en-GB" smtClean="0"/>
              <a:t>06/10/2023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377500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4E5ECB-3B77-4557-B04A-F3C1EC2BAA37}" type="datetimeFigureOut">
              <a:rPr lang="en-GB" smtClean="0"/>
              <a:t>06/10/2023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76250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4E5ECB-3B77-4557-B04A-F3C1EC2BAA37}" type="datetimeFigureOut">
              <a:rPr lang="en-GB" smtClean="0"/>
              <a:t>06/10/2023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620373C-4EFB-4A2F-A001-4A66B84DAA72}" type="slidenum">
              <a:rPr lang="en-GB" smtClean="0"/>
              <a:t>‹#›</a:t>
            </a:fld>
            <a:endParaRPr lang="en-GB"/>
          </a:p>
        </p:txBody>
      </p:sp>
    </p:spTree>
    <p:extLst>
      <p:ext uri="{BB962C8B-B14F-4D97-AF65-F5344CB8AC3E}">
        <p14:creationId xmlns:p14="http://schemas.microsoft.com/office/powerpoint/2010/main" val="39298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E5ECB-3B77-4557-B04A-F3C1EC2BAA37}" type="datetimeFigureOut">
              <a:rPr lang="en-GB" smtClean="0"/>
              <a:t>06/10/2023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0373C-4EFB-4A2F-A001-4A66B84DAA72}" type="slidenum">
              <a:rPr lang="en-GB" smtClean="0"/>
              <a:t>‹#›</a:t>
            </a:fld>
            <a:endParaRPr lang="en-GB"/>
          </a:p>
        </p:txBody>
      </p:sp>
    </p:spTree>
    <p:extLst>
      <p:ext uri="{BB962C8B-B14F-4D97-AF65-F5344CB8AC3E}">
        <p14:creationId xmlns:p14="http://schemas.microsoft.com/office/powerpoint/2010/main" val="3719791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a:t>Chpt</a:t>
            </a:r>
            <a:r>
              <a:rPr lang="en-GB" dirty="0"/>
              <a:t> 2 Shades of Grey: Understanding Ethics </a:t>
            </a:r>
          </a:p>
        </p:txBody>
      </p:sp>
      <p:sp>
        <p:nvSpPr>
          <p:cNvPr id="3" name="Subtitle 2"/>
          <p:cNvSpPr>
            <a:spLocks noGrp="1"/>
          </p:cNvSpPr>
          <p:nvPr>
            <p:ph type="subTitle" idx="1"/>
          </p:nvPr>
        </p:nvSpPr>
        <p:spPr/>
        <p:txBody>
          <a:bodyPr/>
          <a:lstStyle/>
          <a:p>
            <a:r>
              <a:rPr lang="en-GB" dirty="0"/>
              <a:t>Morgen Witzel </a:t>
            </a:r>
          </a:p>
        </p:txBody>
      </p:sp>
    </p:spTree>
    <p:extLst>
      <p:ext uri="{BB962C8B-B14F-4D97-AF65-F5344CB8AC3E}">
        <p14:creationId xmlns:p14="http://schemas.microsoft.com/office/powerpoint/2010/main" val="389732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approaches to Ethics</a:t>
            </a:r>
          </a:p>
        </p:txBody>
      </p:sp>
      <p:sp>
        <p:nvSpPr>
          <p:cNvPr id="3" name="Content Placeholder 2"/>
          <p:cNvSpPr>
            <a:spLocks noGrp="1"/>
          </p:cNvSpPr>
          <p:nvPr>
            <p:ph idx="1"/>
          </p:nvPr>
        </p:nvSpPr>
        <p:spPr/>
        <p:txBody>
          <a:bodyPr/>
          <a:lstStyle/>
          <a:p>
            <a:pPr marL="342900" lvl="0" indent="-342900">
              <a:lnSpc>
                <a:spcPct val="107000"/>
              </a:lnSpc>
              <a:spcAft>
                <a:spcPts val="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Times New Roman" panose="02020603050405020304" pitchFamily="18" charset="0"/>
              </a:rPr>
              <a:t>Other-worldly approach:</a:t>
            </a:r>
            <a:r>
              <a:rPr lang="en-GB" dirty="0">
                <a:latin typeface="Calibri" panose="020F0502020204030204" pitchFamily="34" charset="0"/>
                <a:ea typeface="Calibri" panose="020F0502020204030204" pitchFamily="34" charset="0"/>
                <a:cs typeface="Times New Roman" panose="02020603050405020304" pitchFamily="18" charset="0"/>
              </a:rPr>
              <a:t> morality exists independently of humans. Moral values are universal and exist in a spirit-like realm. They are grounded in natural law.</a:t>
            </a:r>
          </a:p>
          <a:p>
            <a:pPr marL="342900" lvl="0" indent="-342900">
              <a:lnSpc>
                <a:spcPct val="107000"/>
              </a:lnSpc>
              <a:spcAft>
                <a:spcPts val="80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Times New Roman" panose="02020603050405020304" pitchFamily="18" charset="0"/>
              </a:rPr>
              <a:t>This-worldly approach:</a:t>
            </a:r>
            <a:r>
              <a:rPr lang="en-GB" dirty="0">
                <a:latin typeface="Calibri" panose="020F0502020204030204" pitchFamily="34" charset="0"/>
                <a:ea typeface="Calibri" panose="020F0502020204030204" pitchFamily="34" charset="0"/>
                <a:cs typeface="Times New Roman" panose="02020603050405020304" pitchFamily="18" charset="0"/>
              </a:rPr>
              <a:t> denies the spiritual status of moral values. Morals have evolved within human systems, and reflect the rules and norms of society</a:t>
            </a:r>
          </a:p>
          <a:p>
            <a:endParaRPr lang="en-GB" dirty="0"/>
          </a:p>
        </p:txBody>
      </p:sp>
    </p:spTree>
    <p:extLst>
      <p:ext uri="{BB962C8B-B14F-4D97-AF65-F5344CB8AC3E}">
        <p14:creationId xmlns:p14="http://schemas.microsoft.com/office/powerpoint/2010/main" val="121296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latin typeface="Calibri" panose="020F0502020204030204" pitchFamily="34" charset="0"/>
                <a:ea typeface="Calibri" panose="020F0502020204030204" pitchFamily="34" charset="0"/>
                <a:cs typeface="Times New Roman" panose="02020603050405020304" pitchFamily="18" charset="0"/>
              </a:rPr>
              <a:t>Some of the most important theories of ethics: </a:t>
            </a:r>
            <a:endParaRPr lang="en-GB" dirty="0"/>
          </a:p>
        </p:txBody>
      </p:sp>
      <p:sp>
        <p:nvSpPr>
          <p:cNvPr id="3" name="Content Placeholder 2"/>
          <p:cNvSpPr>
            <a:spLocks noGrp="1"/>
          </p:cNvSpPr>
          <p:nvPr>
            <p:ph idx="1"/>
          </p:nvPr>
        </p:nvSpPr>
        <p:spPr/>
        <p:txBody>
          <a:bodyPr/>
          <a:lstStyle/>
          <a:p>
            <a:pPr marL="342900" lvl="0" indent="-342900">
              <a:lnSpc>
                <a:spcPct val="107000"/>
              </a:lnSpc>
              <a:spcAft>
                <a:spcPts val="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Times New Roman" panose="02020603050405020304" pitchFamily="18" charset="0"/>
              </a:rPr>
              <a:t>deontology,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Times New Roman" panose="02020603050405020304" pitchFamily="18" charset="0"/>
              </a:rPr>
              <a:t>consequentialism,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Times New Roman" panose="02020603050405020304" pitchFamily="18" charset="0"/>
              </a:rPr>
              <a:t>pragmatism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b="1" dirty="0">
                <a:latin typeface="Calibri" panose="020F0502020204030204" pitchFamily="34" charset="0"/>
                <a:ea typeface="Calibri" panose="020F0502020204030204" pitchFamily="34" charset="0"/>
                <a:cs typeface="Times New Roman" panose="02020603050405020304" pitchFamily="18" charset="0"/>
              </a:rPr>
              <a:t>virtue ethics</a:t>
            </a:r>
            <a:endParaRPr lang="en-GB"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7776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DEONTOLOGY</a:t>
            </a:r>
            <a:endParaRPr lang="en-GB" dirty="0"/>
          </a:p>
        </p:txBody>
      </p:sp>
      <p:sp>
        <p:nvSpPr>
          <p:cNvPr id="3" name="Content Placeholder 2"/>
          <p:cNvSpPr>
            <a:spLocks noGrp="1"/>
          </p:cNvSpPr>
          <p:nvPr>
            <p:ph idx="1"/>
          </p:nvPr>
        </p:nvSpPr>
        <p:spPr/>
        <p:txBody>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Rules based</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Focus on right and wrong actions</a:t>
            </a: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Consequences of actions are not important</a:t>
            </a:r>
          </a:p>
          <a:p>
            <a:pPr>
              <a:lnSpc>
                <a:spcPct val="107000"/>
              </a:lnSpc>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Deontology</a:t>
            </a:r>
            <a:r>
              <a:rPr lang="en-GB" dirty="0">
                <a:latin typeface="Calibri" panose="020F0502020204030204" pitchFamily="34" charset="0"/>
                <a:ea typeface="Calibri" panose="020F0502020204030204" pitchFamily="34" charset="0"/>
                <a:cs typeface="Times New Roman" panose="02020603050405020304" pitchFamily="18" charset="0"/>
              </a:rPr>
              <a:t> is about right and wrong, or rather, about Right and Wrong. It tends towards moral absolutism; that is, some things are always Right and something are always Wrong, no matter what the circumstances.  Theft, for example, is never justified, not even if one is stealing food to prevent one’s children from starvation.</a:t>
            </a:r>
          </a:p>
          <a:p>
            <a:endParaRPr lang="en-GB" dirty="0"/>
          </a:p>
        </p:txBody>
      </p:sp>
    </p:spTree>
    <p:extLst>
      <p:ext uri="{BB962C8B-B14F-4D97-AF65-F5344CB8AC3E}">
        <p14:creationId xmlns:p14="http://schemas.microsoft.com/office/powerpoint/2010/main" val="298172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CONSEQUENTIALISM</a:t>
            </a:r>
            <a:endParaRPr lang="en-GB" dirty="0"/>
          </a:p>
        </p:txBody>
      </p:sp>
      <p:sp>
        <p:nvSpPr>
          <p:cNvPr id="3" name="Content Placeholder 2"/>
          <p:cNvSpPr>
            <a:spLocks noGrp="1"/>
          </p:cNvSpPr>
          <p:nvPr>
            <p:ph idx="1"/>
          </p:nvPr>
        </p:nvSpPr>
        <p:spPr/>
        <p:txBody>
          <a:bodyPr>
            <a:normAutofit fontScale="85000" lnSpcReduction="10000"/>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Consequences of actions are more important than the actions themselves</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Judgement of Good versus Bad</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Greatest good for the greatest number (utilitarianism)</a:t>
            </a: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Ends justify the means</a:t>
            </a:r>
          </a:p>
          <a:p>
            <a:pPr>
              <a:lnSpc>
                <a:spcPct val="107000"/>
              </a:lnSpc>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Consequentialism</a:t>
            </a:r>
            <a:r>
              <a:rPr lang="en-GB" dirty="0">
                <a:latin typeface="Calibri" panose="020F0502020204030204" pitchFamily="34" charset="0"/>
                <a:ea typeface="Calibri" panose="020F0502020204030204" pitchFamily="34" charset="0"/>
                <a:cs typeface="Times New Roman" panose="02020603050405020304" pitchFamily="18" charset="0"/>
              </a:rPr>
              <a:t> is the ethics of Good and Bad. What matters is not the action itself, but its consequences. The correctness of our actions is measured according to the amount of good that results, and how widely that good is spread. One of the first consequentialists was Confucius who, although insisting on the need for rules and structure in society, focused primarily on the outcomes that these rules would generate in terms of greater wealth and happiness.</a:t>
            </a:r>
          </a:p>
          <a:p>
            <a:endParaRPr lang="en-GB" dirty="0"/>
          </a:p>
        </p:txBody>
      </p:sp>
    </p:spTree>
    <p:extLst>
      <p:ext uri="{BB962C8B-B14F-4D97-AF65-F5344CB8AC3E}">
        <p14:creationId xmlns:p14="http://schemas.microsoft.com/office/powerpoint/2010/main" val="307346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PRAGMATISM</a:t>
            </a:r>
            <a:endParaRPr lang="en-GB" dirty="0"/>
          </a:p>
        </p:txBody>
      </p:sp>
      <p:sp>
        <p:nvSpPr>
          <p:cNvPr id="3" name="Content Placeholder 2"/>
          <p:cNvSpPr>
            <a:spLocks noGrp="1"/>
          </p:cNvSpPr>
          <p:nvPr>
            <p:ph idx="1"/>
          </p:nvPr>
        </p:nvSpPr>
        <p:spPr/>
        <p:txBody>
          <a:bodyPr>
            <a:normAutofit fontScale="55000" lnSpcReduction="20000"/>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Ends and means cannot be separated</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No hard and fast rules</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Each situation is different</a:t>
            </a: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 Experimental approach</a:t>
            </a:r>
          </a:p>
          <a:p>
            <a:pPr>
              <a:lnSpc>
                <a:spcPct val="107000"/>
              </a:lnSpc>
              <a:spcAft>
                <a:spcPts val="800"/>
              </a:spcAft>
            </a:pPr>
            <a:r>
              <a:rPr lang="en-GB" b="1" dirty="0">
                <a:latin typeface="Calibri" panose="020F0502020204030204" pitchFamily="34" charset="0"/>
                <a:ea typeface="Calibri" panose="020F0502020204030204" pitchFamily="34" charset="0"/>
                <a:cs typeface="Times New Roman" panose="02020603050405020304" pitchFamily="18" charset="0"/>
              </a:rPr>
              <a:t>Pragmatism</a:t>
            </a:r>
            <a:r>
              <a:rPr lang="en-GB" dirty="0">
                <a:latin typeface="Calibri" panose="020F0502020204030204" pitchFamily="34" charset="0"/>
                <a:ea typeface="Calibri" panose="020F0502020204030204" pitchFamily="34" charset="0"/>
                <a:cs typeface="Times New Roman" panose="02020603050405020304" pitchFamily="18" charset="0"/>
              </a:rPr>
              <a:t>, which has its roots in the early twentieth-century thought of John Dewey and William James, argues that trying to separate the means from the end is morally flawed. Both the ends we seek and the means we use to get there have ethical consequences.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Pragmatists argue that rather than adhering to fixed codes of right and wrong, good and bad, and trying to apply them to every situation we encounter, we need to consider each ethical situation on its own merits. It is accepted that we can never know with certainty what the consequences of our actions will be, and therefore a certain amount of trust and faith are required. We make the decisions we believe will have the best possible outcomes, knowing that the possibility exists that we are wrong.</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Ajit declares that ‘wisdom is about recognizing that doing the ethically responsible thing can sometimes lead to acting in ways that violate different ethical norms and values’. In other words, being ethical is far more than just following rules. It requires us to step up and take personal responsibility for our decision and actions</a:t>
            </a:r>
          </a:p>
          <a:p>
            <a:endParaRPr lang="en-GB" dirty="0"/>
          </a:p>
        </p:txBody>
      </p:sp>
    </p:spTree>
    <p:extLst>
      <p:ext uri="{BB962C8B-B14F-4D97-AF65-F5344CB8AC3E}">
        <p14:creationId xmlns:p14="http://schemas.microsoft.com/office/powerpoint/2010/main" val="364567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VIRTUE ETHICS</a:t>
            </a:r>
            <a:endParaRPr lang="en-GB" dirty="0"/>
          </a:p>
        </p:txBody>
      </p:sp>
      <p:sp>
        <p:nvSpPr>
          <p:cNvPr id="3" name="Content Placeholder 2"/>
          <p:cNvSpPr>
            <a:spLocks noGrp="1"/>
          </p:cNvSpPr>
          <p:nvPr>
            <p:ph idx="1"/>
          </p:nvPr>
        </p:nvSpPr>
        <p:spPr/>
        <p:txBody>
          <a:bodyPr>
            <a:normAutofit fontScale="70000" lnSpcReduction="20000"/>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Deliberate choice</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Collect the facts, then decide</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Practical wisdom (</a:t>
            </a:r>
            <a:r>
              <a:rPr lang="en-GB" dirty="0" err="1">
                <a:latin typeface="Calibri" panose="020F0502020204030204" pitchFamily="34" charset="0"/>
                <a:ea typeface="Calibri" panose="020F0502020204030204" pitchFamily="34" charset="0"/>
                <a:cs typeface="Times New Roman" panose="02020603050405020304" pitchFamily="18" charset="0"/>
              </a:rPr>
              <a:t>phronesis</a:t>
            </a:r>
            <a:r>
              <a:rPr lang="en-GB"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Cultivation of virtue</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In the concept of </a:t>
            </a:r>
            <a:r>
              <a:rPr lang="en-GB" b="1" dirty="0">
                <a:latin typeface="Calibri" panose="020F0502020204030204" pitchFamily="34" charset="0"/>
                <a:ea typeface="Calibri" panose="020F0502020204030204" pitchFamily="34" charset="0"/>
                <a:cs typeface="Times New Roman" panose="02020603050405020304" pitchFamily="18" charset="0"/>
              </a:rPr>
              <a:t>virtue ethics</a:t>
            </a:r>
            <a:r>
              <a:rPr lang="en-GB" dirty="0">
                <a:latin typeface="Calibri" panose="020F0502020204030204" pitchFamily="34" charset="0"/>
                <a:ea typeface="Calibri" panose="020F0502020204030204" pitchFamily="34" charset="0"/>
                <a:cs typeface="Times New Roman" panose="02020603050405020304" pitchFamily="18" charset="0"/>
              </a:rPr>
              <a:t>, usually associated with the work of the ancient Greek philosopher Aristotle, especially his Nicomachean Ethics, although very similar ideas can also be found in the teaching of Confucius, especially on the cultivation of virtue. This school of thinking is usually known as virtue ethics.</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The answer, says Aristotle, lies in the cultivation of virtue. He lists a number of virtues that a wise person should possess: courage, moderation, generosity, honour, gentleness, ‘friendliness’, which I would define instead as sympathy for others, truthfulness and a sense of shame (the latter, says Aristotle, is not a virtue in itself but is a desirable character trait).</a:t>
            </a:r>
          </a:p>
          <a:p>
            <a:endParaRPr lang="en-GB" dirty="0"/>
          </a:p>
        </p:txBody>
      </p:sp>
    </p:spTree>
    <p:extLst>
      <p:ext uri="{BB962C8B-B14F-4D97-AF65-F5344CB8AC3E}">
        <p14:creationId xmlns:p14="http://schemas.microsoft.com/office/powerpoint/2010/main" val="2822809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Four theories of ethics compared</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5277564"/>
              </p:ext>
            </p:extLst>
          </p:nvPr>
        </p:nvGraphicFramePr>
        <p:xfrm>
          <a:off x="1520455" y="1382234"/>
          <a:ext cx="9175898" cy="5226266"/>
        </p:xfrm>
        <a:graphic>
          <a:graphicData uri="http://schemas.openxmlformats.org/drawingml/2006/table">
            <a:tbl>
              <a:tblPr firstRow="1" firstCol="1" bandRow="1">
                <a:tableStyleId>{5C22544A-7EE6-4342-B048-85BDC9FD1C3A}</a:tableStyleId>
              </a:tblPr>
              <a:tblGrid>
                <a:gridCol w="1833958">
                  <a:extLst>
                    <a:ext uri="{9D8B030D-6E8A-4147-A177-3AD203B41FA5}">
                      <a16:colId xmlns:a16="http://schemas.microsoft.com/office/drawing/2014/main" val="977675478"/>
                    </a:ext>
                  </a:extLst>
                </a:gridCol>
                <a:gridCol w="1833958">
                  <a:extLst>
                    <a:ext uri="{9D8B030D-6E8A-4147-A177-3AD203B41FA5}">
                      <a16:colId xmlns:a16="http://schemas.microsoft.com/office/drawing/2014/main" val="2895405860"/>
                    </a:ext>
                  </a:extLst>
                </a:gridCol>
                <a:gridCol w="1841083">
                  <a:extLst>
                    <a:ext uri="{9D8B030D-6E8A-4147-A177-3AD203B41FA5}">
                      <a16:colId xmlns:a16="http://schemas.microsoft.com/office/drawing/2014/main" val="3348632653"/>
                    </a:ext>
                  </a:extLst>
                </a:gridCol>
                <a:gridCol w="1832941">
                  <a:extLst>
                    <a:ext uri="{9D8B030D-6E8A-4147-A177-3AD203B41FA5}">
                      <a16:colId xmlns:a16="http://schemas.microsoft.com/office/drawing/2014/main" val="1953729520"/>
                    </a:ext>
                  </a:extLst>
                </a:gridCol>
                <a:gridCol w="1833958">
                  <a:extLst>
                    <a:ext uri="{9D8B030D-6E8A-4147-A177-3AD203B41FA5}">
                      <a16:colId xmlns:a16="http://schemas.microsoft.com/office/drawing/2014/main" val="2232110999"/>
                    </a:ext>
                  </a:extLst>
                </a:gridCol>
              </a:tblGrid>
              <a:tr h="569365">
                <a:tc>
                  <a:txBody>
                    <a:bodyPr/>
                    <a:lstStyle/>
                    <a:p>
                      <a:pPr>
                        <a:lnSpc>
                          <a:spcPct val="107000"/>
                        </a:lnSpc>
                        <a:spcAft>
                          <a:spcPts val="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Deontology</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Consequentialism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Pragmatism</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Virtue ethics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73978"/>
                  </a:ext>
                </a:extLst>
              </a:tr>
              <a:tr h="1151612">
                <a:tc>
                  <a:txBody>
                    <a:bodyPr/>
                    <a:lstStyle/>
                    <a:p>
                      <a:pPr>
                        <a:lnSpc>
                          <a:spcPct val="107000"/>
                        </a:lnSpc>
                        <a:spcAft>
                          <a:spcPts val="0"/>
                        </a:spcAft>
                      </a:pPr>
                      <a:r>
                        <a:rPr lang="en-GB" sz="1800">
                          <a:effectLst/>
                        </a:rPr>
                        <a:t>Guiding </a:t>
                      </a:r>
                    </a:p>
                    <a:p>
                      <a:pPr>
                        <a:lnSpc>
                          <a:spcPct val="107000"/>
                        </a:lnSpc>
                        <a:spcAft>
                          <a:spcPts val="0"/>
                        </a:spcAft>
                      </a:pPr>
                      <a:r>
                        <a:rPr lang="en-GB" sz="1800">
                          <a:effectLst/>
                        </a:rPr>
                        <a:t>principle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Right or Wrong; outcomes do </a:t>
                      </a:r>
                    </a:p>
                    <a:p>
                      <a:pPr>
                        <a:lnSpc>
                          <a:spcPct val="107000"/>
                        </a:lnSpc>
                        <a:spcAft>
                          <a:spcPts val="0"/>
                        </a:spcAft>
                      </a:pPr>
                      <a:r>
                        <a:rPr lang="en-GB" sz="1800">
                          <a:effectLst/>
                        </a:rPr>
                        <a:t>not matter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Good or Bad; greatest good </a:t>
                      </a:r>
                    </a:p>
                    <a:p>
                      <a:pPr>
                        <a:lnSpc>
                          <a:spcPct val="107000"/>
                        </a:lnSpc>
                        <a:spcAft>
                          <a:spcPts val="0"/>
                        </a:spcAft>
                      </a:pPr>
                      <a:r>
                        <a:rPr lang="en-GB" sz="1800">
                          <a:effectLst/>
                        </a:rPr>
                        <a:t>for the greatest </a:t>
                      </a:r>
                    </a:p>
                    <a:p>
                      <a:pPr>
                        <a:lnSpc>
                          <a:spcPct val="107000"/>
                        </a:lnSpc>
                        <a:spcAft>
                          <a:spcPts val="0"/>
                        </a:spcAft>
                      </a:pPr>
                      <a:r>
                        <a:rPr lang="en-GB" sz="1800">
                          <a:effectLst/>
                        </a:rPr>
                        <a:t>number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Moral ecology; </a:t>
                      </a:r>
                    </a:p>
                    <a:p>
                      <a:pPr>
                        <a:lnSpc>
                          <a:spcPct val="107000"/>
                        </a:lnSpc>
                        <a:spcAft>
                          <a:spcPts val="0"/>
                        </a:spcAft>
                      </a:pPr>
                      <a:r>
                        <a:rPr lang="en-GB" sz="1800">
                          <a:effectLst/>
                        </a:rPr>
                        <a:t>more than one </a:t>
                      </a:r>
                    </a:p>
                    <a:p>
                      <a:pPr>
                        <a:lnSpc>
                          <a:spcPct val="107000"/>
                        </a:lnSpc>
                        <a:spcAft>
                          <a:spcPts val="0"/>
                        </a:spcAft>
                      </a:pPr>
                      <a:r>
                        <a:rPr lang="en-GB" sz="1800">
                          <a:effectLst/>
                        </a:rPr>
                        <a:t>solution possible</a:t>
                      </a:r>
                    </a:p>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Decisions </a:t>
                      </a:r>
                    </a:p>
                    <a:p>
                      <a:pPr>
                        <a:lnSpc>
                          <a:spcPct val="107000"/>
                        </a:lnSpc>
                        <a:spcAft>
                          <a:spcPts val="0"/>
                        </a:spcAft>
                      </a:pPr>
                      <a:r>
                        <a:rPr lang="en-GB" sz="1800">
                          <a:effectLst/>
                        </a:rPr>
                        <a:t>made based on </a:t>
                      </a:r>
                    </a:p>
                    <a:p>
                      <a:pPr>
                        <a:lnSpc>
                          <a:spcPct val="107000"/>
                        </a:lnSpc>
                        <a:spcAft>
                          <a:spcPts val="0"/>
                        </a:spcAft>
                      </a:pPr>
                      <a:r>
                        <a:rPr lang="en-GB" sz="1800">
                          <a:effectLst/>
                        </a:rPr>
                        <a:t>wisdom and virtue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5882635"/>
                  </a:ext>
                </a:extLst>
              </a:tr>
              <a:tr h="278240">
                <a:tc>
                  <a:txBody>
                    <a:bodyPr/>
                    <a:lstStyle/>
                    <a:p>
                      <a:pPr>
                        <a:lnSpc>
                          <a:spcPct val="107000"/>
                        </a:lnSpc>
                        <a:spcAft>
                          <a:spcPts val="0"/>
                        </a:spcAft>
                      </a:pPr>
                      <a:r>
                        <a:rPr lang="en-GB" sz="1800">
                          <a:effectLst/>
                        </a:rPr>
                        <a:t>Responsibility</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846138"/>
                  </a:ext>
                </a:extLst>
              </a:tr>
              <a:tr h="3189470">
                <a:tc>
                  <a:txBody>
                    <a:bodyPr/>
                    <a:lstStyle/>
                    <a:p>
                      <a:pPr>
                        <a:lnSpc>
                          <a:spcPct val="107000"/>
                        </a:lnSpc>
                        <a:spcAft>
                          <a:spcPts val="0"/>
                        </a:spcAft>
                      </a:pPr>
                      <a:r>
                        <a:rPr lang="en-GB" sz="1800">
                          <a:effectLst/>
                        </a:rPr>
                        <a:t>Strengths</a:t>
                      </a:r>
                    </a:p>
                    <a:p>
                      <a:pPr>
                        <a:lnSpc>
                          <a:spcPct val="107000"/>
                        </a:lnSpc>
                        <a:spcAft>
                          <a:spcPts val="0"/>
                        </a:spcAft>
                      </a:pPr>
                      <a:r>
                        <a:rPr lang="en-GB" sz="1800">
                          <a:effectLst/>
                        </a:rPr>
                        <a:t>Weaknesses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Rules give strong </a:t>
                      </a:r>
                    </a:p>
                    <a:p>
                      <a:pPr>
                        <a:lnSpc>
                          <a:spcPct val="107000"/>
                        </a:lnSpc>
                        <a:spcAft>
                          <a:spcPts val="0"/>
                        </a:spcAft>
                      </a:pPr>
                      <a:r>
                        <a:rPr lang="en-GB" sz="1800">
                          <a:effectLst/>
                        </a:rPr>
                        <a:t>reference point.</a:t>
                      </a:r>
                    </a:p>
                    <a:p>
                      <a:pPr>
                        <a:lnSpc>
                          <a:spcPct val="107000"/>
                        </a:lnSpc>
                        <a:spcAft>
                          <a:spcPts val="0"/>
                        </a:spcAft>
                      </a:pPr>
                      <a:r>
                        <a:rPr lang="en-GB" sz="1800">
                          <a:effectLst/>
                        </a:rPr>
                        <a:t>Strict </a:t>
                      </a:r>
                    </a:p>
                    <a:p>
                      <a:pPr>
                        <a:lnSpc>
                          <a:spcPct val="107000"/>
                        </a:lnSpc>
                        <a:spcAft>
                          <a:spcPts val="0"/>
                        </a:spcAft>
                      </a:pPr>
                      <a:r>
                        <a:rPr lang="en-GB" sz="1800">
                          <a:effectLst/>
                        </a:rPr>
                        <a:t>interpretation </a:t>
                      </a:r>
                    </a:p>
                    <a:p>
                      <a:pPr>
                        <a:lnSpc>
                          <a:spcPct val="107000"/>
                        </a:lnSpc>
                        <a:spcAft>
                          <a:spcPts val="0"/>
                        </a:spcAft>
                      </a:pPr>
                      <a:r>
                        <a:rPr lang="en-GB" sz="1800">
                          <a:effectLst/>
                        </a:rPr>
                        <a:t>of the rules can lead to injustice.</a:t>
                      </a:r>
                    </a:p>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Focus on outcomes </a:t>
                      </a:r>
                    </a:p>
                    <a:p>
                      <a:pPr>
                        <a:lnSpc>
                          <a:spcPct val="107000"/>
                        </a:lnSpc>
                        <a:spcAft>
                          <a:spcPts val="0"/>
                        </a:spcAft>
                      </a:pPr>
                      <a:r>
                        <a:rPr lang="en-GB" sz="1800">
                          <a:effectLst/>
                        </a:rPr>
                        <a:t>frees us from </a:t>
                      </a:r>
                    </a:p>
                    <a:p>
                      <a:pPr>
                        <a:lnSpc>
                          <a:spcPct val="107000"/>
                        </a:lnSpc>
                        <a:spcAft>
                          <a:spcPts val="0"/>
                        </a:spcAft>
                      </a:pPr>
                      <a:r>
                        <a:rPr lang="en-GB" sz="1800">
                          <a:effectLst/>
                        </a:rPr>
                        <a:t>restrictions of </a:t>
                      </a:r>
                    </a:p>
                    <a:p>
                      <a:pPr>
                        <a:lnSpc>
                          <a:spcPct val="107000"/>
                        </a:lnSpc>
                        <a:spcAft>
                          <a:spcPts val="0"/>
                        </a:spcAft>
                      </a:pPr>
                      <a:r>
                        <a:rPr lang="en-GB" sz="1800">
                          <a:effectLst/>
                        </a:rPr>
                        <a:t>rules.</a:t>
                      </a:r>
                    </a:p>
                    <a:p>
                      <a:pPr>
                        <a:lnSpc>
                          <a:spcPct val="107000"/>
                        </a:lnSpc>
                        <a:spcAft>
                          <a:spcPts val="0"/>
                        </a:spcAft>
                      </a:pPr>
                      <a:r>
                        <a:rPr lang="en-GB" sz="1800">
                          <a:effectLst/>
                        </a:rPr>
                        <a:t>Focus on outcomes </a:t>
                      </a:r>
                    </a:p>
                    <a:p>
                      <a:pPr>
                        <a:lnSpc>
                          <a:spcPct val="107000"/>
                        </a:lnSpc>
                        <a:spcAft>
                          <a:spcPts val="0"/>
                        </a:spcAft>
                      </a:pPr>
                      <a:r>
                        <a:rPr lang="en-GB" sz="1800">
                          <a:effectLst/>
                        </a:rPr>
                        <a:t>could lead us to </a:t>
                      </a:r>
                    </a:p>
                    <a:p>
                      <a:pPr>
                        <a:lnSpc>
                          <a:spcPct val="107000"/>
                        </a:lnSpc>
                        <a:spcAft>
                          <a:spcPts val="0"/>
                        </a:spcAft>
                      </a:pPr>
                      <a:r>
                        <a:rPr lang="en-GB" sz="1800">
                          <a:effectLst/>
                        </a:rPr>
                        <a:t>cheat in order </a:t>
                      </a:r>
                    </a:p>
                    <a:p>
                      <a:pPr>
                        <a:lnSpc>
                          <a:spcPct val="107000"/>
                        </a:lnSpc>
                        <a:spcAft>
                          <a:spcPts val="0"/>
                        </a:spcAft>
                      </a:pPr>
                      <a:r>
                        <a:rPr lang="en-GB" sz="1800">
                          <a:effectLst/>
                        </a:rPr>
                        <a:t>to get the right </a:t>
                      </a:r>
                    </a:p>
                    <a:p>
                      <a:pPr>
                        <a:lnSpc>
                          <a:spcPct val="107000"/>
                        </a:lnSpc>
                        <a:spcAft>
                          <a:spcPts val="0"/>
                        </a:spcAft>
                      </a:pPr>
                      <a:r>
                        <a:rPr lang="en-GB" sz="1800">
                          <a:effectLst/>
                        </a:rPr>
                        <a:t>outcome.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Practical, </a:t>
                      </a:r>
                    </a:p>
                    <a:p>
                      <a:pPr>
                        <a:lnSpc>
                          <a:spcPct val="107000"/>
                        </a:lnSpc>
                        <a:spcAft>
                          <a:spcPts val="0"/>
                        </a:spcAft>
                      </a:pPr>
                      <a:r>
                        <a:rPr lang="en-GB" sz="1800">
                          <a:effectLst/>
                        </a:rPr>
                        <a:t>emphasizes </a:t>
                      </a:r>
                    </a:p>
                    <a:p>
                      <a:pPr>
                        <a:lnSpc>
                          <a:spcPct val="107000"/>
                        </a:lnSpc>
                        <a:spcAft>
                          <a:spcPts val="0"/>
                        </a:spcAft>
                      </a:pPr>
                      <a:r>
                        <a:rPr lang="en-GB" sz="1800">
                          <a:effectLst/>
                        </a:rPr>
                        <a:t>needs of given </a:t>
                      </a:r>
                    </a:p>
                    <a:p>
                      <a:pPr>
                        <a:lnSpc>
                          <a:spcPct val="107000"/>
                        </a:lnSpc>
                        <a:spcAft>
                          <a:spcPts val="0"/>
                        </a:spcAft>
                      </a:pPr>
                      <a:r>
                        <a:rPr lang="en-GB" sz="1800">
                          <a:effectLst/>
                        </a:rPr>
                        <a:t>situation.</a:t>
                      </a:r>
                    </a:p>
                    <a:p>
                      <a:pPr>
                        <a:lnSpc>
                          <a:spcPct val="107000"/>
                        </a:lnSpc>
                        <a:spcAft>
                          <a:spcPts val="0"/>
                        </a:spcAft>
                      </a:pPr>
                      <a:r>
                        <a:rPr lang="en-GB" sz="1800">
                          <a:effectLst/>
                        </a:rPr>
                        <a:t>Lack of guidelines </a:t>
                      </a:r>
                    </a:p>
                    <a:p>
                      <a:pPr>
                        <a:lnSpc>
                          <a:spcPct val="107000"/>
                        </a:lnSpc>
                        <a:spcAft>
                          <a:spcPts val="0"/>
                        </a:spcAft>
                      </a:pPr>
                      <a:r>
                        <a:rPr lang="en-GB" sz="1800">
                          <a:effectLst/>
                        </a:rPr>
                        <a:t>can be difficult to </a:t>
                      </a:r>
                    </a:p>
                    <a:p>
                      <a:pPr>
                        <a:lnSpc>
                          <a:spcPct val="107000"/>
                        </a:lnSpc>
                        <a:spcAft>
                          <a:spcPts val="0"/>
                        </a:spcAft>
                      </a:pPr>
                      <a:r>
                        <a:rPr lang="en-GB" sz="1800">
                          <a:effectLst/>
                        </a:rPr>
                        <a:t>know what </a:t>
                      </a:r>
                    </a:p>
                    <a:p>
                      <a:pPr>
                        <a:lnSpc>
                          <a:spcPct val="107000"/>
                        </a:lnSpc>
                        <a:spcAft>
                          <a:spcPts val="0"/>
                        </a:spcAft>
                      </a:pPr>
                      <a:r>
                        <a:rPr lang="en-GB" sz="1800">
                          <a:effectLst/>
                        </a:rPr>
                        <a:t>correct behaviour is.</a:t>
                      </a:r>
                    </a:p>
                    <a:p>
                      <a:pPr>
                        <a:lnSpc>
                          <a:spcPct val="107000"/>
                        </a:lnSpc>
                        <a:spcAft>
                          <a:spcPts val="0"/>
                        </a:spcAft>
                      </a:pPr>
                      <a:r>
                        <a:rPr lang="en-GB" sz="1800">
                          <a:effectLst/>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a:effectLst/>
                        </a:rPr>
                        <a:t>Focus on self </a:t>
                      </a:r>
                    </a:p>
                    <a:p>
                      <a:pPr>
                        <a:lnSpc>
                          <a:spcPct val="107000"/>
                        </a:lnSpc>
                        <a:spcAft>
                          <a:spcPts val="0"/>
                        </a:spcAft>
                      </a:pPr>
                      <a:r>
                        <a:rPr lang="en-GB" sz="1800" dirty="0">
                          <a:effectLst/>
                        </a:rPr>
                        <a:t>rather than </a:t>
                      </a:r>
                    </a:p>
                    <a:p>
                      <a:pPr>
                        <a:lnSpc>
                          <a:spcPct val="107000"/>
                        </a:lnSpc>
                        <a:spcAft>
                          <a:spcPts val="0"/>
                        </a:spcAft>
                      </a:pPr>
                      <a:r>
                        <a:rPr lang="en-GB" sz="1800" dirty="0">
                          <a:effectLst/>
                        </a:rPr>
                        <a:t>reliance on rules </a:t>
                      </a:r>
                    </a:p>
                    <a:p>
                      <a:pPr>
                        <a:lnSpc>
                          <a:spcPct val="107000"/>
                        </a:lnSpc>
                        <a:spcAft>
                          <a:spcPts val="0"/>
                        </a:spcAft>
                      </a:pPr>
                      <a:r>
                        <a:rPr lang="en-GB" sz="1800" dirty="0">
                          <a:effectLst/>
                        </a:rPr>
                        <a:t>formulated </a:t>
                      </a:r>
                    </a:p>
                    <a:p>
                      <a:pPr>
                        <a:lnSpc>
                          <a:spcPct val="107000"/>
                        </a:lnSpc>
                        <a:spcAft>
                          <a:spcPts val="0"/>
                        </a:spcAft>
                      </a:pPr>
                      <a:r>
                        <a:rPr lang="en-GB" sz="1800" dirty="0">
                          <a:effectLst/>
                        </a:rPr>
                        <a:t>by others.</a:t>
                      </a:r>
                    </a:p>
                    <a:p>
                      <a:pPr>
                        <a:lnSpc>
                          <a:spcPct val="107000"/>
                        </a:lnSpc>
                        <a:spcAft>
                          <a:spcPts val="0"/>
                        </a:spcAft>
                      </a:pPr>
                      <a:r>
                        <a:rPr lang="en-GB" sz="1800" dirty="0">
                          <a:effectLst/>
                        </a:rPr>
                        <a:t>Requires people </a:t>
                      </a:r>
                    </a:p>
                    <a:p>
                      <a:pPr>
                        <a:lnSpc>
                          <a:spcPct val="107000"/>
                        </a:lnSpc>
                        <a:spcAft>
                          <a:spcPts val="0"/>
                        </a:spcAft>
                      </a:pPr>
                      <a:r>
                        <a:rPr lang="en-GB" sz="1800" dirty="0">
                          <a:effectLst/>
                        </a:rPr>
                        <a:t>with requisite </a:t>
                      </a:r>
                    </a:p>
                    <a:p>
                      <a:pPr>
                        <a:lnSpc>
                          <a:spcPct val="107000"/>
                        </a:lnSpc>
                        <a:spcAft>
                          <a:spcPts val="0"/>
                        </a:spcAft>
                      </a:pPr>
                      <a:r>
                        <a:rPr lang="en-GB" sz="1800" dirty="0">
                          <a:effectLst/>
                        </a:rPr>
                        <a:t>amount of </a:t>
                      </a:r>
                    </a:p>
                    <a:p>
                      <a:pPr>
                        <a:lnSpc>
                          <a:spcPct val="107000"/>
                        </a:lnSpc>
                        <a:spcAft>
                          <a:spcPts val="0"/>
                        </a:spcAft>
                      </a:pPr>
                      <a:r>
                        <a:rPr lang="en-GB" sz="1800" dirty="0">
                          <a:effectLst/>
                        </a:rPr>
                        <a:t>virtue and </a:t>
                      </a:r>
                    </a:p>
                    <a:p>
                      <a:pPr>
                        <a:lnSpc>
                          <a:spcPct val="107000"/>
                        </a:lnSpc>
                        <a:spcAft>
                          <a:spcPts val="0"/>
                        </a:spcAft>
                      </a:pPr>
                      <a:r>
                        <a:rPr lang="en-GB" sz="1800" dirty="0">
                          <a:effectLst/>
                        </a:rPr>
                        <a:t>wisdom.</a:t>
                      </a:r>
                    </a:p>
                    <a:p>
                      <a:pPr>
                        <a:lnSpc>
                          <a:spcPct val="107000"/>
                        </a:lnSpc>
                        <a:spcAft>
                          <a:spcPts val="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151242"/>
                  </a:ext>
                </a:extLst>
              </a:tr>
            </a:tbl>
          </a:graphicData>
        </a:graphic>
      </p:graphicFrame>
    </p:spTree>
    <p:extLst>
      <p:ext uri="{BB962C8B-B14F-4D97-AF65-F5344CB8AC3E}">
        <p14:creationId xmlns:p14="http://schemas.microsoft.com/office/powerpoint/2010/main" val="188822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Calibri" panose="020F0502020204030204" pitchFamily="34" charset="0"/>
                <a:ea typeface="Calibri" panose="020F0502020204030204" pitchFamily="34" charset="0"/>
                <a:cs typeface="Times New Roman" panose="02020603050405020304" pitchFamily="18" charset="0"/>
              </a:rPr>
              <a:t>ETHICAL THINKING</a:t>
            </a:r>
            <a:endParaRPr lang="en-GB" dirty="0"/>
          </a:p>
        </p:txBody>
      </p:sp>
      <p:sp>
        <p:nvSpPr>
          <p:cNvPr id="3" name="Content Placeholder 2"/>
          <p:cNvSpPr>
            <a:spLocks noGrp="1"/>
          </p:cNvSpPr>
          <p:nvPr>
            <p:ph idx="1"/>
          </p:nvPr>
        </p:nvSpPr>
        <p:spPr/>
        <p:txBody>
          <a:bodyPr>
            <a:normAutofit fontScale="85000" lnSpcReduction="20000"/>
          </a:bodyPr>
          <a:lstStyle/>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In a given situation, what do you believe constitutes right and wrong action? What do the rules say is permitted/not permitted? What actions would you yourself describe as moral/immoral?</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In the same situation, what do you believe constitutes a good or bad outcome? Who will be affected by your decisions? What will be the positive impact on them? What will be the negative?</a:t>
            </a:r>
          </a:p>
          <a:p>
            <a:pPr marL="342900" lvl="0" indent="-342900">
              <a:lnSpc>
                <a:spcPct val="107000"/>
              </a:lnSpc>
              <a:spcAft>
                <a:spcPts val="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What alternatives exist? If there are no immediately obvious alternatives, can you change the parameters of the situation in order to develop some?</a:t>
            </a:r>
          </a:p>
          <a:p>
            <a:pPr marL="342900" lvl="0" indent="-342900">
              <a:lnSpc>
                <a:spcPct val="107000"/>
              </a:lnSpc>
              <a:spcAft>
                <a:spcPts val="800"/>
              </a:spcAft>
              <a:buFont typeface="Symbol" panose="05050102010706020507" pitchFamily="18" charset="2"/>
              <a:buChar char=""/>
            </a:pPr>
            <a:r>
              <a:rPr lang="en-GB" dirty="0">
                <a:latin typeface="Calibri" panose="020F0502020204030204" pitchFamily="34" charset="0"/>
                <a:ea typeface="Calibri" panose="020F0502020204030204" pitchFamily="34" charset="0"/>
                <a:cs typeface="Times New Roman" panose="02020603050405020304" pitchFamily="18" charset="0"/>
              </a:rPr>
              <a:t>What does your heart tell you to do? What do you believe, instinctively, you ought to do? Set aside your personal wishes and desires; they do not matter. What, in a perfect world, should you do</a:t>
            </a:r>
          </a:p>
          <a:p>
            <a:endParaRPr lang="en-GB" dirty="0"/>
          </a:p>
        </p:txBody>
      </p:sp>
    </p:spTree>
    <p:extLst>
      <p:ext uri="{BB962C8B-B14F-4D97-AF65-F5344CB8AC3E}">
        <p14:creationId xmlns:p14="http://schemas.microsoft.com/office/powerpoint/2010/main" val="3834005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4DC7C23BB5CB41B944355ACB1100D1" ma:contentTypeVersion="34" ma:contentTypeDescription="Create a new document." ma:contentTypeScope="" ma:versionID="2dcc2c1f8aaa7a7594825f1122d981b9">
  <xsd:schema xmlns:xsd="http://www.w3.org/2001/XMLSchema" xmlns:xs="http://www.w3.org/2001/XMLSchema" xmlns:p="http://schemas.microsoft.com/office/2006/metadata/properties" xmlns:ns3="c35f5a0d-22f9-4063-af47-d210f95398a3" xmlns:ns4="703dda01-68e9-4195-b499-76f4fc3cc8ff" targetNamespace="http://schemas.microsoft.com/office/2006/metadata/properties" ma:root="true" ma:fieldsID="0e65b28ff3b8490aacfd7a25f1657427" ns3:_="" ns4:_="">
    <xsd:import namespace="c35f5a0d-22f9-4063-af47-d210f95398a3"/>
    <xsd:import namespace="703dda01-68e9-4195-b499-76f4fc3cc8ff"/>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ath_Settings" minOccurs="0"/>
                <xsd:element ref="ns3:Distribution_Groups" minOccurs="0"/>
                <xsd:element ref="ns3:LMS_Mapping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f5a0d-22f9-4063-af47-d210f95398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Teachers" ma:index="1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1" nillable="true" ma:displayName="Invited Teachers" ma:internalName="Invited_Teachers">
      <xsd:simpleType>
        <xsd:restriction base="dms:Note">
          <xsd:maxLength value="255"/>
        </xsd:restriction>
      </xsd:simpleType>
    </xsd:element>
    <xsd:element name="Invited_Students" ma:index="22" nillable="true" ma:displayName="Invited Students" ma:internalName="Invited_Students">
      <xsd:simpleType>
        <xsd:restriction base="dms:Note">
          <xsd:maxLength value="255"/>
        </xsd:restriction>
      </xsd:simpleType>
    </xsd:element>
    <xsd:element name="Self_Registration_Enabled" ma:index="23" nillable="true" ma:displayName="Self Registration Enabled" ma:internalName="Self_Registration_Enabled">
      <xsd:simpleType>
        <xsd:restriction base="dms:Boolean"/>
      </xsd:simpleType>
    </xsd:element>
    <xsd:element name="Has_Teacher_Only_SectionGroup" ma:index="24" nillable="true" ma:displayName="Has Teacher Only SectionGroup" ma:internalName="Has_Teacher_Only_SectionGroup">
      <xsd:simpleType>
        <xsd:restriction base="dms:Boolean"/>
      </xsd:simpleType>
    </xsd:element>
    <xsd:element name="Is_Collaboration_Space_Locked" ma:index="25" nillable="true" ma:displayName="Is Collaboration Space Locked" ma:internalName="Is_Collaboration_Space_Locked">
      <xsd:simpleType>
        <xsd:restriction base="dms:Boolean"/>
      </xsd:simpleType>
    </xsd:element>
    <xsd:element name="IsNotebookLocked" ma:index="26" nillable="true" ma:displayName="Is Notebook Locked" ma:internalName="IsNotebookLocked">
      <xsd:simpleType>
        <xsd:restriction base="dms:Boolean"/>
      </xsd:simpleType>
    </xsd:element>
    <xsd:element name="Math_Settings" ma:index="30" nillable="true" ma:displayName="Math Settings" ma:internalName="Math_Settings">
      <xsd:simpleType>
        <xsd:restriction base="dms:Text"/>
      </xsd:simpleType>
    </xsd:element>
    <xsd:element name="Distribution_Groups" ma:index="31" nillable="true" ma:displayName="Distribution Groups" ma:internalName="Distribution_Groups">
      <xsd:simpleType>
        <xsd:restriction base="dms:Note">
          <xsd:maxLength value="255"/>
        </xsd:restriction>
      </xsd:simpleType>
    </xsd:element>
    <xsd:element name="LMS_Mappings" ma:index="32" nillable="true" ma:displayName="LMS Mappings" ma:internalName="LMS_Mappings">
      <xsd:simpleType>
        <xsd:restriction base="dms:Note">
          <xsd:maxLength value="255"/>
        </xsd:restriction>
      </xsd:simpleType>
    </xsd:element>
    <xsd:element name="MediaServiceDateTaken" ma:index="33" nillable="true" ma:displayName="MediaServiceDateTaken" ma:hidden="true" ma:internalName="MediaServiceDateTaken" ma:readOnly="true">
      <xsd:simpleType>
        <xsd:restriction base="dms:Text"/>
      </xsd:simpleType>
    </xsd:element>
    <xsd:element name="MediaServiceAutoTags" ma:index="34" nillable="true" ma:displayName="Tags" ma:internalName="MediaServiceAutoTags"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element name="MediaServiceGenerationTime" ma:index="36" nillable="true" ma:displayName="MediaServiceGenerationTime" ma:hidden="true" ma:internalName="MediaServiceGenerationTime" ma:readOnly="true">
      <xsd:simpleType>
        <xsd:restriction base="dms:Text"/>
      </xsd:simpleType>
    </xsd:element>
    <xsd:element name="MediaServiceEventHashCode" ma:index="37" nillable="true" ma:displayName="MediaServiceEventHashCode" ma:hidden="true" ma:internalName="MediaServiceEventHashCode" ma:readOnly="true">
      <xsd:simpleType>
        <xsd:restriction base="dms:Text"/>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MediaLengthInSeconds" ma:index="40" nillable="true" ma:displayName="Length (seconds)" ma:internalName="MediaLengthInSeconds" ma:readOnly="true">
      <xsd:simpleType>
        <xsd:restriction base="dms:Unknown"/>
      </xsd:simpleType>
    </xsd:element>
    <xsd:element name="MediaServiceLocation" ma:index="4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3dda01-68e9-4195-b499-76f4fc3cc8ff" elementFormDefault="qualified">
    <xsd:import namespace="http://schemas.microsoft.com/office/2006/documentManagement/types"/>
    <xsd:import namespace="http://schemas.microsoft.com/office/infopath/2007/PartnerControls"/>
    <xsd:element name="SharedWithUsers" ma:index="2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8" nillable="true" ma:displayName="Shared With Details" ma:internalName="SharedWithDetails" ma:readOnly="true">
      <xsd:simpleType>
        <xsd:restriction base="dms:Note">
          <xsd:maxLength value="255"/>
        </xsd:restriction>
      </xsd:simpleType>
    </xsd:element>
    <xsd:element name="SharingHintHash" ma:index="2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s_Collaboration_Space_Locked xmlns="c35f5a0d-22f9-4063-af47-d210f95398a3" xsi:nil="true"/>
    <TeamsChannelId xmlns="c35f5a0d-22f9-4063-af47-d210f95398a3" xsi:nil="true"/>
    <Owner xmlns="c35f5a0d-22f9-4063-af47-d210f95398a3">
      <UserInfo>
        <DisplayName/>
        <AccountId xsi:nil="true"/>
        <AccountType/>
      </UserInfo>
    </Owner>
    <Math_Settings xmlns="c35f5a0d-22f9-4063-af47-d210f95398a3" xsi:nil="true"/>
    <DefaultSectionNames xmlns="c35f5a0d-22f9-4063-af47-d210f95398a3" xsi:nil="true"/>
    <AppVersion xmlns="c35f5a0d-22f9-4063-af47-d210f95398a3" xsi:nil="true"/>
    <IsNotebookLocked xmlns="c35f5a0d-22f9-4063-af47-d210f95398a3" xsi:nil="true"/>
    <NotebookType xmlns="c35f5a0d-22f9-4063-af47-d210f95398a3" xsi:nil="true"/>
    <Students xmlns="c35f5a0d-22f9-4063-af47-d210f95398a3">
      <UserInfo>
        <DisplayName/>
        <AccountId xsi:nil="true"/>
        <AccountType/>
      </UserInfo>
    </Students>
    <Student_Groups xmlns="c35f5a0d-22f9-4063-af47-d210f95398a3">
      <UserInfo>
        <DisplayName/>
        <AccountId xsi:nil="true"/>
        <AccountType/>
      </UserInfo>
    </Student_Groups>
    <Invited_Students xmlns="c35f5a0d-22f9-4063-af47-d210f95398a3" xsi:nil="true"/>
    <LMS_Mappings xmlns="c35f5a0d-22f9-4063-af47-d210f95398a3" xsi:nil="true"/>
    <CultureName xmlns="c35f5a0d-22f9-4063-af47-d210f95398a3" xsi:nil="true"/>
    <Distribution_Groups xmlns="c35f5a0d-22f9-4063-af47-d210f95398a3" xsi:nil="true"/>
    <Self_Registration_Enabled xmlns="c35f5a0d-22f9-4063-af47-d210f95398a3" xsi:nil="true"/>
    <Has_Teacher_Only_SectionGroup xmlns="c35f5a0d-22f9-4063-af47-d210f95398a3" xsi:nil="true"/>
    <Invited_Teachers xmlns="c35f5a0d-22f9-4063-af47-d210f95398a3" xsi:nil="true"/>
    <FolderType xmlns="c35f5a0d-22f9-4063-af47-d210f95398a3" xsi:nil="true"/>
    <Teachers xmlns="c35f5a0d-22f9-4063-af47-d210f95398a3">
      <UserInfo>
        <DisplayName/>
        <AccountId xsi:nil="true"/>
        <AccountType/>
      </UserInfo>
    </Teachers>
    <Templates xmlns="c35f5a0d-22f9-4063-af47-d210f95398a3" xsi:nil="true"/>
  </documentManagement>
</p:properties>
</file>

<file path=customXml/itemProps1.xml><?xml version="1.0" encoding="utf-8"?>
<ds:datastoreItem xmlns:ds="http://schemas.openxmlformats.org/officeDocument/2006/customXml" ds:itemID="{F0BF35B5-B7AC-47CD-A7D8-2F239EA912D8}">
  <ds:schemaRefs>
    <ds:schemaRef ds:uri="http://schemas.microsoft.com/sharepoint/v3/contenttype/forms"/>
  </ds:schemaRefs>
</ds:datastoreItem>
</file>

<file path=customXml/itemProps2.xml><?xml version="1.0" encoding="utf-8"?>
<ds:datastoreItem xmlns:ds="http://schemas.openxmlformats.org/officeDocument/2006/customXml" ds:itemID="{84EDF600-CB86-447C-AA2B-A99736B8AA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5f5a0d-22f9-4063-af47-d210f95398a3"/>
    <ds:schemaRef ds:uri="703dda01-68e9-4195-b499-76f4fc3cc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95788E-34BE-4BB5-93FD-2B48D61C5DAB}">
  <ds:schemaRefs>
    <ds:schemaRef ds:uri="http://purl.org/dc/elements/1.1/"/>
    <ds:schemaRef ds:uri="http://schemas.microsoft.com/office/2006/metadata/properties"/>
    <ds:schemaRef ds:uri="703dda01-68e9-4195-b499-76f4fc3cc8ff"/>
    <ds:schemaRef ds:uri="http://schemas.microsoft.com/office/2006/documentManagement/types"/>
    <ds:schemaRef ds:uri="c35f5a0d-22f9-4063-af47-d210f95398a3"/>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Widescreen</PresentationFormat>
  <Paragraphs>103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Chpt 2 Shades of Grey: Understanding Ethics </vt:lpstr>
      <vt:lpstr>Two approaches to Ethics</vt:lpstr>
      <vt:lpstr>Some of the most important theories of ethics: </vt:lpstr>
      <vt:lpstr>DEONTOLOGY</vt:lpstr>
      <vt:lpstr>CONSEQUENTIALISM</vt:lpstr>
      <vt:lpstr>PRAGMATISM</vt:lpstr>
      <vt:lpstr>VIRTUE ETHICS</vt:lpstr>
      <vt:lpstr>Four theories of ethics compared</vt:lpstr>
      <vt:lpstr>ETHICAL THINKING</vt:lpstr>
    </vt:vector>
  </TitlesOfParts>
  <Company>University of Exeter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Chpt 2 Shades of Grey: Understanding Ethics</dc:title>
  <dc:creator>Stewart, Jamie</dc:creator>
  <cp:lastModifiedBy>Vincent King</cp:lastModifiedBy>
  <cp:revision>1</cp:revision>
  <dcterms:created xsi:type="dcterms:W3CDTF">2021-10-06T17:29:35Z</dcterms:created>
  <dcterms:modified xsi:type="dcterms:W3CDTF">2023-10-06T13:39:31Z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0x010100584DC7C23BB5CB41B944355ACB1100D1</vt:lpwstr>
  </property>
</Properties>
</file>