
<file path=ppt/presProps.xml><?xml version="1.0" encoding="utf-8"?>
<p:presentationPr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d="100" n="121"/>
          <a:sy d="100" n="121"/>
        </p:scale>
        <p:origin x="744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argetMode="Internal" Type="http://schemas.openxmlformats.org/officeDocument/2006/relationships/slideMaster"/><Relationship Id="rId2" Target="slides/slide1.xml" TargetMode="Internal" Type="http://schemas.openxmlformats.org/officeDocument/2006/relationships/slide"/><Relationship Id="rId3" Target="slides/slide2.xml" TargetMode="Internal" Type="http://schemas.openxmlformats.org/officeDocument/2006/relationships/slide"/><Relationship Id="rId4" Target="slides/slide3.xml" TargetMode="Internal" Type="http://schemas.openxmlformats.org/officeDocument/2006/relationships/slide"/><Relationship Id="rId5" Target="slides/slide4.xml" TargetMode="Internal" Type="http://schemas.openxmlformats.org/officeDocument/2006/relationships/slide"/><Relationship Id="rId6" Target="slides/slide5.xml" TargetMode="Internal" Type="http://schemas.openxmlformats.org/officeDocument/2006/relationships/slide"/><Relationship Id="rId7" Target="slides/slide6.xml" TargetMode="Internal" Type="http://schemas.openxmlformats.org/officeDocument/2006/relationships/slide"/><Relationship Id="rId8" Target="slides/slide7.xml" TargetMode="Internal" Type="http://schemas.openxmlformats.org/officeDocument/2006/relationships/slide"/><Relationship Id="rId9" Target="slides/slide8.xml" TargetMode="Internal" Type="http://schemas.openxmlformats.org/officeDocument/2006/relationships/slide"/><Relationship Id="rId10" Target="slides/slide9.xml" TargetMode="Internal" Type="http://schemas.openxmlformats.org/officeDocument/2006/relationships/slide"/><Relationship Id="rId11" Target="slides/slide10.xml" TargetMode="Internal" Type="http://schemas.openxmlformats.org/officeDocument/2006/relationships/slide"/><Relationship Id="rId12" Target="slides/slide11.xml" TargetMode="Internal" Type="http://schemas.openxmlformats.org/officeDocument/2006/relationships/slide"/><Relationship Id="rId13" Target="slides/slide12.xml" TargetMode="Internal" Type="http://schemas.openxmlformats.org/officeDocument/2006/relationships/slide"/><Relationship Id="rId14" Target="slides/slide13.xml" TargetMode="Internal" Type="http://schemas.openxmlformats.org/officeDocument/2006/relationships/slide"/><Relationship Id="rId15" Target="slides/slide14.xml" TargetMode="Internal" Type="http://schemas.openxmlformats.org/officeDocument/2006/relationships/slide"/><Relationship Id="rId16" Target="slides/slide15.xml" TargetMode="Internal" Type="http://schemas.openxmlformats.org/officeDocument/2006/relationships/slide"/><Relationship Id="rId17" Target="slides/slide16.xml" TargetMode="Internal" Type="http://schemas.openxmlformats.org/officeDocument/2006/relationships/slide"/><Relationship Id="rId18" Target="slides/slide17.xml" TargetMode="Internal" Type="http://schemas.openxmlformats.org/officeDocument/2006/relationships/slide"/><Relationship Id="rId19" Target="slides/slide18.xml" TargetMode="Internal" Type="http://schemas.openxmlformats.org/officeDocument/2006/relationships/slide"/><Relationship Id="rId20" Target="slides/slide19.xml" TargetMode="Internal" Type="http://schemas.openxmlformats.org/officeDocument/2006/relationships/slide"/><Relationship Id="rId21" Target="slides/slide20.xml" TargetMode="Internal" Type="http://schemas.openxmlformats.org/officeDocument/2006/relationships/slide"/><Relationship Id="rId22" Target="slides/slide21.xml" TargetMode="Internal" Type="http://schemas.openxmlformats.org/officeDocument/2006/relationships/slide"/><Relationship Id="rId23" Target="slides/slide22.xml" TargetMode="Internal" Type="http://schemas.openxmlformats.org/officeDocument/2006/relationships/slide"/><Relationship Id="rId24" Target="slides/slide23.xml" TargetMode="Internal" Type="http://schemas.openxmlformats.org/officeDocument/2006/relationships/slide"/><Relationship Id="rId25" Target="slides/slide24.xml" TargetMode="Internal" Type="http://schemas.openxmlformats.org/officeDocument/2006/relationships/slide"/><Relationship Id="rId26" Target="slides/slide25.xml" TargetMode="Internal" Type="http://schemas.openxmlformats.org/officeDocument/2006/relationships/slide"/><Relationship Id="rId27" Target="notesMasters/notesMaster1.xml" TargetMode="Internal" Type="http://schemas.openxmlformats.org/officeDocument/2006/relationships/notesMaster"/><Relationship Id="rId28" Target="presProps.xml" TargetMode="Internal" Type="http://schemas.openxmlformats.org/officeDocument/2006/relationships/presProps"/><Relationship Id="rId29" Target="viewProps.xml" TargetMode="Internal" Type="http://schemas.openxmlformats.org/officeDocument/2006/relationships/viewProps"/><Relationship Id="rId30" Target="theme/theme1.xml" TargetMode="Internal" Type="http://schemas.openxmlformats.org/officeDocument/2006/relationships/theme"/><Relationship Id="rId31" Target="tableStyles.xml" TargetMode="Internal" Type="http://schemas.openxmlformats.org/officeDocument/2006/relationships/tableStyles"/></Relationships>
</file>

<file path=ppt/notesMasters/_rels/notesMaster1.xml.rels><?xml version="1.0" encoding="UTF-8" standalone="yes"?><Relationships xmlns="http://schemas.openxmlformats.org/package/2006/relationships"><Relationship Id="rId1" Target="../theme/theme2.xml" TargetMode="Interna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F556A1-FAFE-EB45-B337-9532399F52F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E37B51EC-9CD1-BD4E-95CB-68D5B81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783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12.xml" TargetMode="Interna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17.xml" TargetMode="Interna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18.xml" TargetMode="Interna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19.xml" TargetMode="Interna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20.xml" TargetMode="Interna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21.xml" TargetMode="Interna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22.xml" TargetMode="Interna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23.xml" TargetMode="Interna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argetMode="Internal" Type="http://schemas.openxmlformats.org/officeDocument/2006/relationships/notesMaster"/><Relationship Id="rId2" Target="../slides/slide15.xml" TargetMode="Internal" Type="http://schemas.openxmlformats.org/officeDocument/2006/relationships/slide"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94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78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16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81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5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31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66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301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ChangeAspect="1" noGrp="1" noRo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idx="1"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dirty="0"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idx="5" sz="quarter" type="sldNum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charset="0" pitchFamily="18" typeface="Times"/>
              </a:defRPr>
            </a:lvl1pPr>
            <a:lvl2pPr indent="-285750" marL="742950">
              <a:defRPr sz="2400">
                <a:solidFill>
                  <a:schemeClr val="tx1"/>
                </a:solidFill>
                <a:latin charset="0" pitchFamily="18" typeface="Times"/>
              </a:defRPr>
            </a:lvl2pPr>
            <a:lvl3pPr indent="-228600" marL="1143000">
              <a:defRPr sz="2400">
                <a:solidFill>
                  <a:schemeClr val="tx1"/>
                </a:solidFill>
                <a:latin charset="0" pitchFamily="18" typeface="Times"/>
              </a:defRPr>
            </a:lvl3pPr>
            <a:lvl4pPr indent="-228600" marL="1600200">
              <a:defRPr sz="2400">
                <a:solidFill>
                  <a:schemeClr val="tx1"/>
                </a:solidFill>
                <a:latin charset="0" pitchFamily="18" typeface="Times"/>
              </a:defRPr>
            </a:lvl4pPr>
            <a:lvl5pPr indent="-228600" marL="2057400">
              <a:defRPr sz="2400">
                <a:solidFill>
                  <a:schemeClr val="tx1"/>
                </a:solidFill>
                <a:latin charset="0" pitchFamily="18" typeface="Time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18" typeface="Times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altLang="en-US" b="0" baseline="0" cap="none" i="0" kern="1200" kumimoji="0" lang="en-US" noProof="0" normalizeH="0" smtClean="0" spc="0" strike="noStrike" sz="12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charset="-128" panose="020B0600070205080204" pitchFamily="34" typeface="MS PGothic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altLang="en-US" b="0" baseline="0" cap="none" i="0" kern="1200" kumimoji="0" lang="en-US" noProof="0" normalizeH="0" spc="0" strike="noStrike" sz="12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772233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argetMode="Interna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F0C-F295-06E0-77EF-14939541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7AEEA-21EE-1D0B-C09F-1E8148A43FC5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C04C-612C-5BEC-80B9-AD091260B2F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5B52-08CA-23B3-E55C-F6AD79325EC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84C2-1466-799D-1BA4-36CFA753C9A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0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4D78-B834-6461-B04B-9DAA1A55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AC8F9-C0C0-783A-3348-61324CD5A94A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DAC02-0A28-748D-82A0-21E73E0036D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E40A-2396-489C-0744-B0D17A6EB68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3E33-E69B-13B8-FAA9-05DC4B3260F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C90DF-69FF-7DC7-A401-7D4220491277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1A359-98D5-7968-3AAA-446882E966DD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4A4D-7C21-61DC-2417-3663129A07F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3197-7F01-636A-4EED-B18FC58977B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7CDB-30A8-A43A-9DD9-2B7C438491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A73-EB94-B0F0-D14A-8BA0E001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9C4E-8E21-EADA-8E5F-85ED0092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0F3B-8C59-8C8A-C35F-A8A2C709B00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68AB-EBD4-234D-3A9F-3E5607F8863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E1DB-17F1-C404-78E3-FB8C351EEC7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CE9F-B6DD-467A-9E62-82A296C3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80BB3-80DF-2F02-B1BB-BE65F309A88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6C55-1A5B-C5A9-F7A9-9DE0D2D876F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7CCE-13E3-A95E-6B0E-21300B51BDD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B85A-85C6-B14C-C3AE-CBF11470004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3E52-D839-2FC8-0C2D-C665E6A1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8824-06D4-E901-034D-2E6A9EF02C6D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72499-E251-64A2-CF0E-3C7C0D7F00D1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8350-8D3D-DFF0-B24D-7D87D1F5F5F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8A4AE-586C-6276-AA4A-26FD5421953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F4DB-6CF9-8B39-583B-6FFF449C9C6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F28E-A0C0-C7B5-AC6D-911E6124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047A8-18F1-24EC-8DFF-DDDB53956CB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1CD1D-0A1D-B354-65CE-FF41057C652D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057C0-55C0-1F6F-05BD-EFE6B6E9B90B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DC91C-E631-21DA-F94F-E7D489413C1A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5E9ED-2D65-9C57-A457-7F6F866EC7D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75194-15CA-3577-701B-17B976AB999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34626-86AD-D689-8F12-57E0AEA3312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99A3-F93A-3000-CE89-6BE8D2E1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35BFB-295F-DF4D-AB52-95A24A34A9A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ADE80-B366-552E-C0F7-A5D2730B0F2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DCBC1-9CD7-4901-0D73-2E2BCCEF009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012E2-AFAE-F790-1FFF-2CFFDCD418E7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C6214-877B-7A7F-B81D-BA1F6E1A36A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B6864-0FC9-3867-0232-0C3877B551E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8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EA9-EF54-01B6-5F6D-55D7AA27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1436-D0AA-D1DC-C006-303CC192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A037B-DD7B-E4DA-8D69-8F5268DCF16F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E7F9A-34D5-BC42-871D-A3E8D10DC70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C15B2-C51A-921A-ED7D-D658D9DC5A0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7252-8775-BACA-F691-DD1F72783B8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BC5D-7D86-6338-2B83-FBFB68CC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C4DD9-75A3-F5BA-4E34-D3CCD8ADE5D0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E7572-22D1-69A1-9BFF-209D299F45DF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36EF-3958-3CCC-7393-9884497F2D5F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C2784-8003-B9FA-07C7-A3050BC10FF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8C289-D862-6EA4-9220-922149134FA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1952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argetMode="Internal" Type="http://schemas.openxmlformats.org/officeDocument/2006/relationships/slideLayout"/><Relationship Id="rId2" Target="../slideLayouts/slideLayout2.xml" TargetMode="Internal" Type="http://schemas.openxmlformats.org/officeDocument/2006/relationships/slideLayout"/><Relationship Id="rId3" Target="../slideLayouts/slideLayout3.xml" TargetMode="Internal" Type="http://schemas.openxmlformats.org/officeDocument/2006/relationships/slideLayout"/><Relationship Id="rId4" Target="../slideLayouts/slideLayout4.xml" TargetMode="Internal" Type="http://schemas.openxmlformats.org/officeDocument/2006/relationships/slideLayout"/><Relationship Id="rId5" Target="../slideLayouts/slideLayout5.xml" TargetMode="Internal" Type="http://schemas.openxmlformats.org/officeDocument/2006/relationships/slideLayout"/><Relationship Id="rId6" Target="../slideLayouts/slideLayout6.xml" TargetMode="Internal" Type="http://schemas.openxmlformats.org/officeDocument/2006/relationships/slideLayout"/><Relationship Id="rId7" Target="../slideLayouts/slideLayout7.xml" TargetMode="Internal" Type="http://schemas.openxmlformats.org/officeDocument/2006/relationships/slideLayout"/><Relationship Id="rId8" Target="../slideLayouts/slideLayout8.xml" TargetMode="Internal" Type="http://schemas.openxmlformats.org/officeDocument/2006/relationships/slideLayout"/><Relationship Id="rId9" Target="../slideLayouts/slideLayout9.xml" TargetMode="Internal" Type="http://schemas.openxmlformats.org/officeDocument/2006/relationships/slideLayout"/><Relationship Id="rId10" Target="../slideLayouts/slideLayout10.xml" TargetMode="Internal" Type="http://schemas.openxmlformats.org/officeDocument/2006/relationships/slideLayout"/><Relationship Id="rId11" Target="../slideLayouts/slideLayout11.xml" TargetMode="Internal" Type="http://schemas.openxmlformats.org/officeDocument/2006/relationships/slideLayout"/><Relationship Id="rId12" Target="../theme/theme1.xml" TargetMode="Internal" Type="http://schemas.openxmlformats.org/officeDocument/2006/relationships/theme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CEBE4-7C7C-FD78-0754-F5474333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8869-87A9-A755-8F89-CFD332FC18FD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49C6-CAF9-EBB9-0A92-13D172679BD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F23E-E5AA-9B14-DDD2-E0AD74DBF09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3CC8-F200-7890-160E-33BA216CC8E9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7927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argetMode="Internal" Type="http://schemas.openxmlformats.org/officeDocument/2006/relationships/slideLayout"/><Relationship Id="rId2" Target="/ppt/media/image8.jpeg" TargetMode="Internal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3.png" TargetMode="Internal" Type="http://schemas.openxmlformats.org/officeDocument/2006/relationships/image"/><Relationship Id="rId3" Target="/ppt/media/image2.png" TargetMode="Internal" Type="http://schemas.openxmlformats.org/officeDocument/2006/relationships/image"/><Relationship Id="rId4" Target="/ppt/media/image38.png" TargetMode="Internal" Type="http://schemas.openxmlformats.org/officeDocument/2006/relationships/image"/><Relationship Id="rId5" Target="/ppt/media/image37.png" TargetMode="Internal" Type="http://schemas.openxmlformats.org/officeDocument/2006/relationships/image"/><Relationship Id="rId6" Target="/ppt/media/image36.png" TargetMode="Internal" Type="http://schemas.openxmlformats.org/officeDocument/2006/relationships/image"/><Relationship Id="rId7" Target="/ppt/media/image35.png" TargetMode="Internal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argetMode="Internal" Type="http://schemas.openxmlformats.org/officeDocument/2006/relationships/slideLayout"/><Relationship Id="rId2" Target="/ppt/media/image34.png" TargetMode="Internal" Type="http://schemas.openxmlformats.org/officeDocument/2006/relationships/image"/><Relationship Id="rId3" Target="/ppt/media/image33.png" TargetMode="Internal" Type="http://schemas.openxmlformats.org/officeDocument/2006/relationships/image"/><Relationship Id="rId4" Target="/ppt/media/image32.png" TargetMode="Internal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../notesSlides/notesSlide1.xml" TargetMode="Internal" Type="http://schemas.openxmlformats.org/officeDocument/2006/relationships/notesSlide"/><Relationship Id="rId3" Target="/ppt/media/image31.gif" TargetMode="Internal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30.tiff" TargetMode="Internal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29.png" TargetMode="Internal" Type="http://schemas.openxmlformats.org/officeDocument/2006/relationships/image"/><Relationship Id="rId3" Target="/ppt/media/image28.png" TargetMode="Internal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9.xml" TargetMode="Internal" Type="http://schemas.openxmlformats.org/officeDocument/2006/relationships/notesSlide"/><Relationship Id="rId3" Target="/ppt/media/image26.gif" TargetMode="Internal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argetMode="Internal" Type="http://schemas.openxmlformats.org/officeDocument/2006/relationships/slideLayout"/><Relationship Id="rId2" Target="/ppt/media/image26.gif" TargetMode="Internal" Type="http://schemas.openxmlformats.org/officeDocument/2006/relationships/image"/><Relationship Id="rId3" Target="/ppt/media/image25.png" TargetMode="Internal" Type="http://schemas.openxmlformats.org/officeDocument/2006/relationships/image"/><Relationship Id="rId4" Target="/ppt/media/image24.png" TargetMode="Internal" Type="http://schemas.openxmlformats.org/officeDocument/2006/relationships/image"/><Relationship Id="rId5" Target="/ppt/media/image19.png" TargetMode="Internal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2.xml" TargetMode="Internal" Type="http://schemas.openxmlformats.org/officeDocument/2006/relationships/notesSlide"/><Relationship Id="rId3" Target="/ppt/media/image18.gif" TargetMode="Internal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3.xml" TargetMode="Internal" Type="http://schemas.openxmlformats.org/officeDocument/2006/relationships/notesSlide"/><Relationship Id="rId3" Target="/ppt/media/image17.gif" TargetMode="Internal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4.xml" TargetMode="Internal" Type="http://schemas.openxmlformats.org/officeDocument/2006/relationships/notesSlide"/><Relationship Id="rId3" Target="/ppt/media/image16.gif" TargetMode="Internal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2.xml" TargetMode="Internal" Type="http://schemas.openxmlformats.org/officeDocument/2006/relationships/slideLayout"/><Relationship Id="rId2" Target="/ppt/media/image7.jpeg" TargetMode="Internal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5.xml" TargetMode="Internal" Type="http://schemas.openxmlformats.org/officeDocument/2006/relationships/notesSlide"/><Relationship Id="rId3" Target="/ppt/media/image15.gif" TargetMode="Internal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6.xml" TargetMode="Internal" Type="http://schemas.openxmlformats.org/officeDocument/2006/relationships/notesSlide"/><Relationship Id="rId3" Target="/ppt/media/image14.gif" TargetMode="Internal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7.xml" TargetMode="Internal" Type="http://schemas.openxmlformats.org/officeDocument/2006/relationships/notesSlide"/><Relationship Id="rId3" Target="/ppt/media/image13.gif" TargetMode="Internal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notesSlides/notesSlide8.xml" TargetMode="Internal" Type="http://schemas.openxmlformats.org/officeDocument/2006/relationships/notesSlide"/><Relationship Id="rId3" Target="/ppt/media/image12.gif" TargetMode="Internal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11.png" TargetMode="Internal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10.png" TargetMode="Internal" Type="http://schemas.openxmlformats.org/officeDocument/2006/relationships/image"/><Relationship Id="rId3" Target="/ppt/media/image9.png" TargetMode="Internal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6.png" TargetMode="Internal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6.png" TargetMode="Internal" Type="http://schemas.openxmlformats.org/officeDocument/2006/relationships/image"/><Relationship Id="rId3" Target="/ppt/embeddings/xlsx2.xlsx" TargetMode="Internal" Type="http://schemas.openxmlformats.org/officeDocument/2006/relationships/package"/><Relationship Id="rId4" Target="/ppt/media/image5.emf" TargetMode="Internal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embeddings/xlsx2.xlsx" TargetMode="Internal" Type="http://schemas.openxmlformats.org/officeDocument/2006/relationships/package"/><Relationship Id="rId3" Target="/ppt/media/image5.emf" TargetMode="Internal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6.png" TargetMode="Internal" Type="http://schemas.openxmlformats.org/officeDocument/2006/relationships/image"/><Relationship Id="rId3" Target="/ppt/embeddings/xlsx1.xlsx" TargetMode="Internal" Type="http://schemas.openxmlformats.org/officeDocument/2006/relationships/package"/><Relationship Id="rId4" Target="/ppt/media/image4.emf" TargetMode="Internal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embeddings/xlsx1.xlsx" TargetMode="Internal" Type="http://schemas.openxmlformats.org/officeDocument/2006/relationships/package"/><Relationship Id="rId3" Target="/ppt/media/image4.emf" TargetMode="Internal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3.png" TargetMode="Internal" Type="http://schemas.openxmlformats.org/officeDocument/2006/relationships/image"/><Relationship Id="rId3" Target="/ppt/media/image2.png" TargetMode="Internal" Type="http://schemas.openxmlformats.org/officeDocument/2006/relationships/image"/><Relationship Id="rId4" Target="/ppt/media/image27.png" TargetMode="Internal" Type="http://schemas.openxmlformats.org/officeDocument/2006/relationships/image"/><Relationship Id="rId5" Target="/ppt/media/image21.png" TargetMode="Internal" Type="http://schemas.openxmlformats.org/officeDocument/2006/relationships/image"/><Relationship Id="rId6" Target="/ppt/media/image1.png" TargetMode="Internal" Type="http://schemas.openxmlformats.org/officeDocument/2006/relationships/image"/><Relationship Id="rId7" Target="/ppt/media/image20.png" TargetMode="Internal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argetMode="Internal" Type="http://schemas.openxmlformats.org/officeDocument/2006/relationships/slideLayout"/><Relationship Id="rId2" Target="/ppt/media/image3.png" TargetMode="Internal" Type="http://schemas.openxmlformats.org/officeDocument/2006/relationships/image"/><Relationship Id="rId3" Target="/ppt/media/image2.png" TargetMode="Internal" Type="http://schemas.openxmlformats.org/officeDocument/2006/relationships/image"/><Relationship Id="rId4" Target="/ppt/media/image22.png" TargetMode="Internal" Type="http://schemas.openxmlformats.org/officeDocument/2006/relationships/image"/><Relationship Id="rId5" Target="/ppt/media/image23.png" TargetMode="Internal" Type="http://schemas.openxmlformats.org/officeDocument/2006/relationships/image"/><Relationship Id="rId6" Target="/ppt/media/image40.png" TargetMode="Internal" Type="http://schemas.openxmlformats.org/officeDocument/2006/relationships/image"/><Relationship Id="rId7" Target="/ppt/media/image39.png" TargetMode="Internal" Type="http://schemas.openxmlformats.org/officeDocument/2006/relationships/image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37C56-EAEC-872D-C0A8-B93E3AC9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73" y="0"/>
            <a:ext cx="3085825" cy="4204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E8626-BB8D-E32B-C107-8E552289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76" y="0"/>
            <a:ext cx="3847753" cy="4204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12325-D29A-E861-E58B-9A82DFC47D65}"/>
              </a:ext>
            </a:extLst>
          </p:cNvPr>
          <p:cNvSpPr txBox="1"/>
          <p:nvPr/>
        </p:nvSpPr>
        <p:spPr>
          <a:xfrm>
            <a:off x="4703080" y="4258339"/>
            <a:ext cx="1965218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EFFICIENCY RATIOS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C8853-52CD-ACEB-CDDD-89F0F806B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475" y="4812337"/>
            <a:ext cx="4997776" cy="432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66BDB-47F9-655D-E008-AC71A3855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12338"/>
            <a:ext cx="5806527" cy="432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2F300-A593-85FB-AB65-1D0AA118F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852835"/>
            <a:ext cx="5488503" cy="384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E8D71-24BC-7BDB-E675-0A299E1D57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1104" y="5772769"/>
            <a:ext cx="5612523" cy="464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186D40-995E-59D8-9718-430957636BC0}"/>
              </a:ext>
            </a:extLst>
          </p:cNvPr>
          <p:cNvSpPr txBox="1"/>
          <p:nvPr/>
        </p:nvSpPr>
        <p:spPr>
          <a:xfrm>
            <a:off x="4614043" y="5244634"/>
            <a:ext cx="987972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/>
              <a:t>61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C1C2B-8F2C-D0B3-D0C1-BA84AB8EFA53}"/>
              </a:ext>
            </a:extLst>
          </p:cNvPr>
          <p:cNvSpPr txBox="1"/>
          <p:nvPr/>
        </p:nvSpPr>
        <p:spPr>
          <a:xfrm>
            <a:off x="4658936" y="6291522"/>
            <a:ext cx="912429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30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44FF9-5780-E70F-A9EE-8ACD9D4055CF}"/>
              </a:ext>
            </a:extLst>
          </p:cNvPr>
          <p:cNvSpPr txBox="1"/>
          <p:nvPr/>
        </p:nvSpPr>
        <p:spPr>
          <a:xfrm>
            <a:off x="10901198" y="5191670"/>
            <a:ext cx="912429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52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BDD22-115C-F364-640C-12959349E967}"/>
              </a:ext>
            </a:extLst>
          </p:cNvPr>
          <p:cNvSpPr txBox="1"/>
          <p:nvPr/>
        </p:nvSpPr>
        <p:spPr>
          <a:xfrm>
            <a:off x="10770839" y="6291522"/>
            <a:ext cx="1083951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2.9 Times</a:t>
            </a:r>
          </a:p>
        </p:txBody>
      </p:sp>
    </p:spTree>
    <p:extLst>
      <p:ext uri="{BB962C8B-B14F-4D97-AF65-F5344CB8AC3E}">
        <p14:creationId xmlns:p14="http://schemas.microsoft.com/office/powerpoint/2010/main" val="190937111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9"/>
      <p:bldP grpId="0" spid="10"/>
      <p:bldP grpId="0" spid="11"/>
      <p:bldP grpId="0" spid="12"/>
    </p:bld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D43-46E2-C60C-AAEC-9B194E6E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pPr algn="ctr"/>
            <a:r>
              <a:rPr dirty="0" lang="en-US"/>
              <a:t>Helen’s Ratio 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CC4261-F521-4AE0-7976-0B889F32DD7F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2592"/>
            <a:ext cx="10515600" cy="1660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70A22-7869-27E2-7CF6-126FF332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0172"/>
            <a:ext cx="10515600" cy="1791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D89E0-361E-F751-BF49-3C63B708E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26295"/>
            <a:ext cx="10418806" cy="2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14806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90475" y="277001"/>
            <a:ext cx="8625125" cy="697034"/>
          </a:xfrm>
          <a:prstGeom prst="rect">
            <a:avLst/>
          </a:prstGeom>
        </p:spPr>
        <p:txBody>
          <a:bodyPr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algn="l" lvl="0"/>
            <a:r>
              <a:rPr dirty="0" kern="0" lang="en-US" sz="3200"/>
              <a:t>The Operating Cash Cycle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67" y="1105459"/>
            <a:ext cx="9084265" cy="54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82536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6893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524AE8-F111-D299-87E1-44FAE77B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84" y="525945"/>
            <a:ext cx="8746816" cy="2966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332022-FF8D-E3E1-311F-B2771DCF3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84" y="3737113"/>
            <a:ext cx="8746816" cy="29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9447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90475" y="277001"/>
            <a:ext cx="8625125" cy="647338"/>
          </a:xfrm>
          <a:prstGeom prst="rect">
            <a:avLst/>
          </a:prstGeom>
        </p:spPr>
        <p:txBody>
          <a:bodyPr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algn="l" lvl="0"/>
            <a:r>
              <a:rPr dirty="0" kern="0" lang="en-US" sz="3200"/>
              <a:t>Calculating the operating cash 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25" y="924339"/>
            <a:ext cx="4960149" cy="57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3477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1CA6-1B86-5AA5-FA03-E64A3FF9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pPr algn="ctr"/>
            <a:r>
              <a:rPr dirty="0" lang="en-US"/>
              <a:t>Helen’s Operating Cash 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3D365-A3A1-DD4F-7D05-476EB333A8AD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1423"/>
            <a:ext cx="4200704" cy="4852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6C1D9-10F4-9F2B-0836-D7544FAA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904" y="1633483"/>
            <a:ext cx="59055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56F8AF-4CC3-2046-6105-6EE2DE26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904" y="2706743"/>
            <a:ext cx="62484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07675-9D3B-E85E-F20C-814DB8C00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904" y="3894877"/>
            <a:ext cx="6045200" cy="99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6EB25-1FAD-574E-4A90-EFAD0C367BD5}"/>
              </a:ext>
            </a:extLst>
          </p:cNvPr>
          <p:cNvSpPr txBox="1"/>
          <p:nvPr/>
        </p:nvSpPr>
        <p:spPr>
          <a:xfrm>
            <a:off x="5452092" y="5293414"/>
            <a:ext cx="5079124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 sz="2400"/>
              <a:t>52 Days + 61 Days – 30 Days = 83 Days Between paying and receiving cash</a:t>
            </a:r>
          </a:p>
        </p:txBody>
      </p:sp>
    </p:spTree>
    <p:extLst>
      <p:ext uri="{BB962C8B-B14F-4D97-AF65-F5344CB8AC3E}">
        <p14:creationId xmlns:p14="http://schemas.microsoft.com/office/powerpoint/2010/main" val="274258476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"/>
    </p:bld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90475" y="277001"/>
            <a:ext cx="8320326" cy="1143000"/>
          </a:xfrm>
          <a:prstGeom prst="rect">
            <a:avLst/>
          </a:prstGeom>
        </p:spPr>
        <p:txBody>
          <a:bodyPr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algn="l" lvl="0"/>
            <a:r>
              <a:rPr dirty="0" kern="0" lang="en-US" sz="3200"/>
              <a:t>Average investment (in days) for the main working capital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77" y="1454273"/>
            <a:ext cx="6152322" cy="50924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8838" y="6580999"/>
            <a:ext cx="5238935" cy="215444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i="1" lang="en-US" sz="800"/>
              <a:t>Source: </a:t>
            </a:r>
            <a:r>
              <a:rPr dirty="0" lang="en-US" sz="800"/>
              <a:t>Compiled from information in PwC (2021) </a:t>
            </a:r>
            <a:r>
              <a:rPr dirty="0" i="1" lang="en-US" sz="800"/>
              <a:t>Working Capital Study 2020/2021: Act Now to Recover, </a:t>
            </a:r>
            <a:r>
              <a:rPr dirty="0" lang="en-US" sz="800"/>
              <a:t>www.pwc.com.</a:t>
            </a:r>
            <a:endParaRPr dirty="0" lang="en-IN" sz="800"/>
          </a:p>
        </p:txBody>
      </p:sp>
    </p:spTree>
    <p:extLst>
      <p:ext uri="{BB962C8B-B14F-4D97-AF65-F5344CB8AC3E}">
        <p14:creationId xmlns:p14="http://schemas.microsoft.com/office/powerpoint/2010/main" val="6504364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90475" y="277001"/>
            <a:ext cx="8625125" cy="1143000"/>
          </a:xfrm>
          <a:prstGeom prst="rect">
            <a:avLst/>
          </a:prstGeom>
        </p:spPr>
        <p:txBody>
          <a:bodyPr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algn="l" lvl="0"/>
            <a:r>
              <a:rPr dirty="0" kern="0" lang="en-US" sz="3200"/>
              <a:t>The average OCC of large businesses </a:t>
            </a:r>
            <a:r>
              <a:rPr dirty="0" err="1" kern="0" lang="en-US" sz="3200"/>
              <a:t>analysed</a:t>
            </a:r>
            <a:r>
              <a:rPr dirty="0" kern="0" lang="en-US" sz="3200"/>
              <a:t> by industrial sector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3" y="1237613"/>
            <a:ext cx="5565914" cy="5281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6518645"/>
            <a:ext cx="5719836" cy="215444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i="1" lang="en-US" sz="800"/>
              <a:t>Source</a:t>
            </a:r>
            <a:r>
              <a:rPr dirty="0" lang="en-US" sz="800"/>
              <a:t>: Figure based on information contained in PwC (2021) </a:t>
            </a:r>
            <a:r>
              <a:rPr dirty="0" i="1" lang="en-US" sz="800"/>
              <a:t>Working Capital Study 2020/2021: Act Now to Recover, </a:t>
            </a:r>
            <a:r>
              <a:rPr dirty="0" lang="en-US" sz="800"/>
              <a:t>www.pwc.com.</a:t>
            </a:r>
            <a:endParaRPr dirty="0" lang="en-IN" sz="800"/>
          </a:p>
        </p:txBody>
      </p:sp>
    </p:spTree>
    <p:extLst>
      <p:ext uri="{BB962C8B-B14F-4D97-AF65-F5344CB8AC3E}">
        <p14:creationId xmlns:p14="http://schemas.microsoft.com/office/powerpoint/2010/main" val="21821510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90475" y="277001"/>
            <a:ext cx="8625125" cy="1143000"/>
          </a:xfrm>
          <a:prstGeom prst="rect">
            <a:avLst/>
          </a:prstGeom>
        </p:spPr>
        <p:txBody>
          <a:bodyPr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dirty="0" lang="en-GB" sz="3200"/>
              <a:t>Inventories financing cost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2" y="1560444"/>
            <a:ext cx="10844276" cy="4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91008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35837" y="581801"/>
            <a:ext cx="8320326" cy="658420"/>
          </a:xfrm>
          <a:prstGeom prst="rect">
            <a:avLst/>
          </a:prstGeom>
        </p:spPr>
        <p:txBody>
          <a:bodyPr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algn="l" lvl="0"/>
            <a:r>
              <a:rPr dirty="0" kern="0" lang="en-US" sz="3200"/>
              <a:t>Patterns of inventories movements over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90" y="1513490"/>
            <a:ext cx="8944102" cy="46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78517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83436" y="714323"/>
            <a:ext cx="8625125" cy="1143000"/>
          </a:xfrm>
          <a:prstGeom prst="rect">
            <a:avLst/>
          </a:prstGeom>
        </p:spPr>
        <p:txBody>
          <a:bodyPr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dirty="0" lang="en-GB" sz="3200"/>
              <a:t> The economic order quantity (EOQ)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5" y="2226366"/>
            <a:ext cx="11202129" cy="29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7124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35837" y="286940"/>
            <a:ext cx="8320326" cy="687095"/>
          </a:xfrm>
          <a:prstGeom prst="rect">
            <a:avLst/>
          </a:prstGeom>
        </p:spPr>
        <p:txBody>
          <a:bodyPr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algn="l" lvl="0"/>
            <a:r>
              <a:rPr dirty="0" kern="0" lang="en-US" sz="3200"/>
              <a:t>Inventories holding and order costs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99" y="1102432"/>
            <a:ext cx="8979678" cy="53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01087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301419" y="277001"/>
            <a:ext cx="7589162" cy="1143000"/>
          </a:xfrm>
          <a:prstGeom prst="rect">
            <a:avLst/>
          </a:prstGeom>
        </p:spPr>
        <p:txBody>
          <a:bodyPr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600">
                <a:solidFill>
                  <a:srgbClr val="007FA3"/>
                </a:solidFill>
                <a:latin charset="0" pitchFamily="34" typeface="Arial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charset="0" pitchFamily="34"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altLang="en-US" dirty="0" lang="en-US" sz="3200"/>
              <a:t>Ageing schedule of trade receivables at 31 December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3" y="2135342"/>
            <a:ext cx="11310633" cy="25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68591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FB4B6F-671E-7A4D-9E21-36DDD74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586" y="145629"/>
            <a:ext cx="4637397" cy="65546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98889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288373-6CDA-7A40-AA15-FEE358FA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019" y="842010"/>
            <a:ext cx="5270767" cy="16878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43E0BB-A7E0-CF47-AFE4-3FFE31AE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19" y="2768599"/>
            <a:ext cx="5277010" cy="32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39130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rot="18900000">
            <a:off x="-376156" y="-253670"/>
            <a:ext cx="1827638" cy="1376989"/>
          </a:xfrm>
          <a:custGeom>
            <a:avLst/>
            <a:gdLst>
              <a:gd fmla="*/ 0 w 1827638" name="connsiteX0"/>
              <a:gd fmla="*/ 987379 h 1376989" name="connsiteY0"/>
              <a:gd fmla="*/ 987379 w 1827638" name="connsiteX1"/>
              <a:gd fmla="*/ 0 h 1376989" name="connsiteY1"/>
              <a:gd fmla="*/ 1827638 w 1827638" name="connsiteX2"/>
              <a:gd fmla="*/ 840260 h 1376989" name="connsiteY2"/>
              <a:gd fmla="*/ 1827638 w 1827638" name="connsiteX3"/>
              <a:gd fmla="*/ 1376989 h 1376989" name="connsiteY3"/>
              <a:gd fmla="*/ 0 w 1827638" name="connsiteX4"/>
              <a:gd fmla="*/ 1376989 h 1376989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rot="189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rot="189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rot="10800000">
            <a:off x="9356643" y="0"/>
            <a:ext cx="2835357" cy="1480837"/>
          </a:xfrm>
          <a:custGeom>
            <a:avLst/>
            <a:gdLst>
              <a:gd fmla="*/ 2835357 w 2835357" name="connsiteX0"/>
              <a:gd fmla="*/ 1480837 h 1480837" name="connsiteY0"/>
              <a:gd fmla="*/ 0 w 2835357" name="connsiteX1"/>
              <a:gd fmla="*/ 1480837 h 1480837" name="connsiteY1"/>
              <a:gd fmla="*/ 1552727 w 2835357" name="connsiteX2"/>
              <a:gd fmla="*/ 0 h 1480837" name="connsiteY2"/>
              <a:gd fmla="*/ 2835357 w 2835357" name="connsiteX3"/>
              <a:gd fmla="*/ 1223245 h 1480837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0636A-F0C6-A9F5-5547-A5A26998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43" y="26140"/>
            <a:ext cx="6669913" cy="645314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569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16EDB4-9E29-F7E2-A971-5E2466C3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096"/>
            <a:ext cx="5610591" cy="5428248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0467FE7-041D-E8F0-317F-820906876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130775"/>
              </p:ext>
            </p:extLst>
          </p:nvPr>
        </p:nvGraphicFramePr>
        <p:xfrm>
          <a:off x="5950350" y="798786"/>
          <a:ext cx="6073484" cy="485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4102100" imgW="5130800" name="Worksheet" progId="Excel.Sheet.12" r:id="rId3">
                  <p:embed/>
                </p:oleObj>
              </mc:Choice>
              <mc:Fallback>
                <p:oleObj imgH="4102100" imgW="5130800" name="Worksheet" progId="Excel.Sheet.12" r:id="rId3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145530F-1738-FF06-F701-C93F205C9B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0350" y="798786"/>
                        <a:ext cx="6073484" cy="485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474518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145530F-1738-FF06-F701-C93F205C9B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02725"/>
              </p:ext>
            </p:extLst>
          </p:nvPr>
        </p:nvGraphicFramePr>
        <p:xfrm>
          <a:off x="1885392" y="62598"/>
          <a:ext cx="8421216" cy="673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4102100" imgW="5130800" name="Worksheet" progId="Excel.Sheet.12" r:id="rId2">
                  <p:embed/>
                </p:oleObj>
              </mc:Choice>
              <mc:Fallback>
                <p:oleObj imgH="4102100" imgW="5130800" name="Worksheet" progId="Excel.Sheet.12" r:id="rId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32E1E02-C30E-D3CB-0016-1FDFCE5D0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5392" y="62598"/>
                        <a:ext cx="8421216" cy="673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498878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16EDB4-9E29-F7E2-A971-5E2466C3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096"/>
            <a:ext cx="5610591" cy="5428248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7A755EF-6B61-7782-6E61-071F6B29F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702638"/>
              </p:ext>
            </p:extLst>
          </p:nvPr>
        </p:nvGraphicFramePr>
        <p:xfrm>
          <a:off x="6096000" y="160438"/>
          <a:ext cx="5730071" cy="653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5143500" imgW="4508500" name="Worksheet" progId="Excel.Sheet.12" r:id="rId3">
                  <p:embed/>
                </p:oleObj>
              </mc:Choice>
              <mc:Fallback>
                <p:oleObj imgH="5143500" imgW="4508500" name="Worksheet" progId="Excel.Sheet.12" r:id="rId3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5787A51-EC79-A5D3-5B55-2865473AC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60438"/>
                        <a:ext cx="5730071" cy="6537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16006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5787A51-EC79-A5D3-5B55-2865473AC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460600"/>
              </p:ext>
            </p:extLst>
          </p:nvPr>
        </p:nvGraphicFramePr>
        <p:xfrm>
          <a:off x="3105665" y="34982"/>
          <a:ext cx="5980670" cy="682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5143500" imgW="4508500" name="Worksheet" progId="Excel.Sheet.12" r:id="rId2">
                  <p:embed/>
                </p:oleObj>
              </mc:Choice>
              <mc:Fallback>
                <p:oleObj imgH="5143500" imgW="4508500" name="Worksheet" progId="Excel.Sheet.12" r:id="rId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6375696-2CB7-86BA-DDC3-BB60079EA7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05665" y="34982"/>
                        <a:ext cx="5980670" cy="6823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972806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37C56-EAEC-872D-C0A8-B93E3AC9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73" y="0"/>
            <a:ext cx="3085825" cy="4204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E8626-BB8D-E32B-C107-8E552289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76" y="0"/>
            <a:ext cx="3847753" cy="4204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7B1D59-2497-9AD5-AE7E-6F75064ED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08" y="4687614"/>
            <a:ext cx="4349312" cy="674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F85002-30C5-4EE7-B091-918BEA1E3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08" y="5504395"/>
            <a:ext cx="4349312" cy="697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41145-3425-D6EA-DFBD-D83FB1103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138" y="4564914"/>
            <a:ext cx="5339256" cy="633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AD860-053B-4D3F-B8B9-889C8C93F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137" y="5503856"/>
            <a:ext cx="5202621" cy="59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9D7E5-6F34-0084-A349-0E6855CE7F57}"/>
              </a:ext>
            </a:extLst>
          </p:cNvPr>
          <p:cNvSpPr txBox="1"/>
          <p:nvPr/>
        </p:nvSpPr>
        <p:spPr>
          <a:xfrm>
            <a:off x="4593020" y="4828586"/>
            <a:ext cx="662152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/>
              <a:t>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AFC90-8159-E480-51EA-A9AD62E58AC8}"/>
              </a:ext>
            </a:extLst>
          </p:cNvPr>
          <p:cNvSpPr txBox="1"/>
          <p:nvPr/>
        </p:nvSpPr>
        <p:spPr>
          <a:xfrm>
            <a:off x="4593020" y="5660736"/>
            <a:ext cx="641522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2.4%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CF692-2356-2109-55EA-B19402AF909D}"/>
              </a:ext>
            </a:extLst>
          </p:cNvPr>
          <p:cNvSpPr txBox="1"/>
          <p:nvPr/>
        </p:nvSpPr>
        <p:spPr>
          <a:xfrm>
            <a:off x="11219599" y="4696750"/>
            <a:ext cx="641522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6.8%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E62C6-961F-8D2C-1EE5-27AA070FDBC1}"/>
              </a:ext>
            </a:extLst>
          </p:cNvPr>
          <p:cNvSpPr txBox="1"/>
          <p:nvPr/>
        </p:nvSpPr>
        <p:spPr>
          <a:xfrm>
            <a:off x="11275240" y="5616190"/>
            <a:ext cx="641522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5.7%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DC220-74A6-A91B-A9F7-429BDE15FF83}"/>
              </a:ext>
            </a:extLst>
          </p:cNvPr>
          <p:cNvSpPr txBox="1"/>
          <p:nvPr/>
        </p:nvSpPr>
        <p:spPr>
          <a:xfrm>
            <a:off x="4593020" y="4215280"/>
            <a:ext cx="1680519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/>
              <a:t>PROFIT RATIOS</a:t>
            </a:r>
          </a:p>
        </p:txBody>
      </p:sp>
    </p:spTree>
    <p:extLst>
      <p:ext uri="{BB962C8B-B14F-4D97-AF65-F5344CB8AC3E}">
        <p14:creationId xmlns:p14="http://schemas.microsoft.com/office/powerpoint/2010/main" val="282421510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9"/>
      <p:bldP grpId="0" spid="10"/>
      <p:bldP grpId="0" spid="11"/>
      <p:bldP grpId="0" spid="12"/>
    </p:bld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37C56-EAEC-872D-C0A8-B93E3AC9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73" y="0"/>
            <a:ext cx="3085825" cy="4204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E8626-BB8D-E32B-C107-8E552289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76" y="0"/>
            <a:ext cx="3847753" cy="4204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73D20-44D6-30E9-6C6C-6A62773B848E}"/>
              </a:ext>
            </a:extLst>
          </p:cNvPr>
          <p:cNvSpPr txBox="1"/>
          <p:nvPr/>
        </p:nvSpPr>
        <p:spPr>
          <a:xfrm>
            <a:off x="4624551" y="4292850"/>
            <a:ext cx="1846596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LIQUIDITY RATIOS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A4F55-19DA-51E4-8269-A92AF6CA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55" y="4750895"/>
            <a:ext cx="4853141" cy="600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72DF8-BC98-7F9B-EBCC-A109F2C48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627" y="5660399"/>
            <a:ext cx="3264393" cy="565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9D988-3433-88A5-45D8-B506D510E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00" y="4750895"/>
            <a:ext cx="2613354" cy="664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45AA0-77E4-A7BF-5D62-8B52E9957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00" y="5551257"/>
            <a:ext cx="3755040" cy="565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6DCEB-4E19-8DE4-CC76-E8D1556AF5CD}"/>
              </a:ext>
            </a:extLst>
          </p:cNvPr>
          <p:cNvSpPr txBox="1"/>
          <p:nvPr/>
        </p:nvSpPr>
        <p:spPr>
          <a:xfrm>
            <a:off x="3819305" y="4866371"/>
            <a:ext cx="655949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4.5:1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4B54B-F98D-78EB-040E-61C8A33CA5A9}"/>
              </a:ext>
            </a:extLst>
          </p:cNvPr>
          <p:cNvSpPr txBox="1"/>
          <p:nvPr/>
        </p:nvSpPr>
        <p:spPr>
          <a:xfrm>
            <a:off x="4265140" y="5528604"/>
            <a:ext cx="481222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3:1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A7023-BE0C-325A-1105-D78C6806EDF6}"/>
              </a:ext>
            </a:extLst>
          </p:cNvPr>
          <p:cNvSpPr txBox="1"/>
          <p:nvPr/>
        </p:nvSpPr>
        <p:spPr>
          <a:xfrm>
            <a:off x="11056883" y="4898253"/>
            <a:ext cx="758541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27.4%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B99FC-1906-13BA-0022-4954E75C4316}"/>
              </a:ext>
            </a:extLst>
          </p:cNvPr>
          <p:cNvSpPr txBox="1"/>
          <p:nvPr/>
        </p:nvSpPr>
        <p:spPr>
          <a:xfrm>
            <a:off x="10597949" y="5660399"/>
            <a:ext cx="1083951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/>
              <a:t>2.5 Times</a:t>
            </a:r>
          </a:p>
        </p:txBody>
      </p:sp>
    </p:spTree>
    <p:extLst>
      <p:ext uri="{BB962C8B-B14F-4D97-AF65-F5344CB8AC3E}">
        <p14:creationId xmlns:p14="http://schemas.microsoft.com/office/powerpoint/2010/main" val="325188321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0"/>
      <p:bldP grpId="0" spid="11"/>
      <p:bldP grpId="0" spid="12"/>
      <p:bldP grpId="0" spid="1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252</Words>
  <Application>Microsoft Macintosh PowerPoint</Application>
  <PresentationFormat>Widescreen</PresentationFormat>
  <Paragraphs>49</Paragraphs>
  <Slides>25</Slides>
  <Notes>9</Notes>
  <HiddenSlides>0</HiddenSlides>
  <MMClips>0</MMClips>
  <ScaleCrop>false</ScaleCrop>
  <HeadingPairs>
    <vt:vector baseType="variant" size="8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30">
      <vt:lpstr>Arial</vt:lpstr>
      <vt:lpstr>Calibri</vt:lpstr>
      <vt:lpstr>Calibri Light</vt:lpstr>
      <vt:lpstr>Office Theme</vt:lpstr>
      <vt:lpstr>Worksheet</vt:lpstr>
      <vt:lpstr>Managing Performance</vt:lpstr>
      <vt:lpstr>Learning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Helen’s Ratio Summary</vt:lpstr>
      <vt:lpstr>PowerPoint Presentation</vt:lpstr>
      <vt:lpstr>PowerPoint Presentation</vt:lpstr>
      <vt:lpstr>PowerPoint Presentation</vt:lpstr>
      <vt:lpstr>PowerPoint Presentation</vt:lpstr>
      <vt:lpstr>Helen’s Operating Cash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Pike, Martin</dc:creator>
  <cp:lastModifiedBy>Pike, Martin</cp:lastModifiedBy>
  <cp:revision>5</cp:revision>
  <dcterms:created xsi:type="dcterms:W3CDTF">2023-07-26T10:42:17Z</dcterms:created>
  <dcterms:modified xsi:type="dcterms:W3CDTF">2023-07-28T11:18:32Z</dcterms:modified>
</cp:coreProperties>
</file>