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11"/>
  </p:notesMasterIdLst>
  <p:sldIdLst>
    <p:sldId id="378" r:id="rId2"/>
    <p:sldId id="381" r:id="rId3"/>
    <p:sldId id="387" r:id="rId4"/>
    <p:sldId id="388" r:id="rId5"/>
    <p:sldId id="391" r:id="rId6"/>
    <p:sldId id="394" r:id="rId7"/>
    <p:sldId id="389" r:id="rId8"/>
    <p:sldId id="392" r:id="rId9"/>
    <p:sldId id="376" r:id="rId10"/>
  </p:sldIdLst>
  <p:sldSz cx="12192000" cy="6858000"/>
  <p:notesSz cx="6889750" cy="10021888"/>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263E"/>
    <a:srgbClr val="12273F"/>
    <a:srgbClr val="E7E9EC"/>
    <a:srgbClr val="77E3E4"/>
    <a:srgbClr val="C4C9CF"/>
    <a:srgbClr val="FE015B"/>
    <a:srgbClr val="3CD7D9"/>
    <a:srgbClr val="FF7300"/>
    <a:srgbClr val="9E71FE"/>
    <a:srgbClr val="D4AF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0723F2-02F5-429B-91E7-667A32512C40}" v="9" dt="2023-03-04T19:43:30.9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56" autoAdjust="0"/>
    <p:restoredTop sz="71512" autoAdjust="0"/>
  </p:normalViewPr>
  <p:slideViewPr>
    <p:cSldViewPr snapToGrid="0" showGuides="1">
      <p:cViewPr varScale="1">
        <p:scale>
          <a:sx n="81" d="100"/>
          <a:sy n="81" d="100"/>
        </p:scale>
        <p:origin x="1422" y="96"/>
      </p:cViewPr>
      <p:guideLst/>
    </p:cSldViewPr>
  </p:slideViewPr>
  <p:notesTextViewPr>
    <p:cViewPr>
      <p:scale>
        <a:sx n="125" d="100"/>
        <a:sy n="125" d="100"/>
      </p:scale>
      <p:origin x="0" y="0"/>
    </p:cViewPr>
  </p:notesTextViewPr>
  <p:sorterViewPr>
    <p:cViewPr>
      <p:scale>
        <a:sx n="100" d="100"/>
        <a:sy n="100" d="100"/>
      </p:scale>
      <p:origin x="0" y="-10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cent King" userId="f96d9c2d90ad25d7" providerId="LiveId" clId="{FF0723F2-02F5-429B-91E7-667A32512C40}"/>
    <pc:docChg chg="undo custSel addSld delSld modSld sldOrd modNotesMaster">
      <pc:chgData name="Vincent King" userId="f96d9c2d90ad25d7" providerId="LiveId" clId="{FF0723F2-02F5-429B-91E7-667A32512C40}" dt="2023-03-06T14:25:55.462" v="15984" actId="313"/>
      <pc:docMkLst>
        <pc:docMk/>
      </pc:docMkLst>
      <pc:sldChg chg="modNotesTx">
        <pc:chgData name="Vincent King" userId="f96d9c2d90ad25d7" providerId="LiveId" clId="{FF0723F2-02F5-429B-91E7-667A32512C40}" dt="2023-03-06T14:06:20.956" v="14310" actId="20577"/>
        <pc:sldMkLst>
          <pc:docMk/>
          <pc:sldMk cId="561810262" sldId="376"/>
        </pc:sldMkLst>
      </pc:sldChg>
      <pc:sldChg chg="modSp mod modNotesTx">
        <pc:chgData name="Vincent King" userId="f96d9c2d90ad25d7" providerId="LiveId" clId="{FF0723F2-02F5-429B-91E7-667A32512C40}" dt="2023-03-05T19:06:40.520" v="10666" actId="20577"/>
        <pc:sldMkLst>
          <pc:docMk/>
          <pc:sldMk cId="2833185368" sldId="378"/>
        </pc:sldMkLst>
        <pc:spChg chg="mod">
          <ac:chgData name="Vincent King" userId="f96d9c2d90ad25d7" providerId="LiveId" clId="{FF0723F2-02F5-429B-91E7-667A32512C40}" dt="2023-03-05T19:06:40.520" v="10666" actId="20577"/>
          <ac:spMkLst>
            <pc:docMk/>
            <pc:sldMk cId="2833185368" sldId="378"/>
            <ac:spMk id="6" creationId="{00000000-0000-0000-0000-000000000000}"/>
          </ac:spMkLst>
        </pc:spChg>
      </pc:sldChg>
      <pc:sldChg chg="modSp mod modNotesTx">
        <pc:chgData name="Vincent King" userId="f96d9c2d90ad25d7" providerId="LiveId" clId="{FF0723F2-02F5-429B-91E7-667A32512C40}" dt="2023-03-06T14:25:55.462" v="15984" actId="313"/>
        <pc:sldMkLst>
          <pc:docMk/>
          <pc:sldMk cId="521180858" sldId="381"/>
        </pc:sldMkLst>
        <pc:spChg chg="mod">
          <ac:chgData name="Vincent King" userId="f96d9c2d90ad25d7" providerId="LiveId" clId="{FF0723F2-02F5-429B-91E7-667A32512C40}" dt="2023-03-04T15:58:35.358" v="6" actId="20577"/>
          <ac:spMkLst>
            <pc:docMk/>
            <pc:sldMk cId="521180858" sldId="381"/>
            <ac:spMk id="4" creationId="{00000000-0000-0000-0000-000000000000}"/>
          </ac:spMkLst>
        </pc:spChg>
      </pc:sldChg>
      <pc:sldChg chg="modNotesTx">
        <pc:chgData name="Vincent King" userId="f96d9c2d90ad25d7" providerId="LiveId" clId="{FF0723F2-02F5-429B-91E7-667A32512C40}" dt="2023-03-05T19:51:11.721" v="12485" actId="20577"/>
        <pc:sldMkLst>
          <pc:docMk/>
          <pc:sldMk cId="3263481916" sldId="387"/>
        </pc:sldMkLst>
      </pc:sldChg>
      <pc:sldChg chg="delSp modSp mod modNotesTx">
        <pc:chgData name="Vincent King" userId="f96d9c2d90ad25d7" providerId="LiveId" clId="{FF0723F2-02F5-429B-91E7-667A32512C40}" dt="2023-03-05T19:55:16.515" v="13031" actId="20577"/>
        <pc:sldMkLst>
          <pc:docMk/>
          <pc:sldMk cId="417413514" sldId="388"/>
        </pc:sldMkLst>
        <pc:grpChg chg="del">
          <ac:chgData name="Vincent King" userId="f96d9c2d90ad25d7" providerId="LiveId" clId="{FF0723F2-02F5-429B-91E7-667A32512C40}" dt="2023-03-04T16:37:35.629" v="646" actId="478"/>
          <ac:grpSpMkLst>
            <pc:docMk/>
            <pc:sldMk cId="417413514" sldId="388"/>
            <ac:grpSpMk id="8" creationId="{1E0F6E01-F743-6F7D-8051-E099ADD6EAFC}"/>
          </ac:grpSpMkLst>
        </pc:grpChg>
        <pc:picChg chg="mod">
          <ac:chgData name="Vincent King" userId="f96d9c2d90ad25d7" providerId="LiveId" clId="{FF0723F2-02F5-429B-91E7-667A32512C40}" dt="2023-03-04T16:37:38.982" v="647" actId="1076"/>
          <ac:picMkLst>
            <pc:docMk/>
            <pc:sldMk cId="417413514" sldId="388"/>
            <ac:picMk id="3" creationId="{F13549BB-CBB1-5D30-928B-FC9679A214BA}"/>
          </ac:picMkLst>
        </pc:picChg>
        <pc:picChg chg="mod">
          <ac:chgData name="Vincent King" userId="f96d9c2d90ad25d7" providerId="LiveId" clId="{FF0723F2-02F5-429B-91E7-667A32512C40}" dt="2023-03-04T16:37:41.173" v="648" actId="1076"/>
          <ac:picMkLst>
            <pc:docMk/>
            <pc:sldMk cId="417413514" sldId="388"/>
            <ac:picMk id="5" creationId="{313606BD-E4E7-567A-85B7-ABCB73EA2481}"/>
          </ac:picMkLst>
        </pc:picChg>
      </pc:sldChg>
      <pc:sldChg chg="ord modNotesTx">
        <pc:chgData name="Vincent King" userId="f96d9c2d90ad25d7" providerId="LiveId" clId="{FF0723F2-02F5-429B-91E7-667A32512C40}" dt="2023-03-06T14:04:30.584" v="14076" actId="20577"/>
        <pc:sldMkLst>
          <pc:docMk/>
          <pc:sldMk cId="1566777283" sldId="389"/>
        </pc:sldMkLst>
      </pc:sldChg>
      <pc:sldChg chg="del mod ord modShow">
        <pc:chgData name="Vincent King" userId="f96d9c2d90ad25d7" providerId="LiveId" clId="{FF0723F2-02F5-429B-91E7-667A32512C40}" dt="2023-03-04T17:37:52.862" v="1588" actId="2696"/>
        <pc:sldMkLst>
          <pc:docMk/>
          <pc:sldMk cId="1245952172" sldId="390"/>
        </pc:sldMkLst>
      </pc:sldChg>
      <pc:sldChg chg="addSp delSp modSp mod modNotesTx">
        <pc:chgData name="Vincent King" userId="f96d9c2d90ad25d7" providerId="LiveId" clId="{FF0723F2-02F5-429B-91E7-667A32512C40}" dt="2023-03-06T13:59:38.339" v="13637" actId="6549"/>
        <pc:sldMkLst>
          <pc:docMk/>
          <pc:sldMk cId="290869389" sldId="391"/>
        </pc:sldMkLst>
        <pc:grpChg chg="mod">
          <ac:chgData name="Vincent King" userId="f96d9c2d90ad25d7" providerId="LiveId" clId="{FF0723F2-02F5-429B-91E7-667A32512C40}" dt="2023-03-04T16:37:52.582" v="650" actId="1076"/>
          <ac:grpSpMkLst>
            <pc:docMk/>
            <pc:sldMk cId="290869389" sldId="391"/>
            <ac:grpSpMk id="4" creationId="{AD6332D3-DE11-7D41-58EC-BDF4B1B5082B}"/>
          </ac:grpSpMkLst>
        </pc:grpChg>
        <pc:grpChg chg="del">
          <ac:chgData name="Vincent King" userId="f96d9c2d90ad25d7" providerId="LiveId" clId="{FF0723F2-02F5-429B-91E7-667A32512C40}" dt="2023-03-04T16:37:45.554" v="649" actId="478"/>
          <ac:grpSpMkLst>
            <pc:docMk/>
            <pc:sldMk cId="290869389" sldId="391"/>
            <ac:grpSpMk id="7" creationId="{C59B426C-F870-6341-42C3-FAB50E32BBE5}"/>
          </ac:grpSpMkLst>
        </pc:grpChg>
        <pc:picChg chg="del">
          <ac:chgData name="Vincent King" userId="f96d9c2d90ad25d7" providerId="LiveId" clId="{FF0723F2-02F5-429B-91E7-667A32512C40}" dt="2023-03-05T19:17:51.942" v="10971" actId="478"/>
          <ac:picMkLst>
            <pc:docMk/>
            <pc:sldMk cId="290869389" sldId="391"/>
            <ac:picMk id="3" creationId="{D1F5A18B-D45B-797C-0DCF-DF03441858DD}"/>
          </ac:picMkLst>
        </pc:picChg>
        <pc:picChg chg="add mod">
          <ac:chgData name="Vincent King" userId="f96d9c2d90ad25d7" providerId="LiveId" clId="{FF0723F2-02F5-429B-91E7-667A32512C40}" dt="2023-03-05T19:17:57.783" v="10973" actId="1076"/>
          <ac:picMkLst>
            <pc:docMk/>
            <pc:sldMk cId="290869389" sldId="391"/>
            <ac:picMk id="16" creationId="{9F332E7B-C2F1-9D63-5F96-8872558285F6}"/>
          </ac:picMkLst>
        </pc:picChg>
      </pc:sldChg>
      <pc:sldChg chg="addSp delSp modSp mod modNotesTx">
        <pc:chgData name="Vincent King" userId="f96d9c2d90ad25d7" providerId="LiveId" clId="{FF0723F2-02F5-429B-91E7-667A32512C40}" dt="2023-03-06T14:25:35.289" v="15983" actId="20577"/>
        <pc:sldMkLst>
          <pc:docMk/>
          <pc:sldMk cId="1360602424" sldId="392"/>
        </pc:sldMkLst>
        <pc:spChg chg="add del">
          <ac:chgData name="Vincent King" userId="f96d9c2d90ad25d7" providerId="LiveId" clId="{FF0723F2-02F5-429B-91E7-667A32512C40}" dt="2023-03-04T17:10:21.078" v="940" actId="478"/>
          <ac:spMkLst>
            <pc:docMk/>
            <pc:sldMk cId="1360602424" sldId="392"/>
            <ac:spMk id="3" creationId="{2B562DD5-4A2C-6716-BB4E-0CBF110EEAAB}"/>
          </ac:spMkLst>
        </pc:spChg>
        <pc:spChg chg="add del mod">
          <ac:chgData name="Vincent King" userId="f96d9c2d90ad25d7" providerId="LiveId" clId="{FF0723F2-02F5-429B-91E7-667A32512C40}" dt="2023-03-04T17:10:45.717" v="944" actId="478"/>
          <ac:spMkLst>
            <pc:docMk/>
            <pc:sldMk cId="1360602424" sldId="392"/>
            <ac:spMk id="4" creationId="{582CE6A7-628F-B095-5912-7B22FAD2D4FC}"/>
          </ac:spMkLst>
        </pc:spChg>
        <pc:spChg chg="mod">
          <ac:chgData name="Vincent King" userId="f96d9c2d90ad25d7" providerId="LiveId" clId="{FF0723F2-02F5-429B-91E7-667A32512C40}" dt="2023-03-04T17:09:39.484" v="937" actId="164"/>
          <ac:spMkLst>
            <pc:docMk/>
            <pc:sldMk cId="1360602424" sldId="392"/>
            <ac:spMk id="8" creationId="{2E19AC62-E396-F19B-F9C7-60C025F94267}"/>
          </ac:spMkLst>
        </pc:spChg>
        <pc:spChg chg="mod">
          <ac:chgData name="Vincent King" userId="f96d9c2d90ad25d7" providerId="LiveId" clId="{FF0723F2-02F5-429B-91E7-667A32512C40}" dt="2023-03-04T17:09:39.484" v="937" actId="164"/>
          <ac:spMkLst>
            <pc:docMk/>
            <pc:sldMk cId="1360602424" sldId="392"/>
            <ac:spMk id="9" creationId="{B9E3EA1B-D45D-7C6C-D18B-CD03ED136EE4}"/>
          </ac:spMkLst>
        </pc:spChg>
        <pc:spChg chg="mod">
          <ac:chgData name="Vincent King" userId="f96d9c2d90ad25d7" providerId="LiveId" clId="{FF0723F2-02F5-429B-91E7-667A32512C40}" dt="2023-03-04T17:09:39.484" v="937" actId="164"/>
          <ac:spMkLst>
            <pc:docMk/>
            <pc:sldMk cId="1360602424" sldId="392"/>
            <ac:spMk id="10" creationId="{E3007E59-E772-E567-A444-28B8EE7E4484}"/>
          </ac:spMkLst>
        </pc:spChg>
        <pc:spChg chg="add mod">
          <ac:chgData name="Vincent King" userId="f96d9c2d90ad25d7" providerId="LiveId" clId="{FF0723F2-02F5-429B-91E7-667A32512C40}" dt="2023-03-04T17:12:58.913" v="1017" actId="1076"/>
          <ac:spMkLst>
            <pc:docMk/>
            <pc:sldMk cId="1360602424" sldId="392"/>
            <ac:spMk id="14" creationId="{2CDC67C2-0F98-553C-A566-C668820C2674}"/>
          </ac:spMkLst>
        </pc:spChg>
        <pc:spChg chg="add mod">
          <ac:chgData name="Vincent King" userId="f96d9c2d90ad25d7" providerId="LiveId" clId="{FF0723F2-02F5-429B-91E7-667A32512C40}" dt="2023-03-04T18:56:09.339" v="6195" actId="20577"/>
          <ac:spMkLst>
            <pc:docMk/>
            <pc:sldMk cId="1360602424" sldId="392"/>
            <ac:spMk id="15" creationId="{BFD2AB76-A962-102F-FA85-87C4A98FAE8C}"/>
          </ac:spMkLst>
        </pc:spChg>
        <pc:spChg chg="add mod">
          <ac:chgData name="Vincent King" userId="f96d9c2d90ad25d7" providerId="LiveId" clId="{FF0723F2-02F5-429B-91E7-667A32512C40}" dt="2023-03-04T19:11:42.428" v="7295" actId="20577"/>
          <ac:spMkLst>
            <pc:docMk/>
            <pc:sldMk cId="1360602424" sldId="392"/>
            <ac:spMk id="17" creationId="{39874E05-CC9C-5B1F-73B2-F5406C66698E}"/>
          </ac:spMkLst>
        </pc:spChg>
        <pc:grpChg chg="add mod">
          <ac:chgData name="Vincent King" userId="f96d9c2d90ad25d7" providerId="LiveId" clId="{FF0723F2-02F5-429B-91E7-667A32512C40}" dt="2023-03-04T17:09:46.715" v="938" actId="1076"/>
          <ac:grpSpMkLst>
            <pc:docMk/>
            <pc:sldMk cId="1360602424" sldId="392"/>
            <ac:grpSpMk id="2" creationId="{422B7C60-6949-F34D-673C-DCCCFC1258F0}"/>
          </ac:grpSpMkLst>
        </pc:grpChg>
        <pc:picChg chg="mod">
          <ac:chgData name="Vincent King" userId="f96d9c2d90ad25d7" providerId="LiveId" clId="{FF0723F2-02F5-429B-91E7-667A32512C40}" dt="2023-03-04T17:09:39.484" v="937" actId="164"/>
          <ac:picMkLst>
            <pc:docMk/>
            <pc:sldMk cId="1360602424" sldId="392"/>
            <ac:picMk id="6" creationId="{0E154767-A3A0-751B-DB14-A0CEDB9C2BFC}"/>
          </ac:picMkLst>
        </pc:picChg>
        <pc:picChg chg="mod">
          <ac:chgData name="Vincent King" userId="f96d9c2d90ad25d7" providerId="LiveId" clId="{FF0723F2-02F5-429B-91E7-667A32512C40}" dt="2023-03-04T17:09:39.484" v="937" actId="164"/>
          <ac:picMkLst>
            <pc:docMk/>
            <pc:sldMk cId="1360602424" sldId="392"/>
            <ac:picMk id="7" creationId="{E460E828-4599-C362-69E4-8469BEF4EED5}"/>
          </ac:picMkLst>
        </pc:picChg>
        <pc:picChg chg="mod">
          <ac:chgData name="Vincent King" userId="f96d9c2d90ad25d7" providerId="LiveId" clId="{FF0723F2-02F5-429B-91E7-667A32512C40}" dt="2023-03-04T17:09:39.484" v="937" actId="164"/>
          <ac:picMkLst>
            <pc:docMk/>
            <pc:sldMk cId="1360602424" sldId="392"/>
            <ac:picMk id="12" creationId="{7FE31E1E-7934-B3A9-BD3C-1E8910E4527F}"/>
          </ac:picMkLst>
        </pc:picChg>
        <pc:cxnChg chg="add mod">
          <ac:chgData name="Vincent King" userId="f96d9c2d90ad25d7" providerId="LiveId" clId="{FF0723F2-02F5-429B-91E7-667A32512C40}" dt="2023-03-04T17:11:55.536" v="967" actId="1076"/>
          <ac:cxnSpMkLst>
            <pc:docMk/>
            <pc:sldMk cId="1360602424" sldId="392"/>
            <ac:cxnSpMk id="11" creationId="{61163645-E2B1-368B-B139-AC51EABA9CD4}"/>
          </ac:cxnSpMkLst>
        </pc:cxnChg>
        <pc:cxnChg chg="add mod">
          <ac:chgData name="Vincent King" userId="f96d9c2d90ad25d7" providerId="LiveId" clId="{FF0723F2-02F5-429B-91E7-667A32512C40}" dt="2023-03-04T17:12:08.198" v="970" actId="1076"/>
          <ac:cxnSpMkLst>
            <pc:docMk/>
            <pc:sldMk cId="1360602424" sldId="392"/>
            <ac:cxnSpMk id="13" creationId="{C944AD15-BBF4-CC9A-4C3B-486D70A143BF}"/>
          </ac:cxnSpMkLst>
        </pc:cxnChg>
      </pc:sldChg>
      <pc:sldChg chg="del">
        <pc:chgData name="Vincent King" userId="f96d9c2d90ad25d7" providerId="LiveId" clId="{FF0723F2-02F5-429B-91E7-667A32512C40}" dt="2023-03-04T17:37:25.141" v="1587" actId="2696"/>
        <pc:sldMkLst>
          <pc:docMk/>
          <pc:sldMk cId="3751455184" sldId="393"/>
        </pc:sldMkLst>
      </pc:sldChg>
      <pc:sldChg chg="delSp modSp add mod modNotesTx">
        <pc:chgData name="Vincent King" userId="f96d9c2d90ad25d7" providerId="LiveId" clId="{FF0723F2-02F5-429B-91E7-667A32512C40}" dt="2023-03-06T14:02:22.122" v="13930" actId="20577"/>
        <pc:sldMkLst>
          <pc:docMk/>
          <pc:sldMk cId="357775427" sldId="394"/>
        </pc:sldMkLst>
        <pc:spChg chg="del mod">
          <ac:chgData name="Vincent King" userId="f96d9c2d90ad25d7" providerId="LiveId" clId="{FF0723F2-02F5-429B-91E7-667A32512C40}" dt="2023-03-06T13:59:55.175" v="13638" actId="478"/>
          <ac:spMkLst>
            <pc:docMk/>
            <pc:sldMk cId="357775427" sldId="394"/>
            <ac:spMk id="2" creationId="{00000000-0000-0000-0000-000000000000}"/>
          </ac:spMkLst>
        </pc:spChg>
        <pc:spChg chg="mod">
          <ac:chgData name="Vincent King" userId="f96d9c2d90ad25d7" providerId="LiveId" clId="{FF0723F2-02F5-429B-91E7-667A32512C40}" dt="2023-03-04T16:44:03.108" v="910" actId="14100"/>
          <ac:spMkLst>
            <pc:docMk/>
            <pc:sldMk cId="357775427" sldId="394"/>
            <ac:spMk id="20" creationId="{C63498B5-3F1F-1AFF-7041-8709EF4211B7}"/>
          </ac:spMkLst>
        </pc:spChg>
        <pc:spChg chg="mod">
          <ac:chgData name="Vincent King" userId="f96d9c2d90ad25d7" providerId="LiveId" clId="{FF0723F2-02F5-429B-91E7-667A32512C40}" dt="2023-03-04T16:44:06.830" v="911" actId="14100"/>
          <ac:spMkLst>
            <pc:docMk/>
            <pc:sldMk cId="357775427" sldId="394"/>
            <ac:spMk id="21" creationId="{4F037FA7-1122-C78D-EF9E-64B6618096D6}"/>
          </ac:spMkLst>
        </pc:spChg>
        <pc:grpChg chg="del">
          <ac:chgData name="Vincent King" userId="f96d9c2d90ad25d7" providerId="LiveId" clId="{FF0723F2-02F5-429B-91E7-667A32512C40}" dt="2023-03-04T16:43:50.897" v="908" actId="478"/>
          <ac:grpSpMkLst>
            <pc:docMk/>
            <pc:sldMk cId="357775427" sldId="394"/>
            <ac:grpSpMk id="3" creationId="{B1AC85E0-1CD4-1334-32B9-3C83A24ADAF3}"/>
          </ac:grpSpMkLst>
        </pc:grpChg>
        <pc:grpChg chg="mod">
          <ac:chgData name="Vincent King" userId="f96d9c2d90ad25d7" providerId="LiveId" clId="{FF0723F2-02F5-429B-91E7-667A32512C40}" dt="2023-03-04T16:43:59.224" v="909" actId="14100"/>
          <ac:grpSpMkLst>
            <pc:docMk/>
            <pc:sldMk cId="357775427" sldId="394"/>
            <ac:grpSpMk id="15" creationId="{C34E0240-5BAB-6040-15C9-61DD94CE2FD4}"/>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5558" cy="502835"/>
          </a:xfrm>
          <a:prstGeom prst="rect">
            <a:avLst/>
          </a:prstGeom>
        </p:spPr>
        <p:txBody>
          <a:bodyPr vert="horz" lIns="96634" tIns="48317" rIns="96634" bIns="48317" rtlCol="0"/>
          <a:lstStyle>
            <a:lvl1pPr algn="l">
              <a:defRPr sz="1300"/>
            </a:lvl1pPr>
          </a:lstStyle>
          <a:p>
            <a:endParaRPr lang="en-GB"/>
          </a:p>
        </p:txBody>
      </p:sp>
      <p:sp>
        <p:nvSpPr>
          <p:cNvPr id="3" name="Date Placeholder 2"/>
          <p:cNvSpPr>
            <a:spLocks noGrp="1"/>
          </p:cNvSpPr>
          <p:nvPr>
            <p:ph type="dt" idx="1"/>
          </p:nvPr>
        </p:nvSpPr>
        <p:spPr>
          <a:xfrm>
            <a:off x="3902597" y="0"/>
            <a:ext cx="2985558" cy="502835"/>
          </a:xfrm>
          <a:prstGeom prst="rect">
            <a:avLst/>
          </a:prstGeom>
        </p:spPr>
        <p:txBody>
          <a:bodyPr vert="horz" lIns="96634" tIns="48317" rIns="96634" bIns="48317" rtlCol="0"/>
          <a:lstStyle>
            <a:lvl1pPr algn="r">
              <a:defRPr sz="1300"/>
            </a:lvl1pPr>
          </a:lstStyle>
          <a:p>
            <a:fld id="{4340E002-B88B-4BB0-BA5A-919501F4FBF2}" type="datetimeFigureOut">
              <a:rPr lang="en-GB" smtClean="0"/>
              <a:t>06/03/2023</a:t>
            </a:fld>
            <a:endParaRPr lang="en-GB"/>
          </a:p>
        </p:txBody>
      </p:sp>
      <p:sp>
        <p:nvSpPr>
          <p:cNvPr id="4" name="Slide Image Placeholder 3"/>
          <p:cNvSpPr>
            <a:spLocks noGrp="1" noRot="1" noChangeAspect="1"/>
          </p:cNvSpPr>
          <p:nvPr>
            <p:ph type="sldImg" idx="2"/>
          </p:nvPr>
        </p:nvSpPr>
        <p:spPr>
          <a:xfrm>
            <a:off x="438150" y="1252538"/>
            <a:ext cx="6013450" cy="3382962"/>
          </a:xfrm>
          <a:prstGeom prst="rect">
            <a:avLst/>
          </a:prstGeom>
          <a:noFill/>
          <a:ln w="12700">
            <a:solidFill>
              <a:prstClr val="black"/>
            </a:solidFill>
          </a:ln>
        </p:spPr>
        <p:txBody>
          <a:bodyPr vert="horz" lIns="96634" tIns="48317" rIns="96634" bIns="48317" rtlCol="0" anchor="ctr"/>
          <a:lstStyle/>
          <a:p>
            <a:endParaRPr lang="en-GB"/>
          </a:p>
        </p:txBody>
      </p:sp>
      <p:sp>
        <p:nvSpPr>
          <p:cNvPr id="5" name="Notes Placeholder 4"/>
          <p:cNvSpPr>
            <a:spLocks noGrp="1"/>
          </p:cNvSpPr>
          <p:nvPr>
            <p:ph type="body" sz="quarter" idx="3"/>
          </p:nvPr>
        </p:nvSpPr>
        <p:spPr>
          <a:xfrm>
            <a:off x="688975" y="4823034"/>
            <a:ext cx="5511800" cy="3946118"/>
          </a:xfrm>
          <a:prstGeom prst="rect">
            <a:avLst/>
          </a:prstGeom>
        </p:spPr>
        <p:txBody>
          <a:bodyPr vert="horz" lIns="96634" tIns="48317" rIns="96634" bIns="4831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519055"/>
            <a:ext cx="2985558" cy="502834"/>
          </a:xfrm>
          <a:prstGeom prst="rect">
            <a:avLst/>
          </a:prstGeom>
        </p:spPr>
        <p:txBody>
          <a:bodyPr vert="horz" lIns="96634" tIns="48317" rIns="96634" bIns="48317" rtlCol="0" anchor="b"/>
          <a:lstStyle>
            <a:lvl1pPr algn="l">
              <a:defRPr sz="1300"/>
            </a:lvl1pPr>
          </a:lstStyle>
          <a:p>
            <a:endParaRPr lang="en-GB"/>
          </a:p>
        </p:txBody>
      </p:sp>
      <p:sp>
        <p:nvSpPr>
          <p:cNvPr id="7" name="Slide Number Placeholder 6"/>
          <p:cNvSpPr>
            <a:spLocks noGrp="1"/>
          </p:cNvSpPr>
          <p:nvPr>
            <p:ph type="sldNum" sz="quarter" idx="5"/>
          </p:nvPr>
        </p:nvSpPr>
        <p:spPr>
          <a:xfrm>
            <a:off x="3902597" y="9519055"/>
            <a:ext cx="2985558" cy="502834"/>
          </a:xfrm>
          <a:prstGeom prst="rect">
            <a:avLst/>
          </a:prstGeom>
        </p:spPr>
        <p:txBody>
          <a:bodyPr vert="horz" lIns="96634" tIns="48317" rIns="96634" bIns="48317" rtlCol="0" anchor="b"/>
          <a:lstStyle>
            <a:lvl1pPr algn="r">
              <a:defRPr sz="1300"/>
            </a:lvl1pPr>
          </a:lstStyle>
          <a:p>
            <a:fld id="{2F5E53B0-EFB7-4B0E-B012-E676534541B5}" type="slidenum">
              <a:rPr lang="en-GB" smtClean="0"/>
              <a:t>‹#›</a:t>
            </a:fld>
            <a:endParaRPr lang="en-GB"/>
          </a:p>
        </p:txBody>
      </p:sp>
    </p:spTree>
    <p:extLst>
      <p:ext uri="{BB962C8B-B14F-4D97-AF65-F5344CB8AC3E}">
        <p14:creationId xmlns:p14="http://schemas.microsoft.com/office/powerpoint/2010/main" val="283066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00000"/>
                </a:solidFill>
                <a:effectLst/>
                <a:latin typeface="-apple-system"/>
              </a:rPr>
              <a:t>Shift-left Security: More than just a catchphrase</a:t>
            </a:r>
          </a:p>
          <a:p>
            <a:pPr algn="l"/>
            <a:r>
              <a:rPr lang="en-GB" b="0" i="0" dirty="0">
                <a:solidFill>
                  <a:srgbClr val="000000"/>
                </a:solidFill>
                <a:effectLst/>
                <a:latin typeface="-apple-system"/>
              </a:rPr>
              <a:t>Vulnerabilities like Log4j may be headline grabbers, but thousands of applications are being targeted by hackers who use flaws in code as attack vectors.  Vulnerabilities such as cross-site scripting and improper authorisation are on the increase, and with the increased use of open source software we need to ensure "shift-left security" is more than just a catchphrase.</a:t>
            </a:r>
          </a:p>
          <a:p>
            <a:pPr algn="l"/>
            <a:r>
              <a:rPr lang="en-GB" b="0" i="0" dirty="0">
                <a:solidFill>
                  <a:srgbClr val="000000"/>
                </a:solidFill>
                <a:effectLst/>
                <a:latin typeface="-apple-system"/>
              </a:rPr>
              <a:t> </a:t>
            </a:r>
          </a:p>
          <a:p>
            <a:pPr algn="l"/>
            <a:r>
              <a:rPr lang="en-GB" b="0" i="0" dirty="0">
                <a:solidFill>
                  <a:srgbClr val="000000"/>
                </a:solidFill>
                <a:effectLst/>
                <a:latin typeface="-apple-system"/>
              </a:rPr>
              <a:t>During this presentation we'll look at:</a:t>
            </a:r>
          </a:p>
          <a:p>
            <a:pPr algn="l"/>
            <a:r>
              <a:rPr lang="en-GB" b="0" i="0" dirty="0">
                <a:solidFill>
                  <a:srgbClr val="000000"/>
                </a:solidFill>
                <a:effectLst/>
                <a:latin typeface="-apple-system"/>
              </a:rPr>
              <a:t>- what modern development looks like</a:t>
            </a:r>
          </a:p>
          <a:p>
            <a:pPr algn="l"/>
            <a:r>
              <a:rPr lang="en-GB" b="0" i="0" dirty="0">
                <a:solidFill>
                  <a:srgbClr val="000000"/>
                </a:solidFill>
                <a:effectLst/>
                <a:latin typeface="-apple-system"/>
              </a:rPr>
              <a:t>- what developers want</a:t>
            </a:r>
          </a:p>
          <a:p>
            <a:pPr algn="l"/>
            <a:r>
              <a:rPr lang="en-GB" b="0" i="0" dirty="0">
                <a:solidFill>
                  <a:srgbClr val="000000"/>
                </a:solidFill>
                <a:effectLst/>
                <a:latin typeface="-apple-system"/>
              </a:rPr>
              <a:t>- what developers actually need</a:t>
            </a:r>
          </a:p>
          <a:p>
            <a:pPr algn="l"/>
            <a:r>
              <a:rPr lang="en-GB" b="0" i="0" dirty="0">
                <a:solidFill>
                  <a:srgbClr val="000000"/>
                </a:solidFill>
                <a:effectLst/>
                <a:latin typeface="-apple-system"/>
              </a:rPr>
              <a:t>- what IT professionals should look for in </a:t>
            </a:r>
            <a:r>
              <a:rPr lang="en-GB" b="0" i="0" dirty="0" err="1">
                <a:solidFill>
                  <a:srgbClr val="000000"/>
                </a:solidFill>
                <a:effectLst/>
                <a:latin typeface="-apple-system"/>
              </a:rPr>
              <a:t>DevSecOps</a:t>
            </a:r>
            <a:r>
              <a:rPr lang="en-GB" b="0" i="0" dirty="0">
                <a:solidFill>
                  <a:srgbClr val="000000"/>
                </a:solidFill>
                <a:effectLst/>
                <a:latin typeface="-apple-system"/>
              </a:rPr>
              <a:t> tooling and how it can help</a:t>
            </a:r>
          </a:p>
          <a:p>
            <a:endParaRPr lang="en-GB" dirty="0"/>
          </a:p>
        </p:txBody>
      </p:sp>
      <p:sp>
        <p:nvSpPr>
          <p:cNvPr id="4" name="Slide Number Placeholder 3"/>
          <p:cNvSpPr>
            <a:spLocks noGrp="1"/>
          </p:cNvSpPr>
          <p:nvPr>
            <p:ph type="sldNum" sz="quarter" idx="5"/>
          </p:nvPr>
        </p:nvSpPr>
        <p:spPr/>
        <p:txBody>
          <a:bodyPr/>
          <a:lstStyle/>
          <a:p>
            <a:fld id="{2F5E53B0-EFB7-4B0E-B012-E676534541B5}" type="slidenum">
              <a:rPr lang="en-GB" smtClean="0"/>
              <a:t>1</a:t>
            </a:fld>
            <a:endParaRPr lang="en-GB"/>
          </a:p>
        </p:txBody>
      </p:sp>
    </p:spTree>
    <p:extLst>
      <p:ext uri="{BB962C8B-B14F-4D97-AF65-F5344CB8AC3E}">
        <p14:creationId xmlns:p14="http://schemas.microsoft.com/office/powerpoint/2010/main" val="2813696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Reformed developer; Ops Lead; DevOps subject matter expert; created the DevOps capabilities </a:t>
            </a:r>
          </a:p>
          <a:p>
            <a:r>
              <a:rPr lang="en-GB" baseline="0" dirty="0"/>
              <a:t>Training courses; Cyber experience</a:t>
            </a:r>
          </a:p>
          <a:p>
            <a:endParaRPr lang="en-GB" baseline="0" dirty="0"/>
          </a:p>
          <a:p>
            <a:r>
              <a:rPr lang="en-GB" baseline="0" dirty="0" err="1"/>
              <a:t>DevSecOps</a:t>
            </a:r>
            <a:r>
              <a:rPr lang="en-GB" baseline="0" dirty="0"/>
              <a:t> within the Bank of England; Not representing the Bank; no interest rates or MPC questions</a:t>
            </a:r>
          </a:p>
          <a:p>
            <a:endParaRPr lang="en-GB" baseline="0" dirty="0"/>
          </a:p>
          <a:p>
            <a:r>
              <a:rPr lang="en-GB" baseline="0" dirty="0"/>
              <a:t>Presentation is overview of what </a:t>
            </a:r>
            <a:r>
              <a:rPr lang="en-GB" baseline="0" dirty="0" err="1"/>
              <a:t>DevSecOps</a:t>
            </a:r>
            <a:r>
              <a:rPr lang="en-GB" baseline="0" dirty="0"/>
              <a:t> is; Why is it important; and Why it isn’t just “shift-left”.</a:t>
            </a:r>
          </a:p>
          <a:p>
            <a:endParaRPr lang="en-GB" baseline="0" dirty="0"/>
          </a:p>
          <a:p>
            <a:r>
              <a:rPr lang="en-GB" baseline="0" dirty="0"/>
              <a:t>Presentation is not specific tooling or vendors.  </a:t>
            </a:r>
            <a:r>
              <a:rPr lang="en-GB" baseline="0"/>
              <a:t>in-depth </a:t>
            </a:r>
            <a:r>
              <a:rPr lang="en-GB" baseline="0" dirty="0"/>
              <a:t>course of best practice.  Not a silver bullet</a:t>
            </a:r>
            <a:endParaRPr lang="en-GB" dirty="0"/>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2</a:t>
            </a:fld>
            <a:endParaRPr lang="en-GB"/>
          </a:p>
        </p:txBody>
      </p:sp>
    </p:spTree>
    <p:extLst>
      <p:ext uri="{BB962C8B-B14F-4D97-AF65-F5344CB8AC3E}">
        <p14:creationId xmlns:p14="http://schemas.microsoft.com/office/powerpoint/2010/main" val="31607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Small teams working independently to implement their features, validating correctness in pre-production environments, with deployments into production happening predictably, quickly, safely, and securely, throughout the business day.</a:t>
            </a:r>
          </a:p>
          <a:p>
            <a:endParaRPr lang="en-GB" baseline="0" dirty="0"/>
          </a:p>
          <a:p>
            <a:r>
              <a:rPr lang="en-GB" dirty="0"/>
              <a:t>As a developer</a:t>
            </a:r>
            <a:r>
              <a:rPr lang="en-GB" baseline="0" dirty="0"/>
              <a:t> Cyber as a blocker; Using all the tools and code-snippets; department of “no”</a:t>
            </a:r>
          </a:p>
          <a:p>
            <a:r>
              <a:rPr lang="en-GB" baseline="0" dirty="0"/>
              <a:t>As a DevOps lead Cyber as an impediment to innovation.  Admin rights on every machine for deployments</a:t>
            </a:r>
          </a:p>
          <a:p>
            <a:r>
              <a:rPr lang="en-GB" baseline="0" dirty="0"/>
              <a:t>As an Ops lead I saw Cyber as the reason my new features were taking so long to reach production.  </a:t>
            </a:r>
          </a:p>
          <a:p>
            <a:endParaRPr lang="en-GB" baseline="0" dirty="0"/>
          </a:p>
          <a:p>
            <a:r>
              <a:rPr lang="en-GB" baseline="0" dirty="0"/>
              <a:t>As a Cyber Analyst I saw that I was an idiot…. policies are perceived as obstacles to be worked-around.  </a:t>
            </a:r>
            <a:r>
              <a:rPr lang="en-GB" baseline="0" dirty="0" err="1"/>
              <a:t>Lackck</a:t>
            </a:r>
            <a:r>
              <a:rPr lang="en-GB" baseline="0" dirty="0"/>
              <a:t> of open engagement supported their clandestine reputation.</a:t>
            </a:r>
            <a:endParaRPr lang="en-GB" dirty="0"/>
          </a:p>
          <a:p>
            <a:endParaRPr lang="en-GB" dirty="0"/>
          </a:p>
          <a:p>
            <a:r>
              <a:rPr lang="en-GB" dirty="0"/>
              <a:t>We hear a lot to talk about “shift-left” security.  It’s a phrase I don’t particularly like, but it is important to know why, now more than ever, it matters.  We as IT professionals are not the only ones “shifting-left”!</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3</a:t>
            </a:fld>
            <a:endParaRPr lang="en-GB"/>
          </a:p>
        </p:txBody>
      </p:sp>
    </p:spTree>
    <p:extLst>
      <p:ext uri="{BB962C8B-B14F-4D97-AF65-F5344CB8AC3E}">
        <p14:creationId xmlns:p14="http://schemas.microsoft.com/office/powerpoint/2010/main" val="639099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Everyone here uses source control.</a:t>
            </a:r>
          </a:p>
          <a:p>
            <a:endParaRPr lang="en-GB" dirty="0"/>
          </a:p>
          <a:p>
            <a:r>
              <a:rPr lang="en-GB" dirty="0"/>
              <a:t>August 2019, GitHub in a US lawsuit Capital One breach. social security numbers to be stored in a Git repository.</a:t>
            </a:r>
          </a:p>
          <a:p>
            <a:r>
              <a:rPr lang="en-GB" dirty="0"/>
              <a:t>October 2019, </a:t>
            </a:r>
            <a:r>
              <a:rPr lang="en-GB" b="0" i="0" dirty="0">
                <a:solidFill>
                  <a:srgbClr val="070707"/>
                </a:solidFill>
                <a:effectLst/>
                <a:latin typeface="Georgia" panose="02040502050405020303" pitchFamily="18" charset="0"/>
              </a:rPr>
              <a:t>Starbucks left exposed an API key</a:t>
            </a:r>
          </a:p>
          <a:p>
            <a:r>
              <a:rPr lang="en-GB" b="0" i="0" dirty="0">
                <a:solidFill>
                  <a:srgbClr val="070707"/>
                </a:solidFill>
                <a:effectLst/>
                <a:latin typeface="Georgia" panose="02040502050405020303" pitchFamily="18" charset="0"/>
              </a:rPr>
              <a:t>January 2021, a misconfigured Git server at Nissan North America publicly exposed with a default username and password of admin/admin.</a:t>
            </a:r>
          </a:p>
          <a:p>
            <a:r>
              <a:rPr lang="en-GB" b="0" i="0" dirty="0">
                <a:solidFill>
                  <a:srgbClr val="070707"/>
                </a:solidFill>
                <a:effectLst/>
                <a:latin typeface="Georgia" panose="02040502050405020303" pitchFamily="18" charset="0"/>
              </a:rPr>
              <a:t>December 2022, Okta breach included the unauthorised downloading of source code use of stolen authorisation keys</a:t>
            </a:r>
          </a:p>
          <a:p>
            <a:r>
              <a:rPr lang="en-GB" b="0" i="0" dirty="0">
                <a:solidFill>
                  <a:srgbClr val="070707"/>
                </a:solidFill>
                <a:effectLst/>
                <a:latin typeface="Georgia" panose="02040502050405020303" pitchFamily="18" charset="0"/>
              </a:rPr>
              <a:t>Slack externally hosted GitHub repositories via a "limited" number of Slack employee tokens that were stolen.</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Human error.  Tooling on its own cannot guarantee that everything we do is secure … but they can help to protect us against ourselves.</a:t>
            </a:r>
          </a:p>
          <a:p>
            <a:endParaRPr lang="en-GB" dirty="0"/>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4</a:t>
            </a:fld>
            <a:endParaRPr lang="en-GB"/>
          </a:p>
        </p:txBody>
      </p:sp>
    </p:spTree>
    <p:extLst>
      <p:ext uri="{BB962C8B-B14F-4D97-AF65-F5344CB8AC3E}">
        <p14:creationId xmlns:p14="http://schemas.microsoft.com/office/powerpoint/2010/main" val="530780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42626"/>
                </a:solidFill>
                <a:effectLst/>
                <a:latin typeface="+mn-lt"/>
              </a:rPr>
              <a:t>CISOs were asked factors made it difficult to pinpoint and resolve application vulnerabilities.  </a:t>
            </a:r>
          </a:p>
          <a:p>
            <a:endParaRPr lang="en-GB" b="0" i="0" dirty="0">
              <a:solidFill>
                <a:srgbClr val="242626"/>
              </a:solidFill>
              <a:effectLst/>
              <a:latin typeface="+mn-lt"/>
            </a:endParaRPr>
          </a:p>
          <a:p>
            <a:r>
              <a:rPr lang="en-GB" b="0" i="0" dirty="0">
                <a:solidFill>
                  <a:srgbClr val="242626"/>
                </a:solidFill>
                <a:effectLst/>
                <a:latin typeface="+mn-lt"/>
              </a:rPr>
              <a:t>61% 3</a:t>
            </a:r>
            <a:r>
              <a:rPr lang="en-GB" b="0" i="0" baseline="30000" dirty="0">
                <a:solidFill>
                  <a:srgbClr val="242626"/>
                </a:solidFill>
                <a:effectLst/>
                <a:latin typeface="+mn-lt"/>
              </a:rPr>
              <a:t>rd</a:t>
            </a:r>
            <a:r>
              <a:rPr lang="en-GB" b="0" i="0" dirty="0">
                <a:solidFill>
                  <a:srgbClr val="242626"/>
                </a:solidFill>
                <a:effectLst/>
                <a:latin typeface="+mn-lt"/>
              </a:rPr>
              <a:t> party code caused issues.  Log4J; not exposed; think about the dependencies</a:t>
            </a:r>
          </a:p>
          <a:p>
            <a:r>
              <a:rPr lang="en-GB" b="0" i="0" dirty="0">
                <a:solidFill>
                  <a:srgbClr val="242626"/>
                </a:solidFill>
                <a:effectLst/>
                <a:latin typeface="+mn-lt"/>
              </a:rPr>
              <a:t>55% blamed DevOps and Agile; New innovations causing pain; Security to keep up!</a:t>
            </a:r>
          </a:p>
          <a:p>
            <a:r>
              <a:rPr lang="en-GB" b="0" i="0" dirty="0">
                <a:solidFill>
                  <a:srgbClr val="242626"/>
                </a:solidFill>
                <a:effectLst/>
                <a:latin typeface="+mn-lt"/>
              </a:rPr>
              <a:t>Scans of 130,000 applications; 68% of apps had a security OWASP flaw; Broken access control at number 1; Injection number 3</a:t>
            </a:r>
          </a:p>
          <a:p>
            <a:r>
              <a:rPr lang="en-GB" b="0" i="0" dirty="0">
                <a:solidFill>
                  <a:srgbClr val="242626"/>
                </a:solidFill>
                <a:effectLst/>
                <a:latin typeface="+mn-lt"/>
              </a:rPr>
              <a:t>So what can tooling do to help our CISOs sleep better and our developers to avoid some basic mistakes?</a:t>
            </a:r>
          </a:p>
          <a:p>
            <a:endParaRPr lang="en-GB" dirty="0">
              <a:latin typeface="+mn-lt"/>
            </a:endParaRPr>
          </a:p>
        </p:txBody>
      </p:sp>
      <p:sp>
        <p:nvSpPr>
          <p:cNvPr id="4" name="Slide Number Placeholder 3"/>
          <p:cNvSpPr>
            <a:spLocks noGrp="1"/>
          </p:cNvSpPr>
          <p:nvPr>
            <p:ph type="sldNum" sz="quarter" idx="10"/>
          </p:nvPr>
        </p:nvSpPr>
        <p:spPr/>
        <p:txBody>
          <a:bodyPr/>
          <a:lstStyle/>
          <a:p>
            <a:fld id="{2F5E53B0-EFB7-4B0E-B012-E676534541B5}" type="slidenum">
              <a:rPr lang="en-GB" smtClean="0"/>
              <a:t>5</a:t>
            </a:fld>
            <a:endParaRPr lang="en-GB"/>
          </a:p>
        </p:txBody>
      </p:sp>
    </p:spTree>
    <p:extLst>
      <p:ext uri="{BB962C8B-B14F-4D97-AF65-F5344CB8AC3E}">
        <p14:creationId xmlns:p14="http://schemas.microsoft.com/office/powerpoint/2010/main" val="1450020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31F20"/>
                </a:solidFill>
                <a:effectLst/>
                <a:latin typeface="Arimo"/>
              </a:rPr>
              <a:t>With a strong secure development culture.  We can build reliable, repeatable, and secure deployments, but the work never ends.</a:t>
            </a:r>
          </a:p>
          <a:p>
            <a:endParaRPr lang="en-GB" b="0" i="0" dirty="0">
              <a:solidFill>
                <a:srgbClr val="231F20"/>
              </a:solidFill>
              <a:effectLst/>
              <a:latin typeface="Arimo"/>
            </a:endParaRPr>
          </a:p>
          <a:p>
            <a:r>
              <a:rPr lang="en-GB" b="0" i="0" dirty="0">
                <a:solidFill>
                  <a:srgbClr val="231F20"/>
                </a:solidFill>
                <a:effectLst/>
                <a:latin typeface="Arimo"/>
              </a:rPr>
              <a:t>25,226 CVEs last year alone; and increase of 25%; </a:t>
            </a:r>
            <a:r>
              <a:rPr lang="en-GB" sz="1300" dirty="0">
                <a:solidFill>
                  <a:srgbClr val="231F20"/>
                </a:solidFill>
                <a:latin typeface="Arimo"/>
              </a:rPr>
              <a:t>70 per day; Already almost 5,000</a:t>
            </a:r>
          </a:p>
          <a:p>
            <a:r>
              <a:rPr lang="en-GB" sz="1300" dirty="0">
                <a:solidFill>
                  <a:srgbClr val="231F20"/>
                </a:solidFill>
                <a:latin typeface="Arimo"/>
              </a:rPr>
              <a:t>3.4% (860) had a CVSS score between 9 and 10, the most critical.</a:t>
            </a:r>
            <a:endParaRPr lang="en-GB" b="0" i="0" dirty="0">
              <a:solidFill>
                <a:srgbClr val="231F20"/>
              </a:solidFill>
              <a:effectLst/>
              <a:latin typeface="Arimo"/>
            </a:endParaRPr>
          </a:p>
          <a:p>
            <a:endParaRPr lang="en-GB" b="0" i="0" dirty="0">
              <a:solidFill>
                <a:srgbClr val="231F20"/>
              </a:solidFill>
              <a:effectLst/>
              <a:latin typeface="Arimo"/>
            </a:endParaRPr>
          </a:p>
          <a:p>
            <a:r>
              <a:rPr lang="en-GB" dirty="0"/>
              <a:t>State of Application Security report; </a:t>
            </a:r>
            <a:r>
              <a:rPr lang="en-GB" b="0" i="0" dirty="0">
                <a:solidFill>
                  <a:srgbClr val="231F20"/>
                </a:solidFill>
                <a:effectLst/>
                <a:latin typeface="Arimo"/>
              </a:rPr>
              <a:t>57% could have been prevented by installing an available patch;  34% knew of the vulnerability, but hadn’t taken action</a:t>
            </a:r>
          </a:p>
          <a:p>
            <a:endParaRPr lang="en-GB" b="0" i="0" dirty="0">
              <a:solidFill>
                <a:srgbClr val="231F20"/>
              </a:solidFill>
              <a:effectLst/>
              <a:latin typeface="Arimo"/>
            </a:endParaRPr>
          </a:p>
          <a:p>
            <a:r>
              <a:rPr lang="en-GB" b="0" i="0" dirty="0">
                <a:solidFill>
                  <a:srgbClr val="231F20"/>
                </a:solidFill>
                <a:effectLst/>
                <a:latin typeface="Arimo"/>
              </a:rPr>
              <a:t>74% of companies say they simply can’t patch fast enough because the average time to patch is 102 days</a:t>
            </a:r>
            <a:endParaRPr lang="en-GB" dirty="0"/>
          </a:p>
        </p:txBody>
      </p:sp>
      <p:sp>
        <p:nvSpPr>
          <p:cNvPr id="4" name="Slide Number Placeholder 3"/>
          <p:cNvSpPr>
            <a:spLocks noGrp="1"/>
          </p:cNvSpPr>
          <p:nvPr>
            <p:ph type="sldNum" sz="quarter" idx="10"/>
          </p:nvPr>
        </p:nvSpPr>
        <p:spPr/>
        <p:txBody>
          <a:bodyPr/>
          <a:lstStyle/>
          <a:p>
            <a:pPr defTabSz="966338">
              <a:defRPr/>
            </a:pPr>
            <a:fld id="{2F5E53B0-EFB7-4B0E-B012-E676534541B5}" type="slidenum">
              <a:rPr lang="en-GB">
                <a:solidFill>
                  <a:prstClr val="black"/>
                </a:solidFill>
                <a:latin typeface="Calibri" panose="020F0502020204030204"/>
              </a:rPr>
              <a:pPr defTabSz="966338">
                <a:defRPr/>
              </a:pPr>
              <a:t>6</a:t>
            </a:fld>
            <a:endParaRPr lang="en-GB">
              <a:solidFill>
                <a:prstClr val="black"/>
              </a:solidFill>
              <a:latin typeface="Calibri" panose="020F0502020204030204"/>
            </a:endParaRPr>
          </a:p>
        </p:txBody>
      </p:sp>
    </p:spTree>
    <p:extLst>
      <p:ext uri="{BB962C8B-B14F-4D97-AF65-F5344CB8AC3E}">
        <p14:creationId xmlns:p14="http://schemas.microsoft.com/office/powerpoint/2010/main" val="367505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Create a culture of collaboration; earliest stages and running throughout the lifecycle.</a:t>
            </a:r>
          </a:p>
          <a:p>
            <a:endParaRPr lang="en-GB" baseline="0" dirty="0"/>
          </a:p>
          <a:p>
            <a:r>
              <a:rPr lang="en-GB" baseline="0" dirty="0"/>
              <a:t>Security, like testing, is an afterthought; Problems too late, moves forward, running at risk;  Technical debt spiral; “We’ll fix this later”;  Add in Cloud</a:t>
            </a:r>
          </a:p>
          <a:p>
            <a:endParaRPr lang="en-GB" baseline="0" dirty="0"/>
          </a:p>
          <a:p>
            <a:r>
              <a:rPr lang="en-GB" baseline="0" dirty="0"/>
              <a:t>As part of the culture change required to fully adopt </a:t>
            </a:r>
            <a:r>
              <a:rPr lang="en-GB" baseline="0" dirty="0" err="1"/>
              <a:t>DevSecOps</a:t>
            </a:r>
            <a:r>
              <a:rPr lang="en-GB" baseline="0" dirty="0"/>
              <a:t>, Security must work closely with Development and Operations, and most importantly, be an enabler.  An important part of this is going to be the choice of tooling.</a:t>
            </a:r>
          </a:p>
          <a:p>
            <a:endParaRPr lang="en-GB" dirty="0"/>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7</a:t>
            </a:fld>
            <a:endParaRPr lang="en-GB"/>
          </a:p>
        </p:txBody>
      </p:sp>
    </p:spTree>
    <p:extLst>
      <p:ext uri="{BB962C8B-B14F-4D97-AF65-F5344CB8AC3E}">
        <p14:creationId xmlns:p14="http://schemas.microsoft.com/office/powerpoint/2010/main" val="2672065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t>So, what should we be looking for?</a:t>
            </a:r>
          </a:p>
          <a:p>
            <a:endParaRPr lang="en-GB" b="1" dirty="0"/>
          </a:p>
          <a:p>
            <a:r>
              <a:rPr lang="en-GB" b="1" dirty="0"/>
              <a:t>Integrations</a:t>
            </a:r>
          </a:p>
          <a:p>
            <a:r>
              <a:rPr lang="en-GB" dirty="0"/>
              <a:t>Developers complex creatures; Good problem solvers and enjoy a challenge;  No bureaucracy; effort working around it; No interruptions; “constructive” feedback.</a:t>
            </a:r>
          </a:p>
          <a:p>
            <a:r>
              <a:rPr lang="en-GB" dirty="0"/>
              <a:t>Integrate with their way of working close to the coalface, the better.  Developers live in their IDE.</a:t>
            </a:r>
          </a:p>
          <a:p>
            <a:r>
              <a:rPr lang="en-GB" dirty="0"/>
              <a:t>DevOps can’t rely on “well it works on my machine”; CI/CD pipelines; Don’t create blockages.</a:t>
            </a:r>
          </a:p>
          <a:p>
            <a:r>
              <a:rPr lang="en-GB" dirty="0"/>
              <a:t>Create a safe space for Developers; Walled garden; Ability to create policies.</a:t>
            </a:r>
          </a:p>
          <a:p>
            <a:r>
              <a:rPr lang="en-GB" dirty="0"/>
              <a:t>A quick side note of policies;  Evidence-based policies are appropriate and pragmatic.</a:t>
            </a:r>
          </a:p>
          <a:p>
            <a:r>
              <a:rPr lang="en-GB" dirty="0"/>
              <a:t>All or nothing;  One day working, the next failing; Without understanding the impact.  Able to run a “what-if” testing period. </a:t>
            </a:r>
          </a:p>
          <a:p>
            <a:r>
              <a:rPr lang="en-GB" dirty="0"/>
              <a:t>There will always be a trade off between speed and accuracy;  Understand risk tolerance; feel comfortable while remaining productive.</a:t>
            </a:r>
          </a:p>
          <a:p>
            <a:endParaRPr lang="en-GB" dirty="0"/>
          </a:p>
          <a:p>
            <a:r>
              <a:rPr lang="en-GB" b="1" dirty="0"/>
              <a:t>Intelligence</a:t>
            </a:r>
          </a:p>
          <a:p>
            <a:r>
              <a:rPr lang="en-GB" dirty="0"/>
              <a:t>2022 16 high or critical vulnerabilities every week; A tool that aggregates NIST, NVD, SANS, OWASP, and the wider community to keep us informed.</a:t>
            </a:r>
          </a:p>
          <a:p>
            <a:r>
              <a:rPr lang="en-GB" dirty="0"/>
              <a:t>Trend in how quickly vulnerabilities are being abused.  Time to exploit; Zero days; Support with remediation steps is vital.</a:t>
            </a:r>
          </a:p>
          <a:p>
            <a:r>
              <a:rPr lang="en-GB" dirty="0"/>
              <a:t>Explanations are complex; Developers “just tell me how to fix it”; Security don’t understand remediation; Tool provide technology-specific recommendations.</a:t>
            </a:r>
          </a:p>
          <a:p>
            <a:r>
              <a:rPr lang="en-GB" dirty="0"/>
              <a:t>Huge amounts of data; Every scan, package reviewed, issue highlighted; feed back into the tool to improve recommendations and give confidence in remediations.</a:t>
            </a:r>
          </a:p>
          <a:p>
            <a:r>
              <a:rPr lang="en-GB" dirty="0"/>
              <a:t>Vendors open with their findings; Annual reports; Participate in ethical disclosure programs… a rising tide lifts all ships!</a:t>
            </a:r>
          </a:p>
          <a:p>
            <a:endParaRPr lang="en-GB" dirty="0"/>
          </a:p>
          <a:p>
            <a:r>
              <a:rPr lang="en-GB" b="1" dirty="0"/>
              <a:t>Insights</a:t>
            </a:r>
          </a:p>
          <a:p>
            <a:r>
              <a:rPr lang="en-GB" dirty="0"/>
              <a:t>Avoid alert fatigue; Concentrate; Low severity on every system; 1 critical worry about.  Tooling must help us prioritise our work.</a:t>
            </a:r>
          </a:p>
          <a:p>
            <a:r>
              <a:rPr lang="en-GB" dirty="0"/>
              <a:t>I’ve spoken a lot so far:  Risks without context are meaningless. Notoriety generates actions CSIRT meetings;  Log4j;  80% of code vital to understand complete Software Bill of Materials for your application.</a:t>
            </a:r>
          </a:p>
          <a:p>
            <a:r>
              <a:rPr lang="en-GB" dirty="0"/>
              <a:t>Licence; Open source not free; Track package usage; Developers are not going to read the terms and conditions.</a:t>
            </a:r>
          </a:p>
          <a:p>
            <a:endParaRPr lang="en-GB" dirty="0"/>
          </a:p>
          <a:p>
            <a:r>
              <a:rPr lang="en-GB" dirty="0"/>
              <a:t>Got tooling, created the processes, building a strong culture, next metric; </a:t>
            </a:r>
            <a:r>
              <a:rPr lang="en-GB" dirty="0" err="1"/>
              <a:t>MttR</a:t>
            </a:r>
            <a:r>
              <a:rPr lang="en-GB" dirty="0"/>
              <a:t>, # </a:t>
            </a:r>
            <a:r>
              <a:rPr lang="en-GB" dirty="0" err="1"/>
              <a:t>criticals</a:t>
            </a:r>
            <a:r>
              <a:rPr lang="en-GB" dirty="0"/>
              <a:t>,  successful builds; Compare to before; Are we getting better?  Tooling should track these metrics and show trending data to help us justify our existence to senior managers!</a:t>
            </a:r>
          </a:p>
          <a:p>
            <a:endParaRPr lang="en-GB" dirty="0"/>
          </a:p>
          <a:p>
            <a:r>
              <a:rPr lang="en-GB" dirty="0"/>
              <a:t>Too often we don’t tell anyone;  Advocate of highlighting the good; Share data with the whole company;  Uncomfortable; Open, honest comms key to continuous improvement.</a:t>
            </a:r>
          </a:p>
          <a:p>
            <a:r>
              <a:rPr lang="en-GB" dirty="0"/>
              <a:t>Ask me later about my year long project to passive aggressively improve our posture management.</a:t>
            </a:r>
          </a:p>
        </p:txBody>
      </p:sp>
      <p:sp>
        <p:nvSpPr>
          <p:cNvPr id="4" name="Slide Number Placeholder 3"/>
          <p:cNvSpPr>
            <a:spLocks noGrp="1"/>
          </p:cNvSpPr>
          <p:nvPr>
            <p:ph type="sldNum" sz="quarter" idx="10"/>
          </p:nvPr>
        </p:nvSpPr>
        <p:spPr/>
        <p:txBody>
          <a:bodyPr/>
          <a:lstStyle/>
          <a:p>
            <a:fld id="{2F5E53B0-EFB7-4B0E-B012-E676534541B5}" type="slidenum">
              <a:rPr lang="en-GB" smtClean="0"/>
              <a:t>8</a:t>
            </a:fld>
            <a:endParaRPr lang="en-GB"/>
          </a:p>
        </p:txBody>
      </p:sp>
    </p:spTree>
    <p:extLst>
      <p:ext uri="{BB962C8B-B14F-4D97-AF65-F5344CB8AC3E}">
        <p14:creationId xmlns:p14="http://schemas.microsoft.com/office/powerpoint/2010/main" val="1823661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Something you agreed with, or sounded familiar;  “</a:t>
            </a:r>
            <a:r>
              <a:rPr lang="en-GB" dirty="0" err="1"/>
              <a:t>DevSecOps</a:t>
            </a:r>
            <a:r>
              <a:rPr lang="en-GB" dirty="0"/>
              <a:t> is a journey” gives the impression of destination; </a:t>
            </a:r>
            <a:r>
              <a:rPr lang="en-GB" dirty="0" err="1"/>
              <a:t>DevSecOps</a:t>
            </a:r>
            <a:r>
              <a:rPr lang="en-GB" dirty="0"/>
              <a:t> eutopia.  </a:t>
            </a:r>
          </a:p>
          <a:p>
            <a:endParaRPr lang="en-GB" dirty="0"/>
          </a:p>
          <a:p>
            <a:r>
              <a:rPr lang="en-GB" dirty="0"/>
              <a:t>To me </a:t>
            </a:r>
            <a:r>
              <a:rPr lang="en-GB" dirty="0" err="1"/>
              <a:t>DevSecOps</a:t>
            </a:r>
            <a:r>
              <a:rPr lang="en-GB" dirty="0"/>
              <a:t> is an adventure.  There’ll be ups and downs, and we’ll most likely lose a few people along the way, but as long as we all understand the direction we are going in, striving to make things better, and are using the right mix of People, Processes, and Tooling, we can’t help but learn and improve.</a:t>
            </a:r>
          </a:p>
        </p:txBody>
      </p:sp>
      <p:sp>
        <p:nvSpPr>
          <p:cNvPr id="4" name="Slide Number Placeholder 3"/>
          <p:cNvSpPr>
            <a:spLocks noGrp="1"/>
          </p:cNvSpPr>
          <p:nvPr>
            <p:ph type="sldNum" sz="quarter" idx="5"/>
          </p:nvPr>
        </p:nvSpPr>
        <p:spPr/>
        <p:txBody>
          <a:bodyPr/>
          <a:lstStyle/>
          <a:p>
            <a:fld id="{2F5E53B0-EFB7-4B0E-B012-E676534541B5}" type="slidenum">
              <a:rPr lang="en-GB" smtClean="0"/>
              <a:t>9</a:t>
            </a:fld>
            <a:endParaRPr lang="en-GB"/>
          </a:p>
        </p:txBody>
      </p:sp>
    </p:spTree>
    <p:extLst>
      <p:ext uri="{BB962C8B-B14F-4D97-AF65-F5344CB8AC3E}">
        <p14:creationId xmlns:p14="http://schemas.microsoft.com/office/powerpoint/2010/main" val="332158072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585545"/>
            <a:ext cx="5869710" cy="2902442"/>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2" name="Picture 1">
            <a:extLst>
              <a:ext uri="{FF2B5EF4-FFF2-40B4-BE49-F238E27FC236}">
                <a16:creationId xmlns:a16="http://schemas.microsoft.com/office/drawing/2014/main" id="{3192C842-C737-0C55-018C-3194D69E125A}"/>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7200"/>
                    </a14:imgEffect>
                    <a14:imgEffect>
                      <a14:saturation sat="267000"/>
                    </a14:imgEffect>
                    <a14:imgEffect>
                      <a14:brightnessContrast bright="100000" contrast="100000"/>
                    </a14:imgEffect>
                  </a14:imgLayer>
                </a14:imgProps>
              </a:ext>
            </a:extLst>
          </a:blip>
          <a:stretch>
            <a:fillRect/>
          </a:stretch>
        </p:blipFill>
        <p:spPr>
          <a:xfrm>
            <a:off x="6338024" y="-247073"/>
            <a:ext cx="5865279" cy="4147430"/>
          </a:xfrm>
          <a:prstGeom prst="rect">
            <a:avLst/>
          </a:prstGeom>
          <a:noFill/>
        </p:spPr>
      </p:pic>
      <p:pic>
        <p:nvPicPr>
          <p:cNvPr id="5" name="Picture 4">
            <a:extLst>
              <a:ext uri="{FF2B5EF4-FFF2-40B4-BE49-F238E27FC236}">
                <a16:creationId xmlns:a16="http://schemas.microsoft.com/office/drawing/2014/main" id="{1258B5A2-33B2-2516-D7C3-AABCA4925FE4}"/>
              </a:ext>
            </a:extLst>
          </p:cNvPr>
          <p:cNvPicPr>
            <a:picLocks noChangeAspect="1"/>
          </p:cNvPicPr>
          <p:nvPr userDrawn="1"/>
        </p:nvPicPr>
        <p:blipFill>
          <a:blip r:embed="rId4"/>
          <a:stretch>
            <a:fillRect/>
          </a:stretch>
        </p:blipFill>
        <p:spPr>
          <a:xfrm>
            <a:off x="10494381" y="5220342"/>
            <a:ext cx="1369233" cy="1382000"/>
          </a:xfrm>
          <a:prstGeom prst="rect">
            <a:avLst/>
          </a:prstGeom>
        </p:spPr>
      </p:pic>
    </p:spTree>
    <p:extLst>
      <p:ext uri="{BB962C8B-B14F-4D97-AF65-F5344CB8AC3E}">
        <p14:creationId xmlns:p14="http://schemas.microsoft.com/office/powerpoint/2010/main" val="3247330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a:prstGeom prst="rect">
            <a:avLst/>
          </a:prstGeom>
        </p:spPr>
        <p:txBody>
          <a:bodyPr/>
          <a:lstStyle/>
          <a:p>
            <a:endParaRPr lang="en-GB" dirty="0"/>
          </a:p>
        </p:txBody>
      </p:sp>
      <p:sp>
        <p:nvSpPr>
          <p:cNvPr id="5" name="Footer Placeholder 4"/>
          <p:cNvSpPr>
            <a:spLocks noGrp="1"/>
          </p:cNvSpPr>
          <p:nvPr>
            <p:ph type="ftr" sz="quarter" idx="11"/>
          </p:nvPr>
        </p:nvSpPr>
        <p:spPr>
          <a:xfrm>
            <a:off x="5033009" y="6381750"/>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415504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dirty="0"/>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217615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dirty="0"/>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341495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610881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7602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dirty="0"/>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91336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dirty="0"/>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541595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33602663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62461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a:prstGeom prst="rect">
            <a:avLst/>
          </a:prstGeo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a:prstGeom prst="rect">
            <a:avLst/>
          </a:prstGeom>
        </p:spPr>
        <p:txBody>
          <a:bodyPr/>
          <a:lstStyle/>
          <a:p>
            <a:r>
              <a:rPr lang="en-GB"/>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347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4071147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31562A-3A65-0718-F41E-CFA2CB712BAE}"/>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7200"/>
                    </a14:imgEffect>
                    <a14:imgEffect>
                      <a14:saturation sat="267000"/>
                    </a14:imgEffect>
                    <a14:imgEffect>
                      <a14:brightnessContrast bright="100000" contrast="100000"/>
                    </a14:imgEffect>
                  </a14:imgLayer>
                </a14:imgProps>
              </a:ext>
            </a:extLst>
          </a:blip>
          <a:stretch>
            <a:fillRect/>
          </a:stretch>
        </p:blipFill>
        <p:spPr>
          <a:xfrm>
            <a:off x="2938118" y="1338956"/>
            <a:ext cx="5865279" cy="4147430"/>
          </a:xfrm>
          <a:prstGeom prst="rect">
            <a:avLst/>
          </a:prstGeom>
          <a:noFill/>
        </p:spPr>
      </p:pic>
      <p:pic>
        <p:nvPicPr>
          <p:cNvPr id="6" name="Picture 5">
            <a:extLst>
              <a:ext uri="{FF2B5EF4-FFF2-40B4-BE49-F238E27FC236}">
                <a16:creationId xmlns:a16="http://schemas.microsoft.com/office/drawing/2014/main" id="{CC532B5D-0FF8-9F86-8583-CD5DF54F988E}"/>
              </a:ext>
            </a:extLst>
          </p:cNvPr>
          <p:cNvPicPr>
            <a:picLocks noChangeAspect="1"/>
          </p:cNvPicPr>
          <p:nvPr userDrawn="1"/>
        </p:nvPicPr>
        <p:blipFill>
          <a:blip r:embed="rId4"/>
          <a:stretch>
            <a:fillRect/>
          </a:stretch>
        </p:blipFill>
        <p:spPr>
          <a:xfrm>
            <a:off x="10494381" y="5220342"/>
            <a:ext cx="1369233" cy="1382000"/>
          </a:xfrm>
          <a:prstGeom prst="rect">
            <a:avLst/>
          </a:prstGeom>
        </p:spPr>
      </p:pic>
    </p:spTree>
    <p:extLst>
      <p:ext uri="{BB962C8B-B14F-4D97-AF65-F5344CB8AC3E}">
        <p14:creationId xmlns:p14="http://schemas.microsoft.com/office/powerpoint/2010/main" val="9100405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4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a:prstGeom prst="rect">
            <a:avLst/>
          </a:prstGeom>
        </p:spPr>
        <p:txBody>
          <a:bodyPr/>
          <a:lstStyle>
            <a:lvl1pPr>
              <a:defRPr>
                <a:solidFill>
                  <a:srgbClr val="E7E6E6"/>
                </a:solidFill>
              </a:defRPr>
            </a:lvl1pPr>
          </a:lstStyle>
          <a:p>
            <a:r>
              <a:rPr lang="en-GB"/>
              <a:t>Document classification: Green</a:t>
            </a:r>
            <a:endParaRPr lang="en-GB" dirty="0"/>
          </a:p>
        </p:txBody>
      </p:sp>
    </p:spTree>
    <p:extLst>
      <p:ext uri="{BB962C8B-B14F-4D97-AF65-F5344CB8AC3E}">
        <p14:creationId xmlns:p14="http://schemas.microsoft.com/office/powerpoint/2010/main" val="7363990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a:prstGeom prst="rect">
            <a:avLst/>
          </a:prstGeom>
        </p:spPr>
        <p:txBody>
          <a:bodyPr/>
          <a:lstStyle/>
          <a:p>
            <a:endParaRPr lang="en-GB" dirty="0"/>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050673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613517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642794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dirty="0"/>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253582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dirty="0"/>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4020816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295767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12980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lvl1pPr>
              <a:defRPr>
                <a:solidFill>
                  <a:srgbClr val="E7E6E6"/>
                </a:solidFill>
              </a:defRPr>
            </a:lvl1p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a:solidFill>
                  <a:srgbClr val="E7E9EC"/>
                </a:solidFill>
                <a:latin typeface="Century Gothic" panose="020B0502020202020204" pitchFamily="34" charset="0"/>
              </a:rPr>
              <a:t>You are the key</a:t>
            </a:r>
            <a:endParaRPr lang="en-GB" sz="1100" b="1" baseline="0" dirty="0">
              <a:solidFill>
                <a:srgbClr val="E7E9EC"/>
              </a:solidFill>
              <a:latin typeface="Century Gothic" panose="020B0502020202020204" pitchFamily="34" charset="0"/>
            </a:endParaRPr>
          </a:p>
          <a:p>
            <a:r>
              <a:rPr lang="en-GB" sz="1100" dirty="0">
                <a:solidFill>
                  <a:srgbClr val="E7E9EC"/>
                </a:solidFill>
                <a:latin typeface="Century Gothic" panose="020B0502020202020204" pitchFamily="34" charset="0"/>
              </a:rPr>
              <a:t>to better Bank security</a:t>
            </a: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606600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cxnSp>
        <p:nvCxnSpPr>
          <p:cNvPr id="13" name="Straight Connector 12">
            <a:extLst>
              <a:ext uri="{FF2B5EF4-FFF2-40B4-BE49-F238E27FC236}">
                <a16:creationId xmlns:a16="http://schemas.microsoft.com/office/drawing/2014/main" id="{4CBE0FCF-F032-67B2-6AEA-4031A3F1A487}"/>
              </a:ext>
            </a:extLst>
          </p:cNvPr>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8064393"/>
      </p:ext>
    </p:extLst>
  </p:cSld>
  <p:clrMap bg1="lt1" tx1="dk1" bg2="lt2" tx2="dk2" accent1="accent1" accent2="accent2" accent3="accent3" accent4="accent4" accent5="accent5" accent6="accent6" hlink="hlink" folHlink="folHlink"/>
  <p:sldLayoutIdLst>
    <p:sldLayoutId id="2147483742" r:id="rId1"/>
    <p:sldLayoutId id="2147483716" r:id="rId2"/>
    <p:sldLayoutId id="2147483751" r:id="rId3"/>
    <p:sldLayoutId id="2147483732" r:id="rId4"/>
    <p:sldLayoutId id="2147483717" r:id="rId5"/>
    <p:sldLayoutId id="2147483718" r:id="rId6"/>
    <p:sldLayoutId id="2147483719" r:id="rId7"/>
    <p:sldLayoutId id="2147483720" r:id="rId8"/>
    <p:sldLayoutId id="2147483734" r:id="rId9"/>
    <p:sldLayoutId id="2147483721" r:id="rId10"/>
    <p:sldLayoutId id="2147483722" r:id="rId11"/>
    <p:sldLayoutId id="2147483723" r:id="rId12"/>
    <p:sldLayoutId id="2147483733" r:id="rId13"/>
    <p:sldLayoutId id="2147483725" r:id="rId14"/>
    <p:sldLayoutId id="2147483726" r:id="rId15"/>
    <p:sldLayoutId id="2147483727" r:id="rId16"/>
    <p:sldLayoutId id="2147483728" r:id="rId17"/>
    <p:sldLayoutId id="2147483747" r:id="rId18"/>
    <p:sldLayoutId id="2147483731" r:id="rId19"/>
    <p:sldLayoutId id="2147483739" r:id="rId20"/>
    <p:sldLayoutId id="2147483749" r:id="rId21"/>
    <p:sldLayoutId id="2147483750" r:id="rId22"/>
  </p:sldLayoutIdLst>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 Id="rId9" Type="http://schemas.openxmlformats.org/officeDocument/2006/relationships/image" Target="../media/image13.jpe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endParaRPr lang="en-GB" dirty="0"/>
          </a:p>
          <a:p>
            <a:r>
              <a:rPr lang="en-GB" dirty="0"/>
              <a:t>Vince King</a:t>
            </a:r>
          </a:p>
          <a:p>
            <a:endParaRPr lang="en-GB" dirty="0"/>
          </a:p>
          <a:p>
            <a:r>
              <a:rPr lang="en-GB" dirty="0"/>
              <a:t>March 2023</a:t>
            </a:r>
          </a:p>
        </p:txBody>
      </p:sp>
      <p:sp>
        <p:nvSpPr>
          <p:cNvPr id="7" name="Text Placeholder 6"/>
          <p:cNvSpPr>
            <a:spLocks noGrp="1"/>
          </p:cNvSpPr>
          <p:nvPr>
            <p:ph type="body" sz="quarter" idx="16"/>
          </p:nvPr>
        </p:nvSpPr>
        <p:spPr>
          <a:xfrm>
            <a:off x="457200" y="2535309"/>
            <a:ext cx="5869710" cy="3444079"/>
          </a:xfrm>
        </p:spPr>
        <p:txBody>
          <a:bodyPr/>
          <a:lstStyle/>
          <a:p>
            <a:r>
              <a:rPr lang="en-GB" dirty="0"/>
              <a:t>Shift-Left Security:</a:t>
            </a:r>
          </a:p>
          <a:p>
            <a:r>
              <a:rPr lang="en-GB" dirty="0"/>
              <a:t>More than just a catchphrase</a:t>
            </a:r>
          </a:p>
        </p:txBody>
      </p:sp>
    </p:spTree>
    <p:extLst>
      <p:ext uri="{BB962C8B-B14F-4D97-AF65-F5344CB8AC3E}">
        <p14:creationId xmlns:p14="http://schemas.microsoft.com/office/powerpoint/2010/main" val="2833185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#whoami</a:t>
            </a:r>
          </a:p>
        </p:txBody>
      </p:sp>
      <p:pic>
        <p:nvPicPr>
          <p:cNvPr id="17" name="Picture 16">
            <a:extLst>
              <a:ext uri="{FF2B5EF4-FFF2-40B4-BE49-F238E27FC236}">
                <a16:creationId xmlns:a16="http://schemas.microsoft.com/office/drawing/2014/main" id="{93501A65-BAC5-BA4C-EB5F-666B770BAEFF}"/>
              </a:ext>
            </a:extLst>
          </p:cNvPr>
          <p:cNvPicPr>
            <a:picLocks noChangeAspect="1"/>
          </p:cNvPicPr>
          <p:nvPr/>
        </p:nvPicPr>
        <p:blipFill>
          <a:blip r:embed="rId3"/>
          <a:stretch>
            <a:fillRect/>
          </a:stretch>
        </p:blipFill>
        <p:spPr>
          <a:xfrm>
            <a:off x="8008079" y="3935372"/>
            <a:ext cx="2457143" cy="752381"/>
          </a:xfrm>
          <a:prstGeom prst="rect">
            <a:avLst/>
          </a:prstGeom>
        </p:spPr>
      </p:pic>
      <p:pic>
        <p:nvPicPr>
          <p:cNvPr id="18" name="Picture 17">
            <a:extLst>
              <a:ext uri="{FF2B5EF4-FFF2-40B4-BE49-F238E27FC236}">
                <a16:creationId xmlns:a16="http://schemas.microsoft.com/office/drawing/2014/main" id="{A116D6F7-4ED8-8D8F-B167-8899E51FDC7D}"/>
              </a:ext>
            </a:extLst>
          </p:cNvPr>
          <p:cNvPicPr>
            <a:picLocks noChangeAspect="1"/>
          </p:cNvPicPr>
          <p:nvPr/>
        </p:nvPicPr>
        <p:blipFill>
          <a:blip r:embed="rId4"/>
          <a:stretch>
            <a:fillRect/>
          </a:stretch>
        </p:blipFill>
        <p:spPr>
          <a:xfrm>
            <a:off x="5384036" y="2490093"/>
            <a:ext cx="3185239" cy="947580"/>
          </a:xfrm>
          <a:prstGeom prst="rect">
            <a:avLst/>
          </a:prstGeom>
        </p:spPr>
      </p:pic>
      <p:pic>
        <p:nvPicPr>
          <p:cNvPr id="20" name="Picture 19">
            <a:extLst>
              <a:ext uri="{FF2B5EF4-FFF2-40B4-BE49-F238E27FC236}">
                <a16:creationId xmlns:a16="http://schemas.microsoft.com/office/drawing/2014/main" id="{BF43379D-C2CB-19AC-6718-19F07E46443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9666" y="1453198"/>
            <a:ext cx="1742859" cy="1728061"/>
          </a:xfrm>
          <a:prstGeom prst="rect">
            <a:avLst/>
          </a:prstGeom>
        </p:spPr>
      </p:pic>
      <p:sp>
        <p:nvSpPr>
          <p:cNvPr id="21" name="TextBox 20">
            <a:extLst>
              <a:ext uri="{FF2B5EF4-FFF2-40B4-BE49-F238E27FC236}">
                <a16:creationId xmlns:a16="http://schemas.microsoft.com/office/drawing/2014/main" id="{D240131F-1AC6-D9E3-358D-FC140D85DECC}"/>
              </a:ext>
            </a:extLst>
          </p:cNvPr>
          <p:cNvSpPr txBox="1"/>
          <p:nvPr/>
        </p:nvSpPr>
        <p:spPr>
          <a:xfrm>
            <a:off x="2537460" y="1470842"/>
            <a:ext cx="5257800" cy="155427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Vincent King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Senior Cyber Analyst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Head of </a:t>
            </a:r>
            <a:r>
              <a:rPr kumimoji="0" lang="en-GB" sz="18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DevSecOps</a:t>
            </a:r>
            <a:endPar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Bank of England</a:t>
            </a:r>
          </a:p>
        </p:txBody>
      </p:sp>
      <p:grpSp>
        <p:nvGrpSpPr>
          <p:cNvPr id="22" name="Group 21">
            <a:extLst>
              <a:ext uri="{FF2B5EF4-FFF2-40B4-BE49-F238E27FC236}">
                <a16:creationId xmlns:a16="http://schemas.microsoft.com/office/drawing/2014/main" id="{A6125B3F-630E-61AB-D1A9-F1155F5F5D5E}"/>
              </a:ext>
            </a:extLst>
          </p:cNvPr>
          <p:cNvGrpSpPr/>
          <p:nvPr/>
        </p:nvGrpSpPr>
        <p:grpSpPr>
          <a:xfrm>
            <a:off x="3921940" y="5533935"/>
            <a:ext cx="4196589" cy="684317"/>
            <a:chOff x="3921940" y="5533935"/>
            <a:chExt cx="4196589" cy="684317"/>
          </a:xfrm>
        </p:grpSpPr>
        <p:sp>
          <p:nvSpPr>
            <p:cNvPr id="23" name="Rectangle 22">
              <a:extLst>
                <a:ext uri="{FF2B5EF4-FFF2-40B4-BE49-F238E27FC236}">
                  <a16:creationId xmlns:a16="http://schemas.microsoft.com/office/drawing/2014/main" id="{9A86FD29-6DAB-921B-CD2D-E8BFCE72B98C}"/>
                </a:ext>
              </a:extLst>
            </p:cNvPr>
            <p:cNvSpPr/>
            <p:nvPr/>
          </p:nvSpPr>
          <p:spPr>
            <a:xfrm>
              <a:off x="4727280" y="5580358"/>
              <a:ext cx="3391249"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DevSecOpsVince</a:t>
              </a:r>
              <a:endPar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24" name="Picture 4" descr="Linkedin free icon">
              <a:extLst>
                <a:ext uri="{FF2B5EF4-FFF2-40B4-BE49-F238E27FC236}">
                  <a16:creationId xmlns:a16="http://schemas.microsoft.com/office/drawing/2014/main" id="{6DDD5892-B6C1-36DC-623D-F55DFD47CE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1940" y="5533935"/>
              <a:ext cx="684317" cy="684317"/>
            </a:xfrm>
            <a:prstGeom prst="rect">
              <a:avLst/>
            </a:prstGeom>
            <a:noFill/>
            <a:extLst>
              <a:ext uri="{909E8E84-426E-40DD-AFC4-6F175D3DCCD1}">
                <a14:hiddenFill xmlns:a14="http://schemas.microsoft.com/office/drawing/2010/main">
                  <a:solidFill>
                    <a:srgbClr val="FFFFFF"/>
                  </a:solidFill>
                </a14:hiddenFill>
              </a:ext>
            </a:extLst>
          </p:spPr>
        </p:pic>
      </p:grpSp>
      <p:pic>
        <p:nvPicPr>
          <p:cNvPr id="25" name="Picture 24">
            <a:extLst>
              <a:ext uri="{FF2B5EF4-FFF2-40B4-BE49-F238E27FC236}">
                <a16:creationId xmlns:a16="http://schemas.microsoft.com/office/drawing/2014/main" id="{2AC4005C-34B4-5DD9-10F9-0DC7253025D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965766" y="5266766"/>
            <a:ext cx="2454219" cy="1211960"/>
          </a:xfrm>
          <a:prstGeom prst="rect">
            <a:avLst/>
          </a:prstGeom>
        </p:spPr>
      </p:pic>
      <p:pic>
        <p:nvPicPr>
          <p:cNvPr id="26" name="Picture 25">
            <a:extLst>
              <a:ext uri="{FF2B5EF4-FFF2-40B4-BE49-F238E27FC236}">
                <a16:creationId xmlns:a16="http://schemas.microsoft.com/office/drawing/2014/main" id="{7D2ED6D7-5E39-429B-3A62-5645ADF4FA7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042509" y="3808330"/>
            <a:ext cx="1359469" cy="1359469"/>
          </a:xfrm>
          <a:prstGeom prst="rect">
            <a:avLst/>
          </a:prstGeom>
        </p:spPr>
      </p:pic>
      <p:pic>
        <p:nvPicPr>
          <p:cNvPr id="27" name="Picture 26" descr="A picture containing calendar&#10;&#10;Description automatically generated">
            <a:extLst>
              <a:ext uri="{FF2B5EF4-FFF2-40B4-BE49-F238E27FC236}">
                <a16:creationId xmlns:a16="http://schemas.microsoft.com/office/drawing/2014/main" id="{A21EE1AB-6B63-8B13-7DF1-1C34855541C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952665" y="620786"/>
            <a:ext cx="3025114" cy="3025114"/>
          </a:xfrm>
          <a:prstGeom prst="rect">
            <a:avLst/>
          </a:prstGeom>
        </p:spPr>
      </p:pic>
      <p:sp>
        <p:nvSpPr>
          <p:cNvPr id="28" name="TextBox 27">
            <a:extLst>
              <a:ext uri="{FF2B5EF4-FFF2-40B4-BE49-F238E27FC236}">
                <a16:creationId xmlns:a16="http://schemas.microsoft.com/office/drawing/2014/main" id="{74BC11AB-7C09-864D-2DBA-B4B694D3D042}"/>
              </a:ext>
            </a:extLst>
          </p:cNvPr>
          <p:cNvSpPr txBox="1"/>
          <p:nvPr/>
        </p:nvSpPr>
        <p:spPr>
          <a:xfrm>
            <a:off x="468000" y="3832446"/>
            <a:ext cx="5181227" cy="1200329"/>
          </a:xfrm>
          <a:prstGeom prst="rect">
            <a:avLst/>
          </a:prstGeom>
          <a:noFill/>
        </p:spPr>
        <p:txBody>
          <a:bodyPr wrap="none" rtlCol="0">
            <a:spAutoFit/>
          </a:bodyPr>
          <a:lstStyle/>
          <a:p>
            <a:r>
              <a:rPr lang="en-GB" dirty="0">
                <a:latin typeface="Arial" panose="020B0604020202020204" pitchFamily="34" charset="0"/>
                <a:cs typeface="Arial" panose="020B0604020202020204" pitchFamily="34" charset="0"/>
              </a:rPr>
              <a:t>Reformed Developer</a:t>
            </a:r>
          </a:p>
          <a:p>
            <a:r>
              <a:rPr lang="en-GB" dirty="0">
                <a:latin typeface="Arial" panose="020B0604020202020204" pitchFamily="34" charset="0"/>
                <a:cs typeface="Arial" panose="020B0604020202020204" pitchFamily="34" charset="0"/>
              </a:rPr>
              <a:t>Secure Coding Subject Matter Expert </a:t>
            </a:r>
          </a:p>
          <a:p>
            <a:r>
              <a:rPr lang="en-GB" dirty="0">
                <a:latin typeface="Arial" panose="020B0604020202020204" pitchFamily="34" charset="0"/>
                <a:cs typeface="Arial" panose="020B0604020202020204" pitchFamily="34" charset="0"/>
              </a:rPr>
              <a:t>(ISC)</a:t>
            </a:r>
            <a:r>
              <a:rPr lang="en-GB" baseline="30000" dirty="0">
                <a:latin typeface="Arial" panose="020B0604020202020204" pitchFamily="34" charset="0"/>
                <a:cs typeface="Arial" panose="020B0604020202020204" pitchFamily="34" charset="0"/>
              </a:rPr>
              <a:t>2</a:t>
            </a:r>
            <a:r>
              <a:rPr lang="en-GB" dirty="0">
                <a:latin typeface="Arial" panose="020B0604020202020204" pitchFamily="34" charset="0"/>
                <a:cs typeface="Arial" panose="020B0604020202020204" pitchFamily="34" charset="0"/>
              </a:rPr>
              <a:t> Certified Information Security Professional</a:t>
            </a:r>
          </a:p>
          <a:p>
            <a:r>
              <a:rPr lang="en-GB" dirty="0">
                <a:latin typeface="Arial" panose="020B0604020202020204" pitchFamily="34" charset="0"/>
                <a:cs typeface="Arial" panose="020B0604020202020204" pitchFamily="34" charset="0"/>
              </a:rPr>
              <a:t>Chartered Fellow of the BCS</a:t>
            </a:r>
          </a:p>
        </p:txBody>
      </p:sp>
    </p:spTree>
    <p:extLst>
      <p:ext uri="{BB962C8B-B14F-4D97-AF65-F5344CB8AC3E}">
        <p14:creationId xmlns:p14="http://schemas.microsoft.com/office/powerpoint/2010/main" val="521180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3F73D82E-2F95-53AF-9FFB-4A897A5178E6}"/>
              </a:ext>
            </a:extLst>
          </p:cNvPr>
          <p:cNvPicPr>
            <a:picLocks noChangeAspect="1"/>
          </p:cNvPicPr>
          <p:nvPr/>
        </p:nvPicPr>
        <p:blipFill>
          <a:blip r:embed="rId3"/>
          <a:stretch>
            <a:fillRect/>
          </a:stretch>
        </p:blipFill>
        <p:spPr>
          <a:xfrm>
            <a:off x="3556006" y="1888877"/>
            <a:ext cx="4438845" cy="1721965"/>
          </a:xfrm>
          <a:prstGeom prst="rect">
            <a:avLst/>
          </a:prstGeom>
        </p:spPr>
      </p:pic>
      <p:sp>
        <p:nvSpPr>
          <p:cNvPr id="19" name="Title 3">
            <a:extLst>
              <a:ext uri="{FF2B5EF4-FFF2-40B4-BE49-F238E27FC236}">
                <a16:creationId xmlns:a16="http://schemas.microsoft.com/office/drawing/2014/main" id="{5169FF5E-46C8-C33B-F65E-89290B0C0A3E}"/>
              </a:ext>
            </a:extLst>
          </p:cNvPr>
          <p:cNvSpPr>
            <a:spLocks noGrp="1"/>
          </p:cNvSpPr>
          <p:nvPr>
            <p:ph type="title"/>
          </p:nvPr>
        </p:nvSpPr>
        <p:spPr>
          <a:xfrm>
            <a:off x="838200" y="365125"/>
            <a:ext cx="10515600" cy="1325563"/>
          </a:xfrm>
        </p:spPr>
        <p:txBody>
          <a:bodyPr/>
          <a:lstStyle/>
          <a:p>
            <a:r>
              <a:rPr lang="en-GB" dirty="0"/>
              <a:t>DevOps vs Security – The Perception</a:t>
            </a:r>
          </a:p>
        </p:txBody>
      </p:sp>
      <p:grpSp>
        <p:nvGrpSpPr>
          <p:cNvPr id="29" name="Group 28">
            <a:extLst>
              <a:ext uri="{FF2B5EF4-FFF2-40B4-BE49-F238E27FC236}">
                <a16:creationId xmlns:a16="http://schemas.microsoft.com/office/drawing/2014/main" id="{EED72FEB-45A5-5DED-73EE-59A9640A2038}"/>
              </a:ext>
            </a:extLst>
          </p:cNvPr>
          <p:cNvGrpSpPr/>
          <p:nvPr/>
        </p:nvGrpSpPr>
        <p:grpSpPr>
          <a:xfrm>
            <a:off x="5075158" y="1453198"/>
            <a:ext cx="1401969" cy="3172241"/>
            <a:chOff x="5075158" y="1453198"/>
            <a:chExt cx="1711618" cy="3872885"/>
          </a:xfrm>
        </p:grpSpPr>
        <p:sp>
          <p:nvSpPr>
            <p:cNvPr id="30" name="Rectangle 29">
              <a:extLst>
                <a:ext uri="{FF2B5EF4-FFF2-40B4-BE49-F238E27FC236}">
                  <a16:creationId xmlns:a16="http://schemas.microsoft.com/office/drawing/2014/main" id="{2214E634-B867-6812-2970-E085B5C9A33A}"/>
                </a:ext>
              </a:extLst>
            </p:cNvPr>
            <p:cNvSpPr/>
            <p:nvPr/>
          </p:nvSpPr>
          <p:spPr>
            <a:xfrm>
              <a:off x="5880734" y="3148296"/>
              <a:ext cx="110367" cy="2177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1" name="Group 30">
              <a:extLst>
                <a:ext uri="{FF2B5EF4-FFF2-40B4-BE49-F238E27FC236}">
                  <a16:creationId xmlns:a16="http://schemas.microsoft.com/office/drawing/2014/main" id="{D3B688EF-3EB7-167B-0EBE-F71B1ECF65CA}"/>
                </a:ext>
              </a:extLst>
            </p:cNvPr>
            <p:cNvGrpSpPr/>
            <p:nvPr/>
          </p:nvGrpSpPr>
          <p:grpSpPr>
            <a:xfrm>
              <a:off x="5075158" y="1453198"/>
              <a:ext cx="1711618" cy="2494548"/>
              <a:chOff x="2276346" y="1214618"/>
              <a:chExt cx="2926488" cy="4265125"/>
            </a:xfrm>
          </p:grpSpPr>
          <p:pic>
            <p:nvPicPr>
              <p:cNvPr id="32" name="Picture 31" descr="File:You shall not pass sign.svg">
                <a:extLst>
                  <a:ext uri="{FF2B5EF4-FFF2-40B4-BE49-F238E27FC236}">
                    <a16:creationId xmlns:a16="http://schemas.microsoft.com/office/drawing/2014/main" id="{D542E930-8641-ED87-D008-5D47BDC3D5D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6346" y="1214618"/>
                <a:ext cx="2926488" cy="4265125"/>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F8BDABF2-BFCC-967A-3ED2-C36BFD1C80B1}"/>
                  </a:ext>
                </a:extLst>
              </p:cNvPr>
              <p:cNvSpPr txBox="1"/>
              <p:nvPr/>
            </p:nvSpPr>
            <p:spPr>
              <a:xfrm rot="20077301">
                <a:off x="2477970" y="4288270"/>
                <a:ext cx="948859" cy="578852"/>
              </a:xfrm>
              <a:prstGeom prst="rect">
                <a:avLst/>
              </a:prstGeom>
              <a:solidFill>
                <a:schemeClr val="accent2">
                  <a:lumMod val="75000"/>
                </a:schemeClr>
              </a:solidFill>
              <a:ln>
                <a:solidFill>
                  <a:schemeClr val="bg1"/>
                </a:solidFill>
              </a:ln>
            </p:spPr>
            <p:txBody>
              <a:bodyPr wrap="none" rtlCol="0">
                <a:spAutoFit/>
              </a:bodyPr>
              <a:lstStyle/>
              <a:p>
                <a:pPr algn="ctr"/>
                <a:r>
                  <a:rPr lang="en-GB" sz="1600" dirty="0">
                    <a:solidFill>
                      <a:schemeClr val="bg1"/>
                    </a:solidFill>
                    <a:latin typeface="Lucida Console" panose="020B0609040504020204" pitchFamily="49" charset="0"/>
                  </a:rPr>
                  <a:t>Dev</a:t>
                </a:r>
                <a:endParaRPr lang="en-GB" sz="4800" dirty="0">
                  <a:solidFill>
                    <a:schemeClr val="bg1"/>
                  </a:solidFill>
                  <a:latin typeface="Lucida Console" panose="020B0609040504020204" pitchFamily="49" charset="0"/>
                </a:endParaRPr>
              </a:p>
            </p:txBody>
          </p:sp>
        </p:grpSp>
      </p:grpSp>
      <p:pic>
        <p:nvPicPr>
          <p:cNvPr id="34" name="Picture 4" descr="https://cdn-assets-cloud.frontify.com/s3/frontify-cloud-files-us/eyJwYXRoIjoiZnJvbnRpZnlcL2FjY291bnRzXC84MVwvMTQwMDg3XC9wcm9qZWN0c1wvMjcwOTIzXC9hc3NldHNcLzMyXC80ODUwNzY4XC9jMzIzNjU5NjFlNDM0OGU2MGZhZTlkZWE5NmQzOTE5Ny0xNjAzOTcxNzgxLnBuZyJ9:frontify:AK8MnPf0byW7hQMsVWbxHC5-Wl5OhXqOOocallbPm7w?width=2400">
            <a:extLst>
              <a:ext uri="{FF2B5EF4-FFF2-40B4-BE49-F238E27FC236}">
                <a16:creationId xmlns:a16="http://schemas.microsoft.com/office/drawing/2014/main" id="{E29E10DD-A3AE-DE18-D5A1-3B16BDA146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2339" y="1699161"/>
            <a:ext cx="3021281" cy="302128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https://cdn-assets-cloud.frontify.com/s3/frontify-cloud-files-us/eyJwYXRoIjoiZnJvbnRpZnlcL2FjY291bnRzXC84MVwvMTQwMDg3XC9wcm9qZWN0c1wvMjcwOTIzXC9hc3NldHNcL2RhXC80ODUwNzY0XC9iZjU2YmFmODViMDJiMDEwOTBiM2FhMzY3M2JjZmU0NS0xNjAzOTcxNzc5LnBuZyJ9:frontify:vPx79-5-G5_QcJz6wAkKyrz6M0ElPcPyHi746lWx8Ac?width=2400">
            <a:extLst>
              <a:ext uri="{FF2B5EF4-FFF2-40B4-BE49-F238E27FC236}">
                <a16:creationId xmlns:a16="http://schemas.microsoft.com/office/drawing/2014/main" id="{A6D1D39B-D56C-69B9-3962-3EC667B4F9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4669" y="1699161"/>
            <a:ext cx="2838202" cy="2838202"/>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7B95935D-836B-0281-64AD-82962B90B2CD}"/>
              </a:ext>
            </a:extLst>
          </p:cNvPr>
          <p:cNvSpPr txBox="1"/>
          <p:nvPr/>
        </p:nvSpPr>
        <p:spPr>
          <a:xfrm>
            <a:off x="1749478" y="4784257"/>
            <a:ext cx="1295547" cy="830997"/>
          </a:xfrm>
          <a:prstGeom prst="rect">
            <a:avLst/>
          </a:prstGeom>
          <a:solidFill>
            <a:srgbClr val="00B050"/>
          </a:solidFill>
          <a:ln>
            <a:solidFill>
              <a:schemeClr val="bg1"/>
            </a:solidFill>
          </a:ln>
        </p:spPr>
        <p:txBody>
          <a:bodyPr wrap="none" rtlCol="0">
            <a:spAutoFit/>
          </a:bodyPr>
          <a:lstStyle/>
          <a:p>
            <a:pPr algn="ctr"/>
            <a:r>
              <a:rPr lang="en-GB" sz="4800" dirty="0">
                <a:solidFill>
                  <a:schemeClr val="bg1"/>
                </a:solidFill>
                <a:latin typeface="Arial" panose="020B0604020202020204" pitchFamily="34" charset="0"/>
                <a:cs typeface="Arial" panose="020B0604020202020204" pitchFamily="34" charset="0"/>
              </a:rPr>
              <a:t>Dev</a:t>
            </a:r>
          </a:p>
        </p:txBody>
      </p:sp>
      <p:sp>
        <p:nvSpPr>
          <p:cNvPr id="37" name="TextBox 36">
            <a:extLst>
              <a:ext uri="{FF2B5EF4-FFF2-40B4-BE49-F238E27FC236}">
                <a16:creationId xmlns:a16="http://schemas.microsoft.com/office/drawing/2014/main" id="{C5CA4AFB-FC49-3F28-5E11-C7D36B9EA637}"/>
              </a:ext>
            </a:extLst>
          </p:cNvPr>
          <p:cNvSpPr txBox="1"/>
          <p:nvPr/>
        </p:nvSpPr>
        <p:spPr>
          <a:xfrm>
            <a:off x="8496216" y="4784257"/>
            <a:ext cx="1314784" cy="830997"/>
          </a:xfrm>
          <a:prstGeom prst="rect">
            <a:avLst/>
          </a:prstGeom>
          <a:solidFill>
            <a:srgbClr val="00B050"/>
          </a:solidFill>
          <a:ln>
            <a:solidFill>
              <a:schemeClr val="bg1"/>
            </a:solidFill>
          </a:ln>
        </p:spPr>
        <p:txBody>
          <a:bodyPr wrap="none" rtlCol="0">
            <a:spAutoFit/>
          </a:bodyPr>
          <a:lstStyle/>
          <a:p>
            <a:pPr algn="ctr"/>
            <a:r>
              <a:rPr lang="en-GB" sz="4800" dirty="0">
                <a:solidFill>
                  <a:schemeClr val="bg1"/>
                </a:solidFill>
                <a:latin typeface="Arial" panose="020B0604020202020204" pitchFamily="34" charset="0"/>
                <a:cs typeface="Arial" panose="020B0604020202020204" pitchFamily="34" charset="0"/>
              </a:rPr>
              <a:t>Ops</a:t>
            </a:r>
          </a:p>
        </p:txBody>
      </p:sp>
      <p:sp>
        <p:nvSpPr>
          <p:cNvPr id="38" name="TextBox 37">
            <a:extLst>
              <a:ext uri="{FF2B5EF4-FFF2-40B4-BE49-F238E27FC236}">
                <a16:creationId xmlns:a16="http://schemas.microsoft.com/office/drawing/2014/main" id="{446A4C1B-E955-4F9B-76E9-1CF8C343055A}"/>
              </a:ext>
            </a:extLst>
          </p:cNvPr>
          <p:cNvSpPr txBox="1"/>
          <p:nvPr/>
        </p:nvSpPr>
        <p:spPr>
          <a:xfrm>
            <a:off x="5152502" y="4784258"/>
            <a:ext cx="1245854" cy="830997"/>
          </a:xfrm>
          <a:prstGeom prst="rect">
            <a:avLst/>
          </a:prstGeom>
          <a:solidFill>
            <a:srgbClr val="0070C0"/>
          </a:solidFill>
          <a:ln>
            <a:solidFill>
              <a:schemeClr val="bg1"/>
            </a:solidFill>
          </a:ln>
        </p:spPr>
        <p:txBody>
          <a:bodyPr wrap="none" rtlCol="0">
            <a:spAutoFit/>
          </a:bodyPr>
          <a:lstStyle/>
          <a:p>
            <a:pPr algn="ctr"/>
            <a:r>
              <a:rPr lang="en-GB" sz="4800" dirty="0">
                <a:latin typeface="Arial" panose="020B0604020202020204" pitchFamily="34" charset="0"/>
                <a:cs typeface="Arial" panose="020B0604020202020204" pitchFamily="34" charset="0"/>
              </a:rPr>
              <a:t>Sec</a:t>
            </a:r>
          </a:p>
        </p:txBody>
      </p:sp>
    </p:spTree>
    <p:extLst>
      <p:ext uri="{BB962C8B-B14F-4D97-AF65-F5344CB8AC3E}">
        <p14:creationId xmlns:p14="http://schemas.microsoft.com/office/powerpoint/2010/main" val="326348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ADA2E9CE-4890-5810-BB72-DD3B332F5731}"/>
              </a:ext>
            </a:extLst>
          </p:cNvPr>
          <p:cNvSpPr>
            <a:spLocks noGrp="1"/>
          </p:cNvSpPr>
          <p:nvPr>
            <p:ph type="title"/>
          </p:nvPr>
        </p:nvSpPr>
        <p:spPr>
          <a:xfrm>
            <a:off x="838200" y="365125"/>
            <a:ext cx="10515600" cy="1325563"/>
          </a:xfrm>
        </p:spPr>
        <p:txBody>
          <a:bodyPr/>
          <a:lstStyle/>
          <a:p>
            <a:r>
              <a:rPr lang="en-GB" dirty="0"/>
              <a:t>Scary Slide No.1</a:t>
            </a:r>
          </a:p>
        </p:txBody>
      </p:sp>
      <p:pic>
        <p:nvPicPr>
          <p:cNvPr id="3" name="Picture 2" descr="Starbucks - Wikipedia">
            <a:extLst>
              <a:ext uri="{FF2B5EF4-FFF2-40B4-BE49-F238E27FC236}">
                <a16:creationId xmlns:a16="http://schemas.microsoft.com/office/drawing/2014/main" id="{F13549BB-CBB1-5D30-928B-FC9679A214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2404" y="1188404"/>
            <a:ext cx="2124075" cy="21526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EDF1ADDE-94BF-459B-0C48-E9DCB68B3C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688" y="1500897"/>
            <a:ext cx="3571875" cy="12763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Nissan Vector Logo - Download Free SVG Icon | Worldvectorlogo">
            <a:extLst>
              <a:ext uri="{FF2B5EF4-FFF2-40B4-BE49-F238E27FC236}">
                <a16:creationId xmlns:a16="http://schemas.microsoft.com/office/drawing/2014/main" id="{313606BD-E4E7-567A-85B7-ABCB73EA24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80479" y="2663814"/>
            <a:ext cx="2314575" cy="1981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Identity | Okta">
            <a:extLst>
              <a:ext uri="{FF2B5EF4-FFF2-40B4-BE49-F238E27FC236}">
                <a16:creationId xmlns:a16="http://schemas.microsoft.com/office/drawing/2014/main" id="{50160B4F-9EE7-64C1-6805-9A8FE7142A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1688" y="3654414"/>
            <a:ext cx="36957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a:extLst>
              <a:ext uri="{FF2B5EF4-FFF2-40B4-BE49-F238E27FC236}">
                <a16:creationId xmlns:a16="http://schemas.microsoft.com/office/drawing/2014/main" id="{266969B1-5C57-BCFA-B62C-D896CF1313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3010" y="4938713"/>
            <a:ext cx="4238625" cy="107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13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5966A50D-F94A-B270-AEAC-EB49A892CC17}"/>
              </a:ext>
            </a:extLst>
          </p:cNvPr>
          <p:cNvSpPr>
            <a:spLocks noGrp="1"/>
          </p:cNvSpPr>
          <p:nvPr>
            <p:ph type="title"/>
          </p:nvPr>
        </p:nvSpPr>
        <p:spPr>
          <a:xfrm>
            <a:off x="838200" y="365125"/>
            <a:ext cx="10515600" cy="1325563"/>
          </a:xfrm>
        </p:spPr>
        <p:txBody>
          <a:bodyPr/>
          <a:lstStyle/>
          <a:p>
            <a:r>
              <a:rPr lang="en-GB" dirty="0"/>
              <a:t>Scary Slide No.2</a:t>
            </a:r>
          </a:p>
        </p:txBody>
      </p:sp>
      <p:grpSp>
        <p:nvGrpSpPr>
          <p:cNvPr id="4" name="Group 3">
            <a:extLst>
              <a:ext uri="{FF2B5EF4-FFF2-40B4-BE49-F238E27FC236}">
                <a16:creationId xmlns:a16="http://schemas.microsoft.com/office/drawing/2014/main" id="{AD6332D3-DE11-7D41-58EC-BDF4B1B5082B}"/>
              </a:ext>
            </a:extLst>
          </p:cNvPr>
          <p:cNvGrpSpPr/>
          <p:nvPr/>
        </p:nvGrpSpPr>
        <p:grpSpPr>
          <a:xfrm>
            <a:off x="9115759" y="1690688"/>
            <a:ext cx="1957587" cy="2387819"/>
            <a:chOff x="1212574" y="2027583"/>
            <a:chExt cx="1957587" cy="2387819"/>
          </a:xfrm>
        </p:grpSpPr>
        <p:sp>
          <p:nvSpPr>
            <p:cNvPr id="5" name="TextBox 4">
              <a:extLst>
                <a:ext uri="{FF2B5EF4-FFF2-40B4-BE49-F238E27FC236}">
                  <a16:creationId xmlns:a16="http://schemas.microsoft.com/office/drawing/2014/main" id="{2CD8CC32-B78B-9F28-D638-7D6B324AA61E}"/>
                </a:ext>
              </a:extLst>
            </p:cNvPr>
            <p:cNvSpPr txBox="1"/>
            <p:nvPr/>
          </p:nvSpPr>
          <p:spPr>
            <a:xfrm>
              <a:off x="1212574" y="2027583"/>
              <a:ext cx="1957587" cy="1323439"/>
            </a:xfrm>
            <a:prstGeom prst="rect">
              <a:avLst/>
            </a:prstGeom>
            <a:noFill/>
          </p:spPr>
          <p:txBody>
            <a:bodyPr wrap="none" rtlCol="0">
              <a:spAutoFit/>
            </a:bodyPr>
            <a:lstStyle/>
            <a:p>
              <a:r>
                <a:rPr lang="en-GB" sz="8000" dirty="0"/>
                <a:t>68%</a:t>
              </a:r>
            </a:p>
          </p:txBody>
        </p:sp>
        <p:sp>
          <p:nvSpPr>
            <p:cNvPr id="6" name="TextBox 5">
              <a:extLst>
                <a:ext uri="{FF2B5EF4-FFF2-40B4-BE49-F238E27FC236}">
                  <a16:creationId xmlns:a16="http://schemas.microsoft.com/office/drawing/2014/main" id="{CF6C7FDD-8C40-A0AF-B00E-FD6D7CDEC48B}"/>
                </a:ext>
              </a:extLst>
            </p:cNvPr>
            <p:cNvSpPr txBox="1"/>
            <p:nvPr/>
          </p:nvSpPr>
          <p:spPr>
            <a:xfrm>
              <a:off x="1317053" y="3091963"/>
              <a:ext cx="1853108" cy="1323439"/>
            </a:xfrm>
            <a:prstGeom prst="rect">
              <a:avLst/>
            </a:prstGeom>
            <a:noFill/>
          </p:spPr>
          <p:txBody>
            <a:bodyPr wrap="square">
              <a:spAutoFit/>
            </a:bodyPr>
            <a:lstStyle/>
            <a:p>
              <a:r>
                <a:rPr lang="en-GB" sz="2000" b="0" i="0" dirty="0">
                  <a:solidFill>
                    <a:srgbClr val="231F20"/>
                  </a:solidFill>
                  <a:effectLst/>
                  <a:latin typeface="Arimo"/>
                </a:rPr>
                <a:t>of apps had a security flaw that fell into the OWASP Top 10</a:t>
              </a:r>
              <a:endParaRPr lang="en-GB" sz="2000" dirty="0"/>
            </a:p>
          </p:txBody>
        </p:sp>
      </p:grpSp>
      <p:pic>
        <p:nvPicPr>
          <p:cNvPr id="16" name="Picture 15">
            <a:extLst>
              <a:ext uri="{FF2B5EF4-FFF2-40B4-BE49-F238E27FC236}">
                <a16:creationId xmlns:a16="http://schemas.microsoft.com/office/drawing/2014/main" id="{9F332E7B-C2F1-9D63-5F96-8872558285F6}"/>
              </a:ext>
            </a:extLst>
          </p:cNvPr>
          <p:cNvPicPr>
            <a:picLocks noChangeAspect="1"/>
          </p:cNvPicPr>
          <p:nvPr/>
        </p:nvPicPr>
        <p:blipFill>
          <a:blip r:embed="rId3"/>
          <a:stretch>
            <a:fillRect/>
          </a:stretch>
        </p:blipFill>
        <p:spPr>
          <a:xfrm>
            <a:off x="493183" y="1406525"/>
            <a:ext cx="8496300" cy="5086350"/>
          </a:xfrm>
          <a:prstGeom prst="rect">
            <a:avLst/>
          </a:prstGeom>
        </p:spPr>
      </p:pic>
    </p:spTree>
    <p:extLst>
      <p:ext uri="{BB962C8B-B14F-4D97-AF65-F5344CB8AC3E}">
        <p14:creationId xmlns:p14="http://schemas.microsoft.com/office/powerpoint/2010/main" val="290869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Scary Slide No.3</a:t>
            </a:r>
          </a:p>
        </p:txBody>
      </p:sp>
      <p:grpSp>
        <p:nvGrpSpPr>
          <p:cNvPr id="11" name="Group 10">
            <a:extLst>
              <a:ext uri="{FF2B5EF4-FFF2-40B4-BE49-F238E27FC236}">
                <a16:creationId xmlns:a16="http://schemas.microsoft.com/office/drawing/2014/main" id="{B7462295-6911-DD73-9061-9E5718164AF6}"/>
              </a:ext>
            </a:extLst>
          </p:cNvPr>
          <p:cNvGrpSpPr/>
          <p:nvPr/>
        </p:nvGrpSpPr>
        <p:grpSpPr>
          <a:xfrm>
            <a:off x="5565070" y="2795299"/>
            <a:ext cx="6253775" cy="1323439"/>
            <a:chOff x="1212574" y="2027583"/>
            <a:chExt cx="6253775" cy="1323439"/>
          </a:xfrm>
        </p:grpSpPr>
        <p:sp>
          <p:nvSpPr>
            <p:cNvPr id="5" name="TextBox 4">
              <a:extLst>
                <a:ext uri="{FF2B5EF4-FFF2-40B4-BE49-F238E27FC236}">
                  <a16:creationId xmlns:a16="http://schemas.microsoft.com/office/drawing/2014/main" id="{93706CB0-A118-B135-104D-DBFC999C74E4}"/>
                </a:ext>
              </a:extLst>
            </p:cNvPr>
            <p:cNvSpPr txBox="1"/>
            <p:nvPr/>
          </p:nvSpPr>
          <p:spPr>
            <a:xfrm>
              <a:off x="1212574" y="2027583"/>
              <a:ext cx="1957587" cy="1323439"/>
            </a:xfrm>
            <a:prstGeom prst="rect">
              <a:avLst/>
            </a:prstGeom>
            <a:noFill/>
          </p:spPr>
          <p:txBody>
            <a:bodyPr wrap="none" rtlCol="0">
              <a:spAutoFit/>
            </a:bodyPr>
            <a:lstStyle/>
            <a:p>
              <a:r>
                <a:rPr lang="en-GB" sz="8000" dirty="0"/>
                <a:t>57%</a:t>
              </a:r>
            </a:p>
          </p:txBody>
        </p:sp>
        <p:sp>
          <p:nvSpPr>
            <p:cNvPr id="7" name="TextBox 6">
              <a:extLst>
                <a:ext uri="{FF2B5EF4-FFF2-40B4-BE49-F238E27FC236}">
                  <a16:creationId xmlns:a16="http://schemas.microsoft.com/office/drawing/2014/main" id="{DFEBE9A0-969F-DBD9-6FBC-42EEA382559D}"/>
                </a:ext>
              </a:extLst>
            </p:cNvPr>
            <p:cNvSpPr txBox="1"/>
            <p:nvPr/>
          </p:nvSpPr>
          <p:spPr>
            <a:xfrm>
              <a:off x="3170160" y="2175733"/>
              <a:ext cx="4296189" cy="1015663"/>
            </a:xfrm>
            <a:prstGeom prst="rect">
              <a:avLst/>
            </a:prstGeom>
            <a:noFill/>
          </p:spPr>
          <p:txBody>
            <a:bodyPr wrap="square">
              <a:spAutoFit/>
            </a:bodyPr>
            <a:lstStyle/>
            <a:p>
              <a:r>
                <a:rPr lang="en-GB" sz="2000" b="0" i="0" dirty="0">
                  <a:solidFill>
                    <a:srgbClr val="231F20"/>
                  </a:solidFill>
                  <a:effectLst/>
                  <a:latin typeface="Arimo"/>
                </a:rPr>
                <a:t>report that their breaches could have been prevented by installing an available patch </a:t>
              </a:r>
              <a:endParaRPr lang="en-GB" sz="2000" dirty="0"/>
            </a:p>
          </p:txBody>
        </p:sp>
      </p:grpSp>
      <p:grpSp>
        <p:nvGrpSpPr>
          <p:cNvPr id="10" name="Group 9">
            <a:extLst>
              <a:ext uri="{FF2B5EF4-FFF2-40B4-BE49-F238E27FC236}">
                <a16:creationId xmlns:a16="http://schemas.microsoft.com/office/drawing/2014/main" id="{7BFE012B-5007-3BF6-633B-BC175F3126FA}"/>
              </a:ext>
            </a:extLst>
          </p:cNvPr>
          <p:cNvGrpSpPr/>
          <p:nvPr/>
        </p:nvGrpSpPr>
        <p:grpSpPr>
          <a:xfrm>
            <a:off x="5565071" y="4668338"/>
            <a:ext cx="6253774" cy="1323439"/>
            <a:chOff x="1212574" y="3997116"/>
            <a:chExt cx="6253774" cy="1323439"/>
          </a:xfrm>
        </p:grpSpPr>
        <p:sp>
          <p:nvSpPr>
            <p:cNvPr id="8" name="TextBox 7">
              <a:extLst>
                <a:ext uri="{FF2B5EF4-FFF2-40B4-BE49-F238E27FC236}">
                  <a16:creationId xmlns:a16="http://schemas.microsoft.com/office/drawing/2014/main" id="{94AC696F-54E2-41D9-26EF-5987E505498C}"/>
                </a:ext>
              </a:extLst>
            </p:cNvPr>
            <p:cNvSpPr txBox="1"/>
            <p:nvPr/>
          </p:nvSpPr>
          <p:spPr>
            <a:xfrm>
              <a:off x="1212574" y="3997116"/>
              <a:ext cx="1957587" cy="1323439"/>
            </a:xfrm>
            <a:prstGeom prst="rect">
              <a:avLst/>
            </a:prstGeom>
            <a:noFill/>
          </p:spPr>
          <p:txBody>
            <a:bodyPr wrap="none" rtlCol="0">
              <a:spAutoFit/>
            </a:bodyPr>
            <a:lstStyle/>
            <a:p>
              <a:r>
                <a:rPr lang="en-GB" sz="8000" dirty="0"/>
                <a:t>34%</a:t>
              </a:r>
            </a:p>
          </p:txBody>
        </p:sp>
        <p:sp>
          <p:nvSpPr>
            <p:cNvPr id="9" name="TextBox 8">
              <a:extLst>
                <a:ext uri="{FF2B5EF4-FFF2-40B4-BE49-F238E27FC236}">
                  <a16:creationId xmlns:a16="http://schemas.microsoft.com/office/drawing/2014/main" id="{936970A4-70E7-FBE7-F9E8-AFB1DA3C5F79}"/>
                </a:ext>
              </a:extLst>
            </p:cNvPr>
            <p:cNvSpPr txBox="1"/>
            <p:nvPr/>
          </p:nvSpPr>
          <p:spPr>
            <a:xfrm>
              <a:off x="3170159" y="4304892"/>
              <a:ext cx="4296189" cy="707886"/>
            </a:xfrm>
            <a:prstGeom prst="rect">
              <a:avLst/>
            </a:prstGeom>
            <a:noFill/>
          </p:spPr>
          <p:txBody>
            <a:bodyPr wrap="square">
              <a:spAutoFit/>
            </a:bodyPr>
            <a:lstStyle/>
            <a:p>
              <a:r>
                <a:rPr lang="en-GB" sz="2000" b="0" i="0" dirty="0">
                  <a:solidFill>
                    <a:srgbClr val="231F20"/>
                  </a:solidFill>
                  <a:effectLst/>
                  <a:latin typeface="Arimo"/>
                </a:rPr>
                <a:t>victims knew of the vulnerability, but hadn’t taken action</a:t>
              </a:r>
              <a:endParaRPr lang="en-GB" sz="2000" dirty="0"/>
            </a:p>
          </p:txBody>
        </p:sp>
      </p:grpSp>
      <p:grpSp>
        <p:nvGrpSpPr>
          <p:cNvPr id="15" name="Group 14">
            <a:extLst>
              <a:ext uri="{FF2B5EF4-FFF2-40B4-BE49-F238E27FC236}">
                <a16:creationId xmlns:a16="http://schemas.microsoft.com/office/drawing/2014/main" id="{C34E0240-5BAB-6040-15C9-61DD94CE2FD4}"/>
              </a:ext>
            </a:extLst>
          </p:cNvPr>
          <p:cNvGrpSpPr/>
          <p:nvPr/>
        </p:nvGrpSpPr>
        <p:grpSpPr>
          <a:xfrm>
            <a:off x="467999" y="1407001"/>
            <a:ext cx="11029733" cy="1323439"/>
            <a:chOff x="1212574" y="2027583"/>
            <a:chExt cx="4678849" cy="1323439"/>
          </a:xfrm>
        </p:grpSpPr>
        <p:sp>
          <p:nvSpPr>
            <p:cNvPr id="20" name="TextBox 19">
              <a:extLst>
                <a:ext uri="{FF2B5EF4-FFF2-40B4-BE49-F238E27FC236}">
                  <a16:creationId xmlns:a16="http://schemas.microsoft.com/office/drawing/2014/main" id="{C63498B5-3F1F-1AFF-7041-8709EF4211B7}"/>
                </a:ext>
              </a:extLst>
            </p:cNvPr>
            <p:cNvSpPr txBox="1"/>
            <p:nvPr/>
          </p:nvSpPr>
          <p:spPr>
            <a:xfrm>
              <a:off x="1212574" y="2027583"/>
              <a:ext cx="1564943" cy="1323439"/>
            </a:xfrm>
            <a:prstGeom prst="rect">
              <a:avLst/>
            </a:prstGeom>
            <a:noFill/>
          </p:spPr>
          <p:txBody>
            <a:bodyPr wrap="square" rtlCol="0">
              <a:spAutoFit/>
            </a:bodyPr>
            <a:lstStyle/>
            <a:p>
              <a:r>
                <a:rPr lang="en-GB" sz="8000" dirty="0"/>
                <a:t>25,226</a:t>
              </a:r>
            </a:p>
          </p:txBody>
        </p:sp>
        <p:sp>
          <p:nvSpPr>
            <p:cNvPr id="21" name="TextBox 20">
              <a:extLst>
                <a:ext uri="{FF2B5EF4-FFF2-40B4-BE49-F238E27FC236}">
                  <a16:creationId xmlns:a16="http://schemas.microsoft.com/office/drawing/2014/main" id="{4F037FA7-1122-C78D-EF9E-64B6618096D6}"/>
                </a:ext>
              </a:extLst>
            </p:cNvPr>
            <p:cNvSpPr txBox="1"/>
            <p:nvPr/>
          </p:nvSpPr>
          <p:spPr>
            <a:xfrm>
              <a:off x="2644628" y="2179782"/>
              <a:ext cx="3246795" cy="707886"/>
            </a:xfrm>
            <a:prstGeom prst="rect">
              <a:avLst/>
            </a:prstGeom>
            <a:noFill/>
          </p:spPr>
          <p:txBody>
            <a:bodyPr wrap="square">
              <a:spAutoFit/>
            </a:bodyPr>
            <a:lstStyle/>
            <a:p>
              <a:r>
                <a:rPr lang="en-GB" sz="2000" b="0" i="0" dirty="0">
                  <a:solidFill>
                    <a:srgbClr val="231F20"/>
                  </a:solidFill>
                  <a:effectLst/>
                  <a:latin typeface="Arimo"/>
                </a:rPr>
                <a:t>Common Vulnerabilities and Exposures (CVEs) were published last year alone.</a:t>
              </a:r>
              <a:endParaRPr lang="en-GB" sz="2000" dirty="0"/>
            </a:p>
          </p:txBody>
        </p:sp>
      </p:grpSp>
      <p:pic>
        <p:nvPicPr>
          <p:cNvPr id="23" name="Picture 22">
            <a:extLst>
              <a:ext uri="{FF2B5EF4-FFF2-40B4-BE49-F238E27FC236}">
                <a16:creationId xmlns:a16="http://schemas.microsoft.com/office/drawing/2014/main" id="{913FB54E-8C43-C8B8-FBBC-7E0F13FE5B44}"/>
              </a:ext>
            </a:extLst>
          </p:cNvPr>
          <p:cNvPicPr>
            <a:picLocks noChangeAspect="1"/>
          </p:cNvPicPr>
          <p:nvPr/>
        </p:nvPicPr>
        <p:blipFill>
          <a:blip r:embed="rId3"/>
          <a:stretch>
            <a:fillRect/>
          </a:stretch>
        </p:blipFill>
        <p:spPr>
          <a:xfrm>
            <a:off x="468000" y="2817115"/>
            <a:ext cx="4891272" cy="3136983"/>
          </a:xfrm>
          <a:prstGeom prst="rect">
            <a:avLst/>
          </a:prstGeom>
        </p:spPr>
      </p:pic>
    </p:spTree>
    <p:extLst>
      <p:ext uri="{BB962C8B-B14F-4D97-AF65-F5344CB8AC3E}">
        <p14:creationId xmlns:p14="http://schemas.microsoft.com/office/powerpoint/2010/main" val="357775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787F6A69-C6D6-04E4-5E5A-8E7101D77A69}"/>
              </a:ext>
            </a:extLst>
          </p:cNvPr>
          <p:cNvSpPr>
            <a:spLocks noGrp="1"/>
          </p:cNvSpPr>
          <p:nvPr>
            <p:ph type="title"/>
          </p:nvPr>
        </p:nvSpPr>
        <p:spPr>
          <a:xfrm>
            <a:off x="838200" y="365125"/>
            <a:ext cx="10515600" cy="1325563"/>
          </a:xfrm>
        </p:spPr>
        <p:txBody>
          <a:bodyPr/>
          <a:lstStyle/>
          <a:p>
            <a:r>
              <a:rPr lang="en-GB" dirty="0"/>
              <a:t>Where should Sec live?</a:t>
            </a:r>
          </a:p>
        </p:txBody>
      </p:sp>
      <p:grpSp>
        <p:nvGrpSpPr>
          <p:cNvPr id="3" name="Group 2">
            <a:extLst>
              <a:ext uri="{FF2B5EF4-FFF2-40B4-BE49-F238E27FC236}">
                <a16:creationId xmlns:a16="http://schemas.microsoft.com/office/drawing/2014/main" id="{FA130C80-F14A-4476-3D4A-A0F17E7EF975}"/>
              </a:ext>
            </a:extLst>
          </p:cNvPr>
          <p:cNvGrpSpPr/>
          <p:nvPr/>
        </p:nvGrpSpPr>
        <p:grpSpPr>
          <a:xfrm>
            <a:off x="1464902" y="1176735"/>
            <a:ext cx="8933662" cy="4500568"/>
            <a:chOff x="1464902" y="1176735"/>
            <a:chExt cx="8933662" cy="4500568"/>
          </a:xfrm>
        </p:grpSpPr>
        <p:pic>
          <p:nvPicPr>
            <p:cNvPr id="4" name="Picture 3">
              <a:extLst>
                <a:ext uri="{FF2B5EF4-FFF2-40B4-BE49-F238E27FC236}">
                  <a16:creationId xmlns:a16="http://schemas.microsoft.com/office/drawing/2014/main" id="{ECEDEF65-6770-92C9-8AF3-99F932C2C109}"/>
                </a:ext>
              </a:extLst>
            </p:cNvPr>
            <p:cNvPicPr>
              <a:picLocks noChangeAspect="1"/>
            </p:cNvPicPr>
            <p:nvPr/>
          </p:nvPicPr>
          <p:blipFill>
            <a:blip r:embed="rId3"/>
            <a:stretch>
              <a:fillRect/>
            </a:stretch>
          </p:blipFill>
          <p:spPr>
            <a:xfrm>
              <a:off x="1464902" y="1176735"/>
              <a:ext cx="8933662" cy="4500568"/>
            </a:xfrm>
            <a:prstGeom prst="rect">
              <a:avLst/>
            </a:prstGeom>
          </p:spPr>
        </p:pic>
        <p:grpSp>
          <p:nvGrpSpPr>
            <p:cNvPr id="5" name="Group 4">
              <a:extLst>
                <a:ext uri="{FF2B5EF4-FFF2-40B4-BE49-F238E27FC236}">
                  <a16:creationId xmlns:a16="http://schemas.microsoft.com/office/drawing/2014/main" id="{D30EF736-90AF-C39E-59D9-E815A540D65E}"/>
                </a:ext>
              </a:extLst>
            </p:cNvPr>
            <p:cNvGrpSpPr/>
            <p:nvPr/>
          </p:nvGrpSpPr>
          <p:grpSpPr>
            <a:xfrm>
              <a:off x="2371725" y="2209800"/>
              <a:ext cx="7674637" cy="3405947"/>
              <a:chOff x="2371725" y="2209800"/>
              <a:chExt cx="7674637" cy="3405947"/>
            </a:xfrm>
          </p:grpSpPr>
          <p:sp>
            <p:nvSpPr>
              <p:cNvPr id="6" name="TextBox 5">
                <a:extLst>
                  <a:ext uri="{FF2B5EF4-FFF2-40B4-BE49-F238E27FC236}">
                    <a16:creationId xmlns:a16="http://schemas.microsoft.com/office/drawing/2014/main" id="{79B3EB38-429C-B1AA-886A-66D59426782D}"/>
                  </a:ext>
                </a:extLst>
              </p:cNvPr>
              <p:cNvSpPr txBox="1"/>
              <p:nvPr/>
            </p:nvSpPr>
            <p:spPr>
              <a:xfrm>
                <a:off x="2371725" y="2628900"/>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7" name="TextBox 6">
                <a:extLst>
                  <a:ext uri="{FF2B5EF4-FFF2-40B4-BE49-F238E27FC236}">
                    <a16:creationId xmlns:a16="http://schemas.microsoft.com/office/drawing/2014/main" id="{B0BB91F8-6C35-6B5A-944A-FAE9779B1185}"/>
                  </a:ext>
                </a:extLst>
              </p:cNvPr>
              <p:cNvSpPr txBox="1"/>
              <p:nvPr/>
            </p:nvSpPr>
            <p:spPr>
              <a:xfrm>
                <a:off x="5086350" y="3067197"/>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8" name="TextBox 7">
                <a:extLst>
                  <a:ext uri="{FF2B5EF4-FFF2-40B4-BE49-F238E27FC236}">
                    <a16:creationId xmlns:a16="http://schemas.microsoft.com/office/drawing/2014/main" id="{A79FAF0B-E146-E5F6-6740-E1F572F1CAE2}"/>
                  </a:ext>
                </a:extLst>
              </p:cNvPr>
              <p:cNvSpPr txBox="1"/>
              <p:nvPr/>
            </p:nvSpPr>
            <p:spPr>
              <a:xfrm>
                <a:off x="8591550" y="2209800"/>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9" name="TextBox 8">
                <a:extLst>
                  <a:ext uri="{FF2B5EF4-FFF2-40B4-BE49-F238E27FC236}">
                    <a16:creationId xmlns:a16="http://schemas.microsoft.com/office/drawing/2014/main" id="{86AC3ECF-1387-2C30-317B-6665524A629A}"/>
                  </a:ext>
                </a:extLst>
              </p:cNvPr>
              <p:cNvSpPr txBox="1"/>
              <p:nvPr/>
            </p:nvSpPr>
            <p:spPr>
              <a:xfrm>
                <a:off x="3360666" y="3957387"/>
                <a:ext cx="1021433" cy="923330"/>
              </a:xfrm>
              <a:prstGeom prst="rect">
                <a:avLst/>
              </a:prstGeom>
              <a:noFill/>
              <a:ln>
                <a:noFill/>
              </a:ln>
            </p:spPr>
            <p:txBody>
              <a:bodyPr wrap="none" rtlCol="0">
                <a:spAutoFit/>
              </a:bodyPr>
              <a:lstStyle/>
              <a:p>
                <a:pPr algn="ctr"/>
                <a:r>
                  <a:rPr lang="en-GB" sz="5400" dirty="0">
                    <a:solidFill>
                      <a:srgbClr val="002161"/>
                    </a:solidFill>
                    <a:latin typeface="Bahnschrift Condensed" panose="020B0502040204020203" pitchFamily="34" charset="0"/>
                  </a:rPr>
                  <a:t>Dev</a:t>
                </a:r>
                <a:endParaRPr lang="en-GB" sz="4800" dirty="0">
                  <a:solidFill>
                    <a:srgbClr val="002161"/>
                  </a:solidFill>
                  <a:latin typeface="Bahnschrift Condensed" panose="020B0502040204020203" pitchFamily="34" charset="0"/>
                </a:endParaRPr>
              </a:p>
            </p:txBody>
          </p:sp>
          <p:sp>
            <p:nvSpPr>
              <p:cNvPr id="10" name="TextBox 9">
                <a:extLst>
                  <a:ext uri="{FF2B5EF4-FFF2-40B4-BE49-F238E27FC236}">
                    <a16:creationId xmlns:a16="http://schemas.microsoft.com/office/drawing/2014/main" id="{66A27D96-B8CF-5BCD-523C-6337C954626B}"/>
                  </a:ext>
                </a:extLst>
              </p:cNvPr>
              <p:cNvSpPr txBox="1"/>
              <p:nvPr/>
            </p:nvSpPr>
            <p:spPr>
              <a:xfrm>
                <a:off x="6862761" y="3103585"/>
                <a:ext cx="1024639" cy="923330"/>
              </a:xfrm>
              <a:prstGeom prst="rect">
                <a:avLst/>
              </a:prstGeom>
              <a:noFill/>
              <a:ln>
                <a:noFill/>
              </a:ln>
            </p:spPr>
            <p:txBody>
              <a:bodyPr wrap="none" rtlCol="0">
                <a:spAutoFit/>
              </a:bodyPr>
              <a:lstStyle/>
              <a:p>
                <a:pPr algn="ctr"/>
                <a:r>
                  <a:rPr lang="en-GB" sz="5400" dirty="0">
                    <a:solidFill>
                      <a:srgbClr val="002161"/>
                    </a:solidFill>
                    <a:latin typeface="Bahnschrift Condensed" panose="020B0502040204020203" pitchFamily="34" charset="0"/>
                  </a:rPr>
                  <a:t>Ops</a:t>
                </a:r>
                <a:endParaRPr lang="en-GB" sz="6600" dirty="0">
                  <a:solidFill>
                    <a:srgbClr val="002161"/>
                  </a:solidFill>
                  <a:latin typeface="Bahnschrift Condensed" panose="020B0502040204020203" pitchFamily="34" charset="0"/>
                </a:endParaRPr>
              </a:p>
            </p:txBody>
          </p:sp>
          <p:sp>
            <p:nvSpPr>
              <p:cNvPr id="11" name="Rectangle 10">
                <a:extLst>
                  <a:ext uri="{FF2B5EF4-FFF2-40B4-BE49-F238E27FC236}">
                    <a16:creationId xmlns:a16="http://schemas.microsoft.com/office/drawing/2014/main" id="{0D44D9C7-9871-4FFF-4980-321881EF4643}"/>
                  </a:ext>
                </a:extLst>
              </p:cNvPr>
              <p:cNvSpPr/>
              <p:nvPr/>
            </p:nvSpPr>
            <p:spPr>
              <a:xfrm>
                <a:off x="5086350" y="4692417"/>
                <a:ext cx="4960012" cy="923330"/>
              </a:xfrm>
              <a:prstGeom prst="rect">
                <a:avLst/>
              </a:prstGeom>
            </p:spPr>
            <p:txBody>
              <a:bodyPr wrap="none">
                <a:spAutoFit/>
              </a:bodyPr>
              <a:lstStyle/>
              <a:p>
                <a:r>
                  <a:rPr lang="en-GB" sz="5400" dirty="0">
                    <a:solidFill>
                      <a:srgbClr val="002161"/>
                    </a:solidFill>
                    <a:latin typeface="Bahnschrift Condensed" panose="020B0502040204020203" pitchFamily="34" charset="0"/>
                  </a:rPr>
                  <a:t>Security Everywhere</a:t>
                </a:r>
                <a:endParaRPr lang="en-GB" sz="5400" dirty="0"/>
              </a:p>
            </p:txBody>
          </p:sp>
        </p:grpSp>
      </p:grpSp>
    </p:spTree>
    <p:extLst>
      <p:ext uri="{BB962C8B-B14F-4D97-AF65-F5344CB8AC3E}">
        <p14:creationId xmlns:p14="http://schemas.microsoft.com/office/powerpoint/2010/main" val="1566777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22B7C60-6949-F34D-673C-DCCCFC1258F0}"/>
              </a:ext>
            </a:extLst>
          </p:cNvPr>
          <p:cNvGrpSpPr/>
          <p:nvPr/>
        </p:nvGrpSpPr>
        <p:grpSpPr>
          <a:xfrm>
            <a:off x="1361933" y="1644796"/>
            <a:ext cx="9468134" cy="1931977"/>
            <a:chOff x="994472" y="1678662"/>
            <a:chExt cx="9468134" cy="1931977"/>
          </a:xfrm>
        </p:grpSpPr>
        <p:pic>
          <p:nvPicPr>
            <p:cNvPr id="6" name="Picture 5">
              <a:extLst>
                <a:ext uri="{FF2B5EF4-FFF2-40B4-BE49-F238E27FC236}">
                  <a16:creationId xmlns:a16="http://schemas.microsoft.com/office/drawing/2014/main" id="{0E154767-A3A0-751B-DB14-A0CEDB9C2B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4832" y="1678662"/>
              <a:ext cx="1053634" cy="1053634"/>
            </a:xfrm>
            <a:prstGeom prst="rect">
              <a:avLst/>
            </a:prstGeom>
          </p:spPr>
        </p:pic>
        <p:pic>
          <p:nvPicPr>
            <p:cNvPr id="7" name="Picture 6">
              <a:extLst>
                <a:ext uri="{FF2B5EF4-FFF2-40B4-BE49-F238E27FC236}">
                  <a16:creationId xmlns:a16="http://schemas.microsoft.com/office/drawing/2014/main" id="{E460E828-4599-C362-69E4-8469BEF4EE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80168" y="1678662"/>
              <a:ext cx="1053634" cy="1053634"/>
            </a:xfrm>
            <a:prstGeom prst="rect">
              <a:avLst/>
            </a:prstGeom>
          </p:spPr>
        </p:pic>
        <p:sp>
          <p:nvSpPr>
            <p:cNvPr id="8" name="Text Placeholder 2">
              <a:extLst>
                <a:ext uri="{FF2B5EF4-FFF2-40B4-BE49-F238E27FC236}">
                  <a16:creationId xmlns:a16="http://schemas.microsoft.com/office/drawing/2014/main" id="{2E19AC62-E396-F19B-F9C7-60C025F94267}"/>
                </a:ext>
              </a:extLst>
            </p:cNvPr>
            <p:cNvSpPr txBox="1">
              <a:spLocks/>
            </p:cNvSpPr>
            <p:nvPr/>
          </p:nvSpPr>
          <p:spPr>
            <a:xfrm>
              <a:off x="994472" y="2821745"/>
              <a:ext cx="2317361" cy="788894"/>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3200" dirty="0"/>
                <a:t>Integrations</a:t>
              </a:r>
            </a:p>
          </p:txBody>
        </p:sp>
        <p:sp>
          <p:nvSpPr>
            <p:cNvPr id="9" name="Text Placeholder 2">
              <a:extLst>
                <a:ext uri="{FF2B5EF4-FFF2-40B4-BE49-F238E27FC236}">
                  <a16:creationId xmlns:a16="http://schemas.microsoft.com/office/drawing/2014/main" id="{B9E3EA1B-D45D-7C6C-D18B-CD03ED136EE4}"/>
                </a:ext>
              </a:extLst>
            </p:cNvPr>
            <p:cNvSpPr txBox="1">
              <a:spLocks/>
            </p:cNvSpPr>
            <p:nvPr/>
          </p:nvSpPr>
          <p:spPr>
            <a:xfrm>
              <a:off x="4696689" y="2821745"/>
              <a:ext cx="2249920" cy="609995"/>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3200" dirty="0"/>
                <a:t>Intelligence</a:t>
              </a:r>
            </a:p>
          </p:txBody>
        </p:sp>
        <p:sp>
          <p:nvSpPr>
            <p:cNvPr id="10" name="Text Placeholder 2">
              <a:extLst>
                <a:ext uri="{FF2B5EF4-FFF2-40B4-BE49-F238E27FC236}">
                  <a16:creationId xmlns:a16="http://schemas.microsoft.com/office/drawing/2014/main" id="{E3007E59-E772-E567-A444-28B8EE7E4484}"/>
                </a:ext>
              </a:extLst>
            </p:cNvPr>
            <p:cNvSpPr txBox="1">
              <a:spLocks/>
            </p:cNvSpPr>
            <p:nvPr/>
          </p:nvSpPr>
          <p:spPr>
            <a:xfrm>
              <a:off x="8351363" y="2821745"/>
              <a:ext cx="2111243" cy="690979"/>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3200" dirty="0"/>
                <a:t>Insights</a:t>
              </a:r>
            </a:p>
          </p:txBody>
        </p:sp>
        <p:pic>
          <p:nvPicPr>
            <p:cNvPr id="12" name="Picture 11">
              <a:extLst>
                <a:ext uri="{FF2B5EF4-FFF2-40B4-BE49-F238E27FC236}">
                  <a16:creationId xmlns:a16="http://schemas.microsoft.com/office/drawing/2014/main" id="{7FE31E1E-7934-B3A9-BD3C-1E8910E4527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26336" y="1678662"/>
              <a:ext cx="1053634" cy="1053634"/>
            </a:xfrm>
            <a:prstGeom prst="rect">
              <a:avLst/>
            </a:prstGeom>
          </p:spPr>
        </p:pic>
      </p:grpSp>
      <p:sp>
        <p:nvSpPr>
          <p:cNvPr id="16" name="Title 1">
            <a:extLst>
              <a:ext uri="{FF2B5EF4-FFF2-40B4-BE49-F238E27FC236}">
                <a16:creationId xmlns:a16="http://schemas.microsoft.com/office/drawing/2014/main" id="{08739B32-8D62-3DF0-7EA9-6C964CA28FB7}"/>
              </a:ext>
            </a:extLst>
          </p:cNvPr>
          <p:cNvSpPr>
            <a:spLocks noGrp="1"/>
          </p:cNvSpPr>
          <p:nvPr>
            <p:ph type="title"/>
          </p:nvPr>
        </p:nvSpPr>
        <p:spPr>
          <a:xfrm>
            <a:off x="457200" y="457200"/>
            <a:ext cx="11277600" cy="912814"/>
          </a:xfrm>
        </p:spPr>
        <p:txBody>
          <a:bodyPr/>
          <a:lstStyle/>
          <a:p>
            <a:r>
              <a:rPr lang="en-GB" dirty="0"/>
              <a:t>Vince’s Three “</a:t>
            </a:r>
            <a:r>
              <a:rPr lang="en-GB" dirty="0" err="1"/>
              <a:t>i”s</a:t>
            </a:r>
            <a:r>
              <a:rPr lang="en-GB" dirty="0"/>
              <a:t> of Tooling for Developer Enablement</a:t>
            </a:r>
          </a:p>
        </p:txBody>
      </p:sp>
      <p:cxnSp>
        <p:nvCxnSpPr>
          <p:cNvPr id="11" name="Straight Connector 10">
            <a:extLst>
              <a:ext uri="{FF2B5EF4-FFF2-40B4-BE49-F238E27FC236}">
                <a16:creationId xmlns:a16="http://schemas.microsoft.com/office/drawing/2014/main" id="{61163645-E2B1-368B-B139-AC51EABA9CD4}"/>
              </a:ext>
            </a:extLst>
          </p:cNvPr>
          <p:cNvCxnSpPr/>
          <p:nvPr/>
        </p:nvCxnSpPr>
        <p:spPr>
          <a:xfrm>
            <a:off x="4386555" y="2914177"/>
            <a:ext cx="0" cy="3268133"/>
          </a:xfrm>
          <a:prstGeom prst="line">
            <a:avLst/>
          </a:prstGeom>
          <a:ln w="254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C944AD15-BBF4-CC9A-4C3B-486D70A143BF}"/>
              </a:ext>
            </a:extLst>
          </p:cNvPr>
          <p:cNvCxnSpPr/>
          <p:nvPr/>
        </p:nvCxnSpPr>
        <p:spPr>
          <a:xfrm>
            <a:off x="8045635" y="2914177"/>
            <a:ext cx="0" cy="3268133"/>
          </a:xfrm>
          <a:prstGeom prst="line">
            <a:avLst/>
          </a:prstGeom>
          <a:ln w="25400"/>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2CDC67C2-0F98-553C-A566-C668820C2674}"/>
              </a:ext>
            </a:extLst>
          </p:cNvPr>
          <p:cNvSpPr txBox="1"/>
          <p:nvPr/>
        </p:nvSpPr>
        <p:spPr>
          <a:xfrm>
            <a:off x="1361933" y="3666222"/>
            <a:ext cx="1919115" cy="2246769"/>
          </a:xfrm>
          <a:prstGeom prst="rect">
            <a:avLst/>
          </a:prstGeom>
          <a:noFill/>
        </p:spPr>
        <p:txBody>
          <a:bodyPr wrap="none" rtlCol="0">
            <a:spAutoFit/>
          </a:bodyPr>
          <a:lstStyle/>
          <a:p>
            <a:r>
              <a:rPr lang="en-GB" sz="2800" dirty="0"/>
              <a:t>IDEs</a:t>
            </a:r>
          </a:p>
          <a:p>
            <a:r>
              <a:rPr lang="en-GB" sz="2800" dirty="0"/>
              <a:t>Pipelines</a:t>
            </a:r>
          </a:p>
          <a:p>
            <a:r>
              <a:rPr lang="en-GB" sz="2800" dirty="0"/>
              <a:t>Policies</a:t>
            </a:r>
          </a:p>
          <a:p>
            <a:r>
              <a:rPr lang="en-GB" sz="2800" dirty="0"/>
              <a:t>Audit Mode</a:t>
            </a:r>
          </a:p>
          <a:p>
            <a:r>
              <a:rPr lang="en-GB" sz="2800" dirty="0"/>
              <a:t>Speed</a:t>
            </a:r>
          </a:p>
        </p:txBody>
      </p:sp>
      <p:sp>
        <p:nvSpPr>
          <p:cNvPr id="15" name="TextBox 14">
            <a:extLst>
              <a:ext uri="{FF2B5EF4-FFF2-40B4-BE49-F238E27FC236}">
                <a16:creationId xmlns:a16="http://schemas.microsoft.com/office/drawing/2014/main" id="{BFD2AB76-A962-102F-FA85-87C4A98FAE8C}"/>
              </a:ext>
            </a:extLst>
          </p:cNvPr>
          <p:cNvSpPr txBox="1"/>
          <p:nvPr/>
        </p:nvSpPr>
        <p:spPr>
          <a:xfrm>
            <a:off x="4771187" y="3666222"/>
            <a:ext cx="2910027" cy="2246769"/>
          </a:xfrm>
          <a:prstGeom prst="rect">
            <a:avLst/>
          </a:prstGeom>
          <a:noFill/>
        </p:spPr>
        <p:txBody>
          <a:bodyPr wrap="none" rtlCol="0">
            <a:spAutoFit/>
          </a:bodyPr>
          <a:lstStyle/>
          <a:p>
            <a:r>
              <a:rPr lang="en-GB" sz="2800" dirty="0"/>
              <a:t>Sources</a:t>
            </a:r>
          </a:p>
          <a:p>
            <a:r>
              <a:rPr lang="en-GB" sz="2800" dirty="0"/>
              <a:t>Zero days</a:t>
            </a:r>
          </a:p>
          <a:p>
            <a:r>
              <a:rPr lang="en-GB" sz="2800" dirty="0"/>
              <a:t>Recommendations</a:t>
            </a:r>
          </a:p>
          <a:p>
            <a:r>
              <a:rPr lang="en-GB" sz="2800" dirty="0"/>
              <a:t>Vendor data</a:t>
            </a:r>
          </a:p>
          <a:p>
            <a:r>
              <a:rPr lang="en-GB" sz="2800" dirty="0"/>
              <a:t>Communication</a:t>
            </a:r>
          </a:p>
        </p:txBody>
      </p:sp>
      <p:sp>
        <p:nvSpPr>
          <p:cNvPr id="17" name="TextBox 16">
            <a:extLst>
              <a:ext uri="{FF2B5EF4-FFF2-40B4-BE49-F238E27FC236}">
                <a16:creationId xmlns:a16="http://schemas.microsoft.com/office/drawing/2014/main" id="{39874E05-CC9C-5B1F-73B2-F5406C66698E}"/>
              </a:ext>
            </a:extLst>
          </p:cNvPr>
          <p:cNvSpPr txBox="1"/>
          <p:nvPr/>
        </p:nvSpPr>
        <p:spPr>
          <a:xfrm>
            <a:off x="8443860" y="3666222"/>
            <a:ext cx="3120213" cy="2246769"/>
          </a:xfrm>
          <a:prstGeom prst="rect">
            <a:avLst/>
          </a:prstGeom>
          <a:noFill/>
        </p:spPr>
        <p:txBody>
          <a:bodyPr wrap="none" rtlCol="0">
            <a:spAutoFit/>
          </a:bodyPr>
          <a:lstStyle/>
          <a:p>
            <a:r>
              <a:rPr lang="en-GB" sz="2800" dirty="0"/>
              <a:t>Prioritisation</a:t>
            </a:r>
          </a:p>
          <a:p>
            <a:r>
              <a:rPr lang="en-GB" sz="2800" dirty="0"/>
              <a:t>Custom Code/</a:t>
            </a:r>
            <a:r>
              <a:rPr lang="en-GB" sz="2800" dirty="0" err="1"/>
              <a:t>SBoM</a:t>
            </a:r>
            <a:endParaRPr lang="en-GB" sz="2800" dirty="0"/>
          </a:p>
          <a:p>
            <a:r>
              <a:rPr lang="en-GB" sz="2800" dirty="0"/>
              <a:t>Licences</a:t>
            </a:r>
          </a:p>
          <a:p>
            <a:r>
              <a:rPr lang="en-GB" sz="2800" dirty="0"/>
              <a:t>Trending</a:t>
            </a:r>
          </a:p>
          <a:p>
            <a:r>
              <a:rPr lang="en-GB" sz="2800" dirty="0"/>
              <a:t>Enterprise Visibility</a:t>
            </a:r>
          </a:p>
        </p:txBody>
      </p:sp>
    </p:spTree>
    <p:extLst>
      <p:ext uri="{BB962C8B-B14F-4D97-AF65-F5344CB8AC3E}">
        <p14:creationId xmlns:p14="http://schemas.microsoft.com/office/powerpoint/2010/main" val="1360602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18102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26166</TotalTime>
  <Words>1516</Words>
  <Application>Microsoft Office PowerPoint</Application>
  <PresentationFormat>Widescreen</PresentationFormat>
  <Paragraphs>151</Paragraphs>
  <Slides>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-apple-system</vt:lpstr>
      <vt:lpstr>Arial</vt:lpstr>
      <vt:lpstr>Arimo</vt:lpstr>
      <vt:lpstr>Bahnschrift Condensed</vt:lpstr>
      <vt:lpstr>Calibri</vt:lpstr>
      <vt:lpstr>Century Gothic</vt:lpstr>
      <vt:lpstr>Georgia</vt:lpstr>
      <vt:lpstr>Lucida Console</vt:lpstr>
      <vt:lpstr>Bank LINKS Template</vt:lpstr>
      <vt:lpstr>PowerPoint Presentation</vt:lpstr>
      <vt:lpstr>#whoami</vt:lpstr>
      <vt:lpstr>DevOps vs Security – The Perception</vt:lpstr>
      <vt:lpstr>Scary Slide No.1</vt:lpstr>
      <vt:lpstr>Scary Slide No.2</vt:lpstr>
      <vt:lpstr>Scary Slide No.3</vt:lpstr>
      <vt:lpstr>Where should Sec live?</vt:lpstr>
      <vt:lpstr>Vince’s Three “i”s of Tooling for Developer Enablement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Matteo Ruisi</dc:creator>
  <cp:lastModifiedBy>Vincent King</cp:lastModifiedBy>
  <cp:revision>72</cp:revision>
  <cp:lastPrinted>2023-03-04T19:43:34Z</cp:lastPrinted>
  <dcterms:created xsi:type="dcterms:W3CDTF">2022-03-04T14:18:02Z</dcterms:created>
  <dcterms:modified xsi:type="dcterms:W3CDTF">2023-03-06T14:25:57Z</dcterms:modified>
</cp:coreProperties>
</file>