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12"/>
  </p:notesMasterIdLst>
  <p:sldIdLst>
    <p:sldId id="378" r:id="rId4"/>
    <p:sldId id="380" r:id="rId5"/>
    <p:sldId id="381" r:id="rId6"/>
    <p:sldId id="382" r:id="rId7"/>
    <p:sldId id="383" r:id="rId8"/>
    <p:sldId id="384" r:id="rId9"/>
    <p:sldId id="385" r:id="rId10"/>
    <p:sldId id="376"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71512" autoAdjust="0"/>
  </p:normalViewPr>
  <p:slideViewPr>
    <p:cSldViewPr snapToGrid="0" showGuides="1">
      <p:cViewPr varScale="1">
        <p:scale>
          <a:sx n="82" d="100"/>
          <a:sy n="82" d="100"/>
        </p:scale>
        <p:origin x="1650" y="9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10/02/2023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1607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dirty="0"/>
              <a:t>Insert document classification (edit via 'Header &amp; Footer')</a:t>
            </a:r>
          </a:p>
        </p:txBody>
      </p:sp>
    </p:spTree>
    <p:extLst>
      <p:ext uri="{BB962C8B-B14F-4D97-AF65-F5344CB8AC3E}">
        <p14:creationId xmlns:p14="http://schemas.microsoft.com/office/powerpoint/2010/main" val="275706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5097134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09676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87231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1517523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69199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057724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22095422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731514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52340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dirty="0"/>
              <a:t>Insert document classification (edit via 'Header &amp; Footer')</a:t>
            </a:r>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509492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22190019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9337658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122113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Insert document classification (edit via 'Header &amp; Footer')</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40847574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dirty="0"/>
              <a:t>Insert document classification (edit via 'Header &amp; Footer')</a:t>
            </a:r>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6215345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3037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dirty="0"/>
              <a:t>Insert document classification (edit via 'Header &amp; Footer')</a:t>
            </a:r>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3086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188893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dirty="0"/>
              <a:t>Insert document classification (edit via 'Header &amp; Footer')</a:t>
            </a:r>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39024723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a:t>
            </a:r>
            <a:r>
              <a:rPr lang="en-GB" dirty="0" smtClean="0"/>
              <a:t>King</a:t>
            </a:r>
            <a:endParaRPr lang="en-GB" dirty="0" smtClean="0"/>
          </a:p>
        </p:txBody>
      </p:sp>
      <p:sp>
        <p:nvSpPr>
          <p:cNvPr id="7" name="Text Placeholder 6"/>
          <p:cNvSpPr>
            <a:spLocks noGrp="1"/>
          </p:cNvSpPr>
          <p:nvPr>
            <p:ph type="body" sz="quarter" idx="16"/>
          </p:nvPr>
        </p:nvSpPr>
        <p:spPr/>
        <p:txBody>
          <a:bodyPr/>
          <a:lstStyle/>
          <a:p>
            <a:r>
              <a:rPr lang="en-GB" dirty="0" err="1" smtClean="0"/>
              <a:t>DevSecOps</a:t>
            </a:r>
            <a:r>
              <a:rPr lang="en-GB" dirty="0" smtClean="0"/>
              <a:t> Strategy</a:t>
            </a:r>
          </a:p>
          <a:p>
            <a:r>
              <a:rPr lang="en-GB" dirty="0" smtClean="0"/>
              <a:t>2023</a:t>
            </a:r>
            <a:endParaRPr lang="en-GB"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B7ECB-E9B8-480D-82C8-CB6A465C2A86}"/>
              </a:ext>
            </a:extLst>
          </p:cNvPr>
          <p:cNvSpPr/>
          <p:nvPr/>
        </p:nvSpPr>
        <p:spPr>
          <a:xfrm>
            <a:off x="274320" y="6254496"/>
            <a:ext cx="2395728" cy="509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D0FC239-C941-47E0-8A8B-2421F8A45358}"/>
              </a:ext>
            </a:extLst>
          </p:cNvPr>
          <p:cNvSpPr/>
          <p:nvPr/>
        </p:nvSpPr>
        <p:spPr>
          <a:xfrm>
            <a:off x="6918960" y="1269"/>
            <a:ext cx="4940808" cy="509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108823DE-BE13-4263-B5C9-2AC066F0678E}"/>
              </a:ext>
            </a:extLst>
          </p:cNvPr>
          <p:cNvGrpSpPr/>
          <p:nvPr/>
        </p:nvGrpSpPr>
        <p:grpSpPr>
          <a:xfrm>
            <a:off x="566928" y="1087336"/>
            <a:ext cx="10844784" cy="2325248"/>
            <a:chOff x="566928" y="1447266"/>
            <a:chExt cx="10844784" cy="2325248"/>
          </a:xfrm>
        </p:grpSpPr>
        <p:sp>
          <p:nvSpPr>
            <p:cNvPr id="11" name="Title 1">
              <a:extLst>
                <a:ext uri="{FF2B5EF4-FFF2-40B4-BE49-F238E27FC236}">
                  <a16:creationId xmlns:a16="http://schemas.microsoft.com/office/drawing/2014/main" id="{A388A71A-DF29-44E3-8F9A-D9089B697430}"/>
                </a:ext>
              </a:extLst>
            </p:cNvPr>
            <p:cNvSpPr txBox="1">
              <a:spLocks/>
            </p:cNvSpPr>
            <p:nvPr/>
          </p:nvSpPr>
          <p:spPr>
            <a:xfrm>
              <a:off x="3671316" y="1447266"/>
              <a:ext cx="4437888" cy="912814"/>
            </a:xfrm>
            <a:prstGeom prst="rect">
              <a:avLst/>
            </a:prstGeom>
          </p:spPr>
          <p:txBody>
            <a:bodyPr vert="horz" wrap="squar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Century Gothic" panose="020B0502020202020204" pitchFamily="34" charset="0"/>
                  <a:ea typeface="+mj-ea"/>
                  <a:cs typeface="+mj-cs"/>
                </a:rPr>
                <a:t>Cyber Security Mission</a:t>
              </a:r>
            </a:p>
          </p:txBody>
        </p:sp>
        <p:sp>
          <p:nvSpPr>
            <p:cNvPr id="13" name="Content Placeholder 2">
              <a:extLst>
                <a:ext uri="{FF2B5EF4-FFF2-40B4-BE49-F238E27FC236}">
                  <a16:creationId xmlns:a16="http://schemas.microsoft.com/office/drawing/2014/main" id="{DF1E409D-3A1C-4BFA-85E9-F83CAA228CF1}"/>
                </a:ext>
              </a:extLst>
            </p:cNvPr>
            <p:cNvSpPr txBox="1">
              <a:spLocks/>
            </p:cNvSpPr>
            <p:nvPr/>
          </p:nvSpPr>
          <p:spPr>
            <a:xfrm>
              <a:off x="566928" y="2227941"/>
              <a:ext cx="10844784" cy="1544573"/>
            </a:xfrm>
            <a:prstGeom prst="rect">
              <a:avLst/>
            </a:prstGeom>
          </p:spPr>
          <p:txBody>
            <a:bodyPr vert="horz" lIns="0" tIns="0" rIns="0" bIns="0" rtlCol="0" anchor="t" anchorCtr="0">
              <a:noAutofit/>
            </a:bodyPr>
            <a:lstStyle>
              <a:lvl1pPr marL="0" indent="0" algn="l" defTabSz="914400" rtl="0" eaLnBrk="1" latinLnBrk="0" hangingPunct="1">
                <a:lnSpc>
                  <a:spcPts val="3360"/>
                </a:lnSpc>
                <a:spcBef>
                  <a:spcPts val="0"/>
                </a:spcBef>
                <a:spcAft>
                  <a:spcPts val="800"/>
                </a:spcAft>
                <a:buFont typeface="Arial" panose="020B0604020202020204" pitchFamily="34" charset="0"/>
                <a:buNone/>
                <a:defRPr sz="2800" kern="1200">
                  <a:solidFill>
                    <a:schemeClr val="bg2"/>
                  </a:solidFill>
                  <a:latin typeface="+mn-lt"/>
                  <a:ea typeface="+mn-ea"/>
                  <a:cs typeface="+mn-cs"/>
                </a:defRPr>
              </a:lvl1pPr>
              <a:lvl2pPr marL="0" indent="0" algn="l" defTabSz="914400" rtl="0" eaLnBrk="1" latinLnBrk="0" hangingPunct="1">
                <a:lnSpc>
                  <a:spcPts val="2400"/>
                </a:lnSpc>
                <a:spcBef>
                  <a:spcPts val="0"/>
                </a:spcBef>
                <a:spcAft>
                  <a:spcPts val="1000"/>
                </a:spcAft>
                <a:buFont typeface="Arial" panose="020B0604020202020204" pitchFamily="34" charset="0"/>
                <a:buNone/>
                <a:defRPr sz="2000" kern="1200">
                  <a:solidFill>
                    <a:schemeClr val="bg2"/>
                  </a:solidFill>
                  <a:latin typeface="+mj-lt"/>
                  <a:ea typeface="+mn-ea"/>
                  <a:cs typeface="+mn-cs"/>
                </a:defRPr>
              </a:lvl2pPr>
              <a:lvl3pPr marL="252000" indent="-252000" algn="l" defTabSz="914400" rtl="0" eaLnBrk="1" latinLnBrk="0" hangingPunct="1">
                <a:lnSpc>
                  <a:spcPts val="2400"/>
                </a:lnSpc>
                <a:spcBef>
                  <a:spcPts val="0"/>
                </a:spcBef>
                <a:spcAft>
                  <a:spcPts val="1200"/>
                </a:spcAft>
                <a:buFont typeface="Arial" panose="020B0604020202020204" pitchFamily="34" charset="0"/>
                <a:buChar char="ꟷ"/>
                <a:defRPr sz="2000" kern="1200">
                  <a:solidFill>
                    <a:schemeClr val="bg2"/>
                  </a:solidFill>
                  <a:latin typeface="+mj-lt"/>
                  <a:ea typeface="+mn-ea"/>
                  <a:cs typeface="+mn-cs"/>
                </a:defRPr>
              </a:lvl3pPr>
              <a:lvl4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4pPr>
              <a:lvl5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3360"/>
                </a:lnSpc>
                <a:spcBef>
                  <a:spcPts val="0"/>
                </a:spcBef>
                <a:spcAft>
                  <a:spcPts val="80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Calibri"/>
                  <a:ea typeface="+mn-ea"/>
                  <a:cs typeface="+mn-cs"/>
                </a:rPr>
                <a:t>To be the world leading central bank in countering the evolving cyber security threat, thereby honouring the trust that the people of the UK place in the Bank to safeguard the nation’s economy.</a:t>
              </a:r>
            </a:p>
          </p:txBody>
        </p:sp>
      </p:grpSp>
      <p:grpSp>
        <p:nvGrpSpPr>
          <p:cNvPr id="3" name="Group 2">
            <a:extLst>
              <a:ext uri="{FF2B5EF4-FFF2-40B4-BE49-F238E27FC236}">
                <a16:creationId xmlns:a16="http://schemas.microsoft.com/office/drawing/2014/main" id="{83F84310-64BD-4DA2-B40B-B38A2BBCF6EF}"/>
              </a:ext>
            </a:extLst>
          </p:cNvPr>
          <p:cNvGrpSpPr/>
          <p:nvPr/>
        </p:nvGrpSpPr>
        <p:grpSpPr>
          <a:xfrm>
            <a:off x="2008632" y="3538289"/>
            <a:ext cx="8174736" cy="2379127"/>
            <a:chOff x="2008632" y="3863954"/>
            <a:chExt cx="8174736" cy="2379127"/>
          </a:xfrm>
        </p:grpSpPr>
        <p:sp>
          <p:nvSpPr>
            <p:cNvPr id="12" name="Title 1">
              <a:extLst>
                <a:ext uri="{FF2B5EF4-FFF2-40B4-BE49-F238E27FC236}">
                  <a16:creationId xmlns:a16="http://schemas.microsoft.com/office/drawing/2014/main" id="{F91D2B21-1784-4E10-9287-2505E1F443D8}"/>
                </a:ext>
              </a:extLst>
            </p:cNvPr>
            <p:cNvSpPr txBox="1">
              <a:spLocks/>
            </p:cNvSpPr>
            <p:nvPr/>
          </p:nvSpPr>
          <p:spPr>
            <a:xfrm>
              <a:off x="2453640" y="3863954"/>
              <a:ext cx="7284720" cy="912814"/>
            </a:xfrm>
            <a:prstGeom prst="rect">
              <a:avLst/>
            </a:prstGeom>
          </p:spPr>
          <p:txBody>
            <a:bodyPr vert="horz" wrap="squar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err="1" smtClean="0">
                  <a:ln>
                    <a:noFill/>
                  </a:ln>
                  <a:solidFill>
                    <a:srgbClr val="FFFFFF"/>
                  </a:solidFill>
                  <a:effectLst/>
                  <a:uLnTx/>
                  <a:uFillTx/>
                  <a:latin typeface="Century Gothic" panose="020B0502020202020204" pitchFamily="34" charset="0"/>
                  <a:ea typeface="+mj-ea"/>
                  <a:cs typeface="+mj-cs"/>
                </a:rPr>
                <a:t>DevSecOps</a:t>
              </a:r>
              <a:r>
                <a:rPr kumimoji="0" lang="en-GB" sz="2800" b="1" i="0" u="none" strike="noStrike" kern="1200" cap="none" spc="0" normalizeH="0" baseline="0" noProof="0" dirty="0" smtClean="0">
                  <a:ln>
                    <a:noFill/>
                  </a:ln>
                  <a:solidFill>
                    <a:srgbClr val="FFFFFF"/>
                  </a:solidFill>
                  <a:effectLst/>
                  <a:uLnTx/>
                  <a:uFillTx/>
                  <a:latin typeface="Century Gothic" panose="020B0502020202020204" pitchFamily="34" charset="0"/>
                  <a:ea typeface="+mj-ea"/>
                  <a:cs typeface="+mj-cs"/>
                </a:rPr>
                <a:t> Mission</a:t>
              </a:r>
              <a:endParaRPr kumimoji="0" lang="en-GB" sz="2800" b="1" i="0" u="none" strike="noStrike" kern="1200" cap="none" spc="0" normalizeH="0" baseline="0" noProof="0" dirty="0">
                <a:ln>
                  <a:noFill/>
                </a:ln>
                <a:solidFill>
                  <a:srgbClr val="FFFFFF"/>
                </a:solidFill>
                <a:effectLst/>
                <a:uLnTx/>
                <a:uFillTx/>
                <a:latin typeface="Century Gothic" panose="020B0502020202020204" pitchFamily="34" charset="0"/>
                <a:ea typeface="+mj-ea"/>
                <a:cs typeface="+mj-cs"/>
              </a:endParaRPr>
            </a:p>
          </p:txBody>
        </p:sp>
        <p:sp>
          <p:nvSpPr>
            <p:cNvPr id="17" name="Content Placeholder 2">
              <a:extLst>
                <a:ext uri="{FF2B5EF4-FFF2-40B4-BE49-F238E27FC236}">
                  <a16:creationId xmlns:a16="http://schemas.microsoft.com/office/drawing/2014/main" id="{125D9160-9695-4B66-8F47-76516B604F6B}"/>
                </a:ext>
              </a:extLst>
            </p:cNvPr>
            <p:cNvSpPr txBox="1">
              <a:spLocks/>
            </p:cNvSpPr>
            <p:nvPr/>
          </p:nvSpPr>
          <p:spPr>
            <a:xfrm>
              <a:off x="2008632" y="4698508"/>
              <a:ext cx="8174736" cy="1544573"/>
            </a:xfrm>
            <a:prstGeom prst="rect">
              <a:avLst/>
            </a:prstGeom>
          </p:spPr>
          <p:txBody>
            <a:bodyPr vert="horz" lIns="0" tIns="0" rIns="0" bIns="0" rtlCol="0" anchor="t" anchorCtr="0">
              <a:noAutofit/>
            </a:bodyPr>
            <a:lstStyle>
              <a:lvl1pPr marL="0" indent="0" algn="l" defTabSz="914400" rtl="0" eaLnBrk="1" latinLnBrk="0" hangingPunct="1">
                <a:lnSpc>
                  <a:spcPts val="3360"/>
                </a:lnSpc>
                <a:spcBef>
                  <a:spcPts val="0"/>
                </a:spcBef>
                <a:spcAft>
                  <a:spcPts val="800"/>
                </a:spcAft>
                <a:buFont typeface="Arial" panose="020B0604020202020204" pitchFamily="34" charset="0"/>
                <a:buNone/>
                <a:defRPr sz="2800" kern="1200">
                  <a:solidFill>
                    <a:schemeClr val="bg2"/>
                  </a:solidFill>
                  <a:latin typeface="+mn-lt"/>
                  <a:ea typeface="+mn-ea"/>
                  <a:cs typeface="+mn-cs"/>
                </a:defRPr>
              </a:lvl1pPr>
              <a:lvl2pPr marL="0" indent="0" algn="l" defTabSz="914400" rtl="0" eaLnBrk="1" latinLnBrk="0" hangingPunct="1">
                <a:lnSpc>
                  <a:spcPts val="2400"/>
                </a:lnSpc>
                <a:spcBef>
                  <a:spcPts val="0"/>
                </a:spcBef>
                <a:spcAft>
                  <a:spcPts val="1000"/>
                </a:spcAft>
                <a:buFont typeface="Arial" panose="020B0604020202020204" pitchFamily="34" charset="0"/>
                <a:buNone/>
                <a:defRPr sz="2000" kern="1200">
                  <a:solidFill>
                    <a:schemeClr val="bg2"/>
                  </a:solidFill>
                  <a:latin typeface="+mj-lt"/>
                  <a:ea typeface="+mn-ea"/>
                  <a:cs typeface="+mn-cs"/>
                </a:defRPr>
              </a:lvl2pPr>
              <a:lvl3pPr marL="252000" indent="-252000" algn="l" defTabSz="914400" rtl="0" eaLnBrk="1" latinLnBrk="0" hangingPunct="1">
                <a:lnSpc>
                  <a:spcPts val="2400"/>
                </a:lnSpc>
                <a:spcBef>
                  <a:spcPts val="0"/>
                </a:spcBef>
                <a:spcAft>
                  <a:spcPts val="1200"/>
                </a:spcAft>
                <a:buFont typeface="Arial" panose="020B0604020202020204" pitchFamily="34" charset="0"/>
                <a:buChar char="ꟷ"/>
                <a:defRPr sz="2000" kern="1200">
                  <a:solidFill>
                    <a:schemeClr val="bg2"/>
                  </a:solidFill>
                  <a:latin typeface="+mj-lt"/>
                  <a:ea typeface="+mn-ea"/>
                  <a:cs typeface="+mn-cs"/>
                </a:defRPr>
              </a:lvl3pPr>
              <a:lvl4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4pPr>
              <a:lvl5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3360"/>
                </a:lnSpc>
                <a:spcBef>
                  <a:spcPts val="0"/>
                </a:spcBef>
                <a:spcAft>
                  <a:spcPts val="800"/>
                </a:spcAft>
                <a:buClrTx/>
                <a:buSzTx/>
                <a:buFont typeface="Arial" panose="020B0604020202020204" pitchFamily="34" charset="0"/>
                <a:buNone/>
                <a:tabLst/>
                <a:defRPr/>
              </a:pPr>
              <a:r>
                <a:rPr kumimoji="0" lang="en-GB" sz="2800" b="0" i="0" u="none" strike="noStrike" kern="1200" cap="none" spc="0" normalizeH="0" baseline="0" noProof="0" dirty="0">
                  <a:ln>
                    <a:noFill/>
                  </a:ln>
                  <a:solidFill>
                    <a:srgbClr val="FFFFFF"/>
                  </a:solidFill>
                  <a:effectLst/>
                  <a:uLnTx/>
                  <a:uFillTx/>
                  <a:latin typeface="Calibri"/>
                  <a:ea typeface="+mn-ea"/>
                  <a:cs typeface="+mn-cs"/>
                </a:rPr>
                <a:t>To encourage and maintain a </a:t>
              </a:r>
              <a:r>
                <a:rPr kumimoji="0" lang="en-GB" sz="2800" b="0" i="0" u="none" strike="noStrike" kern="1200" cap="none" spc="0" normalizeH="0" baseline="0" noProof="0" dirty="0" smtClean="0">
                  <a:ln>
                    <a:noFill/>
                  </a:ln>
                  <a:solidFill>
                    <a:srgbClr val="FFFFFF"/>
                  </a:solidFill>
                  <a:effectLst/>
                  <a:uLnTx/>
                  <a:uFillTx/>
                  <a:latin typeface="Calibri"/>
                  <a:ea typeface="+mn-ea"/>
                  <a:cs typeface="+mn-cs"/>
                </a:rPr>
                <a:t>focused secure</a:t>
              </a:r>
              <a:r>
                <a:rPr kumimoji="0" lang="en-GB" sz="2800" b="0" i="0" u="none" strike="noStrike" kern="1200" cap="none" spc="0" normalizeH="0" noProof="0" dirty="0" smtClean="0">
                  <a:ln>
                    <a:noFill/>
                  </a:ln>
                  <a:solidFill>
                    <a:srgbClr val="FFFFFF"/>
                  </a:solidFill>
                  <a:effectLst/>
                  <a:uLnTx/>
                  <a:uFillTx/>
                  <a:latin typeface="Calibri"/>
                  <a:ea typeface="+mn-ea"/>
                  <a:cs typeface="+mn-cs"/>
                </a:rPr>
                <a:t> coding and configuration</a:t>
              </a:r>
              <a:r>
                <a:rPr kumimoji="0" lang="en-GB" sz="2800" b="0" i="0" u="none" strike="noStrike" kern="1200" cap="none" spc="0" normalizeH="0" baseline="0" noProof="0" dirty="0" smtClean="0">
                  <a:ln>
                    <a:noFill/>
                  </a:ln>
                  <a:solidFill>
                    <a:srgbClr val="FFFFFF"/>
                  </a:solidFill>
                  <a:effectLst/>
                  <a:uLnTx/>
                  <a:uFillTx/>
                  <a:latin typeface="Calibri"/>
                  <a:ea typeface="+mn-ea"/>
                  <a:cs typeface="+mn-cs"/>
                </a:rPr>
                <a:t> </a:t>
              </a:r>
              <a:r>
                <a:rPr kumimoji="0" lang="en-GB" sz="2800" b="0" i="0" u="none" strike="noStrike" kern="1200" cap="none" spc="0" normalizeH="0" baseline="0" noProof="0" dirty="0">
                  <a:ln>
                    <a:noFill/>
                  </a:ln>
                  <a:solidFill>
                    <a:srgbClr val="FFFFFF"/>
                  </a:solidFill>
                  <a:effectLst/>
                  <a:uLnTx/>
                  <a:uFillTx/>
                  <a:latin typeface="Calibri"/>
                  <a:ea typeface="+mn-ea"/>
                  <a:cs typeface="+mn-cs"/>
                </a:rPr>
                <a:t>culture across </a:t>
              </a:r>
              <a:r>
                <a:rPr lang="en-GB" dirty="0" smtClean="0">
                  <a:solidFill>
                    <a:srgbClr val="FFFFFF"/>
                  </a:solidFill>
                  <a:latin typeface="Calibri"/>
                </a:rPr>
                <a:t>Technology using a pragmatic combination of processes and tooling</a:t>
              </a:r>
              <a:r>
                <a:rPr kumimoji="0" lang="en-GB" sz="2800" b="0" i="0" u="none" strike="noStrike" kern="1200" cap="none" spc="0" normalizeH="0" baseline="0" noProof="0" dirty="0" smtClean="0">
                  <a:ln>
                    <a:noFill/>
                  </a:ln>
                  <a:solidFill>
                    <a:srgbClr val="FFFFFF"/>
                  </a:solidFill>
                  <a:effectLst/>
                  <a:uLnTx/>
                  <a:uFillTx/>
                  <a:latin typeface="Calibri"/>
                  <a:ea typeface="+mn-ea"/>
                  <a:cs typeface="+mn-cs"/>
                </a:rPr>
                <a:t>.</a:t>
              </a:r>
              <a:endParaRPr kumimoji="0" lang="en-GB" sz="2800" b="0" i="0" u="none" strike="noStrike" kern="1200" cap="none" spc="0" normalizeH="0" baseline="0" noProof="0" dirty="0">
                <a:ln>
                  <a:noFill/>
                </a:ln>
                <a:solidFill>
                  <a:srgbClr val="FFFFFF"/>
                </a:solidFill>
                <a:effectLst/>
                <a:uLnTx/>
                <a:uFillTx/>
                <a:latin typeface="Calibri"/>
                <a:ea typeface="+mn-ea"/>
                <a:cs typeface="+mn-cs"/>
              </a:endParaRPr>
            </a:p>
          </p:txBody>
        </p:sp>
      </p:grpSp>
      <p:sp>
        <p:nvSpPr>
          <p:cNvPr id="10" name="Content Placeholder 2">
            <a:extLst>
              <a:ext uri="{FF2B5EF4-FFF2-40B4-BE49-F238E27FC236}">
                <a16:creationId xmlns:a16="http://schemas.microsoft.com/office/drawing/2014/main" id="{4E84CBDC-B23C-4026-B5FB-C3DC6E50E506}"/>
              </a:ext>
            </a:extLst>
          </p:cNvPr>
          <p:cNvSpPr txBox="1">
            <a:spLocks/>
          </p:cNvSpPr>
          <p:nvPr/>
        </p:nvSpPr>
        <p:spPr>
          <a:xfrm>
            <a:off x="787908" y="320959"/>
            <a:ext cx="10616184" cy="579035"/>
          </a:xfrm>
          <a:prstGeom prst="rect">
            <a:avLst/>
          </a:prstGeom>
        </p:spPr>
        <p:txBody>
          <a:bodyPr vert="horz" lIns="0" tIns="0" rIns="0" bIns="0" rtlCol="0" anchor="t" anchorCtr="0">
            <a:noAutofit/>
          </a:bodyPr>
          <a:lstStyle>
            <a:lvl1pPr marL="0" indent="0" algn="l" defTabSz="914400" rtl="0" eaLnBrk="1" latinLnBrk="0" hangingPunct="1">
              <a:lnSpc>
                <a:spcPts val="3360"/>
              </a:lnSpc>
              <a:spcBef>
                <a:spcPts val="0"/>
              </a:spcBef>
              <a:spcAft>
                <a:spcPts val="800"/>
              </a:spcAft>
              <a:buFont typeface="Arial" panose="020B0604020202020204" pitchFamily="34" charset="0"/>
              <a:buNone/>
              <a:defRPr sz="2800" kern="1200">
                <a:solidFill>
                  <a:schemeClr val="bg2"/>
                </a:solidFill>
                <a:latin typeface="+mn-lt"/>
                <a:ea typeface="+mn-ea"/>
                <a:cs typeface="+mn-cs"/>
              </a:defRPr>
            </a:lvl1pPr>
            <a:lvl2pPr marL="0" indent="0" algn="l" defTabSz="914400" rtl="0" eaLnBrk="1" latinLnBrk="0" hangingPunct="1">
              <a:lnSpc>
                <a:spcPts val="2400"/>
              </a:lnSpc>
              <a:spcBef>
                <a:spcPts val="0"/>
              </a:spcBef>
              <a:spcAft>
                <a:spcPts val="1000"/>
              </a:spcAft>
              <a:buFont typeface="Arial" panose="020B0604020202020204" pitchFamily="34" charset="0"/>
              <a:buNone/>
              <a:defRPr sz="2000" kern="1200">
                <a:solidFill>
                  <a:schemeClr val="bg2"/>
                </a:solidFill>
                <a:latin typeface="+mj-lt"/>
                <a:ea typeface="+mn-ea"/>
                <a:cs typeface="+mn-cs"/>
              </a:defRPr>
            </a:lvl2pPr>
            <a:lvl3pPr marL="252000" indent="-252000" algn="l" defTabSz="914400" rtl="0" eaLnBrk="1" latinLnBrk="0" hangingPunct="1">
              <a:lnSpc>
                <a:spcPts val="2400"/>
              </a:lnSpc>
              <a:spcBef>
                <a:spcPts val="0"/>
              </a:spcBef>
              <a:spcAft>
                <a:spcPts val="1200"/>
              </a:spcAft>
              <a:buFont typeface="Arial" panose="020B0604020202020204" pitchFamily="34" charset="0"/>
              <a:buChar char="ꟷ"/>
              <a:defRPr sz="2000" kern="1200">
                <a:solidFill>
                  <a:schemeClr val="bg2"/>
                </a:solidFill>
                <a:latin typeface="+mj-lt"/>
                <a:ea typeface="+mn-ea"/>
                <a:cs typeface="+mn-cs"/>
              </a:defRPr>
            </a:lvl3pPr>
            <a:lvl4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4pPr>
            <a:lvl5pPr marL="0" indent="0" algn="l" defTabSz="914400" rtl="0" eaLnBrk="1" latinLnBrk="0" hangingPunct="1">
              <a:lnSpc>
                <a:spcPts val="18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ts val="3360"/>
              </a:lnSpc>
              <a:spcBef>
                <a:spcPts val="0"/>
              </a:spcBef>
              <a:spcAft>
                <a:spcPts val="800"/>
              </a:spcAft>
              <a:buClrTx/>
              <a:buSzTx/>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Calibri"/>
                <a:ea typeface="+mn-ea"/>
                <a:cs typeface="+mn-cs"/>
              </a:rPr>
              <a:t>Bank Mission: </a:t>
            </a:r>
            <a:r>
              <a:rPr kumimoji="0" lang="en-GB" sz="1800" b="0" i="0" u="none" strike="noStrike" kern="1200" cap="none" spc="0" normalizeH="0" baseline="0" noProof="0" dirty="0">
                <a:ln>
                  <a:noFill/>
                </a:ln>
                <a:solidFill>
                  <a:srgbClr val="FFFFFF"/>
                </a:solidFill>
                <a:effectLst/>
                <a:uLnTx/>
                <a:uFillTx/>
                <a:latin typeface="Calibri"/>
                <a:ea typeface="+mn-ea"/>
                <a:cs typeface="+mn-cs"/>
              </a:rPr>
              <a:t>To promote the good of the people of the UK by maintaining monetary and financial stability. </a:t>
            </a:r>
          </a:p>
        </p:txBody>
      </p:sp>
    </p:spTree>
    <p:custDataLst>
      <p:tags r:id="rId1"/>
    </p:custDataLst>
    <p:extLst>
      <p:ext uri="{BB962C8B-B14F-4D97-AF65-F5344CB8AC3E}">
        <p14:creationId xmlns:p14="http://schemas.microsoft.com/office/powerpoint/2010/main" val="279314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468001" y="2755760"/>
            <a:ext cx="2530694" cy="3625989"/>
          </a:xfrm>
          <a:ln>
            <a:noFill/>
          </a:ln>
        </p:spPr>
        <p:style>
          <a:lnRef idx="2">
            <a:schemeClr val="dk1"/>
          </a:lnRef>
          <a:fillRef idx="1">
            <a:schemeClr val="lt1"/>
          </a:fillRef>
          <a:effectRef idx="0">
            <a:schemeClr val="dk1"/>
          </a:effectRef>
          <a:fontRef idx="minor">
            <a:schemeClr val="dk1"/>
          </a:fontRef>
        </p:style>
        <p:txBody>
          <a:bodyPr/>
          <a:lstStyle/>
          <a:p>
            <a:pPr marL="0" indent="0" algn="ctr">
              <a:buNone/>
            </a:pPr>
            <a:r>
              <a:rPr lang="en-GB" b="1" dirty="0" smtClean="0">
                <a:solidFill>
                  <a:srgbClr val="002060"/>
                </a:solidFill>
                <a:latin typeface="Arial" panose="020B0604020202020204" pitchFamily="34" charset="0"/>
                <a:cs typeface="Arial" panose="020B0604020202020204" pitchFamily="34" charset="0"/>
              </a:rPr>
              <a:t>Observe</a:t>
            </a:r>
          </a:p>
          <a:p>
            <a:pPr marL="0" indent="0" algn="ctr">
              <a:buNone/>
            </a:pPr>
            <a:endParaRPr lang="en-GB" sz="1800" dirty="0">
              <a:latin typeface="Arial" panose="020B0604020202020204" pitchFamily="34" charset="0"/>
              <a:cs typeface="Arial" panose="020B0604020202020204" pitchFamily="34" charset="0"/>
            </a:endParaRPr>
          </a:p>
          <a:p>
            <a:pPr marL="0" indent="0" algn="ctr">
              <a:buNone/>
            </a:pPr>
            <a:r>
              <a:rPr lang="en-GB" sz="1800" dirty="0">
                <a:latin typeface="Arial" panose="020B0604020202020204" pitchFamily="34" charset="0"/>
                <a:cs typeface="Arial" panose="020B0604020202020204" pitchFamily="34" charset="0"/>
              </a:rPr>
              <a:t>In </a:t>
            </a:r>
            <a:r>
              <a:rPr lang="en-GB" sz="1800" dirty="0" err="1">
                <a:latin typeface="Arial" panose="020B0604020202020204" pitchFamily="34" charset="0"/>
                <a:cs typeface="Arial" panose="020B0604020202020204" pitchFamily="34" charset="0"/>
              </a:rPr>
              <a:t>DevSecOps</a:t>
            </a:r>
            <a:r>
              <a:rPr lang="en-GB" sz="1800" dirty="0">
                <a:latin typeface="Arial" panose="020B0604020202020204" pitchFamily="34" charset="0"/>
                <a:cs typeface="Arial" panose="020B0604020202020204" pitchFamily="34" charset="0"/>
              </a:rPr>
              <a:t> we look to achieve continuous </a:t>
            </a:r>
            <a:r>
              <a:rPr lang="en-GB" sz="1800" dirty="0" smtClean="0">
                <a:latin typeface="Arial" panose="020B0604020202020204" pitchFamily="34" charset="0"/>
                <a:cs typeface="Arial" panose="020B0604020202020204" pitchFamily="34" charset="0"/>
              </a:rPr>
              <a:t>security monitoring</a:t>
            </a:r>
            <a:r>
              <a:rPr lang="en-GB" sz="1800" dirty="0">
                <a:latin typeface="Arial" panose="020B0604020202020204" pitchFamily="34" charset="0"/>
                <a:cs typeface="Arial" panose="020B0604020202020204" pitchFamily="34" charset="0"/>
              </a:rPr>
              <a:t> of </a:t>
            </a:r>
            <a:r>
              <a:rPr lang="en-GB" sz="1800" dirty="0" smtClean="0">
                <a:latin typeface="Arial" panose="020B0604020202020204" pitchFamily="34" charset="0"/>
                <a:cs typeface="Arial" panose="020B0604020202020204" pitchFamily="34" charset="0"/>
              </a:rPr>
              <a:t>our repos, </a:t>
            </a:r>
            <a:r>
              <a:rPr lang="en-GB" sz="1800" dirty="0">
                <a:latin typeface="Arial" panose="020B0604020202020204" pitchFamily="34" charset="0"/>
                <a:cs typeface="Arial" panose="020B0604020202020204" pitchFamily="34" charset="0"/>
              </a:rPr>
              <a:t>pipelines and </a:t>
            </a:r>
            <a:r>
              <a:rPr lang="en-GB" sz="1800" dirty="0" smtClean="0">
                <a:latin typeface="Arial" panose="020B0604020202020204" pitchFamily="34" charset="0"/>
                <a:cs typeface="Arial" panose="020B0604020202020204" pitchFamily="34" charset="0"/>
              </a:rPr>
              <a:t>automation.</a:t>
            </a:r>
            <a:endParaRPr lang="en-GB" sz="1800" dirty="0">
              <a:latin typeface="Arial" panose="020B0604020202020204" pitchFamily="34" charset="0"/>
              <a:cs typeface="Arial" panose="020B0604020202020204" pitchFamily="34" charset="0"/>
            </a:endParaRPr>
          </a:p>
          <a:p>
            <a:pPr marL="0" indent="0" algn="ctr">
              <a:buNone/>
            </a:pPr>
            <a:r>
              <a:rPr lang="en-GB" sz="1800" dirty="0" smtClean="0">
                <a:latin typeface="Arial" panose="020B0604020202020204" pitchFamily="34" charset="0"/>
                <a:cs typeface="Arial" panose="020B0604020202020204" pitchFamily="34" charset="0"/>
              </a:rPr>
              <a:t>The first step in any security process is to understand what needs to be protected.</a:t>
            </a:r>
            <a:endParaRPr lang="en-GB" sz="1400"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GB" dirty="0" err="1"/>
              <a:t>DevSecOps</a:t>
            </a:r>
            <a:r>
              <a:rPr lang="en-GB" dirty="0"/>
              <a:t> </a:t>
            </a:r>
            <a:r>
              <a:rPr lang="en-GB" dirty="0" smtClean="0"/>
              <a:t>Mission</a:t>
            </a:r>
            <a:endParaRPr lang="en-GB" dirty="0"/>
          </a:p>
        </p:txBody>
      </p:sp>
      <p:sp>
        <p:nvSpPr>
          <p:cNvPr id="5" name="Text Placeholder 2"/>
          <p:cNvSpPr txBox="1">
            <a:spLocks/>
          </p:cNvSpPr>
          <p:nvPr/>
        </p:nvSpPr>
        <p:spPr>
          <a:xfrm>
            <a:off x="3323259" y="2755760"/>
            <a:ext cx="2530694" cy="3625990"/>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Audit</a:t>
            </a:r>
          </a:p>
          <a:p>
            <a:pPr marL="0" indent="0" algn="ctr">
              <a:buNone/>
            </a:pPr>
            <a:endParaRPr lang="en-GB" sz="1800" dirty="0"/>
          </a:p>
          <a:p>
            <a:pPr marL="0" indent="0" algn="ctr">
              <a:buNone/>
            </a:pPr>
            <a:r>
              <a:rPr lang="en-GB" sz="1800" dirty="0" smtClean="0"/>
              <a:t>Enabling new policies, controls, and procedures in a mandatory, but “listening only”, non-breaking mode allows us to understand the impact full implementation will have on existing projects.</a:t>
            </a:r>
            <a:endParaRPr lang="en-GB" sz="1800" dirty="0"/>
          </a:p>
          <a:p>
            <a:pPr marL="0" indent="0" algn="ctr">
              <a:buFont typeface="Arial" panose="020B0604020202020204" pitchFamily="34" charset="0"/>
              <a:buNone/>
            </a:pPr>
            <a:endParaRPr lang="en-GB" dirty="0"/>
          </a:p>
        </p:txBody>
      </p:sp>
      <p:sp>
        <p:nvSpPr>
          <p:cNvPr id="6" name="Text Placeholder 2"/>
          <p:cNvSpPr txBox="1">
            <a:spLocks/>
          </p:cNvSpPr>
          <p:nvPr/>
        </p:nvSpPr>
        <p:spPr>
          <a:xfrm>
            <a:off x="6178517" y="2755760"/>
            <a:ext cx="2530694" cy="3625990"/>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Enforce</a:t>
            </a:r>
          </a:p>
          <a:p>
            <a:pPr marL="0" indent="0" algn="ctr">
              <a:buNone/>
            </a:pPr>
            <a:endParaRPr lang="en-GB" sz="1800" dirty="0" smtClean="0"/>
          </a:p>
          <a:p>
            <a:pPr marL="0" indent="0" algn="ctr">
              <a:buNone/>
            </a:pPr>
            <a:r>
              <a:rPr lang="en-GB" sz="1800" dirty="0" smtClean="0"/>
              <a:t>Following a communication campaign, mandatory security workflows will be fully implemented for all repositories and result in failing check-ins/builds for pipelines with failing controls.</a:t>
            </a:r>
            <a:endParaRPr lang="en-GB" sz="1800" dirty="0"/>
          </a:p>
        </p:txBody>
      </p:sp>
      <p:sp>
        <p:nvSpPr>
          <p:cNvPr id="7" name="Text Placeholder 2"/>
          <p:cNvSpPr txBox="1">
            <a:spLocks/>
          </p:cNvSpPr>
          <p:nvPr/>
        </p:nvSpPr>
        <p:spPr>
          <a:xfrm>
            <a:off x="9033775" y="2755760"/>
            <a:ext cx="2530694" cy="3625990"/>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b="1" dirty="0" smtClean="0">
                <a:solidFill>
                  <a:srgbClr val="002060"/>
                </a:solidFill>
              </a:rPr>
              <a:t>Review</a:t>
            </a:r>
          </a:p>
          <a:p>
            <a:pPr marL="0" indent="0" algn="ctr">
              <a:buNone/>
            </a:pPr>
            <a:endParaRPr lang="en-GB" sz="1800" dirty="0"/>
          </a:p>
          <a:p>
            <a:pPr marL="0" indent="0" algn="ctr">
              <a:buNone/>
            </a:pPr>
            <a:r>
              <a:rPr lang="en-GB" sz="1800" dirty="0" smtClean="0"/>
              <a:t>Reporting will support post implementation reviews and allow individuals, teams, and security professionals to easily visualise effectiveness.</a:t>
            </a:r>
            <a:endParaRPr lang="en-GB" sz="18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814" y="1458353"/>
            <a:ext cx="1209068" cy="120906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072" y="1370014"/>
            <a:ext cx="1209068" cy="120906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4588" y="1458353"/>
            <a:ext cx="1209068" cy="120906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6164" y="1370014"/>
            <a:ext cx="1035400" cy="1035400"/>
          </a:xfrm>
          <a:prstGeom prst="rect">
            <a:avLst/>
          </a:prstGeom>
        </p:spPr>
      </p:pic>
      <p:cxnSp>
        <p:nvCxnSpPr>
          <p:cNvPr id="14" name="Straight Connector 13"/>
          <p:cNvCxnSpPr/>
          <p:nvPr/>
        </p:nvCxnSpPr>
        <p:spPr>
          <a:xfrm>
            <a:off x="3125808"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27958"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59770" y="2755760"/>
            <a:ext cx="23446" cy="362598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18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2649415" y="1752600"/>
            <a:ext cx="9087228" cy="4629150"/>
          </a:xfrm>
        </p:spPr>
        <p:txBody>
          <a:bodyPr/>
          <a:lstStyle/>
          <a:p>
            <a:pPr marL="0" indent="0">
              <a:buNone/>
            </a:pPr>
            <a:r>
              <a:rPr lang="en-GB" sz="2000" dirty="0" smtClean="0"/>
              <a:t>Several GitHub </a:t>
            </a:r>
            <a:r>
              <a:rPr lang="en-GB" sz="2000" i="1" dirty="0" smtClean="0"/>
              <a:t>organisations</a:t>
            </a:r>
            <a:r>
              <a:rPr lang="en-GB" sz="2000" dirty="0" smtClean="0"/>
              <a:t> have been created to support software development within the Bank with basic permissions and security controls set up.</a:t>
            </a:r>
          </a:p>
          <a:p>
            <a:pPr marL="0" indent="0">
              <a:buNone/>
            </a:pPr>
            <a:endParaRPr lang="en-GB" sz="2000" dirty="0"/>
          </a:p>
          <a:p>
            <a:pPr marL="0" indent="0">
              <a:buNone/>
            </a:pPr>
            <a:r>
              <a:rPr lang="en-GB" sz="2000" dirty="0" smtClean="0"/>
              <a:t>Work in this phase will include:</a:t>
            </a:r>
          </a:p>
          <a:p>
            <a:r>
              <a:rPr lang="en-GB" sz="2000" dirty="0" smtClean="0"/>
              <a:t>Establishment of </a:t>
            </a:r>
            <a:r>
              <a:rPr lang="en-GB" sz="2000" b="1" i="1" dirty="0" smtClean="0"/>
              <a:t>Security Manager </a:t>
            </a:r>
            <a:r>
              <a:rPr lang="en-GB" sz="2000" dirty="0" smtClean="0"/>
              <a:t>role within GitHub organisations</a:t>
            </a:r>
          </a:p>
          <a:p>
            <a:r>
              <a:rPr lang="en-GB" sz="2000" b="1" i="1" dirty="0" smtClean="0"/>
              <a:t>Review</a:t>
            </a:r>
            <a:r>
              <a:rPr lang="en-GB" sz="2000" dirty="0" smtClean="0"/>
              <a:t> of existing repos, permissions, PATs, processes, and workflows for projects including SONIA, BEEDS, and Bank Website.</a:t>
            </a:r>
          </a:p>
          <a:p>
            <a:r>
              <a:rPr lang="en-GB" sz="2000" dirty="0" smtClean="0"/>
              <a:t>Collection of </a:t>
            </a:r>
            <a:r>
              <a:rPr lang="en-GB" sz="2000" b="1" i="1" dirty="0" smtClean="0"/>
              <a:t>data</a:t>
            </a:r>
            <a:r>
              <a:rPr lang="en-GB" sz="2000" dirty="0" smtClean="0"/>
              <a:t> focusing on users and use of GitHub</a:t>
            </a:r>
          </a:p>
          <a:p>
            <a:r>
              <a:rPr lang="en-GB" sz="2000" dirty="0" smtClean="0"/>
              <a:t>Investigation into native tooling to support an improved </a:t>
            </a:r>
            <a:r>
              <a:rPr lang="en-GB" sz="2000" b="1" i="1" dirty="0" smtClean="0"/>
              <a:t>security culture </a:t>
            </a:r>
            <a:r>
              <a:rPr lang="en-GB" sz="2000" dirty="0" smtClean="0"/>
              <a:t>within the Developer community</a:t>
            </a:r>
          </a:p>
          <a:p>
            <a:r>
              <a:rPr lang="en-GB" sz="2000" b="1" i="1" dirty="0" smtClean="0"/>
              <a:t>Collaboration</a:t>
            </a:r>
            <a:r>
              <a:rPr lang="en-GB" sz="2000" dirty="0" smtClean="0"/>
              <a:t> with Platform and Toolchain teams to support improvements in DevOps practices</a:t>
            </a:r>
            <a:endParaRPr lang="en-GB" sz="2000" dirty="0"/>
          </a:p>
          <a:p>
            <a:pPr marL="0" indent="0">
              <a:buNone/>
            </a:pPr>
            <a:endParaRPr lang="en-GB" sz="2000" dirty="0"/>
          </a:p>
        </p:txBody>
      </p:sp>
      <p:sp>
        <p:nvSpPr>
          <p:cNvPr id="4" name="Title 3"/>
          <p:cNvSpPr>
            <a:spLocks noGrp="1"/>
          </p:cNvSpPr>
          <p:nvPr>
            <p:ph type="title"/>
          </p:nvPr>
        </p:nvSpPr>
        <p:spPr/>
        <p:txBody>
          <a:bodyPr/>
          <a:lstStyle/>
          <a:p>
            <a:r>
              <a:rPr lang="en-GB" dirty="0" err="1"/>
              <a:t>DevSecOps</a:t>
            </a:r>
            <a:r>
              <a:rPr lang="en-GB" dirty="0"/>
              <a:t> </a:t>
            </a:r>
            <a:r>
              <a:rPr lang="en-GB" dirty="0" smtClean="0"/>
              <a:t>Mission - Observe</a:t>
            </a: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000" y="1752600"/>
            <a:ext cx="2104292" cy="2104292"/>
          </a:xfrm>
          <a:prstGeom prst="rect">
            <a:avLst/>
          </a:prstGeom>
        </p:spPr>
      </p:pic>
    </p:spTree>
    <p:extLst>
      <p:ext uri="{BB962C8B-B14F-4D97-AF65-F5344CB8AC3E}">
        <p14:creationId xmlns:p14="http://schemas.microsoft.com/office/powerpoint/2010/main" val="5389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2649415" y="1752600"/>
            <a:ext cx="9087228" cy="4629150"/>
          </a:xfrm>
        </p:spPr>
        <p:txBody>
          <a:bodyPr/>
          <a:lstStyle/>
          <a:p>
            <a:pPr marL="0" indent="0">
              <a:buNone/>
            </a:pPr>
            <a:r>
              <a:rPr lang="en-GB" sz="2000" dirty="0" smtClean="0"/>
              <a:t>Introducing </a:t>
            </a:r>
            <a:r>
              <a:rPr lang="en-GB" sz="2000" dirty="0"/>
              <a:t>new policies, controls, and procedures in a </a:t>
            </a:r>
            <a:r>
              <a:rPr lang="en-GB" sz="2000" dirty="0" smtClean="0"/>
              <a:t>mandatory way can be hugely impactful, both positively and negatively.  To understand the effects these new controls will have they should be enabled in a “listening </a:t>
            </a:r>
            <a:r>
              <a:rPr lang="en-GB" sz="2000" dirty="0"/>
              <a:t>only</a:t>
            </a:r>
            <a:r>
              <a:rPr lang="en-GB" sz="2000" dirty="0" smtClean="0"/>
              <a:t>” mode.  This mode will not cause any pipelines to break but allow reporting on the scale of existing issues.</a:t>
            </a:r>
          </a:p>
          <a:p>
            <a:pPr marL="0" indent="0">
              <a:buNone/>
            </a:pPr>
            <a:endParaRPr lang="en-GB" sz="2000" dirty="0"/>
          </a:p>
          <a:p>
            <a:pPr marL="0" indent="0">
              <a:buNone/>
            </a:pPr>
            <a:r>
              <a:rPr lang="en-GB" sz="2000" dirty="0" smtClean="0"/>
              <a:t>Work in this phase will include:</a:t>
            </a:r>
          </a:p>
          <a:p>
            <a:r>
              <a:rPr lang="en-GB" sz="2000" b="1" i="1" dirty="0" smtClean="0"/>
              <a:t>Definition</a:t>
            </a:r>
            <a:r>
              <a:rPr lang="en-GB" sz="2000" dirty="0" smtClean="0"/>
              <a:t> of tooling, controls, and procedures to applied to all repos</a:t>
            </a:r>
          </a:p>
          <a:p>
            <a:r>
              <a:rPr lang="en-GB" sz="2000" dirty="0" smtClean="0"/>
              <a:t>Widespread </a:t>
            </a:r>
            <a:r>
              <a:rPr lang="en-GB" sz="2000" b="1" i="1" dirty="0" smtClean="0"/>
              <a:t>communication</a:t>
            </a:r>
            <a:r>
              <a:rPr lang="en-GB" sz="2000" dirty="0" smtClean="0"/>
              <a:t> of new controls and procedures and the “audit” mode being used</a:t>
            </a:r>
          </a:p>
          <a:p>
            <a:r>
              <a:rPr lang="en-GB" sz="2000" dirty="0" smtClean="0"/>
              <a:t>Application of </a:t>
            </a:r>
            <a:r>
              <a:rPr lang="en-GB" sz="2000" b="1" i="1" dirty="0" smtClean="0"/>
              <a:t>mandatory</a:t>
            </a:r>
            <a:r>
              <a:rPr lang="en-GB" sz="2000" dirty="0" smtClean="0"/>
              <a:t> controls against a defined scope of projects</a:t>
            </a:r>
          </a:p>
          <a:p>
            <a:r>
              <a:rPr lang="en-GB" sz="2000" b="1" i="1" dirty="0" smtClean="0"/>
              <a:t>Collection</a:t>
            </a:r>
            <a:r>
              <a:rPr lang="en-GB" sz="2000" dirty="0" smtClean="0"/>
              <a:t> of data focusing on issues found in “audit” mode</a:t>
            </a:r>
          </a:p>
          <a:p>
            <a:r>
              <a:rPr lang="en-GB" sz="2000" dirty="0" smtClean="0"/>
              <a:t>Development of a </a:t>
            </a:r>
            <a:r>
              <a:rPr lang="en-GB" sz="2000" b="1" i="1" dirty="0" smtClean="0"/>
              <a:t>roadmap</a:t>
            </a:r>
            <a:r>
              <a:rPr lang="en-GB" sz="2000" dirty="0" smtClean="0"/>
              <a:t> to support the full implementation of controls</a:t>
            </a:r>
            <a:endParaRPr lang="en-GB" sz="2000" dirty="0"/>
          </a:p>
          <a:p>
            <a:pPr marL="0" indent="0">
              <a:buNone/>
            </a:pPr>
            <a:endParaRPr lang="en-GB" sz="2000" dirty="0"/>
          </a:p>
        </p:txBody>
      </p:sp>
      <p:sp>
        <p:nvSpPr>
          <p:cNvPr id="4" name="Title 3"/>
          <p:cNvSpPr>
            <a:spLocks noGrp="1"/>
          </p:cNvSpPr>
          <p:nvPr>
            <p:ph type="title"/>
          </p:nvPr>
        </p:nvSpPr>
        <p:spPr/>
        <p:txBody>
          <a:bodyPr/>
          <a:lstStyle/>
          <a:p>
            <a:r>
              <a:rPr lang="en-GB" dirty="0" err="1"/>
              <a:t>DevSecOps</a:t>
            </a:r>
            <a:r>
              <a:rPr lang="en-GB" dirty="0"/>
              <a:t> </a:t>
            </a:r>
            <a:r>
              <a:rPr lang="en-GB" dirty="0" smtClean="0"/>
              <a:t>Mission - Audit</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261" y="1752599"/>
            <a:ext cx="2110154" cy="2110154"/>
          </a:xfrm>
          <a:prstGeom prst="rect">
            <a:avLst/>
          </a:prstGeom>
        </p:spPr>
      </p:pic>
    </p:spTree>
    <p:extLst>
      <p:ext uri="{BB962C8B-B14F-4D97-AF65-F5344CB8AC3E}">
        <p14:creationId xmlns:p14="http://schemas.microsoft.com/office/powerpoint/2010/main" val="2089971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2649415" y="1752600"/>
            <a:ext cx="9087228" cy="4629150"/>
          </a:xfrm>
        </p:spPr>
        <p:txBody>
          <a:bodyPr/>
          <a:lstStyle/>
          <a:p>
            <a:pPr marL="0" indent="0">
              <a:buNone/>
            </a:pPr>
            <a:r>
              <a:rPr lang="en-GB" sz="2000" dirty="0" smtClean="0"/>
              <a:t>Once the impact assessment of proposed controls has been reviews and any refinements made, the resulting, agreed controls can be fully implemented.  This implementation will be part of mandatory, “breaking”, workflows that will support security processes for all projects and repos.</a:t>
            </a:r>
          </a:p>
          <a:p>
            <a:pPr marL="0" indent="0">
              <a:buNone/>
            </a:pPr>
            <a:endParaRPr lang="en-GB" sz="2000" dirty="0"/>
          </a:p>
          <a:p>
            <a:pPr marL="0" indent="0">
              <a:buNone/>
            </a:pPr>
            <a:r>
              <a:rPr lang="en-GB" sz="2000" dirty="0" smtClean="0"/>
              <a:t>Work in this phase will include:</a:t>
            </a:r>
          </a:p>
          <a:p>
            <a:r>
              <a:rPr lang="en-GB" sz="2000" dirty="0" smtClean="0"/>
              <a:t>Centralised </a:t>
            </a:r>
            <a:r>
              <a:rPr lang="en-GB" sz="2000" b="1" i="1" dirty="0" smtClean="0"/>
              <a:t>documentation</a:t>
            </a:r>
            <a:r>
              <a:rPr lang="en-GB" sz="2000" dirty="0" smtClean="0"/>
              <a:t> available for all controls and processes</a:t>
            </a:r>
          </a:p>
          <a:p>
            <a:r>
              <a:rPr lang="en-GB" sz="2000" b="1" i="1" dirty="0" smtClean="0"/>
              <a:t>Communication</a:t>
            </a:r>
            <a:r>
              <a:rPr lang="en-GB" sz="2000" dirty="0" smtClean="0"/>
              <a:t> campaign to inform all developers and users of the changes</a:t>
            </a:r>
          </a:p>
          <a:p>
            <a:r>
              <a:rPr lang="en-GB" sz="2000" dirty="0" smtClean="0"/>
              <a:t>Implementation of </a:t>
            </a:r>
            <a:r>
              <a:rPr lang="en-GB" sz="2000" b="1" i="1" dirty="0" smtClean="0"/>
              <a:t>mandatory workflows </a:t>
            </a:r>
            <a:r>
              <a:rPr lang="en-GB" sz="2000" dirty="0" smtClean="0"/>
              <a:t>for all projects and repos</a:t>
            </a:r>
          </a:p>
          <a:p>
            <a:r>
              <a:rPr lang="en-GB" sz="2000" b="1" dirty="0" smtClean="0"/>
              <a:t>Phased rollout </a:t>
            </a:r>
            <a:r>
              <a:rPr lang="en-GB" sz="2000" dirty="0" smtClean="0"/>
              <a:t>of workflows to ensure testing and review</a:t>
            </a:r>
          </a:p>
          <a:p>
            <a:r>
              <a:rPr lang="en-GB" sz="2000" b="1" i="1" dirty="0" smtClean="0"/>
              <a:t>Continuous review </a:t>
            </a:r>
            <a:r>
              <a:rPr lang="en-GB" sz="2000" dirty="0" smtClean="0"/>
              <a:t>of impact of new controls and workflows</a:t>
            </a:r>
            <a:endParaRPr lang="en-GB" sz="2000" dirty="0"/>
          </a:p>
          <a:p>
            <a:pPr marL="0" indent="0">
              <a:buNone/>
            </a:pPr>
            <a:endParaRPr lang="en-GB" sz="2000" dirty="0"/>
          </a:p>
        </p:txBody>
      </p:sp>
      <p:sp>
        <p:nvSpPr>
          <p:cNvPr id="4" name="Title 3"/>
          <p:cNvSpPr>
            <a:spLocks noGrp="1"/>
          </p:cNvSpPr>
          <p:nvPr>
            <p:ph type="title"/>
          </p:nvPr>
        </p:nvSpPr>
        <p:spPr/>
        <p:txBody>
          <a:bodyPr/>
          <a:lstStyle/>
          <a:p>
            <a:r>
              <a:rPr lang="en-GB" dirty="0" err="1"/>
              <a:t>DevSecOps</a:t>
            </a:r>
            <a:r>
              <a:rPr lang="en-GB" dirty="0"/>
              <a:t> </a:t>
            </a:r>
            <a:r>
              <a:rPr lang="en-GB" dirty="0" smtClean="0"/>
              <a:t>Mission - </a:t>
            </a:r>
            <a:r>
              <a:rPr lang="en-GB" dirty="0">
                <a:solidFill>
                  <a:srgbClr val="002060"/>
                </a:solidFill>
              </a:rPr>
              <a:t>Enforce</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000" y="1752600"/>
            <a:ext cx="2099163" cy="2099163"/>
          </a:xfrm>
          <a:prstGeom prst="rect">
            <a:avLst/>
          </a:prstGeom>
        </p:spPr>
      </p:pic>
    </p:spTree>
    <p:extLst>
      <p:ext uri="{BB962C8B-B14F-4D97-AF65-F5344CB8AC3E}">
        <p14:creationId xmlns:p14="http://schemas.microsoft.com/office/powerpoint/2010/main" val="3374648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a:xfrm>
            <a:off x="2649415" y="1752600"/>
            <a:ext cx="9087228" cy="4629150"/>
          </a:xfrm>
        </p:spPr>
        <p:txBody>
          <a:bodyPr/>
          <a:lstStyle/>
          <a:p>
            <a:pPr marL="0" indent="0">
              <a:buNone/>
            </a:pPr>
            <a:r>
              <a:rPr lang="en-GB" sz="2000" dirty="0" smtClean="0"/>
              <a:t>All work to improve the security of our development repos and pipelines must be reviewed with lessons learned being feed back into the </a:t>
            </a:r>
            <a:r>
              <a:rPr lang="en-GB" sz="2000" dirty="0" err="1" smtClean="0"/>
              <a:t>DevSecOps</a:t>
            </a:r>
            <a:r>
              <a:rPr lang="en-GB" sz="2000" dirty="0" smtClean="0"/>
              <a:t> process.  To support this continuous monitoring and enable the tracking of the impact of new controls and workflows, reporting </a:t>
            </a:r>
            <a:r>
              <a:rPr lang="en-GB" sz="2000" dirty="0"/>
              <a:t>will </a:t>
            </a:r>
            <a:r>
              <a:rPr lang="en-GB" sz="2000" dirty="0" smtClean="0"/>
              <a:t>be made available to stakeholders.</a:t>
            </a:r>
          </a:p>
          <a:p>
            <a:pPr marL="0" indent="0">
              <a:buNone/>
            </a:pPr>
            <a:endParaRPr lang="en-GB" sz="2000" dirty="0"/>
          </a:p>
          <a:p>
            <a:pPr marL="0" indent="0">
              <a:buNone/>
            </a:pPr>
            <a:r>
              <a:rPr lang="en-GB" sz="2000" dirty="0" smtClean="0"/>
              <a:t>Work in this phase will include:</a:t>
            </a:r>
          </a:p>
          <a:p>
            <a:r>
              <a:rPr lang="en-GB" sz="2000" dirty="0" smtClean="0"/>
              <a:t>Development of agreed </a:t>
            </a:r>
            <a:r>
              <a:rPr lang="en-GB" sz="2000" b="1" i="1" dirty="0" smtClean="0"/>
              <a:t>metrics</a:t>
            </a:r>
            <a:r>
              <a:rPr lang="en-GB" sz="2000" dirty="0" smtClean="0"/>
              <a:t> to track effectiveness</a:t>
            </a:r>
          </a:p>
          <a:p>
            <a:r>
              <a:rPr lang="en-GB" sz="2000" dirty="0" smtClean="0"/>
              <a:t>Update processes to enable </a:t>
            </a:r>
            <a:r>
              <a:rPr lang="en-GB" sz="2000" b="1" i="1" dirty="0" smtClean="0"/>
              <a:t>feedback and improvement</a:t>
            </a:r>
          </a:p>
          <a:p>
            <a:r>
              <a:rPr lang="en-GB" sz="2000" dirty="0" smtClean="0"/>
              <a:t>Creation of a </a:t>
            </a:r>
            <a:r>
              <a:rPr lang="en-GB" sz="2000" b="1" i="1" dirty="0" smtClean="0"/>
              <a:t>reporting</a:t>
            </a:r>
            <a:r>
              <a:rPr lang="en-GB" sz="2000" dirty="0" smtClean="0"/>
              <a:t> process for communication</a:t>
            </a:r>
          </a:p>
          <a:p>
            <a:r>
              <a:rPr lang="en-GB" sz="2000" dirty="0" smtClean="0"/>
              <a:t>Investigation into </a:t>
            </a:r>
            <a:r>
              <a:rPr lang="en-GB" sz="2000" b="1" i="1" dirty="0" smtClean="0"/>
              <a:t>future improvements </a:t>
            </a:r>
            <a:r>
              <a:rPr lang="en-GB" sz="2000" dirty="0" smtClean="0"/>
              <a:t>through tooling, and processes</a:t>
            </a:r>
            <a:endParaRPr lang="en-GB" sz="2000" dirty="0"/>
          </a:p>
        </p:txBody>
      </p:sp>
      <p:sp>
        <p:nvSpPr>
          <p:cNvPr id="4" name="Title 3"/>
          <p:cNvSpPr>
            <a:spLocks noGrp="1"/>
          </p:cNvSpPr>
          <p:nvPr>
            <p:ph type="title"/>
          </p:nvPr>
        </p:nvSpPr>
        <p:spPr/>
        <p:txBody>
          <a:bodyPr/>
          <a:lstStyle/>
          <a:p>
            <a:r>
              <a:rPr lang="en-GB" dirty="0" err="1"/>
              <a:t>DevSecOps</a:t>
            </a:r>
            <a:r>
              <a:rPr lang="en-GB" dirty="0"/>
              <a:t> </a:t>
            </a:r>
            <a:r>
              <a:rPr lang="en-GB" dirty="0" smtClean="0"/>
              <a:t>Mission - </a:t>
            </a:r>
            <a:r>
              <a:rPr lang="en-GB" dirty="0">
                <a:solidFill>
                  <a:srgbClr val="002060"/>
                </a:solidFill>
              </a:rPr>
              <a:t>Review</a:t>
            </a:r>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52" y="1752599"/>
            <a:ext cx="2099163" cy="2099163"/>
          </a:xfrm>
          <a:prstGeom prst="rect">
            <a:avLst/>
          </a:prstGeom>
        </p:spPr>
      </p:pic>
    </p:spTree>
    <p:extLst>
      <p:ext uri="{BB962C8B-B14F-4D97-AF65-F5344CB8AC3E}">
        <p14:creationId xmlns:p14="http://schemas.microsoft.com/office/powerpoint/2010/main" val="261034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24394</TotalTime>
  <Words>668</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8</vt:i4>
      </vt:variant>
    </vt:vector>
  </HeadingPairs>
  <TitlesOfParts>
    <vt:vector size="14" baseType="lpstr">
      <vt:lpstr>Arial</vt:lpstr>
      <vt:lpstr>Calibri</vt:lpstr>
      <vt:lpstr>Century Gothic</vt:lpstr>
      <vt:lpstr>Bank LINKS Template</vt:lpstr>
      <vt:lpstr>1_Bank LINKS Template</vt:lpstr>
      <vt:lpstr>2_Bank LINKS Template</vt:lpstr>
      <vt:lpstr>PowerPoint Presentation</vt:lpstr>
      <vt:lpstr>PowerPoint Presentation</vt:lpstr>
      <vt:lpstr>DevSecOps Mission</vt:lpstr>
      <vt:lpstr>DevSecOps Mission - Observe</vt:lpstr>
      <vt:lpstr>DevSecOps Mission - Audit</vt:lpstr>
      <vt:lpstr>DevSecOps Mission - Enforce</vt:lpstr>
      <vt:lpstr>DevSecOps Mission -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66</cp:revision>
  <dcterms:created xsi:type="dcterms:W3CDTF">2022-03-04T14:18:02Z</dcterms:created>
  <dcterms:modified xsi:type="dcterms:W3CDTF">2023-02-13T11:48:27Z</dcterms:modified>
</cp:coreProperties>
</file>