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1" r:id="rId6"/>
    <p:sldId id="263" r:id="rId7"/>
    <p:sldId id="267" r:id="rId8"/>
    <p:sldId id="264" r:id="rId9"/>
    <p:sldId id="268" r:id="rId10"/>
    <p:sldId id="266" r:id="rId11"/>
    <p:sldId id="269" r:id="rId12"/>
    <p:sldId id="260" r:id="rId13"/>
    <p:sldId id="270" r:id="rId14"/>
    <p:sldId id="271" r:id="rId15"/>
    <p:sldId id="285" r:id="rId16"/>
    <p:sldId id="272" r:id="rId17"/>
    <p:sldId id="273" r:id="rId18"/>
    <p:sldId id="286" r:id="rId19"/>
    <p:sldId id="274" r:id="rId20"/>
    <p:sldId id="275" r:id="rId21"/>
    <p:sldId id="287" r:id="rId22"/>
    <p:sldId id="279" r:id="rId23"/>
    <p:sldId id="280" r:id="rId24"/>
    <p:sldId id="281" r:id="rId25"/>
    <p:sldId id="282" r:id="rId26"/>
    <p:sldId id="283" r:id="rId27"/>
    <p:sldId id="284" r:id="rId28"/>
    <p:sldId id="276" r:id="rId29"/>
    <p:sldId id="277" r:id="rId30"/>
    <p:sldId id="278" r:id="rId31"/>
  </p:sldIdLst>
  <p:sldSz cx="12192000" cy="6858000"/>
  <p:notesSz cx="7053263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E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408" autoAdjust="0"/>
  </p:normalViewPr>
  <p:slideViewPr>
    <p:cSldViewPr snapToGrid="0">
      <p:cViewPr varScale="1">
        <p:scale>
          <a:sx n="54" d="100"/>
          <a:sy n="54" d="100"/>
        </p:scale>
        <p:origin x="11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68" d="100"/>
        <a:sy n="16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7072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5217" y="0"/>
            <a:ext cx="3056414" cy="467072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D519896B-F704-4E91-A08D-F31969FEBD25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63638"/>
            <a:ext cx="5586413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5327" y="4480004"/>
            <a:ext cx="5642610" cy="3665458"/>
          </a:xfrm>
          <a:prstGeom prst="rect">
            <a:avLst/>
          </a:prstGeom>
        </p:spPr>
        <p:txBody>
          <a:bodyPr vert="horz" lIns="93497" tIns="46749" rIns="93497" bIns="4674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56414" cy="467071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5217" y="8842030"/>
            <a:ext cx="3056414" cy="467071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C3083964-9337-496F-8DB9-297DDEBBB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91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Selamat</a:t>
            </a:r>
            <a:r>
              <a:rPr lang="en-US" dirty="0"/>
              <a:t> Pagi/Siang/Sore/Malam </a:t>
            </a:r>
            <a:r>
              <a:rPr lang="en-US" dirty="0" err="1"/>
              <a:t>semuanya</a:t>
            </a:r>
            <a:r>
              <a:rPr lang="en-US" dirty="0"/>
              <a:t>, </a:t>
            </a:r>
            <a:r>
              <a:rPr lang="en-US" dirty="0" err="1"/>
              <a:t>perkenalkan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Vincent </a:t>
            </a:r>
            <a:r>
              <a:rPr lang="en-US" dirty="0" err="1"/>
              <a:t>Junitio</a:t>
            </a:r>
            <a:r>
              <a:rPr lang="en-US" dirty="0"/>
              <a:t> Ungu. Pada video kali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b="1" dirty="0"/>
              <a:t>String Matching</a:t>
            </a:r>
            <a:r>
              <a:rPr lang="en-US" dirty="0"/>
              <a:t>.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memasuki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pembahasannya</a:t>
            </a:r>
            <a:r>
              <a:rPr lang="en-US" dirty="0"/>
              <a:t>, </a:t>
            </a:r>
            <a:r>
              <a:rPr lang="en-US" dirty="0" err="1"/>
              <a:t>mari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cari</a:t>
            </a:r>
            <a:r>
              <a:rPr lang="en-US" dirty="0"/>
              <a:t> </a:t>
            </a:r>
            <a:r>
              <a:rPr lang="en-US" dirty="0" err="1"/>
              <a:t>tahu</a:t>
            </a:r>
            <a:r>
              <a:rPr lang="en-US" dirty="0"/>
              <a:t>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b="1" dirty="0"/>
              <a:t>String Matching.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83964-9337-496F-8DB9-297DDEBBB2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882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err="1"/>
              <a:t>Kemudian</a:t>
            </a:r>
            <a:r>
              <a:rPr lang="en-US" b="0" dirty="0"/>
              <a:t> </a:t>
            </a:r>
            <a:r>
              <a:rPr lang="en-US" b="1" dirty="0"/>
              <a:t>String Matching </a:t>
            </a:r>
            <a:r>
              <a:rPr lang="en-US" b="0" dirty="0" err="1"/>
              <a:t>dapat</a:t>
            </a:r>
            <a:r>
              <a:rPr lang="en-US" b="0" dirty="0"/>
              <a:t> </a:t>
            </a:r>
            <a:r>
              <a:rPr lang="en-US" b="0" dirty="0" err="1"/>
              <a:t>digunakan</a:t>
            </a:r>
            <a:r>
              <a:rPr lang="en-US" b="0" dirty="0"/>
              <a:t> </a:t>
            </a:r>
            <a:r>
              <a:rPr lang="en-US" b="0" dirty="0" err="1"/>
              <a:t>dalam</a:t>
            </a:r>
            <a:r>
              <a:rPr lang="en-US" b="0" dirty="0"/>
              <a:t> </a:t>
            </a:r>
            <a:r>
              <a:rPr lang="en-US" b="0" dirty="0" err="1"/>
              <a:t>mencari</a:t>
            </a:r>
            <a:r>
              <a:rPr lang="en-US" b="0" dirty="0"/>
              <a:t> </a:t>
            </a:r>
            <a:r>
              <a:rPr lang="en-US" b="0" dirty="0" err="1"/>
              <a:t>judul</a:t>
            </a:r>
            <a:r>
              <a:rPr lang="en-US" b="0" dirty="0"/>
              <a:t> </a:t>
            </a:r>
            <a:r>
              <a:rPr lang="en-US" b="0" dirty="0" err="1"/>
              <a:t>buku</a:t>
            </a:r>
            <a:r>
              <a:rPr lang="en-US" b="0" dirty="0"/>
              <a:t> di </a:t>
            </a:r>
            <a:r>
              <a:rPr lang="en-US" b="0" dirty="0" err="1"/>
              <a:t>toko</a:t>
            </a:r>
            <a:r>
              <a:rPr lang="en-US" b="0" dirty="0"/>
              <a:t> </a:t>
            </a:r>
            <a:r>
              <a:rPr lang="en-US" b="0" dirty="0" err="1"/>
              <a:t>buku</a:t>
            </a:r>
            <a:r>
              <a:rPr lang="en-US" b="0" dirty="0"/>
              <a:t>. </a:t>
            </a:r>
            <a:r>
              <a:rPr lang="en-US" b="0" dirty="0" err="1"/>
              <a:t>Seperti</a:t>
            </a:r>
            <a:r>
              <a:rPr lang="en-US" b="0" dirty="0"/>
              <a:t> yang </a:t>
            </a:r>
            <a:r>
              <a:rPr lang="en-US" b="0" dirty="0" err="1"/>
              <a:t>kita</a:t>
            </a:r>
            <a:r>
              <a:rPr lang="en-US" b="0" dirty="0"/>
              <a:t> </a:t>
            </a:r>
            <a:r>
              <a:rPr lang="en-US" b="0" dirty="0" err="1"/>
              <a:t>ketahui</a:t>
            </a:r>
            <a:r>
              <a:rPr lang="en-US" b="0" dirty="0"/>
              <a:t> </a:t>
            </a:r>
            <a:r>
              <a:rPr lang="en-US" b="0" dirty="0" err="1"/>
              <a:t>bahwa</a:t>
            </a:r>
            <a:r>
              <a:rPr lang="en-US" b="0" dirty="0"/>
              <a:t> </a:t>
            </a:r>
            <a:r>
              <a:rPr lang="en-US" b="0" dirty="0" err="1"/>
              <a:t>toko</a:t>
            </a:r>
            <a:r>
              <a:rPr lang="en-US" b="0" dirty="0"/>
              <a:t> </a:t>
            </a:r>
            <a:r>
              <a:rPr lang="en-US" b="0" dirty="0" err="1"/>
              <a:t>buku</a:t>
            </a:r>
            <a:r>
              <a:rPr lang="en-US" b="0" dirty="0"/>
              <a:t> </a:t>
            </a:r>
            <a:r>
              <a:rPr lang="en-US" b="0" dirty="0" err="1"/>
              <a:t>memiliki</a:t>
            </a:r>
            <a:r>
              <a:rPr lang="en-US" b="0" dirty="0"/>
              <a:t> </a:t>
            </a:r>
            <a:r>
              <a:rPr lang="en-US" b="0" dirty="0" err="1"/>
              <a:t>banyak</a:t>
            </a:r>
            <a:r>
              <a:rPr lang="en-US" b="0" dirty="0"/>
              <a:t> </a:t>
            </a:r>
            <a:r>
              <a:rPr lang="en-US" b="0" dirty="0" err="1"/>
              <a:t>buku</a:t>
            </a:r>
            <a:r>
              <a:rPr lang="en-US" b="0" dirty="0"/>
              <a:t> </a:t>
            </a:r>
            <a:r>
              <a:rPr lang="en-US" b="0" dirty="0" err="1"/>
              <a:t>sehingga</a:t>
            </a:r>
            <a:r>
              <a:rPr lang="en-US" b="0" dirty="0"/>
              <a:t> </a:t>
            </a:r>
            <a:r>
              <a:rPr lang="en-US" b="0" dirty="0" err="1"/>
              <a:t>cukup</a:t>
            </a:r>
            <a:r>
              <a:rPr lang="en-US" b="0" dirty="0"/>
              <a:t> </a:t>
            </a:r>
            <a:r>
              <a:rPr lang="en-US" b="0" dirty="0" err="1"/>
              <a:t>kurang</a:t>
            </a:r>
            <a:r>
              <a:rPr lang="en-US" b="0" dirty="0"/>
              <a:t> </a:t>
            </a:r>
            <a:r>
              <a:rPr lang="en-US" b="0" dirty="0" err="1"/>
              <a:t>memungkinkan</a:t>
            </a:r>
            <a:r>
              <a:rPr lang="en-US" b="0" dirty="0"/>
              <a:t> </a:t>
            </a:r>
            <a:r>
              <a:rPr lang="en-US" b="0" dirty="0" err="1"/>
              <a:t>jika</a:t>
            </a:r>
            <a:r>
              <a:rPr lang="en-US" b="0" dirty="0"/>
              <a:t> </a:t>
            </a:r>
            <a:r>
              <a:rPr lang="en-US" b="0" dirty="0" err="1"/>
              <a:t>kita</a:t>
            </a:r>
            <a:r>
              <a:rPr lang="en-US" b="0" dirty="0"/>
              <a:t> </a:t>
            </a:r>
            <a:r>
              <a:rPr lang="en-US" b="0" dirty="0" err="1"/>
              <a:t>mencari</a:t>
            </a:r>
            <a:r>
              <a:rPr lang="en-US" b="0" dirty="0"/>
              <a:t> </a:t>
            </a:r>
            <a:r>
              <a:rPr lang="en-US" b="0" dirty="0" err="1"/>
              <a:t>satu</a:t>
            </a:r>
            <a:r>
              <a:rPr lang="en-US" b="0" dirty="0"/>
              <a:t> demi </a:t>
            </a:r>
            <a:r>
              <a:rPr lang="en-US" b="0" dirty="0" err="1"/>
              <a:t>satu</a:t>
            </a:r>
            <a:r>
              <a:rPr lang="en-US" b="0" dirty="0"/>
              <a:t> </a:t>
            </a:r>
            <a:r>
              <a:rPr lang="en-US" b="0" dirty="0" err="1"/>
              <a:t>bagian</a:t>
            </a:r>
            <a:r>
              <a:rPr lang="en-US" b="0" dirty="0"/>
              <a:t> </a:t>
            </a:r>
            <a:r>
              <a:rPr lang="en-US" b="0" dirty="0" err="1"/>
              <a:t>apakah</a:t>
            </a:r>
            <a:r>
              <a:rPr lang="en-US" b="0" dirty="0"/>
              <a:t> </a:t>
            </a:r>
            <a:r>
              <a:rPr lang="en-US" b="0" dirty="0" err="1"/>
              <a:t>ada</a:t>
            </a:r>
            <a:r>
              <a:rPr lang="en-US" b="0" dirty="0"/>
              <a:t> </a:t>
            </a:r>
            <a:r>
              <a:rPr lang="en-US" b="0" dirty="0" err="1"/>
              <a:t>buku</a:t>
            </a:r>
            <a:r>
              <a:rPr lang="en-US" b="0" dirty="0"/>
              <a:t> yang </a:t>
            </a:r>
            <a:r>
              <a:rPr lang="en-US" b="0" dirty="0" err="1"/>
              <a:t>kita</a:t>
            </a:r>
            <a:r>
              <a:rPr lang="en-US" b="0" dirty="0"/>
              <a:t> </a:t>
            </a:r>
            <a:r>
              <a:rPr lang="en-US" b="0" dirty="0" err="1"/>
              <a:t>inginkan</a:t>
            </a:r>
            <a:r>
              <a:rPr lang="en-US" b="0" dirty="0"/>
              <a:t>. Oleh </a:t>
            </a:r>
            <a:r>
              <a:rPr lang="en-US" b="0" dirty="0" err="1"/>
              <a:t>karena</a:t>
            </a:r>
            <a:r>
              <a:rPr lang="en-US" b="0" dirty="0"/>
              <a:t> </a:t>
            </a:r>
            <a:r>
              <a:rPr lang="en-US" b="0" dirty="0" err="1"/>
              <a:t>itu</a:t>
            </a:r>
            <a:r>
              <a:rPr lang="en-US" b="0" dirty="0"/>
              <a:t>, rata-rata </a:t>
            </a:r>
            <a:r>
              <a:rPr lang="en-US" b="0" dirty="0" err="1"/>
              <a:t>toko</a:t>
            </a:r>
            <a:r>
              <a:rPr lang="en-US" b="0" dirty="0"/>
              <a:t> </a:t>
            </a:r>
            <a:r>
              <a:rPr lang="en-US" b="0" dirty="0" err="1"/>
              <a:t>buku</a:t>
            </a:r>
            <a:r>
              <a:rPr lang="en-US" b="0" dirty="0"/>
              <a:t> </a:t>
            </a:r>
            <a:r>
              <a:rPr lang="en-US" b="0" dirty="0" err="1"/>
              <a:t>menyediakan</a:t>
            </a:r>
            <a:r>
              <a:rPr lang="en-US" b="0" dirty="0"/>
              <a:t> </a:t>
            </a:r>
            <a:r>
              <a:rPr lang="en-US" b="0" dirty="0" err="1"/>
              <a:t>sebuah</a:t>
            </a:r>
            <a:r>
              <a:rPr lang="en-US" b="0" dirty="0"/>
              <a:t> </a:t>
            </a:r>
            <a:r>
              <a:rPr lang="en-US" b="0" dirty="0" err="1"/>
              <a:t>komputer</a:t>
            </a:r>
            <a:r>
              <a:rPr lang="en-US" b="0" dirty="0"/>
              <a:t> </a:t>
            </a:r>
            <a:r>
              <a:rPr lang="en-US" b="0" dirty="0" err="1"/>
              <a:t>untuk</a:t>
            </a:r>
            <a:r>
              <a:rPr lang="en-US" b="0" dirty="0"/>
              <a:t> </a:t>
            </a:r>
            <a:r>
              <a:rPr lang="en-US" b="0" dirty="0" err="1"/>
              <a:t>mengecek</a:t>
            </a:r>
            <a:r>
              <a:rPr lang="en-US" b="0" dirty="0"/>
              <a:t> </a:t>
            </a:r>
            <a:r>
              <a:rPr lang="en-US" b="0" dirty="0" err="1"/>
              <a:t>apakah</a:t>
            </a:r>
            <a:r>
              <a:rPr lang="en-US" b="0" dirty="0"/>
              <a:t> </a:t>
            </a:r>
            <a:r>
              <a:rPr lang="en-US" b="0" dirty="0" err="1"/>
              <a:t>buku</a:t>
            </a:r>
            <a:r>
              <a:rPr lang="en-US" b="0" dirty="0"/>
              <a:t> yang </a:t>
            </a:r>
            <a:r>
              <a:rPr lang="en-US" b="0" dirty="0" err="1"/>
              <a:t>ingin</a:t>
            </a:r>
            <a:r>
              <a:rPr lang="en-US" b="0" dirty="0"/>
              <a:t> </a:t>
            </a:r>
            <a:r>
              <a:rPr lang="en-US" b="0" dirty="0" err="1"/>
              <a:t>dicari</a:t>
            </a:r>
            <a:r>
              <a:rPr lang="en-US" b="0" dirty="0"/>
              <a:t> </a:t>
            </a:r>
            <a:r>
              <a:rPr lang="en-US" b="0" dirty="0" err="1"/>
              <a:t>tersedia</a:t>
            </a:r>
            <a:r>
              <a:rPr lang="en-US" b="0" dirty="0"/>
              <a:t>? Cara </a:t>
            </a:r>
            <a:r>
              <a:rPr lang="en-US" b="0" dirty="0" err="1"/>
              <a:t>pengecekan</a:t>
            </a:r>
            <a:r>
              <a:rPr lang="en-US" b="0" dirty="0"/>
              <a:t> </a:t>
            </a:r>
            <a:r>
              <a:rPr lang="en-US" b="0" dirty="0" err="1"/>
              <a:t>ini</a:t>
            </a:r>
            <a:r>
              <a:rPr lang="en-US" b="0" dirty="0"/>
              <a:t> </a:t>
            </a:r>
            <a:r>
              <a:rPr lang="en-US" b="0" dirty="0" err="1"/>
              <a:t>dapat</a:t>
            </a:r>
            <a:r>
              <a:rPr lang="en-US" b="0" dirty="0"/>
              <a:t> </a:t>
            </a:r>
            <a:r>
              <a:rPr lang="en-US" b="0" dirty="0" err="1"/>
              <a:t>memanfaatkan</a:t>
            </a:r>
            <a:r>
              <a:rPr lang="en-US" b="0" dirty="0"/>
              <a:t> </a:t>
            </a:r>
            <a:r>
              <a:rPr lang="en-US" b="1" dirty="0"/>
              <a:t>String Matching</a:t>
            </a:r>
            <a:r>
              <a:rPr lang="en-US" b="0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34974">
              <a:defRPr/>
            </a:pPr>
            <a:fld id="{C3083964-9337-496F-8DB9-297DDEBBB2AA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34974">
                <a:defRPr/>
              </a:pPr>
              <a:t>10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495030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err="1"/>
              <a:t>Misalkan</a:t>
            </a:r>
            <a:r>
              <a:rPr lang="en-US" b="0" dirty="0"/>
              <a:t> </a:t>
            </a:r>
            <a:r>
              <a:rPr lang="en-US" b="0" dirty="0" err="1"/>
              <a:t>kita</a:t>
            </a:r>
            <a:r>
              <a:rPr lang="en-US" b="0" dirty="0"/>
              <a:t> </a:t>
            </a:r>
            <a:r>
              <a:rPr lang="en-US" b="0" dirty="0" err="1"/>
              <a:t>ingin</a:t>
            </a:r>
            <a:r>
              <a:rPr lang="en-US" b="0" dirty="0"/>
              <a:t> </a:t>
            </a:r>
            <a:r>
              <a:rPr lang="en-US" b="0" dirty="0" err="1"/>
              <a:t>mencari</a:t>
            </a:r>
            <a:r>
              <a:rPr lang="en-US" b="0" dirty="0"/>
              <a:t> </a:t>
            </a:r>
            <a:r>
              <a:rPr lang="en-US" b="0" dirty="0" err="1"/>
              <a:t>buku</a:t>
            </a:r>
            <a:r>
              <a:rPr lang="en-US" b="0" dirty="0"/>
              <a:t> </a:t>
            </a:r>
            <a:r>
              <a:rPr lang="en-US" b="0" dirty="0" err="1"/>
              <a:t>berjudul</a:t>
            </a:r>
            <a:r>
              <a:rPr lang="en-US" b="0" dirty="0"/>
              <a:t> What is Artificial Intelligence. </a:t>
            </a:r>
            <a:r>
              <a:rPr lang="en-US" b="0" dirty="0" err="1"/>
              <a:t>Ternyata</a:t>
            </a:r>
            <a:r>
              <a:rPr lang="en-US" b="0" dirty="0"/>
              <a:t> </a:t>
            </a:r>
            <a:r>
              <a:rPr lang="en-US" b="0" dirty="0" err="1"/>
              <a:t>ditemukan</a:t>
            </a:r>
            <a:r>
              <a:rPr lang="en-US" b="0" dirty="0"/>
              <a:t>, </a:t>
            </a:r>
            <a:r>
              <a:rPr lang="en-US" b="0" dirty="0" err="1"/>
              <a:t>dengan</a:t>
            </a:r>
            <a:r>
              <a:rPr lang="en-US" b="0" dirty="0"/>
              <a:t> </a:t>
            </a:r>
            <a:r>
              <a:rPr lang="en-US" b="0" dirty="0" err="1"/>
              <a:t>begitu</a:t>
            </a:r>
            <a:r>
              <a:rPr lang="en-US" b="0" dirty="0"/>
              <a:t> </a:t>
            </a:r>
            <a:r>
              <a:rPr lang="en-US" b="0" dirty="0" err="1"/>
              <a:t>kita</a:t>
            </a:r>
            <a:r>
              <a:rPr lang="en-US" b="0" dirty="0"/>
              <a:t> </a:t>
            </a:r>
            <a:r>
              <a:rPr lang="en-US" b="0" dirty="0" err="1"/>
              <a:t>dapat</a:t>
            </a:r>
            <a:r>
              <a:rPr lang="en-US" b="0" dirty="0"/>
              <a:t> </a:t>
            </a:r>
            <a:r>
              <a:rPr lang="en-US" b="0" dirty="0" err="1"/>
              <a:t>langsung</a:t>
            </a:r>
            <a:r>
              <a:rPr lang="en-US" b="0" dirty="0"/>
              <a:t> </a:t>
            </a:r>
            <a:r>
              <a:rPr lang="en-US" b="0" dirty="0" err="1"/>
              <a:t>mencarinya</a:t>
            </a:r>
            <a:r>
              <a:rPr lang="en-US" b="0" dirty="0"/>
              <a:t> dan </a:t>
            </a:r>
            <a:r>
              <a:rPr lang="en-US" b="0" dirty="0" err="1"/>
              <a:t>apabila</a:t>
            </a:r>
            <a:r>
              <a:rPr lang="en-US" b="0" dirty="0"/>
              <a:t> </a:t>
            </a:r>
            <a:r>
              <a:rPr lang="en-US" b="0" dirty="0" err="1"/>
              <a:t>tidak</a:t>
            </a:r>
            <a:r>
              <a:rPr lang="en-US" b="0" dirty="0"/>
              <a:t> </a:t>
            </a:r>
            <a:r>
              <a:rPr lang="en-US" b="0" dirty="0" err="1"/>
              <a:t>ada</a:t>
            </a:r>
            <a:r>
              <a:rPr lang="en-US" b="0" dirty="0"/>
              <a:t> </a:t>
            </a:r>
            <a:r>
              <a:rPr lang="en-US" b="0" dirty="0" err="1"/>
              <a:t>mungkin</a:t>
            </a:r>
            <a:r>
              <a:rPr lang="en-US" b="0" dirty="0"/>
              <a:t> </a:t>
            </a:r>
            <a:r>
              <a:rPr lang="en-US" b="0" dirty="0" err="1"/>
              <a:t>kita</a:t>
            </a:r>
            <a:r>
              <a:rPr lang="en-US" b="0" dirty="0"/>
              <a:t> </a:t>
            </a:r>
            <a:r>
              <a:rPr lang="en-US" b="0" dirty="0" err="1"/>
              <a:t>bisa</a:t>
            </a:r>
            <a:r>
              <a:rPr lang="en-US" b="0" dirty="0"/>
              <a:t> </a:t>
            </a:r>
            <a:r>
              <a:rPr lang="en-US" b="0" dirty="0" err="1"/>
              <a:t>langsung</a:t>
            </a:r>
            <a:r>
              <a:rPr lang="en-US" b="0" dirty="0"/>
              <a:t> </a:t>
            </a:r>
            <a:r>
              <a:rPr lang="en-US" b="0" dirty="0" err="1"/>
              <a:t>mencari</a:t>
            </a:r>
            <a:r>
              <a:rPr lang="en-US" b="0" dirty="0"/>
              <a:t> </a:t>
            </a:r>
            <a:r>
              <a:rPr lang="en-US" b="0" dirty="0" err="1"/>
              <a:t>judul</a:t>
            </a:r>
            <a:r>
              <a:rPr lang="en-US" b="0" dirty="0"/>
              <a:t> </a:t>
            </a:r>
            <a:r>
              <a:rPr lang="en-US" b="0" dirty="0" err="1"/>
              <a:t>buku</a:t>
            </a:r>
            <a:r>
              <a:rPr lang="en-US" b="0" dirty="0"/>
              <a:t> </a:t>
            </a:r>
            <a:r>
              <a:rPr lang="en-US" b="0" dirty="0" err="1"/>
              <a:t>lainnya</a:t>
            </a:r>
            <a:r>
              <a:rPr lang="en-US" b="0" dirty="0"/>
              <a:t> </a:t>
            </a:r>
            <a:r>
              <a:rPr lang="en-US" b="0" dirty="0" err="1"/>
              <a:t>atau</a:t>
            </a:r>
            <a:r>
              <a:rPr lang="en-US" b="0" dirty="0"/>
              <a:t> </a:t>
            </a:r>
            <a:r>
              <a:rPr lang="en-US" b="0" dirty="0" err="1"/>
              <a:t>langsung</a:t>
            </a:r>
            <a:r>
              <a:rPr lang="en-US" b="0" dirty="0"/>
              <a:t> </a:t>
            </a:r>
            <a:r>
              <a:rPr lang="en-US" b="0" dirty="0" err="1"/>
              <a:t>mencari</a:t>
            </a:r>
            <a:r>
              <a:rPr lang="en-US" b="0" dirty="0"/>
              <a:t> </a:t>
            </a:r>
            <a:r>
              <a:rPr lang="en-US" b="0" dirty="0" err="1"/>
              <a:t>buku</a:t>
            </a:r>
            <a:r>
              <a:rPr lang="en-US" b="0" dirty="0"/>
              <a:t> </a:t>
            </a:r>
            <a:r>
              <a:rPr lang="en-US" b="0" dirty="0" err="1"/>
              <a:t>tersebut</a:t>
            </a:r>
            <a:r>
              <a:rPr lang="en-US" b="0" dirty="0"/>
              <a:t> di </a:t>
            </a:r>
            <a:r>
              <a:rPr lang="en-US" b="0" dirty="0" err="1"/>
              <a:t>toko</a:t>
            </a:r>
            <a:r>
              <a:rPr lang="en-US" b="0" dirty="0"/>
              <a:t> </a:t>
            </a:r>
            <a:r>
              <a:rPr lang="en-US" b="0" dirty="0" err="1"/>
              <a:t>buku</a:t>
            </a:r>
            <a:r>
              <a:rPr lang="en-US" b="0" dirty="0"/>
              <a:t> </a:t>
            </a:r>
            <a:r>
              <a:rPr lang="en-US" b="0" dirty="0" err="1"/>
              <a:t>lainnya</a:t>
            </a:r>
            <a:r>
              <a:rPr lang="en-US" b="0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34974">
              <a:defRPr/>
            </a:pPr>
            <a:fld id="{C3083964-9337-496F-8DB9-297DDEBBB2AA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34974">
                <a:defRPr/>
              </a:pPr>
              <a:t>11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864802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String Matching </a:t>
            </a:r>
            <a:r>
              <a:rPr lang="en-US" b="0" dirty="0" err="1"/>
              <a:t>memiliki</a:t>
            </a:r>
            <a:r>
              <a:rPr lang="en-US" b="0" dirty="0"/>
              <a:t> 3 </a:t>
            </a:r>
            <a:r>
              <a:rPr lang="en-US" b="0" dirty="0" err="1"/>
              <a:t>algoritma</a:t>
            </a:r>
            <a:r>
              <a:rPr lang="en-US" b="0" dirty="0"/>
              <a:t> </a:t>
            </a:r>
            <a:r>
              <a:rPr lang="en-US" b="0" dirty="0" err="1"/>
              <a:t>yaitu</a:t>
            </a:r>
            <a:r>
              <a:rPr lang="en-US" b="0" dirty="0"/>
              <a:t> </a:t>
            </a:r>
            <a:r>
              <a:rPr lang="en-US" b="0" dirty="0" err="1"/>
              <a:t>Algoritma</a:t>
            </a:r>
            <a:r>
              <a:rPr lang="en-US" b="0" dirty="0"/>
              <a:t> Brute Force, </a:t>
            </a:r>
            <a:r>
              <a:rPr lang="en-US" b="0" dirty="0" err="1"/>
              <a:t>Algoritma</a:t>
            </a:r>
            <a:r>
              <a:rPr lang="en-US" b="0" dirty="0"/>
              <a:t> Knuth Morris Pratt (KMP), dan </a:t>
            </a:r>
            <a:r>
              <a:rPr lang="en-US" b="0" dirty="0" err="1"/>
              <a:t>Algoritma</a:t>
            </a:r>
            <a:r>
              <a:rPr lang="en-US" b="0" dirty="0"/>
              <a:t> Boyer Moore. Mari </a:t>
            </a:r>
            <a:r>
              <a:rPr lang="en-US" b="0" dirty="0" err="1"/>
              <a:t>kita</a:t>
            </a:r>
            <a:r>
              <a:rPr lang="en-US" b="0" dirty="0"/>
              <a:t> </a:t>
            </a:r>
            <a:r>
              <a:rPr lang="en-US" b="0" dirty="0" err="1"/>
              <a:t>telaah</a:t>
            </a:r>
            <a:r>
              <a:rPr lang="en-US" b="0" dirty="0"/>
              <a:t> </a:t>
            </a:r>
            <a:r>
              <a:rPr lang="en-US" b="0" dirty="0" err="1"/>
              <a:t>satu</a:t>
            </a:r>
            <a:r>
              <a:rPr lang="en-US" b="0" dirty="0"/>
              <a:t> per </a:t>
            </a:r>
            <a:r>
              <a:rPr lang="en-US" b="0" dirty="0" err="1"/>
              <a:t>satu</a:t>
            </a:r>
            <a:r>
              <a:rPr lang="en-US" b="0" dirty="0"/>
              <a:t>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83964-9337-496F-8DB9-297DDEBBB2A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8246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err="1"/>
              <a:t>Algoritma</a:t>
            </a:r>
            <a:r>
              <a:rPr lang="en-US" b="0" dirty="0"/>
              <a:t> Brute Force </a:t>
            </a:r>
            <a:r>
              <a:rPr lang="en-US" b="0" dirty="0" err="1"/>
              <a:t>menyelesaikan</a:t>
            </a:r>
            <a:r>
              <a:rPr lang="en-US" b="0" dirty="0"/>
              <a:t> </a:t>
            </a:r>
            <a:r>
              <a:rPr lang="en-US" b="0" dirty="0" err="1"/>
              <a:t>masalah</a:t>
            </a:r>
            <a:r>
              <a:rPr lang="en-US" b="0" dirty="0"/>
              <a:t> </a:t>
            </a:r>
            <a:r>
              <a:rPr lang="en-US" b="0" dirty="0" err="1"/>
              <a:t>berdasarkan</a:t>
            </a:r>
            <a:r>
              <a:rPr lang="en-US" b="0" dirty="0"/>
              <a:t> </a:t>
            </a:r>
            <a:r>
              <a:rPr lang="en-US" b="0" dirty="0" err="1"/>
              <a:t>definisi</a:t>
            </a:r>
            <a:r>
              <a:rPr lang="en-US" b="0" dirty="0"/>
              <a:t> </a:t>
            </a:r>
            <a:r>
              <a:rPr lang="en-US" b="0" dirty="0" err="1"/>
              <a:t>dari</a:t>
            </a:r>
            <a:r>
              <a:rPr lang="en-US" b="0" dirty="0"/>
              <a:t> </a:t>
            </a:r>
            <a:r>
              <a:rPr lang="en-US" b="0" dirty="0" err="1"/>
              <a:t>masalah</a:t>
            </a:r>
            <a:r>
              <a:rPr lang="en-US" b="0" dirty="0"/>
              <a:t> </a:t>
            </a:r>
            <a:r>
              <a:rPr lang="en-US" b="0" dirty="0" err="1"/>
              <a:t>tersebut</a:t>
            </a:r>
            <a:r>
              <a:rPr lang="en-US" b="0" dirty="0"/>
              <a:t>. Pada </a:t>
            </a:r>
            <a:r>
              <a:rPr lang="en-US" b="0" dirty="0" err="1"/>
              <a:t>kasus</a:t>
            </a:r>
            <a:r>
              <a:rPr lang="en-US" b="0" dirty="0"/>
              <a:t> </a:t>
            </a:r>
            <a:r>
              <a:rPr lang="en-US" b="1" dirty="0"/>
              <a:t>String Matching</a:t>
            </a:r>
            <a:r>
              <a:rPr lang="en-US" b="0" i="0" dirty="0"/>
              <a:t>, </a:t>
            </a:r>
            <a:r>
              <a:rPr lang="en-US" b="0" i="0" dirty="0" err="1"/>
              <a:t>kita</a:t>
            </a:r>
            <a:r>
              <a:rPr lang="en-US" b="0" i="0" dirty="0"/>
              <a:t> </a:t>
            </a:r>
            <a:r>
              <a:rPr lang="en-US" b="0" i="0" dirty="0" err="1"/>
              <a:t>akan</a:t>
            </a:r>
            <a:r>
              <a:rPr lang="en-US" b="0" i="0" dirty="0"/>
              <a:t> </a:t>
            </a:r>
            <a:r>
              <a:rPr lang="en-US" b="0" i="0" dirty="0" err="1"/>
              <a:t>membandingkan</a:t>
            </a:r>
            <a:r>
              <a:rPr lang="en-US" b="0" i="0" dirty="0"/>
              <a:t> </a:t>
            </a:r>
            <a:r>
              <a:rPr lang="en-US" b="0" i="0" dirty="0" err="1"/>
              <a:t>dua</a:t>
            </a:r>
            <a:r>
              <a:rPr lang="en-US" b="0" i="0" dirty="0"/>
              <a:t> </a:t>
            </a:r>
            <a:r>
              <a:rPr lang="en-US" b="0" i="0" dirty="0" err="1"/>
              <a:t>buah</a:t>
            </a:r>
            <a:r>
              <a:rPr lang="en-US" b="0" i="0" dirty="0"/>
              <a:t> string </a:t>
            </a:r>
            <a:r>
              <a:rPr lang="en-US" b="0" i="0" dirty="0" err="1"/>
              <a:t>maka</a:t>
            </a:r>
            <a:r>
              <a:rPr lang="en-US" b="0" i="0" dirty="0"/>
              <a:t>, </a:t>
            </a:r>
            <a:r>
              <a:rPr lang="en-US" b="0" i="0" dirty="0" err="1"/>
              <a:t>secara</a:t>
            </a:r>
            <a:r>
              <a:rPr lang="en-US" b="0" i="0" dirty="0"/>
              <a:t> brute force </a:t>
            </a:r>
            <a:r>
              <a:rPr lang="en-US" b="0" i="0" dirty="0" err="1"/>
              <a:t>kita</a:t>
            </a:r>
            <a:r>
              <a:rPr lang="en-US" b="0" i="0" dirty="0"/>
              <a:t> </a:t>
            </a:r>
            <a:r>
              <a:rPr lang="en-US" b="0" i="0" dirty="0" err="1"/>
              <a:t>akan</a:t>
            </a:r>
            <a:r>
              <a:rPr lang="en-US" b="0" i="0" dirty="0"/>
              <a:t> </a:t>
            </a:r>
            <a:r>
              <a:rPr lang="en-US" b="0" i="0" dirty="0" err="1"/>
              <a:t>membandingkan</a:t>
            </a:r>
            <a:r>
              <a:rPr lang="en-US" b="0" i="0" dirty="0"/>
              <a:t> </a:t>
            </a:r>
            <a:r>
              <a:rPr lang="en-US" b="0" i="0" dirty="0" err="1"/>
              <a:t>satu</a:t>
            </a:r>
            <a:r>
              <a:rPr lang="en-US" b="0" i="0" dirty="0"/>
              <a:t> </a:t>
            </a:r>
            <a:r>
              <a:rPr lang="en-US" b="0" i="0" dirty="0" err="1"/>
              <a:t>karakter</a:t>
            </a:r>
            <a:r>
              <a:rPr lang="en-US" b="0" i="0" dirty="0"/>
              <a:t> demi </a:t>
            </a:r>
            <a:r>
              <a:rPr lang="en-US" b="0" i="0" dirty="0" err="1"/>
              <a:t>satu</a:t>
            </a:r>
            <a:r>
              <a:rPr lang="en-US" b="0" i="0" dirty="0"/>
              <a:t> </a:t>
            </a:r>
            <a:r>
              <a:rPr lang="en-US" b="0" i="0" dirty="0" err="1"/>
              <a:t>karakter</a:t>
            </a:r>
            <a:r>
              <a:rPr lang="en-US" b="0" i="0" dirty="0"/>
              <a:t> </a:t>
            </a:r>
            <a:r>
              <a:rPr lang="en-US" b="0" i="0" dirty="0" err="1"/>
              <a:t>dari</a:t>
            </a:r>
            <a:r>
              <a:rPr lang="en-US" b="0" i="0" dirty="0"/>
              <a:t> </a:t>
            </a:r>
            <a:r>
              <a:rPr lang="en-US" b="0" i="0" dirty="0" err="1"/>
              <a:t>kedua</a:t>
            </a:r>
            <a:r>
              <a:rPr lang="en-US" b="0" i="0" dirty="0"/>
              <a:t> string </a:t>
            </a:r>
            <a:r>
              <a:rPr lang="en-US" b="0" i="0" dirty="0" err="1"/>
              <a:t>tersebut</a:t>
            </a:r>
            <a:r>
              <a:rPr lang="en-US" b="0" i="0" dirty="0"/>
              <a:t>. </a:t>
            </a:r>
            <a:r>
              <a:rPr lang="en-US" b="0" i="0" dirty="0" err="1"/>
              <a:t>Apabila</a:t>
            </a:r>
            <a:r>
              <a:rPr lang="en-US" b="0" i="0" dirty="0"/>
              <a:t> </a:t>
            </a:r>
            <a:r>
              <a:rPr lang="en-US" b="0" i="0" dirty="0" err="1"/>
              <a:t>ditemukan</a:t>
            </a:r>
            <a:r>
              <a:rPr lang="en-US" b="0" i="0" dirty="0"/>
              <a:t>, </a:t>
            </a:r>
            <a:r>
              <a:rPr lang="en-US" b="0" i="0" dirty="0" err="1"/>
              <a:t>maka</a:t>
            </a:r>
            <a:r>
              <a:rPr lang="en-US" b="0" i="0" dirty="0"/>
              <a:t> </a:t>
            </a:r>
            <a:r>
              <a:rPr lang="en-US" b="0" i="0" dirty="0" err="1"/>
              <a:t>kita</a:t>
            </a:r>
            <a:r>
              <a:rPr lang="en-US" b="0" i="0" dirty="0"/>
              <a:t> </a:t>
            </a:r>
            <a:r>
              <a:rPr lang="en-US" b="0" i="0" dirty="0" err="1"/>
              <a:t>akan</a:t>
            </a:r>
            <a:r>
              <a:rPr lang="en-US" b="0" i="0" dirty="0"/>
              <a:t> </a:t>
            </a:r>
            <a:r>
              <a:rPr lang="en-US" b="0" i="0" dirty="0" err="1"/>
              <a:t>mengembalikan</a:t>
            </a:r>
            <a:r>
              <a:rPr lang="en-US" b="0" i="0" dirty="0"/>
              <a:t> index </a:t>
            </a:r>
            <a:r>
              <a:rPr lang="en-US" b="0" i="0" dirty="0" err="1"/>
              <a:t>awal</a:t>
            </a:r>
            <a:r>
              <a:rPr lang="en-US" b="0" i="0" dirty="0"/>
              <a:t> pada text </a:t>
            </a:r>
            <a:r>
              <a:rPr lang="en-US" b="0" i="0" dirty="0" err="1"/>
              <a:t>dimana</a:t>
            </a:r>
            <a:r>
              <a:rPr lang="en-US" b="0" i="0" dirty="0"/>
              <a:t> pattern </a:t>
            </a:r>
            <a:r>
              <a:rPr lang="en-US" b="0" i="0" dirty="0" err="1"/>
              <a:t>tersebut</a:t>
            </a:r>
            <a:r>
              <a:rPr lang="en-US" b="0" i="0" dirty="0"/>
              <a:t> </a:t>
            </a:r>
            <a:r>
              <a:rPr lang="en-US" b="0" i="0" dirty="0" err="1"/>
              <a:t>terdapat</a:t>
            </a:r>
            <a:r>
              <a:rPr lang="en-US" b="0" i="0" dirty="0"/>
              <a:t> pada text.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34974">
              <a:defRPr/>
            </a:pPr>
            <a:fld id="{C3083964-9337-496F-8DB9-297DDEBBB2AA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34974">
                <a:defRPr/>
              </a:pPr>
              <a:t>13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565183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err="1"/>
              <a:t>Berikut</a:t>
            </a:r>
            <a:r>
              <a:rPr lang="en-US" b="0" dirty="0"/>
              <a:t> </a:t>
            </a:r>
            <a:r>
              <a:rPr lang="en-US" b="0" dirty="0" err="1"/>
              <a:t>adalah</a:t>
            </a:r>
            <a:r>
              <a:rPr lang="en-US" b="0" dirty="0"/>
              <a:t> pseudocode </a:t>
            </a:r>
            <a:r>
              <a:rPr lang="en-US" b="0" dirty="0" err="1"/>
              <a:t>untuk</a:t>
            </a:r>
            <a:r>
              <a:rPr lang="en-US" b="0" dirty="0"/>
              <a:t> </a:t>
            </a:r>
            <a:r>
              <a:rPr lang="en-US" b="0" dirty="0" err="1"/>
              <a:t>algoritma</a:t>
            </a:r>
            <a:r>
              <a:rPr lang="en-US" b="0" dirty="0"/>
              <a:t> Brute Force.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34974">
              <a:defRPr/>
            </a:pPr>
            <a:fld id="{C3083964-9337-496F-8DB9-297DDEBBB2AA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34974">
                <a:defRPr/>
              </a:pPr>
              <a:t>14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135882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Algoritma</a:t>
            </a:r>
            <a:r>
              <a:rPr lang="en-US" b="0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Brute Force </a:t>
            </a:r>
            <a:r>
              <a:rPr lang="en-US" b="0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akan</a:t>
            </a:r>
            <a:r>
              <a:rPr lang="en-US" b="0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b="0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mengecek</a:t>
            </a:r>
            <a:r>
              <a:rPr lang="en-US" b="0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b="0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satu</a:t>
            </a:r>
            <a:r>
              <a:rPr lang="en-US" b="0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per </a:t>
            </a:r>
            <a:r>
              <a:rPr lang="en-US" b="0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satu</a:t>
            </a:r>
            <a:r>
              <a:rPr lang="en-US" b="0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b="0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karakter</a:t>
            </a:r>
            <a:r>
              <a:rPr lang="en-US" b="0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pattern pada text </a:t>
            </a:r>
            <a:r>
              <a:rPr lang="en-US" b="0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sehingga</a:t>
            </a:r>
            <a:r>
              <a:rPr lang="en-US" b="0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worst </a:t>
            </a:r>
            <a:r>
              <a:rPr lang="en-US" b="0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casenya</a:t>
            </a:r>
            <a:r>
              <a:rPr lang="en-US" b="0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b="0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adalah</a:t>
            </a:r>
            <a:r>
              <a:rPr lang="en-US" b="0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az-Cyrl-AZ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Ө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(mn+m-n</a:t>
            </a:r>
            <a:r>
              <a:rPr lang="en-US" baseline="30000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2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-n) </a:t>
            </a:r>
            <a:r>
              <a:rPr lang="en-US" b="0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dengan</a:t>
            </a:r>
            <a:r>
              <a:rPr lang="en-US" b="0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m </a:t>
            </a:r>
            <a:r>
              <a:rPr lang="en-US" b="0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adalah</a:t>
            </a:r>
            <a:r>
              <a:rPr lang="en-US" b="0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b="0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ukuran</a:t>
            </a:r>
            <a:r>
              <a:rPr lang="en-US" b="0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b="0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dari</a:t>
            </a:r>
            <a:r>
              <a:rPr lang="en-US" b="0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text. Jika </a:t>
            </a:r>
            <a:r>
              <a:rPr lang="en-US" b="0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ukuran</a:t>
            </a:r>
            <a:r>
              <a:rPr lang="en-US" b="0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text </a:t>
            </a:r>
            <a:r>
              <a:rPr lang="en-US" b="0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sangat</a:t>
            </a:r>
            <a:r>
              <a:rPr lang="en-US" b="0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b="0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besar</a:t>
            </a:r>
            <a:r>
              <a:rPr lang="en-US" b="0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b="0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maka</a:t>
            </a:r>
            <a:r>
              <a:rPr lang="en-US" b="0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b="0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akan</a:t>
            </a:r>
            <a:r>
              <a:rPr lang="en-US" b="0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b="0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memungkinkan</a:t>
            </a:r>
            <a:r>
              <a:rPr lang="en-US" b="0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b="0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bahwa</a:t>
            </a:r>
            <a:r>
              <a:rPr lang="en-US" b="0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worst </a:t>
            </a:r>
            <a:r>
              <a:rPr lang="en-US" b="0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casenya</a:t>
            </a:r>
            <a:r>
              <a:rPr lang="en-US" b="0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b="0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adalah</a:t>
            </a:r>
            <a:r>
              <a:rPr lang="en-US" b="0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az-Cyrl-AZ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Ө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(m</a:t>
            </a:r>
            <a:r>
              <a:rPr lang="en-US" baseline="30000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2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).</a:t>
            </a:r>
            <a:endParaRPr lang="en-US" b="0" baseline="30000" dirty="0">
              <a:solidFill>
                <a:schemeClr val="bg2">
                  <a:lumMod val="25000"/>
                </a:schemeClr>
              </a:solidFill>
              <a:latin typeface="Montserrat Medium" panose="000006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34974">
              <a:defRPr/>
            </a:pPr>
            <a:fld id="{C3083964-9337-496F-8DB9-297DDEBBB2AA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34974">
                <a:defRPr/>
              </a:pPr>
              <a:t>15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244372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Pada </a:t>
            </a:r>
            <a:r>
              <a:rPr lang="en-US" b="1" dirty="0"/>
              <a:t>String Matching</a:t>
            </a:r>
            <a:r>
              <a:rPr lang="en-US" b="0" dirty="0"/>
              <a:t> </a:t>
            </a:r>
            <a:r>
              <a:rPr lang="en-US" b="0" dirty="0" err="1"/>
              <a:t>dengan</a:t>
            </a:r>
            <a:r>
              <a:rPr lang="en-US" b="0" dirty="0"/>
              <a:t> </a:t>
            </a:r>
            <a:r>
              <a:rPr lang="en-US" b="0" dirty="0" err="1"/>
              <a:t>algoritma</a:t>
            </a:r>
            <a:r>
              <a:rPr lang="en-US" b="0" dirty="0"/>
              <a:t> KMP, </a:t>
            </a:r>
            <a:r>
              <a:rPr lang="en-US" b="0" dirty="0" err="1"/>
              <a:t>pertama-tama</a:t>
            </a:r>
            <a:r>
              <a:rPr lang="en-US" b="0" dirty="0"/>
              <a:t> </a:t>
            </a:r>
            <a:r>
              <a:rPr lang="en-US" b="0" dirty="0" err="1"/>
              <a:t>kita</a:t>
            </a:r>
            <a:r>
              <a:rPr lang="en-US" b="0" dirty="0"/>
              <a:t> </a:t>
            </a:r>
            <a:r>
              <a:rPr lang="en-US" b="0" dirty="0" err="1"/>
              <a:t>akan</a:t>
            </a:r>
            <a:r>
              <a:rPr lang="en-US" b="0" dirty="0"/>
              <a:t> </a:t>
            </a:r>
            <a:r>
              <a:rPr lang="en-US" b="0" dirty="0" err="1"/>
              <a:t>mengecek</a:t>
            </a:r>
            <a:r>
              <a:rPr lang="en-US" b="0" dirty="0"/>
              <a:t> </a:t>
            </a:r>
            <a:r>
              <a:rPr lang="en-US" b="0" dirty="0" err="1"/>
              <a:t>dimana</a:t>
            </a:r>
            <a:r>
              <a:rPr lang="en-US" b="0" dirty="0"/>
              <a:t> </a:t>
            </a:r>
            <a:r>
              <a:rPr lang="en-US" b="0" dirty="0" err="1"/>
              <a:t>terjadinya</a:t>
            </a:r>
            <a:r>
              <a:rPr lang="en-US" b="0" dirty="0"/>
              <a:t> </a:t>
            </a:r>
            <a:r>
              <a:rPr lang="en-US" b="0" dirty="0" err="1"/>
              <a:t>perbedaan</a:t>
            </a:r>
            <a:r>
              <a:rPr lang="en-US" b="0" dirty="0"/>
              <a:t>. Jika </a:t>
            </a:r>
            <a:r>
              <a:rPr lang="en-US" b="0" dirty="0" err="1"/>
              <a:t>terdapat</a:t>
            </a:r>
            <a:r>
              <a:rPr lang="en-US" b="0" dirty="0"/>
              <a:t> </a:t>
            </a:r>
            <a:r>
              <a:rPr lang="en-US" b="0" dirty="0" err="1"/>
              <a:t>perbedaan</a:t>
            </a:r>
            <a:r>
              <a:rPr lang="en-US" b="0" dirty="0"/>
              <a:t>, </a:t>
            </a:r>
            <a:r>
              <a:rPr lang="en-US" b="0" dirty="0" err="1"/>
              <a:t>maka</a:t>
            </a:r>
            <a:r>
              <a:rPr lang="en-US" b="0" dirty="0"/>
              <a:t> </a:t>
            </a:r>
            <a:r>
              <a:rPr lang="en-US" b="0" dirty="0" err="1"/>
              <a:t>kita</a:t>
            </a:r>
            <a:r>
              <a:rPr lang="en-US" b="0" dirty="0"/>
              <a:t> </a:t>
            </a:r>
            <a:r>
              <a:rPr lang="en-US" b="0" dirty="0" err="1"/>
              <a:t>akan</a:t>
            </a:r>
            <a:r>
              <a:rPr lang="en-US" b="0" dirty="0"/>
              <a:t> </a:t>
            </a:r>
            <a:r>
              <a:rPr lang="en-US" b="0" dirty="0" err="1"/>
              <a:t>mencari</a:t>
            </a:r>
            <a:r>
              <a:rPr lang="en-US" b="0" dirty="0"/>
              <a:t> prefix </a:t>
            </a:r>
            <a:r>
              <a:rPr lang="en-US" b="0" dirty="0" err="1"/>
              <a:t>dari</a:t>
            </a:r>
            <a:r>
              <a:rPr lang="en-US" b="0" dirty="0"/>
              <a:t> index </a:t>
            </a:r>
            <a:r>
              <a:rPr lang="en-US" b="0" dirty="0" err="1"/>
              <a:t>pertama</a:t>
            </a:r>
            <a:r>
              <a:rPr lang="en-US" b="0" dirty="0"/>
              <a:t> pattern </a:t>
            </a:r>
            <a:r>
              <a:rPr lang="en-US" b="0" dirty="0" err="1"/>
              <a:t>sampai</a:t>
            </a:r>
            <a:r>
              <a:rPr lang="en-US" b="0" dirty="0"/>
              <a:t> </a:t>
            </a:r>
            <a:r>
              <a:rPr lang="en-US" b="0" dirty="0" err="1"/>
              <a:t>dengan</a:t>
            </a:r>
            <a:r>
              <a:rPr lang="en-US" b="0" dirty="0"/>
              <a:t> index </a:t>
            </a:r>
            <a:r>
              <a:rPr lang="en-US" b="0" dirty="0" err="1"/>
              <a:t>sebelum</a:t>
            </a:r>
            <a:r>
              <a:rPr lang="en-US" b="0" dirty="0"/>
              <a:t> </a:t>
            </a:r>
            <a:r>
              <a:rPr lang="en-US" b="0" dirty="0" err="1"/>
              <a:t>terjadinya</a:t>
            </a:r>
            <a:r>
              <a:rPr lang="en-US" b="0" dirty="0"/>
              <a:t> </a:t>
            </a:r>
            <a:r>
              <a:rPr lang="en-US" b="0" dirty="0" err="1"/>
              <a:t>perbedaan</a:t>
            </a:r>
            <a:r>
              <a:rPr lang="en-US" b="0" dirty="0"/>
              <a:t> pada pattern, dan suffix </a:t>
            </a:r>
            <a:r>
              <a:rPr lang="en-US" b="0" dirty="0" err="1"/>
              <a:t>dari</a:t>
            </a:r>
            <a:r>
              <a:rPr lang="en-US" b="0" dirty="0"/>
              <a:t> index+1 pattern </a:t>
            </a:r>
            <a:r>
              <a:rPr lang="en-US" b="0" dirty="0" err="1"/>
              <a:t>sampai</a:t>
            </a:r>
            <a:r>
              <a:rPr lang="en-US" b="0" dirty="0"/>
              <a:t> index </a:t>
            </a:r>
            <a:r>
              <a:rPr lang="en-US" b="0" dirty="0" err="1"/>
              <a:t>sebelum</a:t>
            </a:r>
            <a:r>
              <a:rPr lang="en-US" b="0" dirty="0"/>
              <a:t> </a:t>
            </a:r>
            <a:r>
              <a:rPr lang="en-US" b="0" dirty="0" err="1"/>
              <a:t>terjadinya</a:t>
            </a:r>
            <a:r>
              <a:rPr lang="en-US" b="0" dirty="0"/>
              <a:t> </a:t>
            </a:r>
            <a:r>
              <a:rPr lang="en-US" b="0" dirty="0" err="1"/>
              <a:t>perbedaan</a:t>
            </a:r>
            <a:r>
              <a:rPr lang="en-US" b="0" dirty="0"/>
              <a:t> pada pattern. Jika </a:t>
            </a:r>
            <a:r>
              <a:rPr lang="en-US" b="0" dirty="0" err="1"/>
              <a:t>bagian</a:t>
            </a:r>
            <a:r>
              <a:rPr lang="en-US" b="0" dirty="0"/>
              <a:t> </a:t>
            </a:r>
            <a:r>
              <a:rPr lang="en-US" b="0" dirty="0" err="1"/>
              <a:t>dari</a:t>
            </a:r>
            <a:r>
              <a:rPr lang="en-US" b="0" dirty="0"/>
              <a:t> prefix </a:t>
            </a:r>
            <a:r>
              <a:rPr lang="en-US" b="0" dirty="0" err="1"/>
              <a:t>terdapat</a:t>
            </a:r>
            <a:r>
              <a:rPr lang="en-US" b="0" dirty="0"/>
              <a:t> </a:t>
            </a:r>
            <a:r>
              <a:rPr lang="en-US" b="0" dirty="0" err="1"/>
              <a:t>kesamaan</a:t>
            </a:r>
            <a:r>
              <a:rPr lang="en-US" b="0" dirty="0"/>
              <a:t> pada suffix </a:t>
            </a:r>
            <a:r>
              <a:rPr lang="en-US" b="0" dirty="0" err="1"/>
              <a:t>maka</a:t>
            </a:r>
            <a:r>
              <a:rPr lang="en-US" b="0" dirty="0"/>
              <a:t> </a:t>
            </a:r>
            <a:r>
              <a:rPr lang="en-US" b="0" dirty="0" err="1"/>
              <a:t>kita</a:t>
            </a:r>
            <a:r>
              <a:rPr lang="en-US" b="0" dirty="0"/>
              <a:t> </a:t>
            </a:r>
            <a:r>
              <a:rPr lang="en-US" b="0" dirty="0" err="1"/>
              <a:t>akan</a:t>
            </a:r>
            <a:r>
              <a:rPr lang="en-US" b="0" dirty="0"/>
              <a:t> </a:t>
            </a:r>
            <a:r>
              <a:rPr lang="en-US" b="0" dirty="0" err="1"/>
              <a:t>menggeser</a:t>
            </a:r>
            <a:r>
              <a:rPr lang="en-US" b="0" dirty="0"/>
              <a:t> pattern </a:t>
            </a:r>
            <a:r>
              <a:rPr lang="en-US" b="0" dirty="0" err="1"/>
              <a:t>ke</a:t>
            </a:r>
            <a:r>
              <a:rPr lang="en-US" b="0" dirty="0"/>
              <a:t> index </a:t>
            </a:r>
            <a:r>
              <a:rPr lang="en-US" b="0" dirty="0" err="1"/>
              <a:t>dimana</a:t>
            </a:r>
            <a:r>
              <a:rPr lang="en-US" b="0" dirty="0"/>
              <a:t> </a:t>
            </a:r>
            <a:r>
              <a:rPr lang="en-US" b="0" dirty="0" err="1"/>
              <a:t>terjadi</a:t>
            </a:r>
            <a:r>
              <a:rPr lang="en-US" b="0" dirty="0"/>
              <a:t> </a:t>
            </a:r>
            <a:r>
              <a:rPr lang="en-US" b="0" dirty="0" err="1"/>
              <a:t>kesamaan</a:t>
            </a:r>
            <a:r>
              <a:rPr lang="en-US" b="0" dirty="0"/>
              <a:t> prefix dan suffix. Jika </a:t>
            </a:r>
            <a:r>
              <a:rPr lang="en-US" b="0" dirty="0" err="1"/>
              <a:t>bagian</a:t>
            </a:r>
            <a:r>
              <a:rPr lang="en-US" b="0" dirty="0"/>
              <a:t> </a:t>
            </a:r>
            <a:r>
              <a:rPr lang="en-US" b="0" dirty="0" err="1"/>
              <a:t>dari</a:t>
            </a:r>
            <a:r>
              <a:rPr lang="en-US" b="0" dirty="0"/>
              <a:t> prefix </a:t>
            </a:r>
            <a:r>
              <a:rPr lang="en-US" b="0" dirty="0" err="1"/>
              <a:t>tidak</a:t>
            </a:r>
            <a:r>
              <a:rPr lang="en-US" b="0" dirty="0"/>
              <a:t> </a:t>
            </a:r>
            <a:r>
              <a:rPr lang="en-US" b="0" dirty="0" err="1"/>
              <a:t>terdapat</a:t>
            </a:r>
            <a:r>
              <a:rPr lang="en-US" b="0" dirty="0"/>
              <a:t> </a:t>
            </a:r>
            <a:r>
              <a:rPr lang="en-US" b="0" dirty="0" err="1"/>
              <a:t>kesamaan</a:t>
            </a:r>
            <a:r>
              <a:rPr lang="en-US" b="0" dirty="0"/>
              <a:t> pada suffix </a:t>
            </a:r>
            <a:r>
              <a:rPr lang="en-US" b="0" dirty="0" err="1"/>
              <a:t>atau</a:t>
            </a:r>
            <a:r>
              <a:rPr lang="en-US" b="0" dirty="0"/>
              <a:t> </a:t>
            </a:r>
            <a:r>
              <a:rPr lang="en-US" b="0" dirty="0" err="1"/>
              <a:t>jika</a:t>
            </a:r>
            <a:r>
              <a:rPr lang="en-US" b="0" dirty="0"/>
              <a:t> </a:t>
            </a:r>
            <a:r>
              <a:rPr lang="en-US" b="0" dirty="0" err="1"/>
              <a:t>tidak</a:t>
            </a:r>
            <a:r>
              <a:rPr lang="en-US" b="0" dirty="0"/>
              <a:t> </a:t>
            </a:r>
            <a:r>
              <a:rPr lang="en-US" b="0" dirty="0" err="1"/>
              <a:t>ada</a:t>
            </a:r>
            <a:r>
              <a:rPr lang="en-US" b="0" dirty="0"/>
              <a:t> prefix dan suffix, </a:t>
            </a:r>
            <a:r>
              <a:rPr lang="en-US" b="0" dirty="0" err="1"/>
              <a:t>maka</a:t>
            </a:r>
            <a:r>
              <a:rPr lang="en-US" b="0" dirty="0"/>
              <a:t> </a:t>
            </a:r>
            <a:r>
              <a:rPr lang="en-US" b="0" dirty="0" err="1"/>
              <a:t>kita</a:t>
            </a:r>
            <a:r>
              <a:rPr lang="en-US" b="0" dirty="0"/>
              <a:t> </a:t>
            </a:r>
            <a:r>
              <a:rPr lang="en-US" b="0" dirty="0" err="1"/>
              <a:t>akan</a:t>
            </a:r>
            <a:r>
              <a:rPr lang="en-US" b="0" dirty="0"/>
              <a:t> </a:t>
            </a:r>
            <a:r>
              <a:rPr lang="en-US" b="0" dirty="0" err="1"/>
              <a:t>menggeser</a:t>
            </a:r>
            <a:r>
              <a:rPr lang="en-US" b="0" dirty="0"/>
              <a:t> pattern </a:t>
            </a:r>
            <a:r>
              <a:rPr lang="en-US" b="0" dirty="0" err="1"/>
              <a:t>sebanyak</a:t>
            </a:r>
            <a:r>
              <a:rPr lang="en-US" b="0" dirty="0"/>
              <a:t> 1 index </a:t>
            </a:r>
            <a:r>
              <a:rPr lang="en-US" b="0" dirty="0" err="1"/>
              <a:t>disebelahnya</a:t>
            </a:r>
            <a:r>
              <a:rPr lang="en-US" b="0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34974">
              <a:defRPr/>
            </a:pPr>
            <a:fld id="{C3083964-9337-496F-8DB9-297DDEBBB2AA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34974">
                <a:defRPr/>
              </a:pPr>
              <a:t>16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800242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4974">
              <a:defRPr/>
            </a:pPr>
            <a:r>
              <a:rPr lang="en-US" b="0" dirty="0" err="1"/>
              <a:t>Berikut</a:t>
            </a:r>
            <a:r>
              <a:rPr lang="en-US" b="0" dirty="0"/>
              <a:t> </a:t>
            </a:r>
            <a:r>
              <a:rPr lang="en-US" b="0" dirty="0" err="1"/>
              <a:t>adalah</a:t>
            </a:r>
            <a:r>
              <a:rPr lang="en-US" b="0" dirty="0"/>
              <a:t> pseudocode </a:t>
            </a:r>
            <a:r>
              <a:rPr lang="en-US" b="0" dirty="0" err="1"/>
              <a:t>untuk</a:t>
            </a:r>
            <a:r>
              <a:rPr lang="en-US" b="0" dirty="0"/>
              <a:t> </a:t>
            </a:r>
            <a:r>
              <a:rPr lang="en-US" b="0" dirty="0" err="1"/>
              <a:t>algoritma</a:t>
            </a:r>
            <a:r>
              <a:rPr lang="en-US" b="0" dirty="0"/>
              <a:t> Knuth-Morris-Pratt (KMP).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34974">
              <a:defRPr/>
            </a:pPr>
            <a:fld id="{C3083964-9337-496F-8DB9-297DDEBBB2AA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34974">
                <a:defRPr/>
              </a:pPr>
              <a:t>17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157927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Algoritma</a:t>
            </a:r>
            <a:r>
              <a:rPr lang="en-US" b="0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b="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Knuth-Morris-Pratt (KMP) </a:t>
            </a:r>
            <a:r>
              <a:rPr lang="en-US" b="0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akan</a:t>
            </a:r>
            <a:r>
              <a:rPr lang="en-US" b="0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b="0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mengecek</a:t>
            </a:r>
            <a:r>
              <a:rPr lang="en-US" b="0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b="0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satu</a:t>
            </a:r>
            <a:r>
              <a:rPr lang="en-US" b="0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per </a:t>
            </a:r>
            <a:r>
              <a:rPr lang="en-US" b="0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satu</a:t>
            </a:r>
            <a:r>
              <a:rPr lang="en-US" b="0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b="0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karakter</a:t>
            </a:r>
            <a:r>
              <a:rPr lang="en-US" b="0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pattern pada text </a:t>
            </a:r>
            <a:r>
              <a:rPr lang="en-US" b="0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sehingga</a:t>
            </a:r>
            <a:r>
              <a:rPr lang="en-US" b="0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worst </a:t>
            </a:r>
            <a:r>
              <a:rPr lang="en-US" b="0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casenya</a:t>
            </a:r>
            <a:r>
              <a:rPr lang="en-US" b="0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b="0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adalah</a:t>
            </a:r>
            <a:r>
              <a:rPr lang="en-US" b="0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az-Cyrl-AZ" b="0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Ө</a:t>
            </a:r>
            <a:r>
              <a:rPr lang="en-US" b="0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(m) </a:t>
            </a:r>
            <a:r>
              <a:rPr lang="en-US" b="0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dengan</a:t>
            </a:r>
            <a:r>
              <a:rPr lang="en-US" b="0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m </a:t>
            </a:r>
            <a:r>
              <a:rPr lang="en-US" b="0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adalah</a:t>
            </a:r>
            <a:r>
              <a:rPr lang="en-US" b="0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b="0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ukuran</a:t>
            </a:r>
            <a:r>
              <a:rPr lang="en-US" b="0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b="0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dari</a:t>
            </a:r>
            <a:r>
              <a:rPr lang="en-US" b="0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text.</a:t>
            </a:r>
            <a:endParaRPr lang="en-US" b="0" baseline="30000" dirty="0">
              <a:solidFill>
                <a:schemeClr val="bg2">
                  <a:lumMod val="25000"/>
                </a:schemeClr>
              </a:solidFill>
              <a:latin typeface="Montserrat Medium" panose="000006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34974">
              <a:defRPr/>
            </a:pPr>
            <a:fld id="{C3083964-9337-496F-8DB9-297DDEBBB2AA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34974">
                <a:defRPr/>
              </a:pPr>
              <a:t>18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250059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Jika </a:t>
            </a:r>
            <a:r>
              <a:rPr lang="en-US" b="0" dirty="0" err="1"/>
              <a:t>kita</a:t>
            </a:r>
            <a:r>
              <a:rPr lang="en-US" b="0" dirty="0"/>
              <a:t> </a:t>
            </a:r>
            <a:r>
              <a:rPr lang="en-US" b="0" dirty="0" err="1"/>
              <a:t>perhatikan</a:t>
            </a:r>
            <a:r>
              <a:rPr lang="en-US" b="0" dirty="0"/>
              <a:t> pada </a:t>
            </a:r>
            <a:r>
              <a:rPr lang="en-US" b="0" dirty="0" err="1"/>
              <a:t>algoritma</a:t>
            </a:r>
            <a:r>
              <a:rPr lang="en-US" b="0" dirty="0"/>
              <a:t> Brute Force dan Knuth-Morris-Pratt, </a:t>
            </a:r>
            <a:r>
              <a:rPr lang="en-US" b="0" dirty="0" err="1"/>
              <a:t>kita</a:t>
            </a:r>
            <a:r>
              <a:rPr lang="en-US" b="0" dirty="0"/>
              <a:t> </a:t>
            </a:r>
            <a:r>
              <a:rPr lang="en-US" b="0" dirty="0" err="1"/>
              <a:t>mulai</a:t>
            </a:r>
            <a:r>
              <a:rPr lang="en-US" b="0" dirty="0"/>
              <a:t> </a:t>
            </a:r>
            <a:r>
              <a:rPr lang="en-US" b="0" dirty="0" err="1"/>
              <a:t>mencari</a:t>
            </a:r>
            <a:r>
              <a:rPr lang="en-US" b="0" dirty="0"/>
              <a:t> </a:t>
            </a:r>
            <a:r>
              <a:rPr lang="en-US" b="0" dirty="0" err="1"/>
              <a:t>persamaan</a:t>
            </a:r>
            <a:r>
              <a:rPr lang="en-US" b="0" dirty="0"/>
              <a:t>/</a:t>
            </a:r>
            <a:r>
              <a:rPr lang="en-US" b="0" dirty="0" err="1"/>
              <a:t>perbedaan</a:t>
            </a:r>
            <a:r>
              <a:rPr lang="en-US" b="0" dirty="0"/>
              <a:t> </a:t>
            </a:r>
            <a:r>
              <a:rPr lang="en-US" b="0" dirty="0" err="1"/>
              <a:t>dari</a:t>
            </a:r>
            <a:r>
              <a:rPr lang="en-US" b="0" dirty="0"/>
              <a:t> index </a:t>
            </a:r>
            <a:r>
              <a:rPr lang="en-US" b="0" dirty="0" err="1"/>
              <a:t>bagian</a:t>
            </a:r>
            <a:r>
              <a:rPr lang="en-US" b="0" dirty="0"/>
              <a:t> </a:t>
            </a:r>
            <a:r>
              <a:rPr lang="en-US" b="0" dirty="0" err="1"/>
              <a:t>depan</a:t>
            </a:r>
            <a:r>
              <a:rPr lang="en-US" b="0" dirty="0"/>
              <a:t>. Pada </a:t>
            </a:r>
            <a:r>
              <a:rPr lang="en-US" b="1" dirty="0"/>
              <a:t>String Matching</a:t>
            </a:r>
            <a:r>
              <a:rPr lang="en-US" b="0" dirty="0"/>
              <a:t> </a:t>
            </a:r>
            <a:r>
              <a:rPr lang="en-US" b="0" dirty="0" err="1"/>
              <a:t>dengan</a:t>
            </a:r>
            <a:r>
              <a:rPr lang="en-US" b="0" dirty="0"/>
              <a:t> </a:t>
            </a:r>
            <a:r>
              <a:rPr lang="en-US" b="0" dirty="0" err="1"/>
              <a:t>algoritma</a:t>
            </a:r>
            <a:r>
              <a:rPr lang="en-US" b="0" dirty="0"/>
              <a:t> Boyer-Moore, </a:t>
            </a:r>
            <a:r>
              <a:rPr lang="en-US" b="0" dirty="0" err="1"/>
              <a:t>kita</a:t>
            </a:r>
            <a:r>
              <a:rPr lang="en-US" b="0" dirty="0"/>
              <a:t> </a:t>
            </a:r>
            <a:r>
              <a:rPr lang="en-US" b="0" dirty="0" err="1"/>
              <a:t>akan</a:t>
            </a:r>
            <a:r>
              <a:rPr lang="en-US" b="0" dirty="0"/>
              <a:t> </a:t>
            </a:r>
            <a:r>
              <a:rPr lang="en-US" b="0" dirty="0" err="1"/>
              <a:t>mulai</a:t>
            </a:r>
            <a:r>
              <a:rPr lang="en-US" b="0" dirty="0"/>
              <a:t> </a:t>
            </a:r>
            <a:r>
              <a:rPr lang="en-US" b="0" dirty="0" err="1"/>
              <a:t>mencari</a:t>
            </a:r>
            <a:r>
              <a:rPr lang="en-US" b="0" dirty="0"/>
              <a:t> </a:t>
            </a:r>
            <a:r>
              <a:rPr lang="en-US" b="0" dirty="0" err="1"/>
              <a:t>perbedaan</a:t>
            </a:r>
            <a:r>
              <a:rPr lang="en-US" b="0" dirty="0"/>
              <a:t> </a:t>
            </a:r>
            <a:r>
              <a:rPr lang="en-US" b="0" dirty="0" err="1"/>
              <a:t>dengan</a:t>
            </a:r>
            <a:r>
              <a:rPr lang="en-US" b="0" dirty="0"/>
              <a:t> index </a:t>
            </a:r>
            <a:r>
              <a:rPr lang="en-US" b="0" dirty="0" err="1"/>
              <a:t>mulai</a:t>
            </a:r>
            <a:r>
              <a:rPr lang="en-US" b="0" dirty="0"/>
              <a:t> </a:t>
            </a:r>
            <a:r>
              <a:rPr lang="en-US" b="0" dirty="0" err="1"/>
              <a:t>dari</a:t>
            </a:r>
            <a:r>
              <a:rPr lang="en-US" b="0" dirty="0"/>
              <a:t> </a:t>
            </a:r>
            <a:r>
              <a:rPr lang="en-US" b="0" dirty="0" err="1"/>
              <a:t>belakang</a:t>
            </a:r>
            <a:r>
              <a:rPr lang="en-US" b="0" dirty="0"/>
              <a:t>. </a:t>
            </a:r>
            <a:r>
              <a:rPr lang="en-US" b="0" dirty="0" err="1"/>
              <a:t>Apabila</a:t>
            </a:r>
            <a:r>
              <a:rPr lang="en-US" b="0" dirty="0"/>
              <a:t> </a:t>
            </a:r>
            <a:r>
              <a:rPr lang="en-US" b="0" dirty="0" err="1"/>
              <a:t>terjadi</a:t>
            </a:r>
            <a:r>
              <a:rPr lang="en-US" b="0" dirty="0"/>
              <a:t> </a:t>
            </a:r>
            <a:r>
              <a:rPr lang="en-US" b="0" dirty="0" err="1"/>
              <a:t>perbedaan</a:t>
            </a:r>
            <a:r>
              <a:rPr lang="en-US" b="0" dirty="0"/>
              <a:t>, </a:t>
            </a:r>
            <a:r>
              <a:rPr lang="en-US" b="0" dirty="0" err="1"/>
              <a:t>maka</a:t>
            </a:r>
            <a:r>
              <a:rPr lang="en-US" b="0" dirty="0"/>
              <a:t> </a:t>
            </a:r>
            <a:r>
              <a:rPr lang="en-US" b="0" dirty="0" err="1"/>
              <a:t>kita</a:t>
            </a:r>
            <a:r>
              <a:rPr lang="en-US" b="0" dirty="0"/>
              <a:t> </a:t>
            </a:r>
            <a:r>
              <a:rPr lang="en-US" b="0" dirty="0" err="1"/>
              <a:t>akan</a:t>
            </a:r>
            <a:r>
              <a:rPr lang="en-US" b="0" dirty="0"/>
              <a:t> </a:t>
            </a:r>
            <a:r>
              <a:rPr lang="en-US" b="0" dirty="0" err="1"/>
              <a:t>mengecek</a:t>
            </a:r>
            <a:r>
              <a:rPr lang="en-US" b="0" dirty="0"/>
              <a:t> </a:t>
            </a:r>
            <a:r>
              <a:rPr lang="en-US" b="0" dirty="0" err="1"/>
              <a:t>apakah</a:t>
            </a:r>
            <a:r>
              <a:rPr lang="en-US" b="0" dirty="0"/>
              <a:t> </a:t>
            </a:r>
            <a:r>
              <a:rPr lang="en-US" b="0" dirty="0" err="1"/>
              <a:t>karakter</a:t>
            </a:r>
            <a:r>
              <a:rPr lang="en-US" b="0" dirty="0"/>
              <a:t> yang </a:t>
            </a:r>
            <a:r>
              <a:rPr lang="en-US" b="0" dirty="0" err="1"/>
              <a:t>berbeda</a:t>
            </a:r>
            <a:r>
              <a:rPr lang="en-US" b="0" dirty="0"/>
              <a:t> pada text </a:t>
            </a:r>
            <a:r>
              <a:rPr lang="en-US" b="0" dirty="0" err="1"/>
              <a:t>terdapat</a:t>
            </a:r>
            <a:r>
              <a:rPr lang="en-US" b="0" dirty="0"/>
              <a:t> pada pattern (</a:t>
            </a:r>
            <a:r>
              <a:rPr lang="en-US" b="0" dirty="0" err="1"/>
              <a:t>terhitung</a:t>
            </a:r>
            <a:r>
              <a:rPr lang="en-US" b="0" dirty="0"/>
              <a:t> </a:t>
            </a:r>
            <a:r>
              <a:rPr lang="en-US" b="0" dirty="0" err="1"/>
              <a:t>dari</a:t>
            </a:r>
            <a:r>
              <a:rPr lang="en-US" b="0" dirty="0"/>
              <a:t> index </a:t>
            </a:r>
            <a:r>
              <a:rPr lang="en-US" b="0" dirty="0" err="1"/>
              <a:t>setelah</a:t>
            </a:r>
            <a:r>
              <a:rPr lang="en-US" b="0" dirty="0"/>
              <a:t> index </a:t>
            </a:r>
            <a:r>
              <a:rPr lang="en-US" b="0" dirty="0" err="1"/>
              <a:t>dimana</a:t>
            </a:r>
            <a:r>
              <a:rPr lang="en-US" b="0" dirty="0"/>
              <a:t> </a:t>
            </a:r>
            <a:r>
              <a:rPr lang="en-US" b="0" dirty="0" err="1"/>
              <a:t>terjadi</a:t>
            </a:r>
            <a:r>
              <a:rPr lang="en-US" b="0" dirty="0"/>
              <a:t> </a:t>
            </a:r>
            <a:r>
              <a:rPr lang="en-US" b="0" dirty="0" err="1"/>
              <a:t>perbedaan</a:t>
            </a:r>
            <a:r>
              <a:rPr lang="en-US" b="0" dirty="0"/>
              <a:t>). Jika </a:t>
            </a:r>
            <a:r>
              <a:rPr lang="en-US" b="0" dirty="0" err="1"/>
              <a:t>karakter</a:t>
            </a:r>
            <a:r>
              <a:rPr lang="en-US" b="0" dirty="0"/>
              <a:t> yang </a:t>
            </a:r>
            <a:r>
              <a:rPr lang="en-US" b="0" dirty="0" err="1"/>
              <a:t>berbeda</a:t>
            </a:r>
            <a:r>
              <a:rPr lang="en-US" b="0" dirty="0"/>
              <a:t> </a:t>
            </a:r>
            <a:r>
              <a:rPr lang="en-US" b="0" dirty="0" err="1"/>
              <a:t>tersebut</a:t>
            </a:r>
            <a:r>
              <a:rPr lang="en-US" b="0" dirty="0"/>
              <a:t> </a:t>
            </a:r>
            <a:r>
              <a:rPr lang="en-US" b="0" dirty="0" err="1"/>
              <a:t>terdapat</a:t>
            </a:r>
            <a:r>
              <a:rPr lang="en-US" b="0" dirty="0"/>
              <a:t> pada pattern, </a:t>
            </a:r>
            <a:r>
              <a:rPr lang="en-US" b="0" dirty="0" err="1"/>
              <a:t>maka</a:t>
            </a:r>
            <a:r>
              <a:rPr lang="en-US" b="0" dirty="0"/>
              <a:t> </a:t>
            </a:r>
            <a:r>
              <a:rPr lang="en-US" b="0" dirty="0" err="1"/>
              <a:t>kita</a:t>
            </a:r>
            <a:r>
              <a:rPr lang="en-US" b="0" dirty="0"/>
              <a:t> </a:t>
            </a:r>
            <a:r>
              <a:rPr lang="en-US" b="0" dirty="0" err="1"/>
              <a:t>akan</a:t>
            </a:r>
            <a:r>
              <a:rPr lang="en-US" b="0" dirty="0"/>
              <a:t> </a:t>
            </a:r>
            <a:r>
              <a:rPr lang="en-US" b="0" dirty="0" err="1"/>
              <a:t>menggeser</a:t>
            </a:r>
            <a:r>
              <a:rPr lang="en-US" b="0" dirty="0"/>
              <a:t> pattern agar </a:t>
            </a:r>
            <a:r>
              <a:rPr lang="en-US" b="0" dirty="0" err="1"/>
              <a:t>kedua</a:t>
            </a:r>
            <a:r>
              <a:rPr lang="en-US" b="0" dirty="0"/>
              <a:t> </a:t>
            </a:r>
            <a:r>
              <a:rPr lang="en-US" b="0" dirty="0" err="1"/>
              <a:t>karakter</a:t>
            </a:r>
            <a:r>
              <a:rPr lang="en-US" b="0" dirty="0"/>
              <a:t> </a:t>
            </a:r>
            <a:r>
              <a:rPr lang="en-US" b="0" dirty="0" err="1"/>
              <a:t>tersebut</a:t>
            </a:r>
            <a:r>
              <a:rPr lang="en-US" b="0" dirty="0"/>
              <a:t> </a:t>
            </a:r>
            <a:r>
              <a:rPr lang="en-US" b="0" dirty="0" err="1"/>
              <a:t>sekarang</a:t>
            </a:r>
            <a:r>
              <a:rPr lang="en-US" b="0" dirty="0"/>
              <a:t> </a:t>
            </a:r>
            <a:r>
              <a:rPr lang="en-US" b="0" dirty="0" err="1"/>
              <a:t>sejajar</a:t>
            </a:r>
            <a:r>
              <a:rPr lang="en-US" b="0" dirty="0"/>
              <a:t>/ </a:t>
            </a:r>
            <a:r>
              <a:rPr lang="en-US" b="0" dirty="0" err="1"/>
              <a:t>berada</a:t>
            </a:r>
            <a:r>
              <a:rPr lang="en-US" b="0" dirty="0"/>
              <a:t> pada </a:t>
            </a:r>
            <a:r>
              <a:rPr lang="en-US" b="0" dirty="0" err="1"/>
              <a:t>posisi</a:t>
            </a:r>
            <a:r>
              <a:rPr lang="en-US" b="0" dirty="0"/>
              <a:t> yang </a:t>
            </a:r>
            <a:r>
              <a:rPr lang="en-US" b="0" dirty="0" err="1"/>
              <a:t>sama</a:t>
            </a:r>
            <a:r>
              <a:rPr lang="en-US" b="0" dirty="0"/>
              <a:t>. Jika </a:t>
            </a:r>
            <a:r>
              <a:rPr lang="en-US" b="0" dirty="0" err="1"/>
              <a:t>karakter</a:t>
            </a:r>
            <a:r>
              <a:rPr lang="en-US" b="0" dirty="0"/>
              <a:t> yang </a:t>
            </a:r>
            <a:r>
              <a:rPr lang="en-US" b="0" dirty="0" err="1"/>
              <a:t>berbeda</a:t>
            </a:r>
            <a:r>
              <a:rPr lang="en-US" b="0" dirty="0"/>
              <a:t> </a:t>
            </a:r>
            <a:r>
              <a:rPr lang="en-US" b="0" dirty="0" err="1"/>
              <a:t>tersebut</a:t>
            </a:r>
            <a:r>
              <a:rPr lang="en-US" b="0" dirty="0"/>
              <a:t> </a:t>
            </a:r>
            <a:r>
              <a:rPr lang="en-US" b="0" dirty="0" err="1"/>
              <a:t>tidak</a:t>
            </a:r>
            <a:r>
              <a:rPr lang="en-US" b="0" dirty="0"/>
              <a:t> </a:t>
            </a:r>
            <a:r>
              <a:rPr lang="en-US" b="0" dirty="0" err="1"/>
              <a:t>terdapat</a:t>
            </a:r>
            <a:r>
              <a:rPr lang="en-US" b="0" dirty="0"/>
              <a:t> pada pattern, </a:t>
            </a:r>
            <a:r>
              <a:rPr lang="en-US" b="0" dirty="0" err="1"/>
              <a:t>maka</a:t>
            </a:r>
            <a:r>
              <a:rPr lang="en-US" b="0" dirty="0"/>
              <a:t> </a:t>
            </a:r>
            <a:r>
              <a:rPr lang="en-US" b="0" dirty="0" err="1"/>
              <a:t>kita</a:t>
            </a:r>
            <a:r>
              <a:rPr lang="en-US" b="0" dirty="0"/>
              <a:t> </a:t>
            </a:r>
            <a:r>
              <a:rPr lang="en-US" b="0" dirty="0" err="1"/>
              <a:t>akan</a:t>
            </a:r>
            <a:r>
              <a:rPr lang="en-US" b="0" dirty="0"/>
              <a:t> </a:t>
            </a:r>
            <a:r>
              <a:rPr lang="en-US" b="0" dirty="0" err="1"/>
              <a:t>menggeser</a:t>
            </a:r>
            <a:r>
              <a:rPr lang="en-US" b="0" dirty="0"/>
              <a:t> pattern 1 index di </a:t>
            </a:r>
            <a:r>
              <a:rPr lang="en-US" b="0" dirty="0" err="1"/>
              <a:t>sebelah</a:t>
            </a:r>
            <a:r>
              <a:rPr lang="en-US" b="0" dirty="0"/>
              <a:t> index </a:t>
            </a:r>
            <a:r>
              <a:rPr lang="en-US" b="0" dirty="0" err="1"/>
              <a:t>karakter</a:t>
            </a:r>
            <a:r>
              <a:rPr lang="en-US" b="0" dirty="0"/>
              <a:t> yang </a:t>
            </a:r>
            <a:r>
              <a:rPr lang="en-US" b="0" dirty="0" err="1"/>
              <a:t>berbeda</a:t>
            </a:r>
            <a:r>
              <a:rPr lang="en-US" b="0" dirty="0"/>
              <a:t> </a:t>
            </a:r>
            <a:r>
              <a:rPr lang="en-US" b="0" dirty="0" err="1"/>
              <a:t>tersebut</a:t>
            </a:r>
            <a:r>
              <a:rPr lang="en-US" b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34974">
              <a:defRPr/>
            </a:pPr>
            <a:fld id="{C3083964-9337-496F-8DB9-297DDEBBB2AA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34974">
                <a:defRPr/>
              </a:pPr>
              <a:t>19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77360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b="1" dirty="0"/>
              <a:t>String Matching</a:t>
            </a:r>
            <a:r>
              <a:rPr lang="en-US" dirty="0"/>
              <a:t>? </a:t>
            </a:r>
            <a:r>
              <a:rPr lang="en-US" b="1" dirty="0"/>
              <a:t>String Matching </a:t>
            </a:r>
            <a:r>
              <a:rPr lang="en-US" dirty="0" err="1"/>
              <a:t>tersusun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kata “String” dan “Matching”. Mari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lihat</a:t>
            </a:r>
            <a:r>
              <a:rPr lang="en-US" dirty="0"/>
              <a:t> </a:t>
            </a:r>
            <a:r>
              <a:rPr lang="en-US" dirty="0" err="1"/>
              <a:t>pengertian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kata </a:t>
            </a:r>
            <a:r>
              <a:rPr lang="en-US" dirty="0" err="1"/>
              <a:t>penyusun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 String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yang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.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Matching? Matching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artikan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Bahasa Indonesia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mencocokkan</a:t>
            </a:r>
            <a:r>
              <a:rPr lang="en-US" dirty="0"/>
              <a:t>. Jadi matching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proses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mencocokkan</a:t>
            </a:r>
            <a:r>
              <a:rPr lang="en-US" dirty="0"/>
              <a:t> </a:t>
            </a:r>
            <a:r>
              <a:rPr lang="en-US" dirty="0" err="1"/>
              <a:t>sesuatu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sesuatu</a:t>
            </a:r>
            <a:r>
              <a:rPr lang="en-US" dirty="0"/>
              <a:t> yang </a:t>
            </a:r>
            <a:r>
              <a:rPr lang="en-US" dirty="0" err="1"/>
              <a:t>lainnya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83964-9337-496F-8DB9-297DDEBBB2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973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4974">
              <a:defRPr/>
            </a:pPr>
            <a:r>
              <a:rPr lang="en-US" b="0" dirty="0" err="1"/>
              <a:t>Berikut</a:t>
            </a:r>
            <a:r>
              <a:rPr lang="en-US" b="0" dirty="0"/>
              <a:t> </a:t>
            </a:r>
            <a:r>
              <a:rPr lang="en-US" b="0" dirty="0" err="1"/>
              <a:t>adalah</a:t>
            </a:r>
            <a:r>
              <a:rPr lang="en-US" b="0" dirty="0"/>
              <a:t> pseudocode </a:t>
            </a:r>
            <a:r>
              <a:rPr lang="en-US" b="0" dirty="0" err="1"/>
              <a:t>untuk</a:t>
            </a:r>
            <a:r>
              <a:rPr lang="en-US" b="0" dirty="0"/>
              <a:t> </a:t>
            </a:r>
            <a:r>
              <a:rPr lang="en-US" b="0" dirty="0" err="1"/>
              <a:t>algoritma</a:t>
            </a:r>
            <a:r>
              <a:rPr lang="en-US" b="0" dirty="0"/>
              <a:t> Boyer-Moore.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34974">
              <a:defRPr/>
            </a:pPr>
            <a:fld id="{C3083964-9337-496F-8DB9-297DDEBBB2AA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34974">
                <a:defRPr/>
              </a:pPr>
              <a:t>20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327870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Algoritma</a:t>
            </a:r>
            <a:r>
              <a:rPr lang="en-US" b="0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Boyer-Moore </a:t>
            </a:r>
            <a:r>
              <a:rPr lang="en-US" b="0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akan</a:t>
            </a:r>
            <a:r>
              <a:rPr lang="en-US" b="0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b="0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mengecek</a:t>
            </a:r>
            <a:r>
              <a:rPr lang="en-US" b="0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b="0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satu</a:t>
            </a:r>
            <a:r>
              <a:rPr lang="en-US" b="0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per </a:t>
            </a:r>
            <a:r>
              <a:rPr lang="en-US" b="0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satu</a:t>
            </a:r>
            <a:r>
              <a:rPr lang="en-US" b="0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b="0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karakter</a:t>
            </a:r>
            <a:r>
              <a:rPr lang="en-US" b="0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pattern pada text </a:t>
            </a:r>
            <a:r>
              <a:rPr lang="en-US" b="0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sehingga</a:t>
            </a:r>
            <a:r>
              <a:rPr lang="en-US" b="0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worst </a:t>
            </a:r>
            <a:r>
              <a:rPr lang="en-US" b="0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casenya</a:t>
            </a:r>
            <a:r>
              <a:rPr lang="en-US" b="0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b="0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adalah</a:t>
            </a:r>
            <a:r>
              <a:rPr lang="en-US" b="0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az-Cyrl-AZ" b="0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Ө</a:t>
            </a:r>
            <a:r>
              <a:rPr lang="en-US" b="0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(</a:t>
            </a:r>
            <a:r>
              <a:rPr lang="en-US" b="0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m</a:t>
            </a:r>
            <a:r>
              <a:rPr lang="en-US" b="0" baseline="0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n</a:t>
            </a:r>
            <a:r>
              <a:rPr lang="en-US" b="0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) </a:t>
            </a:r>
            <a:r>
              <a:rPr lang="en-US" b="0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dengan</a:t>
            </a:r>
            <a:r>
              <a:rPr lang="en-US" b="0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m </a:t>
            </a:r>
            <a:r>
              <a:rPr lang="en-US" b="0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adalah</a:t>
            </a:r>
            <a:r>
              <a:rPr lang="en-US" b="0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b="0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ukuran</a:t>
            </a:r>
            <a:r>
              <a:rPr lang="en-US" b="0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b="0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dari</a:t>
            </a:r>
            <a:r>
              <a:rPr lang="en-US" b="0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text.</a:t>
            </a:r>
            <a:endParaRPr lang="en-US" b="0" baseline="30000" dirty="0">
              <a:solidFill>
                <a:schemeClr val="bg2">
                  <a:lumMod val="25000"/>
                </a:schemeClr>
              </a:solidFill>
              <a:latin typeface="Montserrat Medium" panose="000006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34974">
              <a:defRPr/>
            </a:pPr>
            <a:fld id="{C3083964-9337-496F-8DB9-297DDEBBB2AA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34974">
                <a:defRPr/>
              </a:pPr>
              <a:t>21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234505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Pada </a:t>
            </a:r>
            <a:r>
              <a:rPr lang="en-US" b="0" dirty="0" err="1"/>
              <a:t>algoritma</a:t>
            </a:r>
            <a:r>
              <a:rPr lang="en-US" b="0" dirty="0"/>
              <a:t> Rabin-Karp, </a:t>
            </a:r>
            <a:r>
              <a:rPr lang="en-US" b="0" dirty="0" err="1"/>
              <a:t>kita</a:t>
            </a:r>
            <a:r>
              <a:rPr lang="en-US" b="0" dirty="0"/>
              <a:t> </a:t>
            </a:r>
            <a:r>
              <a:rPr lang="en-US" b="0" dirty="0" err="1"/>
              <a:t>akan</a:t>
            </a:r>
            <a:r>
              <a:rPr lang="en-US" b="0" dirty="0"/>
              <a:t> </a:t>
            </a:r>
            <a:r>
              <a:rPr lang="en-US" b="0" dirty="0" err="1"/>
              <a:t>mengecek</a:t>
            </a:r>
            <a:r>
              <a:rPr lang="en-US" b="0" dirty="0"/>
              <a:t> </a:t>
            </a:r>
            <a:r>
              <a:rPr lang="en-US" b="0" dirty="0" err="1"/>
              <a:t>apakah</a:t>
            </a:r>
            <a:r>
              <a:rPr lang="en-US" b="0" dirty="0"/>
              <a:t> pattern </a:t>
            </a:r>
            <a:r>
              <a:rPr lang="en-US" b="0" dirty="0" err="1"/>
              <a:t>terdapat</a:t>
            </a:r>
            <a:r>
              <a:rPr lang="en-US" b="0" dirty="0"/>
              <a:t> pada text </a:t>
            </a:r>
            <a:r>
              <a:rPr lang="en-US" b="0" dirty="0" err="1"/>
              <a:t>berdasarkan</a:t>
            </a:r>
            <a:r>
              <a:rPr lang="en-US" b="0" dirty="0"/>
              <a:t> </a:t>
            </a:r>
            <a:r>
              <a:rPr lang="en-US" b="0" dirty="0" err="1"/>
              <a:t>nilai</a:t>
            </a:r>
            <a:r>
              <a:rPr lang="en-US" b="0" dirty="0"/>
              <a:t> </a:t>
            </a:r>
            <a:r>
              <a:rPr lang="en-US" b="0" dirty="0" err="1"/>
              <a:t>hashnya</a:t>
            </a:r>
            <a:r>
              <a:rPr lang="en-US" b="0" dirty="0"/>
              <a:t>. Pada </a:t>
            </a:r>
            <a:r>
              <a:rPr lang="en-US" b="0" dirty="0" err="1"/>
              <a:t>iterasi</a:t>
            </a:r>
            <a:r>
              <a:rPr lang="en-US" b="0" dirty="0"/>
              <a:t> </a:t>
            </a:r>
            <a:r>
              <a:rPr lang="en-US" b="0" dirty="0" err="1"/>
              <a:t>ini</a:t>
            </a:r>
            <a:r>
              <a:rPr lang="en-US" b="0" dirty="0"/>
              <a:t>, </a:t>
            </a:r>
            <a:r>
              <a:rPr lang="en-US" b="0" dirty="0" err="1"/>
              <a:t>ternyata</a:t>
            </a:r>
            <a:r>
              <a:rPr lang="en-US" b="0" dirty="0"/>
              <a:t> hash pada pattern </a:t>
            </a:r>
            <a:r>
              <a:rPr lang="en-US" b="0" dirty="0" err="1"/>
              <a:t>sama</a:t>
            </a:r>
            <a:r>
              <a:rPr lang="en-US" b="0" dirty="0"/>
              <a:t> </a:t>
            </a:r>
            <a:r>
              <a:rPr lang="en-US" b="0" dirty="0" err="1"/>
              <a:t>dengan</a:t>
            </a:r>
            <a:r>
              <a:rPr lang="en-US" b="0" dirty="0"/>
              <a:t> hash pada text oleh </a:t>
            </a:r>
            <a:r>
              <a:rPr lang="en-US" b="0" dirty="0" err="1"/>
              <a:t>karena</a:t>
            </a:r>
            <a:r>
              <a:rPr lang="en-US" b="0" dirty="0"/>
              <a:t> </a:t>
            </a:r>
            <a:r>
              <a:rPr lang="en-US" b="0" dirty="0" err="1"/>
              <a:t>itu</a:t>
            </a:r>
            <a:r>
              <a:rPr lang="en-US" b="0" dirty="0"/>
              <a:t> pattern </a:t>
            </a:r>
            <a:r>
              <a:rPr lang="en-US" b="0" dirty="0" err="1"/>
              <a:t>ditemukan</a:t>
            </a:r>
            <a:r>
              <a:rPr lang="en-US" b="0" dirty="0"/>
              <a:t> pada text.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34974">
              <a:defRPr/>
            </a:pPr>
            <a:fld id="{C3083964-9337-496F-8DB9-297DDEBBB2AA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34974">
                <a:defRPr/>
              </a:pPr>
              <a:t>22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390597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Pada </a:t>
            </a:r>
            <a:r>
              <a:rPr lang="en-US" b="0" dirty="0" err="1"/>
              <a:t>iterasi</a:t>
            </a:r>
            <a:r>
              <a:rPr lang="en-US" b="0" dirty="0"/>
              <a:t> </a:t>
            </a:r>
            <a:r>
              <a:rPr lang="en-US" b="0" dirty="0" err="1"/>
              <a:t>berikutnya</a:t>
            </a:r>
            <a:r>
              <a:rPr lang="en-US" b="0" dirty="0"/>
              <a:t> </a:t>
            </a:r>
            <a:r>
              <a:rPr lang="en-US" b="0" dirty="0" err="1"/>
              <a:t>ternyata</a:t>
            </a:r>
            <a:r>
              <a:rPr lang="en-US" b="0" dirty="0"/>
              <a:t> </a:t>
            </a:r>
            <a:r>
              <a:rPr lang="en-US" b="0" dirty="0" err="1"/>
              <a:t>nilai</a:t>
            </a:r>
            <a:r>
              <a:rPr lang="en-US" b="0" dirty="0"/>
              <a:t> hash pada text </a:t>
            </a:r>
            <a:r>
              <a:rPr lang="en-US" b="0" dirty="0" err="1"/>
              <a:t>tidak</a:t>
            </a:r>
            <a:r>
              <a:rPr lang="en-US" b="0" dirty="0"/>
              <a:t> </a:t>
            </a:r>
            <a:r>
              <a:rPr lang="en-US" b="0" dirty="0" err="1"/>
              <a:t>sama</a:t>
            </a:r>
            <a:r>
              <a:rPr lang="en-US" b="0" dirty="0"/>
              <a:t> </a:t>
            </a:r>
            <a:r>
              <a:rPr lang="en-US" b="0" dirty="0" err="1"/>
              <a:t>dengan</a:t>
            </a:r>
            <a:r>
              <a:rPr lang="en-US" b="0" dirty="0"/>
              <a:t> </a:t>
            </a:r>
            <a:r>
              <a:rPr lang="en-US" b="0" dirty="0" err="1"/>
              <a:t>nilai</a:t>
            </a:r>
            <a:r>
              <a:rPr lang="en-US" b="0" dirty="0"/>
              <a:t> hash pattern. Oleh </a:t>
            </a:r>
            <a:r>
              <a:rPr lang="en-US" b="0" dirty="0" err="1"/>
              <a:t>karena</a:t>
            </a:r>
            <a:r>
              <a:rPr lang="en-US" b="0" dirty="0"/>
              <a:t> </a:t>
            </a:r>
            <a:r>
              <a:rPr lang="en-US" b="0" dirty="0" err="1"/>
              <a:t>itu</a:t>
            </a:r>
            <a:r>
              <a:rPr lang="en-US" b="0" dirty="0"/>
              <a:t>, </a:t>
            </a:r>
            <a:r>
              <a:rPr lang="en-US" b="0" dirty="0" err="1"/>
              <a:t>kita</a:t>
            </a:r>
            <a:r>
              <a:rPr lang="en-US" b="0" dirty="0"/>
              <a:t> </a:t>
            </a:r>
            <a:r>
              <a:rPr lang="en-US" b="0" dirty="0" err="1"/>
              <a:t>langsung</a:t>
            </a:r>
            <a:r>
              <a:rPr lang="en-US" b="0" dirty="0"/>
              <a:t> </a:t>
            </a:r>
            <a:r>
              <a:rPr lang="en-US" b="0" dirty="0" err="1"/>
              <a:t>lanjut</a:t>
            </a:r>
            <a:r>
              <a:rPr lang="en-US" b="0" dirty="0"/>
              <a:t> </a:t>
            </a:r>
            <a:r>
              <a:rPr lang="en-US" b="0" dirty="0" err="1"/>
              <a:t>ke</a:t>
            </a:r>
            <a:r>
              <a:rPr lang="en-US" b="0" dirty="0"/>
              <a:t> </a:t>
            </a:r>
            <a:r>
              <a:rPr lang="en-US" b="0" dirty="0" err="1"/>
              <a:t>iterasi</a:t>
            </a:r>
            <a:r>
              <a:rPr lang="en-US" b="0" dirty="0"/>
              <a:t> </a:t>
            </a:r>
            <a:r>
              <a:rPr lang="en-US" b="0" dirty="0" err="1"/>
              <a:t>berikutnya</a:t>
            </a:r>
            <a:r>
              <a:rPr lang="en-US" b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34974">
              <a:defRPr/>
            </a:pPr>
            <a:fld id="{C3083964-9337-496F-8DB9-297DDEBBB2AA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34974">
                <a:defRPr/>
              </a:pPr>
              <a:t>23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230382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Pada </a:t>
            </a:r>
            <a:r>
              <a:rPr lang="en-US" b="0" dirty="0" err="1"/>
              <a:t>iterasi</a:t>
            </a:r>
            <a:r>
              <a:rPr lang="en-US" b="0" dirty="0"/>
              <a:t> </a:t>
            </a:r>
            <a:r>
              <a:rPr lang="en-US" b="0" dirty="0" err="1"/>
              <a:t>berikutnya</a:t>
            </a:r>
            <a:r>
              <a:rPr lang="en-US" b="0" dirty="0"/>
              <a:t> </a:t>
            </a:r>
            <a:r>
              <a:rPr lang="en-US" b="0" dirty="0" err="1"/>
              <a:t>ternyata</a:t>
            </a:r>
            <a:r>
              <a:rPr lang="en-US" b="0" dirty="0"/>
              <a:t> </a:t>
            </a:r>
            <a:r>
              <a:rPr lang="en-US" b="0" dirty="0" err="1"/>
              <a:t>nilai</a:t>
            </a:r>
            <a:r>
              <a:rPr lang="en-US" b="0" dirty="0"/>
              <a:t> hash pada text </a:t>
            </a:r>
            <a:r>
              <a:rPr lang="en-US" b="0" dirty="0" err="1"/>
              <a:t>tidak</a:t>
            </a:r>
            <a:r>
              <a:rPr lang="en-US" b="0" dirty="0"/>
              <a:t> </a:t>
            </a:r>
            <a:r>
              <a:rPr lang="en-US" b="0" dirty="0" err="1"/>
              <a:t>sama</a:t>
            </a:r>
            <a:r>
              <a:rPr lang="en-US" b="0" dirty="0"/>
              <a:t> </a:t>
            </a:r>
            <a:r>
              <a:rPr lang="en-US" b="0" dirty="0" err="1"/>
              <a:t>dengan</a:t>
            </a:r>
            <a:r>
              <a:rPr lang="en-US" b="0" dirty="0"/>
              <a:t> </a:t>
            </a:r>
            <a:r>
              <a:rPr lang="en-US" b="0" dirty="0" err="1"/>
              <a:t>nilai</a:t>
            </a:r>
            <a:r>
              <a:rPr lang="en-US" b="0" dirty="0"/>
              <a:t> hash pattern. Oleh </a:t>
            </a:r>
            <a:r>
              <a:rPr lang="en-US" b="0" dirty="0" err="1"/>
              <a:t>karena</a:t>
            </a:r>
            <a:r>
              <a:rPr lang="en-US" b="0" dirty="0"/>
              <a:t> </a:t>
            </a:r>
            <a:r>
              <a:rPr lang="en-US" b="0" dirty="0" err="1"/>
              <a:t>itu</a:t>
            </a:r>
            <a:r>
              <a:rPr lang="en-US" b="0" dirty="0"/>
              <a:t>, </a:t>
            </a:r>
            <a:r>
              <a:rPr lang="en-US" b="0" dirty="0" err="1"/>
              <a:t>kita</a:t>
            </a:r>
            <a:r>
              <a:rPr lang="en-US" b="0" dirty="0"/>
              <a:t> </a:t>
            </a:r>
            <a:r>
              <a:rPr lang="en-US" b="0" dirty="0" err="1"/>
              <a:t>langsung</a:t>
            </a:r>
            <a:r>
              <a:rPr lang="en-US" b="0" dirty="0"/>
              <a:t> </a:t>
            </a:r>
            <a:r>
              <a:rPr lang="en-US" b="0" dirty="0" err="1"/>
              <a:t>lanjut</a:t>
            </a:r>
            <a:r>
              <a:rPr lang="en-US" b="0" dirty="0"/>
              <a:t> </a:t>
            </a:r>
            <a:r>
              <a:rPr lang="en-US" b="0" dirty="0" err="1"/>
              <a:t>ke</a:t>
            </a:r>
            <a:r>
              <a:rPr lang="en-US" b="0" dirty="0"/>
              <a:t> </a:t>
            </a:r>
            <a:r>
              <a:rPr lang="en-US" b="0" dirty="0" err="1"/>
              <a:t>iterasi</a:t>
            </a:r>
            <a:r>
              <a:rPr lang="en-US" b="0" dirty="0"/>
              <a:t> </a:t>
            </a:r>
            <a:r>
              <a:rPr lang="en-US" b="0" dirty="0" err="1"/>
              <a:t>berikutnya</a:t>
            </a:r>
            <a:r>
              <a:rPr lang="en-US" b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34974">
              <a:defRPr/>
            </a:pPr>
            <a:fld id="{C3083964-9337-496F-8DB9-297DDEBBB2AA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34974">
                <a:defRPr/>
              </a:pPr>
              <a:t>24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921639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Pada </a:t>
            </a:r>
            <a:r>
              <a:rPr lang="en-US" b="0" dirty="0" err="1"/>
              <a:t>iterasi</a:t>
            </a:r>
            <a:r>
              <a:rPr lang="en-US" b="0" dirty="0"/>
              <a:t> </a:t>
            </a:r>
            <a:r>
              <a:rPr lang="en-US" b="0" dirty="0" err="1"/>
              <a:t>berikutnya</a:t>
            </a:r>
            <a:r>
              <a:rPr lang="en-US" b="0" dirty="0"/>
              <a:t> </a:t>
            </a:r>
            <a:r>
              <a:rPr lang="en-US" b="0" dirty="0" err="1"/>
              <a:t>ternyata</a:t>
            </a:r>
            <a:r>
              <a:rPr lang="en-US" b="0" dirty="0"/>
              <a:t> </a:t>
            </a:r>
            <a:r>
              <a:rPr lang="en-US" b="0" dirty="0" err="1"/>
              <a:t>nilai</a:t>
            </a:r>
            <a:r>
              <a:rPr lang="en-US" b="0" dirty="0"/>
              <a:t> hash pada text </a:t>
            </a:r>
            <a:r>
              <a:rPr lang="en-US" b="0" dirty="0" err="1"/>
              <a:t>sama</a:t>
            </a:r>
            <a:r>
              <a:rPr lang="en-US" b="0" dirty="0"/>
              <a:t> </a:t>
            </a:r>
            <a:r>
              <a:rPr lang="en-US" b="0" dirty="0" err="1"/>
              <a:t>dengan</a:t>
            </a:r>
            <a:r>
              <a:rPr lang="en-US" b="0" dirty="0"/>
              <a:t> </a:t>
            </a:r>
            <a:r>
              <a:rPr lang="en-US" b="0" dirty="0" err="1"/>
              <a:t>nilai</a:t>
            </a:r>
            <a:r>
              <a:rPr lang="en-US" b="0" dirty="0"/>
              <a:t> hash pattern. </a:t>
            </a:r>
            <a:r>
              <a:rPr lang="en-US" b="0" dirty="0" err="1"/>
              <a:t>Maka</a:t>
            </a:r>
            <a:r>
              <a:rPr lang="en-US" b="0" dirty="0"/>
              <a:t> pattern </a:t>
            </a:r>
            <a:r>
              <a:rPr lang="en-US" b="0" dirty="0" err="1"/>
              <a:t>ditemukan</a:t>
            </a:r>
            <a:r>
              <a:rPr lang="en-US" b="0" dirty="0"/>
              <a:t> </a:t>
            </a:r>
            <a:r>
              <a:rPr lang="en-US" b="0" dirty="0" err="1"/>
              <a:t>lagi</a:t>
            </a:r>
            <a:r>
              <a:rPr lang="en-US" b="0" dirty="0"/>
              <a:t> pada text. </a:t>
            </a:r>
            <a:r>
              <a:rPr lang="en-US" b="0" dirty="0" err="1"/>
              <a:t>Kemudian</a:t>
            </a:r>
            <a:r>
              <a:rPr lang="en-US" b="0" dirty="0"/>
              <a:t>, </a:t>
            </a:r>
            <a:r>
              <a:rPr lang="en-US" b="0" dirty="0" err="1"/>
              <a:t>kita</a:t>
            </a:r>
            <a:r>
              <a:rPr lang="en-US" b="0" dirty="0"/>
              <a:t> </a:t>
            </a:r>
            <a:r>
              <a:rPr lang="en-US" b="0" dirty="0" err="1"/>
              <a:t>lanjut</a:t>
            </a:r>
            <a:r>
              <a:rPr lang="en-US" b="0" dirty="0"/>
              <a:t> </a:t>
            </a:r>
            <a:r>
              <a:rPr lang="en-US" b="0" dirty="0" err="1"/>
              <a:t>ke</a:t>
            </a:r>
            <a:r>
              <a:rPr lang="en-US" b="0" dirty="0"/>
              <a:t> </a:t>
            </a:r>
            <a:r>
              <a:rPr lang="en-US" b="0" dirty="0" err="1"/>
              <a:t>iterasi</a:t>
            </a:r>
            <a:r>
              <a:rPr lang="en-US" b="0" dirty="0"/>
              <a:t> </a:t>
            </a:r>
            <a:r>
              <a:rPr lang="en-US" b="0" dirty="0" err="1"/>
              <a:t>berikutnya</a:t>
            </a:r>
            <a:r>
              <a:rPr lang="en-US" b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34974">
              <a:defRPr/>
            </a:pPr>
            <a:fld id="{C3083964-9337-496F-8DB9-297DDEBBB2AA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34974">
                <a:defRPr/>
              </a:pPr>
              <a:t>25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078877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Pada </a:t>
            </a:r>
            <a:r>
              <a:rPr lang="en-US" b="0" dirty="0" err="1"/>
              <a:t>iterasi</a:t>
            </a:r>
            <a:r>
              <a:rPr lang="en-US" b="0" dirty="0"/>
              <a:t> </a:t>
            </a:r>
            <a:r>
              <a:rPr lang="en-US" b="0" dirty="0" err="1"/>
              <a:t>berikutnya</a:t>
            </a:r>
            <a:r>
              <a:rPr lang="en-US" b="0" dirty="0"/>
              <a:t> </a:t>
            </a:r>
            <a:r>
              <a:rPr lang="en-US" b="0" dirty="0" err="1"/>
              <a:t>ternyata</a:t>
            </a:r>
            <a:r>
              <a:rPr lang="en-US" b="0" dirty="0"/>
              <a:t> </a:t>
            </a:r>
            <a:r>
              <a:rPr lang="en-US" b="0" dirty="0" err="1"/>
              <a:t>nilai</a:t>
            </a:r>
            <a:r>
              <a:rPr lang="en-US" b="0" dirty="0"/>
              <a:t> hash pada text </a:t>
            </a:r>
            <a:r>
              <a:rPr lang="en-US" b="0" dirty="0" err="1"/>
              <a:t>tidak</a:t>
            </a:r>
            <a:r>
              <a:rPr lang="en-US" b="0" dirty="0"/>
              <a:t> </a:t>
            </a:r>
            <a:r>
              <a:rPr lang="en-US" b="0" dirty="0" err="1"/>
              <a:t>sama</a:t>
            </a:r>
            <a:r>
              <a:rPr lang="en-US" b="0" dirty="0"/>
              <a:t> </a:t>
            </a:r>
            <a:r>
              <a:rPr lang="en-US" b="0" dirty="0" err="1"/>
              <a:t>dengan</a:t>
            </a:r>
            <a:r>
              <a:rPr lang="en-US" b="0" dirty="0"/>
              <a:t> </a:t>
            </a:r>
            <a:r>
              <a:rPr lang="en-US" b="0" dirty="0" err="1"/>
              <a:t>nilai</a:t>
            </a:r>
            <a:r>
              <a:rPr lang="en-US" b="0" dirty="0"/>
              <a:t> hash pattern. Oleh </a:t>
            </a:r>
            <a:r>
              <a:rPr lang="en-US" b="0" dirty="0" err="1"/>
              <a:t>karena</a:t>
            </a:r>
            <a:r>
              <a:rPr lang="en-US" b="0" dirty="0"/>
              <a:t> </a:t>
            </a:r>
            <a:r>
              <a:rPr lang="en-US" b="0" dirty="0" err="1"/>
              <a:t>itu</a:t>
            </a:r>
            <a:r>
              <a:rPr lang="en-US" b="0" dirty="0"/>
              <a:t>, </a:t>
            </a:r>
            <a:r>
              <a:rPr lang="en-US" b="0" dirty="0" err="1"/>
              <a:t>kita</a:t>
            </a:r>
            <a:r>
              <a:rPr lang="en-US" b="0" dirty="0"/>
              <a:t> </a:t>
            </a:r>
            <a:r>
              <a:rPr lang="en-US" b="0" dirty="0" err="1"/>
              <a:t>langsung</a:t>
            </a:r>
            <a:r>
              <a:rPr lang="en-US" b="0" dirty="0"/>
              <a:t> </a:t>
            </a:r>
            <a:r>
              <a:rPr lang="en-US" b="0" dirty="0" err="1"/>
              <a:t>lanjut</a:t>
            </a:r>
            <a:r>
              <a:rPr lang="en-US" b="0" dirty="0"/>
              <a:t> </a:t>
            </a:r>
            <a:r>
              <a:rPr lang="en-US" b="0" dirty="0" err="1"/>
              <a:t>ke</a:t>
            </a:r>
            <a:r>
              <a:rPr lang="en-US" b="0" dirty="0"/>
              <a:t> </a:t>
            </a:r>
            <a:r>
              <a:rPr lang="en-US" b="0" dirty="0" err="1"/>
              <a:t>iterasi</a:t>
            </a:r>
            <a:r>
              <a:rPr lang="en-US" b="0" dirty="0"/>
              <a:t> </a:t>
            </a:r>
            <a:r>
              <a:rPr lang="en-US" b="0" dirty="0" err="1"/>
              <a:t>berikutnya</a:t>
            </a:r>
            <a:r>
              <a:rPr lang="en-US" b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34974">
              <a:defRPr/>
            </a:pPr>
            <a:fld id="{C3083964-9337-496F-8DB9-297DDEBBB2AA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34974">
                <a:defRPr/>
              </a:pPr>
              <a:t>26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80063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Pada </a:t>
            </a:r>
            <a:r>
              <a:rPr lang="en-US" b="0" dirty="0" err="1"/>
              <a:t>iterasi</a:t>
            </a:r>
            <a:r>
              <a:rPr lang="en-US" b="0" dirty="0"/>
              <a:t> </a:t>
            </a:r>
            <a:r>
              <a:rPr lang="en-US" b="0" dirty="0" err="1"/>
              <a:t>berikutnya</a:t>
            </a:r>
            <a:r>
              <a:rPr lang="en-US" b="0" dirty="0"/>
              <a:t> </a:t>
            </a:r>
            <a:r>
              <a:rPr lang="en-US" b="0" dirty="0" err="1"/>
              <a:t>ternyata</a:t>
            </a:r>
            <a:r>
              <a:rPr lang="en-US" b="0" dirty="0"/>
              <a:t> </a:t>
            </a:r>
            <a:r>
              <a:rPr lang="en-US" b="0" dirty="0" err="1"/>
              <a:t>nilai</a:t>
            </a:r>
            <a:r>
              <a:rPr lang="en-US" b="0" dirty="0"/>
              <a:t> hash pada text </a:t>
            </a:r>
            <a:r>
              <a:rPr lang="en-US" b="0" dirty="0" err="1"/>
              <a:t>tidak</a:t>
            </a:r>
            <a:r>
              <a:rPr lang="en-US" b="0" dirty="0"/>
              <a:t> </a:t>
            </a:r>
            <a:r>
              <a:rPr lang="en-US" b="0" dirty="0" err="1"/>
              <a:t>sama</a:t>
            </a:r>
            <a:r>
              <a:rPr lang="en-US" b="0" dirty="0"/>
              <a:t> </a:t>
            </a:r>
            <a:r>
              <a:rPr lang="en-US" b="0" dirty="0" err="1"/>
              <a:t>dengan</a:t>
            </a:r>
            <a:r>
              <a:rPr lang="en-US" b="0" dirty="0"/>
              <a:t> </a:t>
            </a:r>
            <a:r>
              <a:rPr lang="en-US" b="0" dirty="0" err="1"/>
              <a:t>nilai</a:t>
            </a:r>
            <a:r>
              <a:rPr lang="en-US" b="0" dirty="0"/>
              <a:t> hash pattern. </a:t>
            </a:r>
            <a:r>
              <a:rPr lang="en-US" b="0" dirty="0" err="1"/>
              <a:t>Pengecekan</a:t>
            </a:r>
            <a:r>
              <a:rPr lang="en-US" b="0" dirty="0"/>
              <a:t> </a:t>
            </a:r>
            <a:r>
              <a:rPr lang="en-US" b="0" dirty="0" err="1"/>
              <a:t>akan</a:t>
            </a:r>
            <a:r>
              <a:rPr lang="en-US" b="0" dirty="0"/>
              <a:t> </a:t>
            </a:r>
            <a:r>
              <a:rPr lang="en-US" b="0" dirty="0" err="1"/>
              <a:t>terus</a:t>
            </a:r>
            <a:r>
              <a:rPr lang="en-US" b="0" dirty="0"/>
              <a:t> </a:t>
            </a:r>
            <a:r>
              <a:rPr lang="en-US" b="0" dirty="0" err="1"/>
              <a:t>berlangsung</a:t>
            </a:r>
            <a:r>
              <a:rPr lang="en-US" b="0" dirty="0"/>
              <a:t> </a:t>
            </a:r>
            <a:r>
              <a:rPr lang="en-US" b="0" dirty="0" err="1"/>
              <a:t>sampai</a:t>
            </a:r>
            <a:r>
              <a:rPr lang="en-US" b="0" dirty="0"/>
              <a:t> index text = </a:t>
            </a:r>
            <a:r>
              <a:rPr lang="en-US" b="0" dirty="0" err="1"/>
              <a:t>ukuran</a:t>
            </a:r>
            <a:r>
              <a:rPr lang="en-US" b="0" dirty="0"/>
              <a:t> text – </a:t>
            </a:r>
            <a:r>
              <a:rPr lang="en-US" b="0" dirty="0" err="1"/>
              <a:t>ukuran</a:t>
            </a:r>
            <a:r>
              <a:rPr lang="en-US" b="0" dirty="0"/>
              <a:t> pattern+1.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34974">
              <a:defRPr/>
            </a:pPr>
            <a:fld id="{C3083964-9337-496F-8DB9-297DDEBBB2AA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34974">
                <a:defRPr/>
              </a:pPr>
              <a:t>27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440949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err="1"/>
              <a:t>Berikut</a:t>
            </a:r>
            <a:r>
              <a:rPr lang="en-US" b="0" dirty="0"/>
              <a:t> </a:t>
            </a:r>
            <a:r>
              <a:rPr lang="en-US" b="0" dirty="0" err="1"/>
              <a:t>adalah</a:t>
            </a:r>
            <a:r>
              <a:rPr lang="en-US" b="0" dirty="0"/>
              <a:t> program </a:t>
            </a:r>
            <a:r>
              <a:rPr lang="en-US" b="0" dirty="0" err="1"/>
              <a:t>dalam</a:t>
            </a:r>
            <a:r>
              <a:rPr lang="en-US" b="0" dirty="0"/>
              <a:t> </a:t>
            </a:r>
            <a:r>
              <a:rPr lang="en-US" b="0" dirty="0" err="1"/>
              <a:t>bahasa</a:t>
            </a:r>
            <a:r>
              <a:rPr lang="en-US" b="0" dirty="0"/>
              <a:t> java. Program </a:t>
            </a:r>
            <a:r>
              <a:rPr lang="en-US" b="0" dirty="0" err="1"/>
              <a:t>ini</a:t>
            </a:r>
            <a:r>
              <a:rPr lang="en-US" b="0" dirty="0"/>
              <a:t> </a:t>
            </a:r>
            <a:r>
              <a:rPr lang="en-US" b="0" dirty="0" err="1"/>
              <a:t>mencari</a:t>
            </a:r>
            <a:r>
              <a:rPr lang="en-US" b="0" dirty="0"/>
              <a:t> </a:t>
            </a:r>
            <a:r>
              <a:rPr lang="en-US" b="0" dirty="0" err="1"/>
              <a:t>apakah</a:t>
            </a:r>
            <a:r>
              <a:rPr lang="en-US" b="0" dirty="0"/>
              <a:t> kata </a:t>
            </a:r>
            <a:r>
              <a:rPr lang="en-US" b="0" dirty="0" err="1"/>
              <a:t>kunci</a:t>
            </a:r>
            <a:r>
              <a:rPr lang="en-US" b="0" dirty="0"/>
              <a:t> yang </a:t>
            </a:r>
            <a:r>
              <a:rPr lang="en-US" b="0" dirty="0" err="1"/>
              <a:t>disimpan</a:t>
            </a:r>
            <a:r>
              <a:rPr lang="en-US" b="0" dirty="0"/>
              <a:t> pada </a:t>
            </a:r>
            <a:r>
              <a:rPr lang="en-US" b="0" dirty="0" err="1"/>
              <a:t>variabel</a:t>
            </a:r>
            <a:r>
              <a:rPr lang="en-US" b="0" dirty="0"/>
              <a:t> P </a:t>
            </a:r>
            <a:r>
              <a:rPr lang="en-US" b="0" dirty="0" err="1"/>
              <a:t>terdapat</a:t>
            </a:r>
            <a:r>
              <a:rPr lang="en-US" b="0" dirty="0"/>
              <a:t> pada text T. Program </a:t>
            </a:r>
            <a:r>
              <a:rPr lang="en-US" b="0" dirty="0" err="1"/>
              <a:t>ini</a:t>
            </a:r>
            <a:r>
              <a:rPr lang="en-US" b="0" dirty="0"/>
              <a:t> </a:t>
            </a:r>
            <a:r>
              <a:rPr lang="en-US" b="0" dirty="0" err="1"/>
              <a:t>akan</a:t>
            </a:r>
            <a:r>
              <a:rPr lang="en-US" b="0" dirty="0"/>
              <a:t> </a:t>
            </a:r>
            <a:r>
              <a:rPr lang="en-US" b="0" dirty="0" err="1"/>
              <a:t>membaca</a:t>
            </a:r>
            <a:r>
              <a:rPr lang="en-US" b="0" dirty="0"/>
              <a:t> file yang </a:t>
            </a:r>
            <a:r>
              <a:rPr lang="en-US" b="0" dirty="0" err="1"/>
              <a:t>akan</a:t>
            </a:r>
            <a:r>
              <a:rPr lang="en-US" b="0" dirty="0"/>
              <a:t> </a:t>
            </a:r>
            <a:r>
              <a:rPr lang="en-US" b="0" dirty="0" err="1"/>
              <a:t>disimpan</a:t>
            </a:r>
            <a:r>
              <a:rPr lang="en-US" b="0" dirty="0"/>
              <a:t> pada text. Jika file yang </a:t>
            </a:r>
            <a:r>
              <a:rPr lang="en-US" b="0" dirty="0" err="1"/>
              <a:t>dimasukkan</a:t>
            </a:r>
            <a:r>
              <a:rPr lang="en-US" b="0" dirty="0"/>
              <a:t> </a:t>
            </a:r>
            <a:r>
              <a:rPr lang="en-US" b="0" dirty="0" err="1"/>
              <a:t>ini</a:t>
            </a:r>
            <a:r>
              <a:rPr lang="en-US" b="0" dirty="0"/>
              <a:t> </a:t>
            </a:r>
            <a:r>
              <a:rPr lang="en-US" b="0" dirty="0" err="1"/>
              <a:t>adalah</a:t>
            </a:r>
            <a:r>
              <a:rPr lang="en-US" b="0" dirty="0"/>
              <a:t> file DNA </a:t>
            </a:r>
            <a:r>
              <a:rPr lang="en-US" b="0" dirty="0" err="1"/>
              <a:t>dengan</a:t>
            </a:r>
            <a:r>
              <a:rPr lang="en-US" b="0" dirty="0"/>
              <a:t> pattern </a:t>
            </a:r>
            <a:r>
              <a:rPr lang="en-US" b="0" dirty="0" err="1"/>
              <a:t>urutan</a:t>
            </a:r>
            <a:r>
              <a:rPr lang="en-US" b="0" dirty="0"/>
              <a:t> DNA </a:t>
            </a:r>
            <a:r>
              <a:rPr lang="en-US" b="0" dirty="0" err="1"/>
              <a:t>penyakit</a:t>
            </a:r>
            <a:r>
              <a:rPr lang="en-US" b="0" dirty="0"/>
              <a:t>, </a:t>
            </a:r>
            <a:r>
              <a:rPr lang="en-US" b="0" dirty="0" err="1"/>
              <a:t>maka</a:t>
            </a:r>
            <a:r>
              <a:rPr lang="en-US" b="0" dirty="0"/>
              <a:t> </a:t>
            </a:r>
            <a:r>
              <a:rPr lang="en-US" b="0" dirty="0" err="1"/>
              <a:t>kita</a:t>
            </a:r>
            <a:r>
              <a:rPr lang="en-US" b="0" dirty="0"/>
              <a:t> </a:t>
            </a:r>
            <a:r>
              <a:rPr lang="en-US" b="0" dirty="0" err="1"/>
              <a:t>dapat</a:t>
            </a:r>
            <a:r>
              <a:rPr lang="en-US" b="0" dirty="0"/>
              <a:t> </a:t>
            </a:r>
            <a:r>
              <a:rPr lang="en-US" b="0" dirty="0" err="1"/>
              <a:t>mencari</a:t>
            </a:r>
            <a:r>
              <a:rPr lang="en-US" b="0" dirty="0"/>
              <a:t> </a:t>
            </a:r>
            <a:r>
              <a:rPr lang="en-US" b="0" dirty="0" err="1"/>
              <a:t>apakah</a:t>
            </a:r>
            <a:r>
              <a:rPr lang="en-US" b="0" dirty="0"/>
              <a:t> </a:t>
            </a:r>
            <a:r>
              <a:rPr lang="en-US" b="0" dirty="0" err="1"/>
              <a:t>seseorang</a:t>
            </a:r>
            <a:r>
              <a:rPr lang="en-US" b="0" dirty="0"/>
              <a:t> </a:t>
            </a:r>
            <a:r>
              <a:rPr lang="en-US" b="0" dirty="0" err="1"/>
              <a:t>terkena</a:t>
            </a:r>
            <a:r>
              <a:rPr lang="en-US" b="0" dirty="0"/>
              <a:t> </a:t>
            </a:r>
            <a:r>
              <a:rPr lang="en-US" b="0" dirty="0" err="1"/>
              <a:t>penyakit</a:t>
            </a:r>
            <a:r>
              <a:rPr lang="en-US" b="0" dirty="0"/>
              <a:t> </a:t>
            </a:r>
            <a:r>
              <a:rPr lang="en-US" b="0" dirty="0" err="1"/>
              <a:t>tersebut</a:t>
            </a:r>
            <a:r>
              <a:rPr lang="en-US" b="0" dirty="0"/>
              <a:t> </a:t>
            </a:r>
            <a:r>
              <a:rPr lang="en-US" b="0" dirty="0" err="1"/>
              <a:t>berdasarkan</a:t>
            </a:r>
            <a:r>
              <a:rPr lang="en-US" b="0" dirty="0"/>
              <a:t> </a:t>
            </a:r>
            <a:r>
              <a:rPr lang="en-US" b="0" dirty="0" err="1"/>
              <a:t>urutan</a:t>
            </a:r>
            <a:r>
              <a:rPr lang="en-US" b="0" dirty="0"/>
              <a:t> </a:t>
            </a:r>
            <a:r>
              <a:rPr lang="en-US" b="0" dirty="0" err="1"/>
              <a:t>DNAnya</a:t>
            </a:r>
            <a:r>
              <a:rPr lang="en-US" b="0" dirty="0"/>
              <a:t>. Jika file yang </a:t>
            </a:r>
            <a:r>
              <a:rPr lang="en-US" b="0" dirty="0" err="1"/>
              <a:t>dimasukkan</a:t>
            </a:r>
            <a:r>
              <a:rPr lang="en-US" b="0" dirty="0"/>
              <a:t> </a:t>
            </a:r>
            <a:r>
              <a:rPr lang="en-US" b="0" dirty="0" err="1"/>
              <a:t>adalah</a:t>
            </a:r>
            <a:r>
              <a:rPr lang="en-US" b="0" dirty="0"/>
              <a:t> </a:t>
            </a:r>
            <a:r>
              <a:rPr lang="en-US" b="0" dirty="0" err="1"/>
              <a:t>sebuah</a:t>
            </a:r>
            <a:r>
              <a:rPr lang="en-US" b="0" dirty="0"/>
              <a:t> </a:t>
            </a:r>
            <a:r>
              <a:rPr lang="en-US" b="0" dirty="0" err="1"/>
              <a:t>artikel</a:t>
            </a:r>
            <a:r>
              <a:rPr lang="en-US" b="0" dirty="0"/>
              <a:t>, </a:t>
            </a:r>
            <a:r>
              <a:rPr lang="en-US" b="0" dirty="0" err="1"/>
              <a:t>maka</a:t>
            </a:r>
            <a:r>
              <a:rPr lang="en-US" b="0" dirty="0"/>
              <a:t> </a:t>
            </a:r>
            <a:r>
              <a:rPr lang="en-US" b="0" dirty="0" err="1"/>
              <a:t>kita</a:t>
            </a:r>
            <a:r>
              <a:rPr lang="en-US" b="0" dirty="0"/>
              <a:t> </a:t>
            </a:r>
            <a:r>
              <a:rPr lang="en-US" b="0" dirty="0" err="1"/>
              <a:t>dapat</a:t>
            </a:r>
            <a:r>
              <a:rPr lang="en-US" b="0" dirty="0"/>
              <a:t> </a:t>
            </a:r>
            <a:r>
              <a:rPr lang="en-US" b="0" dirty="0" err="1"/>
              <a:t>mencari</a:t>
            </a:r>
            <a:r>
              <a:rPr lang="en-US" b="0" dirty="0"/>
              <a:t> </a:t>
            </a:r>
            <a:r>
              <a:rPr lang="en-US" b="0" dirty="0" err="1"/>
              <a:t>ada</a:t>
            </a:r>
            <a:r>
              <a:rPr lang="en-US" b="0" dirty="0"/>
              <a:t> </a:t>
            </a:r>
            <a:r>
              <a:rPr lang="en-US" b="0" dirty="0" err="1"/>
              <a:t>tidaknya</a:t>
            </a:r>
            <a:r>
              <a:rPr lang="en-US" b="0" dirty="0"/>
              <a:t> kata </a:t>
            </a:r>
            <a:r>
              <a:rPr lang="en-US" b="0" dirty="0" err="1"/>
              <a:t>kunci</a:t>
            </a:r>
            <a:r>
              <a:rPr lang="en-US" b="0" dirty="0"/>
              <a:t> yang </a:t>
            </a:r>
            <a:r>
              <a:rPr lang="en-US" b="0" dirty="0" err="1"/>
              <a:t>sedang</a:t>
            </a:r>
            <a:r>
              <a:rPr lang="en-US" b="0" dirty="0"/>
              <a:t> </a:t>
            </a:r>
            <a:r>
              <a:rPr lang="en-US" b="0" dirty="0" err="1"/>
              <a:t>kita</a:t>
            </a:r>
            <a:r>
              <a:rPr lang="en-US" b="0" dirty="0"/>
              <a:t> </a:t>
            </a:r>
            <a:r>
              <a:rPr lang="en-US" b="0" dirty="0" err="1"/>
              <a:t>cari</a:t>
            </a:r>
            <a:r>
              <a:rPr lang="en-US" b="0" dirty="0"/>
              <a:t> pada </a:t>
            </a:r>
            <a:r>
              <a:rPr lang="en-US" b="0" dirty="0" err="1"/>
              <a:t>artikel</a:t>
            </a:r>
            <a:r>
              <a:rPr lang="en-US" b="0" dirty="0"/>
              <a:t> </a:t>
            </a:r>
            <a:r>
              <a:rPr lang="en-US" b="0" dirty="0" err="1"/>
              <a:t>tersebut</a:t>
            </a:r>
            <a:r>
              <a:rPr lang="en-US" b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34974">
              <a:defRPr/>
            </a:pPr>
            <a:fld id="{C3083964-9337-496F-8DB9-297DDEBBB2AA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34974">
                <a:defRPr/>
              </a:pPr>
              <a:t>28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198672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4974">
              <a:defRPr/>
            </a:pPr>
            <a:r>
              <a:rPr lang="en-US" b="0" dirty="0" err="1"/>
              <a:t>Berikut</a:t>
            </a:r>
            <a:r>
              <a:rPr lang="en-US" b="0" dirty="0"/>
              <a:t> </a:t>
            </a:r>
            <a:r>
              <a:rPr lang="en-US" b="0" dirty="0" err="1"/>
              <a:t>adalah</a:t>
            </a:r>
            <a:r>
              <a:rPr lang="en-US" b="0" dirty="0"/>
              <a:t> program </a:t>
            </a:r>
            <a:r>
              <a:rPr lang="en-US" b="0" dirty="0" err="1"/>
              <a:t>untuk</a:t>
            </a:r>
            <a:r>
              <a:rPr lang="en-US" b="0" dirty="0"/>
              <a:t> </a:t>
            </a:r>
            <a:r>
              <a:rPr lang="en-US" b="0" dirty="0" err="1"/>
              <a:t>mencari</a:t>
            </a:r>
            <a:r>
              <a:rPr lang="en-US" b="0" dirty="0"/>
              <a:t> </a:t>
            </a:r>
            <a:r>
              <a:rPr lang="en-US" b="0" dirty="0" err="1"/>
              <a:t>judul</a:t>
            </a:r>
            <a:r>
              <a:rPr lang="en-US" b="0" dirty="0"/>
              <a:t> </a:t>
            </a:r>
            <a:r>
              <a:rPr lang="en-US" b="0" dirty="0" err="1"/>
              <a:t>buku</a:t>
            </a:r>
            <a:r>
              <a:rPr lang="en-US" b="0" dirty="0"/>
              <a:t>.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34974">
              <a:defRPr/>
            </a:pPr>
            <a:fld id="{C3083964-9337-496F-8DB9-297DDEBBB2AA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34974">
                <a:defRPr/>
              </a:pPr>
              <a:t>29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10463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Jika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gabungkan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kata </a:t>
            </a:r>
            <a:r>
              <a:rPr lang="en-US" dirty="0" err="1"/>
              <a:t>penyusun</a:t>
            </a:r>
            <a:r>
              <a:rPr lang="en-US" dirty="0"/>
              <a:t> </a:t>
            </a:r>
            <a:r>
              <a:rPr lang="en-US" dirty="0" err="1"/>
              <a:t>tadi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simpulkan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b="1" dirty="0"/>
              <a:t>String Matching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proses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mencocokkan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string </a:t>
            </a:r>
            <a:r>
              <a:rPr lang="en-US" dirty="0" err="1"/>
              <a:t>dengan</a:t>
            </a:r>
            <a:r>
              <a:rPr lang="en-US" dirty="0"/>
              <a:t> string </a:t>
            </a:r>
            <a:r>
              <a:rPr lang="en-US" dirty="0" err="1"/>
              <a:t>lainnya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83964-9337-496F-8DB9-297DDEBBB2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463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Sekian</a:t>
            </a:r>
            <a:r>
              <a:rPr lang="en-US" dirty="0"/>
              <a:t> </a:t>
            </a:r>
            <a:r>
              <a:rPr lang="en-US" dirty="0" err="1"/>
              <a:t>penjelasan</a:t>
            </a:r>
            <a:r>
              <a:rPr lang="en-US" dirty="0"/>
              <a:t> </a:t>
            </a:r>
            <a:r>
              <a:rPr lang="en-US" dirty="0" err="1"/>
              <a:t>singkat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b="1" dirty="0"/>
              <a:t>String Matching </a:t>
            </a:r>
            <a:r>
              <a:rPr lang="en-US" b="0" dirty="0"/>
              <a:t>yang </a:t>
            </a:r>
            <a:r>
              <a:rPr lang="en-US" b="0" dirty="0" err="1"/>
              <a:t>sekaligus</a:t>
            </a:r>
            <a:r>
              <a:rPr lang="en-US" b="0" dirty="0"/>
              <a:t> </a:t>
            </a:r>
            <a:r>
              <a:rPr lang="en-US" b="0" dirty="0" err="1"/>
              <a:t>merupakan</a:t>
            </a:r>
            <a:r>
              <a:rPr lang="en-US" b="0" dirty="0"/>
              <a:t> mini project </a:t>
            </a:r>
            <a:r>
              <a:rPr lang="en-US" b="0" dirty="0" err="1"/>
              <a:t>untuk</a:t>
            </a:r>
            <a:r>
              <a:rPr lang="en-US" b="0" dirty="0"/>
              <a:t> </a:t>
            </a:r>
            <a:r>
              <a:rPr lang="en-US" b="0" dirty="0" err="1"/>
              <a:t>mata</a:t>
            </a:r>
            <a:r>
              <a:rPr lang="en-US" b="0" dirty="0"/>
              <a:t> </a:t>
            </a:r>
            <a:r>
              <a:rPr lang="en-US" b="0" dirty="0" err="1"/>
              <a:t>kuliah</a:t>
            </a:r>
            <a:r>
              <a:rPr lang="en-US" b="0" dirty="0"/>
              <a:t> </a:t>
            </a:r>
            <a:r>
              <a:rPr lang="en-US" b="0" dirty="0" err="1"/>
              <a:t>Algoritma</a:t>
            </a:r>
            <a:r>
              <a:rPr lang="en-US" b="0" dirty="0"/>
              <a:t> </a:t>
            </a:r>
            <a:r>
              <a:rPr lang="en-US" b="0" dirty="0" err="1"/>
              <a:t>Lanjut</a:t>
            </a:r>
            <a:r>
              <a:rPr lang="en-US" b="0" dirty="0"/>
              <a:t> </a:t>
            </a:r>
            <a:r>
              <a:rPr lang="en-US" b="0" dirty="0" err="1"/>
              <a:t>kelas</a:t>
            </a:r>
            <a:r>
              <a:rPr lang="en-US" b="0" dirty="0"/>
              <a:t> </a:t>
            </a:r>
            <a:r>
              <a:rPr lang="en-US" b="0" dirty="0" err="1"/>
              <a:t>Ilkom</a:t>
            </a:r>
            <a:r>
              <a:rPr lang="en-US" b="0" dirty="0"/>
              <a:t> A. </a:t>
            </a:r>
            <a:r>
              <a:rPr lang="en-US" b="0" dirty="0" err="1"/>
              <a:t>Apabila</a:t>
            </a:r>
            <a:r>
              <a:rPr lang="en-US" b="0" dirty="0"/>
              <a:t> </a:t>
            </a:r>
            <a:r>
              <a:rPr lang="en-US" b="0" dirty="0" err="1"/>
              <a:t>ada</a:t>
            </a:r>
            <a:r>
              <a:rPr lang="en-US" b="0" dirty="0"/>
              <a:t> </a:t>
            </a:r>
            <a:r>
              <a:rPr lang="en-US" b="0" dirty="0" err="1"/>
              <a:t>kesalahan</a:t>
            </a:r>
            <a:r>
              <a:rPr lang="en-US" b="0" dirty="0"/>
              <a:t> </a:t>
            </a:r>
            <a:r>
              <a:rPr lang="en-US" b="0" dirty="0" err="1"/>
              <a:t>baik</a:t>
            </a:r>
            <a:r>
              <a:rPr lang="en-US" b="0" dirty="0"/>
              <a:t> </a:t>
            </a:r>
            <a:r>
              <a:rPr lang="en-US" b="0" dirty="0" err="1"/>
              <a:t>mengenai</a:t>
            </a:r>
            <a:r>
              <a:rPr lang="en-US" b="0" dirty="0"/>
              <a:t> </a:t>
            </a:r>
            <a:r>
              <a:rPr lang="en-US" b="0" dirty="0" err="1"/>
              <a:t>isi</a:t>
            </a:r>
            <a:r>
              <a:rPr lang="en-US" b="0" dirty="0"/>
              <a:t> </a:t>
            </a:r>
            <a:r>
              <a:rPr lang="en-US" b="0" dirty="0" err="1"/>
              <a:t>maupun</a:t>
            </a:r>
            <a:r>
              <a:rPr lang="en-US" b="0" dirty="0"/>
              <a:t> </a:t>
            </a:r>
            <a:r>
              <a:rPr lang="en-US" b="0" dirty="0" err="1"/>
              <a:t>dalam</a:t>
            </a:r>
            <a:r>
              <a:rPr lang="en-US" b="0" dirty="0"/>
              <a:t> </a:t>
            </a:r>
            <a:r>
              <a:rPr lang="en-US" b="0" dirty="0" err="1"/>
              <a:t>bertutur</a:t>
            </a:r>
            <a:r>
              <a:rPr lang="en-US" b="0" dirty="0"/>
              <a:t> kata, </a:t>
            </a:r>
            <a:r>
              <a:rPr lang="en-US" b="0" dirty="0" err="1"/>
              <a:t>kurang</a:t>
            </a:r>
            <a:r>
              <a:rPr lang="en-US" b="0" dirty="0"/>
              <a:t> </a:t>
            </a:r>
            <a:r>
              <a:rPr lang="en-US" b="0" dirty="0" err="1"/>
              <a:t>lebih</a:t>
            </a:r>
            <a:r>
              <a:rPr lang="en-US" b="0" dirty="0"/>
              <a:t> </a:t>
            </a:r>
            <a:r>
              <a:rPr lang="en-US" b="0" dirty="0" err="1"/>
              <a:t>saya</a:t>
            </a:r>
            <a:r>
              <a:rPr lang="en-US" b="0" dirty="0"/>
              <a:t> </a:t>
            </a:r>
            <a:r>
              <a:rPr lang="en-US" b="0" dirty="0" err="1"/>
              <a:t>mohon</a:t>
            </a:r>
            <a:r>
              <a:rPr lang="en-US" b="0" dirty="0"/>
              <a:t> </a:t>
            </a:r>
            <a:r>
              <a:rPr lang="en-US" b="0" dirty="0" err="1"/>
              <a:t>maaf</a:t>
            </a:r>
            <a:r>
              <a:rPr lang="en-US" b="0" dirty="0"/>
              <a:t>. </a:t>
            </a:r>
            <a:r>
              <a:rPr lang="en-US" b="0" dirty="0" err="1"/>
              <a:t>Semoga</a:t>
            </a:r>
            <a:r>
              <a:rPr lang="en-US" b="0" dirty="0"/>
              <a:t> </a:t>
            </a:r>
            <a:r>
              <a:rPr lang="en-US" b="0" dirty="0" err="1"/>
              <a:t>saja</a:t>
            </a:r>
            <a:r>
              <a:rPr lang="en-US" b="0" dirty="0"/>
              <a:t> </a:t>
            </a:r>
            <a:r>
              <a:rPr lang="en-US" b="0" dirty="0" err="1"/>
              <a:t>penjelasan</a:t>
            </a:r>
            <a:r>
              <a:rPr lang="en-US" b="0" dirty="0"/>
              <a:t> </a:t>
            </a:r>
            <a:r>
              <a:rPr lang="en-US" b="0" dirty="0" err="1"/>
              <a:t>ini</a:t>
            </a:r>
            <a:r>
              <a:rPr lang="en-US" b="0" dirty="0"/>
              <a:t> </a:t>
            </a:r>
            <a:r>
              <a:rPr lang="en-US" b="0" dirty="0" err="1"/>
              <a:t>dapat</a:t>
            </a:r>
            <a:r>
              <a:rPr lang="en-US" b="0" dirty="0"/>
              <a:t> </a:t>
            </a:r>
            <a:r>
              <a:rPr lang="en-US" b="0" dirty="0" err="1"/>
              <a:t>bermanfaat</a:t>
            </a:r>
            <a:r>
              <a:rPr lang="en-US" b="0" dirty="0"/>
              <a:t>. </a:t>
            </a:r>
            <a:r>
              <a:rPr lang="en-US" b="0" dirty="0" err="1"/>
              <a:t>Terima</a:t>
            </a:r>
            <a:r>
              <a:rPr lang="en-US" b="0" dirty="0"/>
              <a:t> </a:t>
            </a:r>
            <a:r>
              <a:rPr lang="en-US" b="0" dirty="0" err="1"/>
              <a:t>kasih</a:t>
            </a:r>
            <a:r>
              <a:rPr lang="en-US" b="0" dirty="0"/>
              <a:t>.</a:t>
            </a:r>
          </a:p>
          <a:p>
            <a:r>
              <a:rPr lang="en-US" b="0" dirty="0"/>
              <a:t>Link </a:t>
            </a:r>
            <a:r>
              <a:rPr lang="en-US" b="0" dirty="0" err="1"/>
              <a:t>youtube</a:t>
            </a:r>
            <a:r>
              <a:rPr lang="en-US" b="0" dirty="0"/>
              <a:t>: https://youtu.be/c1jS7H-fhyM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34974">
              <a:defRPr/>
            </a:pPr>
            <a:fld id="{C3083964-9337-496F-8DB9-297DDEBBB2AA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34974">
                <a:defRPr/>
              </a:pPr>
              <a:t>30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38657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sih</a:t>
            </a:r>
            <a:r>
              <a:rPr lang="en-US" dirty="0"/>
              <a:t> </a:t>
            </a:r>
            <a:r>
              <a:rPr lang="en-US" dirty="0" err="1"/>
              <a:t>manfaat</a:t>
            </a:r>
            <a:r>
              <a:rPr lang="en-US" dirty="0"/>
              <a:t> </a:t>
            </a:r>
            <a:r>
              <a:rPr lang="en-US" b="1" dirty="0"/>
              <a:t>String Matching</a:t>
            </a:r>
            <a:r>
              <a:rPr lang="en-US" dirty="0"/>
              <a:t>? </a:t>
            </a:r>
            <a:r>
              <a:rPr lang="en-US" b="1" dirty="0"/>
              <a:t>String Matching</a:t>
            </a:r>
            <a:r>
              <a:rPr lang="en-US" b="0" dirty="0"/>
              <a:t> </a:t>
            </a:r>
            <a:r>
              <a:rPr lang="en-US" b="0" dirty="0" err="1"/>
              <a:t>sangat</a:t>
            </a:r>
            <a:r>
              <a:rPr lang="en-US" b="0" dirty="0"/>
              <a:t> </a:t>
            </a:r>
            <a:r>
              <a:rPr lang="en-US" b="0" dirty="0" err="1"/>
              <a:t>membantu</a:t>
            </a:r>
            <a:r>
              <a:rPr lang="en-US" b="0" dirty="0"/>
              <a:t> </a:t>
            </a:r>
            <a:r>
              <a:rPr lang="en-US" b="0" dirty="0" err="1"/>
              <a:t>kita</a:t>
            </a:r>
            <a:r>
              <a:rPr lang="en-US" b="0" dirty="0"/>
              <a:t> </a:t>
            </a:r>
            <a:r>
              <a:rPr lang="en-US" b="0" dirty="0" err="1"/>
              <a:t>ketika</a:t>
            </a:r>
            <a:r>
              <a:rPr lang="en-US" b="0" dirty="0"/>
              <a:t> </a:t>
            </a:r>
            <a:r>
              <a:rPr lang="en-US" b="0" dirty="0" err="1"/>
              <a:t>kita</a:t>
            </a:r>
            <a:r>
              <a:rPr lang="en-US" b="0" dirty="0"/>
              <a:t> </a:t>
            </a:r>
            <a:r>
              <a:rPr lang="en-US" b="0" dirty="0" err="1"/>
              <a:t>hendak</a:t>
            </a:r>
            <a:r>
              <a:rPr lang="en-US" b="0" dirty="0"/>
              <a:t> </a:t>
            </a:r>
            <a:r>
              <a:rPr lang="en-US" b="0" dirty="0" err="1"/>
              <a:t>mencari</a:t>
            </a:r>
            <a:r>
              <a:rPr lang="en-US" b="0" dirty="0"/>
              <a:t> </a:t>
            </a:r>
            <a:r>
              <a:rPr lang="en-US" b="0" dirty="0" err="1"/>
              <a:t>adanya</a:t>
            </a:r>
            <a:r>
              <a:rPr lang="en-US" b="0" dirty="0"/>
              <a:t> </a:t>
            </a:r>
            <a:r>
              <a:rPr lang="en-US" b="0" dirty="0" err="1"/>
              <a:t>sebuah</a:t>
            </a:r>
            <a:r>
              <a:rPr lang="en-US" b="0" dirty="0"/>
              <a:t> pattern pada </a:t>
            </a:r>
            <a:r>
              <a:rPr lang="en-US" b="0" dirty="0" err="1"/>
              <a:t>sebuah</a:t>
            </a:r>
            <a:r>
              <a:rPr lang="en-US" b="0" dirty="0"/>
              <a:t> text.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83964-9337-496F-8DB9-297DDEBBB2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46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sih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b="1" dirty="0"/>
              <a:t>String Matching</a:t>
            </a:r>
            <a:r>
              <a:rPr lang="en-US" b="0" dirty="0"/>
              <a:t>? </a:t>
            </a:r>
          </a:p>
          <a:p>
            <a:r>
              <a:rPr lang="en-US" b="0" dirty="0"/>
              <a:t>Yang </a:t>
            </a:r>
            <a:r>
              <a:rPr lang="en-US" b="0" dirty="0" err="1"/>
              <a:t>pertama</a:t>
            </a:r>
            <a:r>
              <a:rPr lang="en-US" b="0" dirty="0"/>
              <a:t> </a:t>
            </a:r>
            <a:r>
              <a:rPr lang="en-US" b="0" dirty="0" err="1"/>
              <a:t>ada</a:t>
            </a:r>
            <a:r>
              <a:rPr lang="en-US" b="0" dirty="0"/>
              <a:t> </a:t>
            </a:r>
            <a:r>
              <a:rPr lang="en-US" b="0" dirty="0" err="1"/>
              <a:t>mencari</a:t>
            </a:r>
            <a:r>
              <a:rPr lang="en-US" b="0" dirty="0"/>
              <a:t> </a:t>
            </a:r>
            <a:r>
              <a:rPr lang="en-US" b="0" dirty="0" err="1"/>
              <a:t>urutan</a:t>
            </a:r>
            <a:r>
              <a:rPr lang="en-US" b="0" dirty="0"/>
              <a:t> DNA.</a:t>
            </a:r>
          </a:p>
          <a:p>
            <a:r>
              <a:rPr lang="en-US" b="0" dirty="0"/>
              <a:t>Yang </a:t>
            </a:r>
            <a:r>
              <a:rPr lang="en-US" b="0" dirty="0" err="1"/>
              <a:t>kedua</a:t>
            </a:r>
            <a:r>
              <a:rPr lang="en-US" b="0" dirty="0"/>
              <a:t> </a:t>
            </a:r>
            <a:r>
              <a:rPr lang="en-US" b="0" dirty="0" err="1"/>
              <a:t>ada</a:t>
            </a:r>
            <a:r>
              <a:rPr lang="en-US" b="0" dirty="0"/>
              <a:t> </a:t>
            </a:r>
            <a:r>
              <a:rPr lang="en-US" b="0" dirty="0" err="1"/>
              <a:t>mencari</a:t>
            </a:r>
            <a:r>
              <a:rPr lang="en-US" b="0" dirty="0"/>
              <a:t> kata </a:t>
            </a:r>
            <a:r>
              <a:rPr lang="en-US" b="0" dirty="0" err="1"/>
              <a:t>kunci</a:t>
            </a:r>
            <a:r>
              <a:rPr lang="en-US" b="0" dirty="0"/>
              <a:t> pada </a:t>
            </a:r>
            <a:r>
              <a:rPr lang="en-US" b="0" dirty="0" err="1"/>
              <a:t>sebuah</a:t>
            </a:r>
            <a:r>
              <a:rPr lang="en-US" b="0" dirty="0"/>
              <a:t> </a:t>
            </a:r>
            <a:r>
              <a:rPr lang="en-US" b="0" dirty="0" err="1"/>
              <a:t>artikel</a:t>
            </a:r>
            <a:r>
              <a:rPr lang="en-US" b="0" dirty="0"/>
              <a:t>. </a:t>
            </a:r>
          </a:p>
          <a:p>
            <a:r>
              <a:rPr lang="en-US" b="0" dirty="0"/>
              <a:t>Yang </a:t>
            </a:r>
            <a:r>
              <a:rPr lang="en-US" b="0" dirty="0" err="1"/>
              <a:t>ketiga</a:t>
            </a:r>
            <a:r>
              <a:rPr lang="en-US" b="0" dirty="0"/>
              <a:t> </a:t>
            </a:r>
            <a:r>
              <a:rPr lang="en-US" b="0" dirty="0" err="1"/>
              <a:t>ada</a:t>
            </a:r>
            <a:r>
              <a:rPr lang="en-US" b="0" dirty="0"/>
              <a:t> </a:t>
            </a:r>
            <a:r>
              <a:rPr lang="en-US" b="0" dirty="0" err="1"/>
              <a:t>mencari</a:t>
            </a:r>
            <a:r>
              <a:rPr lang="en-US" b="0" dirty="0"/>
              <a:t> </a:t>
            </a:r>
            <a:r>
              <a:rPr lang="en-US" b="0" dirty="0" err="1"/>
              <a:t>judul</a:t>
            </a:r>
            <a:r>
              <a:rPr lang="en-US" b="0" dirty="0"/>
              <a:t> </a:t>
            </a:r>
            <a:r>
              <a:rPr lang="en-US" b="0" dirty="0" err="1"/>
              <a:t>buku</a:t>
            </a:r>
            <a:r>
              <a:rPr lang="en-US" b="0" dirty="0"/>
              <a:t> di </a:t>
            </a:r>
            <a:r>
              <a:rPr lang="en-US" b="0" dirty="0" err="1"/>
              <a:t>perpustakaan</a:t>
            </a:r>
            <a:r>
              <a:rPr lang="en-US" b="0" dirty="0"/>
              <a:t>.</a:t>
            </a:r>
          </a:p>
          <a:p>
            <a:r>
              <a:rPr lang="en-US" b="0" dirty="0"/>
              <a:t>Dan </a:t>
            </a:r>
            <a:r>
              <a:rPr lang="en-US" b="0" dirty="0" err="1"/>
              <a:t>masih</a:t>
            </a:r>
            <a:r>
              <a:rPr lang="en-US" b="0" dirty="0"/>
              <a:t> </a:t>
            </a:r>
            <a:r>
              <a:rPr lang="en-US" b="0" dirty="0" err="1"/>
              <a:t>banyak</a:t>
            </a:r>
            <a:r>
              <a:rPr lang="en-US" b="0" dirty="0"/>
              <a:t> </a:t>
            </a:r>
            <a:r>
              <a:rPr lang="en-US" b="0" dirty="0" err="1"/>
              <a:t>lagi</a:t>
            </a:r>
            <a:r>
              <a:rPr lang="en-US" b="0" dirty="0"/>
              <a:t> </a:t>
            </a:r>
            <a:r>
              <a:rPr lang="en-US" b="0" dirty="0" err="1"/>
              <a:t>implementasi</a:t>
            </a:r>
            <a:r>
              <a:rPr lang="en-US" b="0" dirty="0"/>
              <a:t> </a:t>
            </a:r>
            <a:r>
              <a:rPr lang="en-US" b="1" dirty="0"/>
              <a:t>String Matching.</a:t>
            </a:r>
            <a:r>
              <a:rPr lang="en-US" b="0" dirty="0"/>
              <a:t> Mari </a:t>
            </a:r>
            <a:r>
              <a:rPr lang="en-US" b="0" dirty="0" err="1"/>
              <a:t>kita</a:t>
            </a:r>
            <a:r>
              <a:rPr lang="en-US" b="0" dirty="0"/>
              <a:t> </a:t>
            </a:r>
            <a:r>
              <a:rPr lang="en-US" b="0" dirty="0" err="1"/>
              <a:t>telaah</a:t>
            </a:r>
            <a:r>
              <a:rPr lang="en-US" b="0" dirty="0"/>
              <a:t> </a:t>
            </a:r>
            <a:r>
              <a:rPr lang="en-US" b="0" dirty="0" err="1"/>
              <a:t>cara</a:t>
            </a:r>
            <a:r>
              <a:rPr lang="en-US" b="0" dirty="0"/>
              <a:t> </a:t>
            </a:r>
            <a:r>
              <a:rPr lang="en-US" b="0" dirty="0" err="1"/>
              <a:t>kerja</a:t>
            </a:r>
            <a:r>
              <a:rPr lang="en-US" b="0" dirty="0"/>
              <a:t> </a:t>
            </a:r>
            <a:r>
              <a:rPr lang="en-US" b="1" dirty="0"/>
              <a:t>String Matching</a:t>
            </a:r>
            <a:r>
              <a:rPr lang="en-US" b="0" dirty="0"/>
              <a:t> pada </a:t>
            </a:r>
            <a:r>
              <a:rPr lang="en-US" b="0" dirty="0" err="1"/>
              <a:t>tiap</a:t>
            </a:r>
            <a:r>
              <a:rPr lang="en-US" b="0" dirty="0"/>
              <a:t> </a:t>
            </a:r>
            <a:r>
              <a:rPr lang="en-US" b="0" dirty="0" err="1"/>
              <a:t>poin</a:t>
            </a:r>
            <a:r>
              <a:rPr lang="en-US" b="0" dirty="0"/>
              <a:t> </a:t>
            </a:r>
            <a:r>
              <a:rPr lang="en-US" b="0" dirty="0" err="1"/>
              <a:t>ini</a:t>
            </a:r>
            <a:r>
              <a:rPr lang="en-US" b="0" dirty="0"/>
              <a:t>. Saya juga </a:t>
            </a:r>
            <a:r>
              <a:rPr lang="en-US" b="0" dirty="0" err="1"/>
              <a:t>menyiapkan</a:t>
            </a:r>
            <a:r>
              <a:rPr lang="en-US" b="0" dirty="0"/>
              <a:t> program </a:t>
            </a:r>
            <a:r>
              <a:rPr lang="en-US" b="0" dirty="0" err="1"/>
              <a:t>untuk</a:t>
            </a:r>
            <a:r>
              <a:rPr lang="en-US" b="0" dirty="0"/>
              <a:t> </a:t>
            </a:r>
            <a:r>
              <a:rPr lang="en-US" b="0" dirty="0" err="1"/>
              <a:t>ketiga</a:t>
            </a:r>
            <a:r>
              <a:rPr lang="en-US" b="0" dirty="0"/>
              <a:t> </a:t>
            </a:r>
            <a:r>
              <a:rPr lang="en-US" b="0" dirty="0" err="1"/>
              <a:t>implementasi</a:t>
            </a:r>
            <a:r>
              <a:rPr lang="en-US" b="0" dirty="0"/>
              <a:t> </a:t>
            </a:r>
            <a:r>
              <a:rPr lang="en-US" b="0" dirty="0" err="1"/>
              <a:t>ini</a:t>
            </a:r>
            <a:r>
              <a:rPr lang="en-US" b="0" dirty="0"/>
              <a:t> yang </a:t>
            </a:r>
            <a:r>
              <a:rPr lang="en-US" b="0" dirty="0" err="1"/>
              <a:t>akan</a:t>
            </a:r>
            <a:r>
              <a:rPr lang="en-US" b="0" dirty="0"/>
              <a:t> </a:t>
            </a:r>
            <a:r>
              <a:rPr lang="en-US" b="0" dirty="0" err="1"/>
              <a:t>saya</a:t>
            </a:r>
            <a:r>
              <a:rPr lang="en-US" b="0" dirty="0"/>
              <a:t> </a:t>
            </a:r>
            <a:r>
              <a:rPr lang="en-US" b="0" dirty="0" err="1"/>
              <a:t>jelaskan</a:t>
            </a:r>
            <a:r>
              <a:rPr lang="en-US" b="0" dirty="0"/>
              <a:t> </a:t>
            </a:r>
            <a:r>
              <a:rPr lang="en-US" b="0" dirty="0" err="1"/>
              <a:t>nanti</a:t>
            </a:r>
            <a:r>
              <a:rPr lang="en-US" b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83964-9337-496F-8DB9-297DDEBBB2A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31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err="1"/>
              <a:t>Mencari</a:t>
            </a:r>
            <a:r>
              <a:rPr lang="en-US" b="0" dirty="0"/>
              <a:t> </a:t>
            </a:r>
            <a:r>
              <a:rPr lang="en-US" b="0" dirty="0" err="1"/>
              <a:t>urutan</a:t>
            </a:r>
            <a:r>
              <a:rPr lang="en-US" b="0" dirty="0"/>
              <a:t> DNA.</a:t>
            </a:r>
          </a:p>
          <a:p>
            <a:r>
              <a:rPr lang="en-US" b="0" dirty="0" err="1"/>
              <a:t>Dapat</a:t>
            </a:r>
            <a:r>
              <a:rPr lang="en-US" b="0" dirty="0"/>
              <a:t> </a:t>
            </a:r>
            <a:r>
              <a:rPr lang="en-US" b="0" dirty="0" err="1"/>
              <a:t>digunakan</a:t>
            </a:r>
            <a:r>
              <a:rPr lang="en-US" b="0" dirty="0"/>
              <a:t> </a:t>
            </a:r>
            <a:r>
              <a:rPr lang="en-US" b="0" dirty="0" err="1"/>
              <a:t>untuk</a:t>
            </a:r>
            <a:r>
              <a:rPr lang="en-US" b="0" dirty="0"/>
              <a:t> </a:t>
            </a:r>
            <a:r>
              <a:rPr lang="en-US" b="0" dirty="0" err="1"/>
              <a:t>mencari</a:t>
            </a:r>
            <a:r>
              <a:rPr lang="en-US" b="0" dirty="0"/>
              <a:t> </a:t>
            </a:r>
            <a:r>
              <a:rPr lang="en-US" b="0" dirty="0" err="1"/>
              <a:t>ada</a:t>
            </a:r>
            <a:r>
              <a:rPr lang="en-US" b="0" dirty="0"/>
              <a:t> </a:t>
            </a:r>
            <a:r>
              <a:rPr lang="en-US" b="0" dirty="0" err="1"/>
              <a:t>tidaknya</a:t>
            </a:r>
            <a:r>
              <a:rPr lang="en-US" b="0" dirty="0"/>
              <a:t> </a:t>
            </a:r>
            <a:r>
              <a:rPr lang="en-US" b="0" dirty="0" err="1"/>
              <a:t>penyakit</a:t>
            </a:r>
            <a:r>
              <a:rPr lang="en-US" b="0" dirty="0"/>
              <a:t> A </a:t>
            </a:r>
            <a:r>
              <a:rPr lang="en-US" b="0" dirty="0" err="1"/>
              <a:t>dengan</a:t>
            </a:r>
            <a:r>
              <a:rPr lang="en-US" b="0" dirty="0"/>
              <a:t> </a:t>
            </a:r>
            <a:r>
              <a:rPr lang="en-US" b="0" dirty="0" err="1"/>
              <a:t>urutan</a:t>
            </a:r>
            <a:r>
              <a:rPr lang="en-US" b="0" dirty="0"/>
              <a:t> DNA </a:t>
            </a:r>
            <a:r>
              <a:rPr lang="en-US" b="0" dirty="0" err="1"/>
              <a:t>tertentu</a:t>
            </a:r>
            <a:r>
              <a:rPr lang="en-US" b="0" dirty="0"/>
              <a:t> pada DNA </a:t>
            </a:r>
            <a:r>
              <a:rPr lang="en-US" b="0" dirty="0" err="1"/>
              <a:t>pasien</a:t>
            </a:r>
            <a:r>
              <a:rPr lang="en-US" b="0" dirty="0"/>
              <a:t>.</a:t>
            </a:r>
          </a:p>
          <a:p>
            <a:r>
              <a:rPr lang="en-US" b="0" dirty="0" err="1"/>
              <a:t>Disini</a:t>
            </a:r>
            <a:r>
              <a:rPr lang="en-US" b="0" dirty="0"/>
              <a:t> </a:t>
            </a:r>
            <a:r>
              <a:rPr lang="en-US" b="0" dirty="0" err="1"/>
              <a:t>kita</a:t>
            </a:r>
            <a:r>
              <a:rPr lang="en-US" b="0" dirty="0"/>
              <a:t> </a:t>
            </a:r>
            <a:r>
              <a:rPr lang="en-US" b="0" dirty="0" err="1"/>
              <a:t>akan</a:t>
            </a:r>
            <a:r>
              <a:rPr lang="en-US" b="0" dirty="0"/>
              <a:t> </a:t>
            </a:r>
            <a:r>
              <a:rPr lang="en-US" b="0" dirty="0" err="1"/>
              <a:t>mengganggap</a:t>
            </a:r>
            <a:r>
              <a:rPr lang="en-US" b="0" dirty="0"/>
              <a:t> </a:t>
            </a:r>
            <a:r>
              <a:rPr lang="en-US" b="0" dirty="0" err="1"/>
              <a:t>urutan</a:t>
            </a:r>
            <a:r>
              <a:rPr lang="en-US" b="0" dirty="0"/>
              <a:t> DNA </a:t>
            </a:r>
            <a:r>
              <a:rPr lang="en-US" b="0" dirty="0" err="1"/>
              <a:t>penyakit</a:t>
            </a:r>
            <a:r>
              <a:rPr lang="en-US" b="0" dirty="0"/>
              <a:t> </a:t>
            </a:r>
            <a:r>
              <a:rPr lang="en-US" b="0" dirty="0" err="1"/>
              <a:t>sebagai</a:t>
            </a:r>
            <a:r>
              <a:rPr lang="en-US" b="0" dirty="0"/>
              <a:t> pattern,</a:t>
            </a:r>
          </a:p>
          <a:p>
            <a:r>
              <a:rPr lang="en-US" b="0" dirty="0" err="1"/>
              <a:t>Sedangkan</a:t>
            </a:r>
            <a:r>
              <a:rPr lang="en-US" b="0" dirty="0"/>
              <a:t> </a:t>
            </a:r>
            <a:r>
              <a:rPr lang="en-US" b="0" dirty="0" err="1"/>
              <a:t>urutan</a:t>
            </a:r>
            <a:r>
              <a:rPr lang="en-US" b="0" dirty="0"/>
              <a:t> DNA </a:t>
            </a:r>
            <a:r>
              <a:rPr lang="en-US" b="0" dirty="0" err="1"/>
              <a:t>pasien</a:t>
            </a:r>
            <a:r>
              <a:rPr lang="en-US" b="0" dirty="0"/>
              <a:t> </a:t>
            </a:r>
            <a:r>
              <a:rPr lang="en-US" b="0" dirty="0" err="1"/>
              <a:t>sebagai</a:t>
            </a:r>
            <a:r>
              <a:rPr lang="en-US" b="0" dirty="0"/>
              <a:t> text.</a:t>
            </a:r>
          </a:p>
          <a:p>
            <a:r>
              <a:rPr lang="en-US" b="0" dirty="0"/>
              <a:t>Langkah </a:t>
            </a:r>
            <a:r>
              <a:rPr lang="en-US" b="0" dirty="0" err="1"/>
              <a:t>kita</a:t>
            </a:r>
            <a:r>
              <a:rPr lang="en-US" b="0" dirty="0"/>
              <a:t> </a:t>
            </a:r>
            <a:r>
              <a:rPr lang="en-US" b="0" dirty="0" err="1"/>
              <a:t>adalah</a:t>
            </a:r>
            <a:r>
              <a:rPr lang="en-US" b="0" dirty="0"/>
              <a:t> </a:t>
            </a:r>
            <a:r>
              <a:rPr lang="en-US" b="0" dirty="0" err="1"/>
              <a:t>membandingkan</a:t>
            </a:r>
            <a:r>
              <a:rPr lang="en-US" b="0" dirty="0"/>
              <a:t> pattern </a:t>
            </a:r>
            <a:r>
              <a:rPr lang="en-US" b="0" dirty="0" err="1"/>
              <a:t>dengan</a:t>
            </a:r>
            <a:r>
              <a:rPr lang="en-US" b="0" dirty="0"/>
              <a:t> text.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34974">
              <a:defRPr/>
            </a:pPr>
            <a:fld id="{C3083964-9337-496F-8DB9-297DDEBBB2AA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34974">
                <a:defRPr/>
              </a:pPr>
              <a:t>6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11710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Pada </a:t>
            </a:r>
            <a:r>
              <a:rPr lang="en-US" b="0" dirty="0" err="1"/>
              <a:t>ilustrasi</a:t>
            </a:r>
            <a:r>
              <a:rPr lang="en-US" b="0" dirty="0"/>
              <a:t> </a:t>
            </a:r>
            <a:r>
              <a:rPr lang="en-US" b="0" dirty="0" err="1"/>
              <a:t>diatas</a:t>
            </a:r>
            <a:r>
              <a:rPr lang="en-US" b="0" dirty="0"/>
              <a:t>, </a:t>
            </a:r>
            <a:r>
              <a:rPr lang="en-US" b="0" dirty="0" err="1"/>
              <a:t>ternyata</a:t>
            </a:r>
            <a:r>
              <a:rPr lang="en-US" b="0" dirty="0"/>
              <a:t> </a:t>
            </a:r>
            <a:r>
              <a:rPr lang="en-US" b="0" dirty="0" err="1"/>
              <a:t>ditemukan</a:t>
            </a:r>
            <a:r>
              <a:rPr lang="en-US" b="0" dirty="0"/>
              <a:t> pattern pada text, </a:t>
            </a:r>
            <a:r>
              <a:rPr lang="en-US" b="0" dirty="0" err="1"/>
              <a:t>maka</a:t>
            </a:r>
            <a:r>
              <a:rPr lang="en-US" b="0" dirty="0"/>
              <a:t> </a:t>
            </a:r>
            <a:r>
              <a:rPr lang="en-US" b="0" dirty="0" err="1"/>
              <a:t>kita</a:t>
            </a:r>
            <a:r>
              <a:rPr lang="en-US" b="0" dirty="0"/>
              <a:t> </a:t>
            </a:r>
            <a:r>
              <a:rPr lang="en-US" b="0" dirty="0" err="1"/>
              <a:t>dapat</a:t>
            </a:r>
            <a:r>
              <a:rPr lang="en-US" b="0" dirty="0"/>
              <a:t> </a:t>
            </a:r>
            <a:r>
              <a:rPr lang="en-US" b="0" dirty="0" err="1"/>
              <a:t>menyimpulkan</a:t>
            </a:r>
            <a:r>
              <a:rPr lang="en-US" b="0" dirty="0"/>
              <a:t> </a:t>
            </a:r>
            <a:r>
              <a:rPr lang="en-US" b="0" dirty="0" err="1"/>
              <a:t>bahwa</a:t>
            </a:r>
            <a:r>
              <a:rPr lang="en-US" b="0" dirty="0"/>
              <a:t> </a:t>
            </a:r>
            <a:r>
              <a:rPr lang="en-US" b="0" dirty="0" err="1"/>
              <a:t>pasien</a:t>
            </a:r>
            <a:r>
              <a:rPr lang="en-US" b="0" dirty="0"/>
              <a:t> </a:t>
            </a:r>
            <a:r>
              <a:rPr lang="en-US" b="0" dirty="0" err="1"/>
              <a:t>tersebut</a:t>
            </a:r>
            <a:r>
              <a:rPr lang="en-US" b="0" dirty="0"/>
              <a:t> </a:t>
            </a:r>
            <a:r>
              <a:rPr lang="en-US" b="0" dirty="0" err="1"/>
              <a:t>mengindap</a:t>
            </a:r>
            <a:r>
              <a:rPr lang="en-US" b="0" dirty="0"/>
              <a:t> </a:t>
            </a:r>
            <a:r>
              <a:rPr lang="en-US" b="0" dirty="0" err="1"/>
              <a:t>penyakit</a:t>
            </a:r>
            <a:r>
              <a:rPr lang="en-US" b="0" dirty="0"/>
              <a:t> 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34974">
              <a:defRPr/>
            </a:pPr>
            <a:fld id="{C3083964-9337-496F-8DB9-297DDEBBB2AA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34974">
                <a:defRPr/>
              </a:pPr>
              <a:t>7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01708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err="1"/>
              <a:t>Mencari</a:t>
            </a:r>
            <a:r>
              <a:rPr lang="en-US" b="0" dirty="0"/>
              <a:t> kata </a:t>
            </a:r>
            <a:r>
              <a:rPr lang="en-US" b="0" dirty="0" err="1"/>
              <a:t>kunci</a:t>
            </a:r>
            <a:r>
              <a:rPr lang="en-US" b="0" dirty="0"/>
              <a:t>.</a:t>
            </a:r>
          </a:p>
          <a:p>
            <a:r>
              <a:rPr lang="en-US" b="0" dirty="0" err="1"/>
              <a:t>Andaikan</a:t>
            </a:r>
            <a:r>
              <a:rPr lang="en-US" b="0" dirty="0"/>
              <a:t> </a:t>
            </a:r>
            <a:r>
              <a:rPr lang="en-US" b="0" dirty="0" err="1"/>
              <a:t>kita</a:t>
            </a:r>
            <a:r>
              <a:rPr lang="en-US" b="0" dirty="0"/>
              <a:t> </a:t>
            </a:r>
            <a:r>
              <a:rPr lang="en-US" b="0" dirty="0" err="1"/>
              <a:t>sedang</a:t>
            </a:r>
            <a:r>
              <a:rPr lang="en-US" b="0" dirty="0"/>
              <a:t> </a:t>
            </a:r>
            <a:r>
              <a:rPr lang="en-US" b="0" dirty="0" err="1"/>
              <a:t>melakukan</a:t>
            </a:r>
            <a:r>
              <a:rPr lang="en-US" b="0" dirty="0"/>
              <a:t> </a:t>
            </a:r>
            <a:r>
              <a:rPr lang="en-US" b="0" dirty="0" err="1"/>
              <a:t>penelitian</a:t>
            </a:r>
            <a:r>
              <a:rPr lang="en-US" b="0" dirty="0"/>
              <a:t> </a:t>
            </a:r>
            <a:r>
              <a:rPr lang="en-US" b="0" dirty="0" err="1"/>
              <a:t>sehingga</a:t>
            </a:r>
            <a:r>
              <a:rPr lang="en-US" b="0" dirty="0"/>
              <a:t> </a:t>
            </a:r>
            <a:r>
              <a:rPr lang="en-US" b="0" dirty="0" err="1"/>
              <a:t>membutuhkan</a:t>
            </a:r>
            <a:r>
              <a:rPr lang="en-US" b="0" dirty="0"/>
              <a:t> </a:t>
            </a:r>
            <a:r>
              <a:rPr lang="en-US" b="0" dirty="0" err="1"/>
              <a:t>beberapa</a:t>
            </a:r>
            <a:r>
              <a:rPr lang="en-US" b="0" dirty="0"/>
              <a:t> </a:t>
            </a:r>
            <a:r>
              <a:rPr lang="en-US" b="0" dirty="0" err="1"/>
              <a:t>referensi</a:t>
            </a:r>
            <a:r>
              <a:rPr lang="en-US" b="0" dirty="0"/>
              <a:t> </a:t>
            </a:r>
            <a:r>
              <a:rPr lang="en-US" b="0" dirty="0" err="1"/>
              <a:t>untuk</a:t>
            </a:r>
            <a:r>
              <a:rPr lang="en-US" b="0" dirty="0"/>
              <a:t> </a:t>
            </a:r>
            <a:r>
              <a:rPr lang="en-US" b="0" dirty="0" err="1"/>
              <a:t>dibaca</a:t>
            </a:r>
            <a:r>
              <a:rPr lang="en-US" b="0" dirty="0"/>
              <a:t>. Di </a:t>
            </a:r>
            <a:r>
              <a:rPr lang="en-US" b="0" dirty="0" err="1"/>
              <a:t>sisi</a:t>
            </a:r>
            <a:r>
              <a:rPr lang="en-US" b="0" dirty="0"/>
              <a:t> lain, </a:t>
            </a:r>
            <a:r>
              <a:rPr lang="en-US" b="0" dirty="0" err="1"/>
              <a:t>kita</a:t>
            </a:r>
            <a:r>
              <a:rPr lang="en-US" b="0" dirty="0"/>
              <a:t> juga </a:t>
            </a:r>
            <a:r>
              <a:rPr lang="en-US" b="0" dirty="0" err="1"/>
              <a:t>memiliki</a:t>
            </a:r>
            <a:r>
              <a:rPr lang="en-US" b="0" dirty="0"/>
              <a:t> </a:t>
            </a:r>
            <a:r>
              <a:rPr lang="en-US" b="0" dirty="0" err="1"/>
              <a:t>keterbatasan</a:t>
            </a:r>
            <a:r>
              <a:rPr lang="en-US" b="0" dirty="0"/>
              <a:t> </a:t>
            </a:r>
            <a:r>
              <a:rPr lang="en-US" b="0" dirty="0" err="1"/>
              <a:t>waktu</a:t>
            </a:r>
            <a:r>
              <a:rPr lang="en-US" b="0" dirty="0"/>
              <a:t>. </a:t>
            </a:r>
            <a:r>
              <a:rPr lang="en-US" b="0" dirty="0" err="1"/>
              <a:t>Saat</a:t>
            </a:r>
            <a:r>
              <a:rPr lang="en-US" b="0" dirty="0"/>
              <a:t> </a:t>
            </a:r>
            <a:r>
              <a:rPr lang="en-US" b="0" dirty="0" err="1"/>
              <a:t>kita</a:t>
            </a:r>
            <a:r>
              <a:rPr lang="en-US" b="0" dirty="0"/>
              <a:t> </a:t>
            </a:r>
            <a:r>
              <a:rPr lang="en-US" b="0" dirty="0" err="1"/>
              <a:t>melakukan</a:t>
            </a:r>
            <a:r>
              <a:rPr lang="en-US" b="0" dirty="0"/>
              <a:t> </a:t>
            </a:r>
            <a:r>
              <a:rPr lang="en-US" b="0" dirty="0" err="1"/>
              <a:t>pencarian</a:t>
            </a:r>
            <a:r>
              <a:rPr lang="en-US" b="0" dirty="0"/>
              <a:t> </a:t>
            </a:r>
            <a:r>
              <a:rPr lang="en-US" b="0" dirty="0" err="1"/>
              <a:t>suatu</a:t>
            </a:r>
            <a:r>
              <a:rPr lang="en-US" b="0" dirty="0"/>
              <a:t> </a:t>
            </a:r>
            <a:r>
              <a:rPr lang="en-US" b="0" dirty="0" err="1"/>
              <a:t>artikel</a:t>
            </a:r>
            <a:r>
              <a:rPr lang="en-US" b="0" dirty="0"/>
              <a:t> di internet, </a:t>
            </a:r>
            <a:r>
              <a:rPr lang="en-US" b="0" dirty="0" err="1"/>
              <a:t>pasti</a:t>
            </a:r>
            <a:r>
              <a:rPr lang="en-US" b="0" dirty="0"/>
              <a:t> </a:t>
            </a:r>
            <a:r>
              <a:rPr lang="en-US" b="0" dirty="0" err="1"/>
              <a:t>banyak</a:t>
            </a:r>
            <a:r>
              <a:rPr lang="en-US" b="0" dirty="0"/>
              <a:t> </a:t>
            </a:r>
            <a:r>
              <a:rPr lang="en-US" b="0" dirty="0" err="1"/>
              <a:t>sekali</a:t>
            </a:r>
            <a:r>
              <a:rPr lang="en-US" b="0" dirty="0"/>
              <a:t> </a:t>
            </a:r>
            <a:r>
              <a:rPr lang="en-US" b="0" dirty="0" err="1"/>
              <a:t>artikel</a:t>
            </a:r>
            <a:r>
              <a:rPr lang="en-US" b="0" dirty="0"/>
              <a:t> yang </a:t>
            </a:r>
            <a:r>
              <a:rPr lang="en-US" b="0" dirty="0" err="1"/>
              <a:t>berhubungan</a:t>
            </a:r>
            <a:r>
              <a:rPr lang="en-US" b="0" dirty="0"/>
              <a:t> </a:t>
            </a:r>
            <a:r>
              <a:rPr lang="en-US" b="0" dirty="0" err="1"/>
              <a:t>muncul</a:t>
            </a:r>
            <a:r>
              <a:rPr lang="en-US" b="0" dirty="0"/>
              <a:t>. </a:t>
            </a:r>
            <a:r>
              <a:rPr lang="en-US" b="0" dirty="0" err="1"/>
              <a:t>Namun</a:t>
            </a:r>
            <a:r>
              <a:rPr lang="en-US" b="0" dirty="0"/>
              <a:t> </a:t>
            </a:r>
            <a:r>
              <a:rPr lang="en-US" b="0" dirty="0" err="1"/>
              <a:t>apakah</a:t>
            </a:r>
            <a:r>
              <a:rPr lang="en-US" b="0" dirty="0"/>
              <a:t> </a:t>
            </a:r>
            <a:r>
              <a:rPr lang="en-US" b="0" dirty="0" err="1"/>
              <a:t>artikel-artikel</a:t>
            </a:r>
            <a:r>
              <a:rPr lang="en-US" b="0" dirty="0"/>
              <a:t> </a:t>
            </a:r>
            <a:r>
              <a:rPr lang="en-US" b="0" dirty="0" err="1"/>
              <a:t>tersebut</a:t>
            </a:r>
            <a:r>
              <a:rPr lang="en-US" b="0" dirty="0"/>
              <a:t> </a:t>
            </a:r>
            <a:r>
              <a:rPr lang="en-US" b="0" dirty="0" err="1"/>
              <a:t>mengandung</a:t>
            </a:r>
            <a:r>
              <a:rPr lang="en-US" b="0" dirty="0"/>
              <a:t> kata </a:t>
            </a:r>
            <a:r>
              <a:rPr lang="en-US" b="0" dirty="0" err="1"/>
              <a:t>kunci</a:t>
            </a:r>
            <a:r>
              <a:rPr lang="en-US" b="0" dirty="0"/>
              <a:t> yang </a:t>
            </a:r>
            <a:r>
              <a:rPr lang="en-US" b="0" dirty="0" err="1"/>
              <a:t>sedang</a:t>
            </a:r>
            <a:r>
              <a:rPr lang="en-US" b="0" dirty="0"/>
              <a:t> </a:t>
            </a:r>
            <a:r>
              <a:rPr lang="en-US" b="0" dirty="0" err="1"/>
              <a:t>kita</a:t>
            </a:r>
            <a:r>
              <a:rPr lang="en-US" b="0" dirty="0"/>
              <a:t> </a:t>
            </a:r>
            <a:r>
              <a:rPr lang="en-US" b="0" dirty="0" err="1"/>
              <a:t>cari</a:t>
            </a:r>
            <a:r>
              <a:rPr lang="en-US" b="0" dirty="0"/>
              <a:t> juga? Di </a:t>
            </a:r>
            <a:r>
              <a:rPr lang="en-US" b="0" dirty="0" err="1"/>
              <a:t>sinilah</a:t>
            </a:r>
            <a:r>
              <a:rPr lang="en-US" b="0" dirty="0"/>
              <a:t> </a:t>
            </a:r>
            <a:r>
              <a:rPr lang="en-US" b="1" dirty="0"/>
              <a:t>String Matching</a:t>
            </a:r>
            <a:r>
              <a:rPr lang="en-US" b="0" i="0" dirty="0"/>
              <a:t> </a:t>
            </a:r>
            <a:r>
              <a:rPr lang="en-US" b="0" i="0" dirty="0" err="1"/>
              <a:t>dapat</a:t>
            </a:r>
            <a:r>
              <a:rPr lang="en-US" b="0" i="0" dirty="0"/>
              <a:t> </a:t>
            </a:r>
            <a:r>
              <a:rPr lang="en-US" b="0" i="0" dirty="0" err="1"/>
              <a:t>diimplementasikan</a:t>
            </a:r>
            <a:r>
              <a:rPr lang="en-US" b="0" i="0" dirty="0"/>
              <a:t>. </a:t>
            </a:r>
            <a:r>
              <a:rPr lang="en-US" b="0" i="0" dirty="0" err="1"/>
              <a:t>Cuplikan</a:t>
            </a:r>
            <a:r>
              <a:rPr lang="en-US" b="0" i="0" dirty="0"/>
              <a:t> </a:t>
            </a:r>
            <a:r>
              <a:rPr lang="en-US" b="0" i="0" dirty="0" err="1"/>
              <a:t>artikel</a:t>
            </a:r>
            <a:r>
              <a:rPr lang="en-US" b="0" i="0" dirty="0"/>
              <a:t> pada </a:t>
            </a:r>
            <a:r>
              <a:rPr lang="en-US" b="0" i="0" dirty="0" err="1"/>
              <a:t>gambar</a:t>
            </a:r>
            <a:r>
              <a:rPr lang="en-US" b="0" i="0" dirty="0"/>
              <a:t> di </a:t>
            </a:r>
            <a:r>
              <a:rPr lang="en-US" b="0" i="0" dirty="0" err="1"/>
              <a:t>atas</a:t>
            </a:r>
            <a:r>
              <a:rPr lang="en-US" b="0" i="0" dirty="0"/>
              <a:t> </a:t>
            </a:r>
            <a:r>
              <a:rPr lang="en-US" b="0" i="0" dirty="0" err="1"/>
              <a:t>merupakan</a:t>
            </a:r>
            <a:r>
              <a:rPr lang="en-US" b="0" i="0" dirty="0"/>
              <a:t> </a:t>
            </a:r>
            <a:r>
              <a:rPr lang="en-US" b="0" i="0" dirty="0" err="1"/>
              <a:t>bagian</a:t>
            </a:r>
            <a:r>
              <a:rPr lang="en-US" b="0" i="0" dirty="0"/>
              <a:t> </a:t>
            </a:r>
            <a:r>
              <a:rPr lang="en-US" b="0" i="0" dirty="0" err="1"/>
              <a:t>dari</a:t>
            </a:r>
            <a:r>
              <a:rPr lang="en-US" b="0" i="0" dirty="0"/>
              <a:t> </a:t>
            </a:r>
            <a:r>
              <a:rPr lang="en-US" b="0" i="0" dirty="0" err="1"/>
              <a:t>buku</a:t>
            </a:r>
            <a:r>
              <a:rPr lang="en-US" b="0" i="0" dirty="0"/>
              <a:t> yang </a:t>
            </a:r>
            <a:r>
              <a:rPr lang="en-US" b="0" i="0" dirty="0" err="1"/>
              <a:t>berjudul</a:t>
            </a:r>
            <a:r>
              <a:rPr lang="en-US" b="0" i="0" dirty="0"/>
              <a:t> “Artificial Intelligence Now” oleh O’Reilly Media. 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34974">
              <a:defRPr/>
            </a:pPr>
            <a:fld id="{C3083964-9337-496F-8DB9-297DDEBBB2AA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34974">
                <a:defRPr/>
              </a:pPr>
              <a:t>8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05043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err="1"/>
              <a:t>Misalkan</a:t>
            </a:r>
            <a:r>
              <a:rPr lang="en-US" b="0" dirty="0"/>
              <a:t> </a:t>
            </a:r>
            <a:r>
              <a:rPr lang="en-US" b="0" dirty="0" err="1"/>
              <a:t>kita</a:t>
            </a:r>
            <a:r>
              <a:rPr lang="en-US" b="0" dirty="0"/>
              <a:t> </a:t>
            </a:r>
            <a:r>
              <a:rPr lang="en-US" b="0" dirty="0" err="1"/>
              <a:t>akan</a:t>
            </a:r>
            <a:r>
              <a:rPr lang="en-US" b="0" dirty="0"/>
              <a:t> </a:t>
            </a:r>
            <a:r>
              <a:rPr lang="en-US" b="0" dirty="0" err="1"/>
              <a:t>mencari</a:t>
            </a:r>
            <a:r>
              <a:rPr lang="en-US" b="0" dirty="0"/>
              <a:t> kata </a:t>
            </a:r>
            <a:r>
              <a:rPr lang="en-US" b="0" dirty="0" err="1"/>
              <a:t>kunci</a:t>
            </a:r>
            <a:r>
              <a:rPr lang="en-US" b="0" dirty="0"/>
              <a:t> “scarcity”. </a:t>
            </a:r>
            <a:r>
              <a:rPr lang="en-US" b="0" dirty="0" err="1"/>
              <a:t>Maka</a:t>
            </a:r>
            <a:r>
              <a:rPr lang="en-US" b="0" dirty="0"/>
              <a:t> scarcity </a:t>
            </a:r>
            <a:r>
              <a:rPr lang="en-US" b="0" dirty="0" err="1"/>
              <a:t>ini</a:t>
            </a:r>
            <a:r>
              <a:rPr lang="en-US" b="0" dirty="0"/>
              <a:t> </a:t>
            </a:r>
            <a:r>
              <a:rPr lang="en-US" b="0" dirty="0" err="1"/>
              <a:t>merupakan</a:t>
            </a:r>
            <a:r>
              <a:rPr lang="en-US" b="0" dirty="0"/>
              <a:t> pattern. Ketika </a:t>
            </a:r>
            <a:r>
              <a:rPr lang="en-US" b="0" dirty="0" err="1"/>
              <a:t>kita</a:t>
            </a:r>
            <a:r>
              <a:rPr lang="en-US" b="0" dirty="0"/>
              <a:t> </a:t>
            </a:r>
            <a:r>
              <a:rPr lang="en-US" b="0" dirty="0" err="1"/>
              <a:t>melakukan</a:t>
            </a:r>
            <a:r>
              <a:rPr lang="en-US" b="0" dirty="0"/>
              <a:t> </a:t>
            </a:r>
            <a:r>
              <a:rPr lang="en-US" b="1" i="0" dirty="0"/>
              <a:t>String Matching</a:t>
            </a:r>
            <a:r>
              <a:rPr lang="en-US" b="0" i="0" dirty="0"/>
              <a:t> </a:t>
            </a:r>
            <a:r>
              <a:rPr lang="en-US" b="0" i="0" dirty="0" err="1"/>
              <a:t>ternyata</a:t>
            </a:r>
            <a:r>
              <a:rPr lang="en-US" b="0" i="0" dirty="0"/>
              <a:t> pattern </a:t>
            </a:r>
            <a:r>
              <a:rPr lang="en-US" b="0" i="0" dirty="0" err="1"/>
              <a:t>tersebut</a:t>
            </a:r>
            <a:r>
              <a:rPr lang="en-US" b="0" i="0" dirty="0"/>
              <a:t> </a:t>
            </a:r>
            <a:r>
              <a:rPr lang="en-US" b="0" i="0" dirty="0" err="1"/>
              <a:t>ditemukan</a:t>
            </a:r>
            <a:r>
              <a:rPr lang="en-US" b="0" i="0" dirty="0"/>
              <a:t> pada </a:t>
            </a:r>
            <a:r>
              <a:rPr lang="en-US" b="0" i="0" dirty="0" err="1"/>
              <a:t>artikel</a:t>
            </a:r>
            <a:r>
              <a:rPr lang="en-US" b="0" i="0" dirty="0"/>
              <a:t> </a:t>
            </a:r>
            <a:r>
              <a:rPr lang="en-US" b="0" i="0" dirty="0" err="1"/>
              <a:t>tersebut</a:t>
            </a:r>
            <a:r>
              <a:rPr lang="en-US" b="0" i="0" dirty="0"/>
              <a:t>. </a:t>
            </a:r>
            <a:r>
              <a:rPr lang="en-US" b="0" i="0" dirty="0" err="1"/>
              <a:t>Maka</a:t>
            </a:r>
            <a:r>
              <a:rPr lang="en-US" b="0" i="0" dirty="0"/>
              <a:t> </a:t>
            </a:r>
            <a:r>
              <a:rPr lang="en-US" b="0" i="0" dirty="0" err="1"/>
              <a:t>kita</a:t>
            </a:r>
            <a:r>
              <a:rPr lang="en-US" b="0" i="0" dirty="0"/>
              <a:t> </a:t>
            </a:r>
            <a:r>
              <a:rPr lang="en-US" b="0" i="0" dirty="0" err="1"/>
              <a:t>dapat</a:t>
            </a:r>
            <a:r>
              <a:rPr lang="en-US" b="0" i="0" dirty="0"/>
              <a:t> </a:t>
            </a:r>
            <a:r>
              <a:rPr lang="en-US" b="0" i="0" dirty="0" err="1"/>
              <a:t>mencantumkan</a:t>
            </a:r>
            <a:r>
              <a:rPr lang="en-US" b="0" i="0" dirty="0"/>
              <a:t> </a:t>
            </a:r>
            <a:r>
              <a:rPr lang="en-US" b="0" i="0" dirty="0" err="1"/>
              <a:t>artikel</a:t>
            </a:r>
            <a:r>
              <a:rPr lang="en-US" b="0" i="0" dirty="0"/>
              <a:t> </a:t>
            </a:r>
            <a:r>
              <a:rPr lang="en-US" b="0" i="0" dirty="0" err="1"/>
              <a:t>ini</a:t>
            </a:r>
            <a:r>
              <a:rPr lang="en-US" b="0" i="0" dirty="0"/>
              <a:t> </a:t>
            </a:r>
            <a:r>
              <a:rPr lang="en-US" b="0" i="0" dirty="0" err="1"/>
              <a:t>sebagai</a:t>
            </a:r>
            <a:r>
              <a:rPr lang="en-US" b="0" i="0" dirty="0"/>
              <a:t> salah </a:t>
            </a:r>
            <a:r>
              <a:rPr lang="en-US" b="0" i="0" dirty="0" err="1"/>
              <a:t>satu</a:t>
            </a:r>
            <a:r>
              <a:rPr lang="en-US" b="0" i="0" dirty="0"/>
              <a:t> </a:t>
            </a:r>
            <a:r>
              <a:rPr lang="en-US" b="0" i="0" dirty="0" err="1"/>
              <a:t>referensi</a:t>
            </a:r>
            <a:r>
              <a:rPr lang="en-US" b="0" i="0" dirty="0"/>
              <a:t> </a:t>
            </a:r>
            <a:r>
              <a:rPr lang="en-US" b="0" i="0" dirty="0" err="1"/>
              <a:t>untuk</a:t>
            </a:r>
            <a:r>
              <a:rPr lang="en-US" b="0" i="0" dirty="0"/>
              <a:t> </a:t>
            </a:r>
            <a:r>
              <a:rPr lang="en-US" b="0" i="0" dirty="0" err="1"/>
              <a:t>dibaca</a:t>
            </a:r>
            <a:r>
              <a:rPr lang="en-US" b="0" i="0" dirty="0"/>
              <a:t>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34974">
              <a:defRPr/>
            </a:pPr>
            <a:fld id="{C3083964-9337-496F-8DB9-297DDEBBB2AA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34974">
                <a:defRPr/>
              </a:pPr>
              <a:t>9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84487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CEFB3-36D5-422B-BB7E-7DF02DE747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F48B9D-046D-4887-A761-8A7A9D7509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42258-F459-464B-9B4C-BD9913A9D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CEDC-BF9D-4647-A0F7-1F9BC4395E25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D377E-933D-4783-B93E-6B572D885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7D061-A87C-4B62-8F74-2E5095551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230B9-63A4-4B18-804F-696833797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111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2E996-3AD5-4110-A8E4-583AE4556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0E47AA-74C6-4A33-B954-7EB6669B3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F984B-197C-4212-AABC-173077A3C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CEDC-BF9D-4647-A0F7-1F9BC4395E25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85B83-F210-4FBB-ACA8-CBE8DB08E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E1DC2-1743-4C26-85FA-CEC3CA43B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230B9-63A4-4B18-804F-696833797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36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68B24F-E839-4B28-B4E3-D1EB05AB54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DE1F25-6C3C-49C4-B58E-2937A256B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9D511-E5E1-4D89-AF44-2C1F4CA4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CEDC-BF9D-4647-A0F7-1F9BC4395E25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275A9-6F35-4108-9BC2-B76720C11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AF4AB-085D-4A87-BC47-925B1EB64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230B9-63A4-4B18-804F-696833797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61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E173D-F863-4031-8480-A0AC28F12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F63D2-0BF9-4E4D-885A-51D6698A4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BC101-20E3-43F3-A0A3-6AD0CD4A4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CEDC-BF9D-4647-A0F7-1F9BC4395E25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113C2-22CD-4D31-83DF-E53A6CBBF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5943B-A7D7-47A4-B5A2-6CECB714B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230B9-63A4-4B18-804F-696833797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4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6F6DE-5B91-4F8B-8B80-BE4642A10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B33FF-988D-4BFA-AD2D-BDC411895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A0FCC-96D9-4515-89C9-B656107D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CEDC-BF9D-4647-A0F7-1F9BC4395E25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4FC16-E1BA-46F7-88A1-15A346342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1A937-D0F3-42F4-ABEE-3379747E5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230B9-63A4-4B18-804F-696833797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40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13C00-EC1F-4BB2-AAAE-5E8A9ADD8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C865A-FBDE-44D3-A955-4364E4EBD8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4A10D4-51CF-40AE-9F65-B41D207F1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9EC868-7CE3-4E0D-8D9D-E0D6D97A5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CEDC-BF9D-4647-A0F7-1F9BC4395E25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04FFF-29F0-4761-89CF-5164F50B8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3E22E-4D62-4383-A507-0542C0C20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230B9-63A4-4B18-804F-696833797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7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1E236-7CA3-4182-AC81-5A361252B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6762E-8AEB-4D02-B438-546885FD2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80E93B-0EDF-4FE1-9737-70D5FF173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794BAC-5408-476C-8FD4-AD3FFBC172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F2B397-8E72-4ADD-962A-9423AD3311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29EC79-5DA5-4B8A-AB2E-04538E050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CEDC-BF9D-4647-A0F7-1F9BC4395E25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73BD05-565B-4F69-8496-A36E97F6B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5460F3-088A-437F-85A7-297D8697B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230B9-63A4-4B18-804F-696833797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31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C520F-2DAC-4BA1-9BEB-54F979F59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B076E3-414D-4556-9205-2D933DB6E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CEDC-BF9D-4647-A0F7-1F9BC4395E25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317F83-1260-49F6-885F-164D0B70A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27DC7-7790-4127-BD09-9E7AA67C3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230B9-63A4-4B18-804F-696833797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34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7523FA-8F34-427C-9CE3-9DC5E8198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CEDC-BF9D-4647-A0F7-1F9BC4395E25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A2CA2E-DD0F-4017-AAC7-61F392F7B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996A80-B9AB-4A2E-92F3-BB2714B23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230B9-63A4-4B18-804F-696833797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456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E790E-0D2C-4FB6-97F4-60C4EE630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C9B57-9646-40DF-B732-8943032B9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E9ED04-B38F-411A-825E-FB048F7DB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23F78-49B1-431C-BD4E-90E4845E6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CEDC-BF9D-4647-A0F7-1F9BC4395E25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5BA87F-FFE0-450A-9F64-475BA9BD3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77F00-4D18-40B7-9586-EB4A7FD43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230B9-63A4-4B18-804F-696833797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78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4F7D2-B6B3-4CE3-BEDD-BD3B5B6AF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93A060-DE69-4C0D-864D-E5D251EDB6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A30FE4-D16C-43CB-B7DB-07024ACF8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E0A7C-18EC-4B1E-8F17-24D787DA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CEDC-BF9D-4647-A0F7-1F9BC4395E25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62CFE5-254F-433C-9943-ADF0FBE6A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82D8C-CFF1-49E0-8559-64F6C4D19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230B9-63A4-4B18-804F-696833797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55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B7C536-D665-45CD-99E1-DF5B1FE14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EF3A2-ED38-49AD-9178-F96343330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75009-0CB9-4C36-82FB-C5EEA26C8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6CEDC-BF9D-4647-A0F7-1F9BC4395E25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151B4-CF0E-4AD2-BAA1-8E6EF74912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7C47D-7AD3-4915-8360-D3C3DD0551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230B9-63A4-4B18-804F-696833797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6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5522DDB-83BA-45B6-9100-911384784EE6}"/>
              </a:ext>
            </a:extLst>
          </p:cNvPr>
          <p:cNvGrpSpPr/>
          <p:nvPr/>
        </p:nvGrpSpPr>
        <p:grpSpPr>
          <a:xfrm>
            <a:off x="3912945" y="3718107"/>
            <a:ext cx="8145705" cy="2325522"/>
            <a:chOff x="3555589" y="2879907"/>
            <a:chExt cx="8145705" cy="232552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4065B46-DC12-48C6-8EE7-596B4F236654}"/>
                </a:ext>
              </a:extLst>
            </p:cNvPr>
            <p:cNvSpPr txBox="1"/>
            <p:nvPr/>
          </p:nvSpPr>
          <p:spPr>
            <a:xfrm>
              <a:off x="3708400" y="3050993"/>
              <a:ext cx="799289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>
                  <a:solidFill>
                    <a:schemeClr val="bg2">
                      <a:lumMod val="90000"/>
                    </a:schemeClr>
                  </a:solidFill>
                  <a:latin typeface="Montserrat" panose="00000500000000000000" pitchFamily="2" charset="0"/>
                  <a:ea typeface="Roboto" panose="02000000000000000000" pitchFamily="2" charset="0"/>
                </a:rPr>
                <a:t>String Matching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D2EFC54-AA2D-4464-A761-01238FEE16A7}"/>
                </a:ext>
              </a:extLst>
            </p:cNvPr>
            <p:cNvGrpSpPr/>
            <p:nvPr/>
          </p:nvGrpSpPr>
          <p:grpSpPr>
            <a:xfrm>
              <a:off x="3555589" y="2879907"/>
              <a:ext cx="7992894" cy="2325522"/>
              <a:chOff x="3946114" y="3892550"/>
              <a:chExt cx="7992894" cy="2325522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15ACE1-3884-42B5-BDE7-8C824AD5CF3F}"/>
                  </a:ext>
                </a:extLst>
              </p:cNvPr>
              <p:cNvSpPr txBox="1"/>
              <p:nvPr/>
            </p:nvSpPr>
            <p:spPr>
              <a:xfrm>
                <a:off x="7134225" y="5263965"/>
                <a:ext cx="435258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2">
                        <a:lumMod val="25000"/>
                      </a:schemeClr>
                    </a:solidFill>
                    <a:latin typeface="Montserrat" panose="00000500000000000000" pitchFamily="2" charset="0"/>
                    <a:ea typeface="Roboto" panose="02000000000000000000" pitchFamily="2" charset="0"/>
                  </a:rPr>
                  <a:t>Vincent </a:t>
                </a:r>
                <a:r>
                  <a:rPr lang="en-US" sz="2800" b="1" dirty="0" err="1">
                    <a:solidFill>
                      <a:schemeClr val="bg2">
                        <a:lumMod val="25000"/>
                      </a:schemeClr>
                    </a:solidFill>
                    <a:latin typeface="Montserrat" panose="00000500000000000000" pitchFamily="2" charset="0"/>
                    <a:ea typeface="Roboto" panose="02000000000000000000" pitchFamily="2" charset="0"/>
                  </a:rPr>
                  <a:t>Junitio</a:t>
                </a:r>
                <a:r>
                  <a:rPr lang="en-US" sz="2800" b="1" dirty="0">
                    <a:solidFill>
                      <a:schemeClr val="bg2">
                        <a:lumMod val="25000"/>
                      </a:schemeClr>
                    </a:solidFill>
                    <a:latin typeface="Montserrat" panose="00000500000000000000" pitchFamily="2" charset="0"/>
                    <a:ea typeface="Roboto" panose="02000000000000000000" pitchFamily="2" charset="0"/>
                  </a:rPr>
                  <a:t> Ungu</a:t>
                </a:r>
              </a:p>
              <a:p>
                <a:pPr algn="ctr"/>
                <a:r>
                  <a:rPr lang="en-US" sz="2800" b="1" dirty="0">
                    <a:solidFill>
                      <a:schemeClr val="bg2">
                        <a:lumMod val="25000"/>
                      </a:schemeClr>
                    </a:solidFill>
                    <a:latin typeface="Montserrat" panose="00000500000000000000" pitchFamily="2" charset="0"/>
                    <a:ea typeface="Roboto" panose="02000000000000000000" pitchFamily="2" charset="0"/>
                  </a:rPr>
                  <a:t>18/427597/PA/18557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A07F2B9-340D-4B92-AA5F-F40225E8ED7E}"/>
                  </a:ext>
                </a:extLst>
              </p:cNvPr>
              <p:cNvSpPr txBox="1"/>
              <p:nvPr/>
            </p:nvSpPr>
            <p:spPr>
              <a:xfrm>
                <a:off x="3946114" y="3892550"/>
                <a:ext cx="799289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b="1" dirty="0">
                    <a:solidFill>
                      <a:schemeClr val="bg2">
                        <a:lumMod val="25000"/>
                      </a:schemeClr>
                    </a:solidFill>
                    <a:latin typeface="Montserrat" panose="00000500000000000000" pitchFamily="2" charset="0"/>
                    <a:ea typeface="Roboto" panose="02000000000000000000" pitchFamily="2" charset="0"/>
                  </a:rPr>
                  <a:t>String Matching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6976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00D21-BD2F-46F4-B442-831D76B98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65" y="2949461"/>
            <a:ext cx="4088280" cy="1403668"/>
          </a:xfrm>
        </p:spPr>
        <p:txBody>
          <a:bodyPr/>
          <a:lstStyle/>
          <a:p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Mencari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judul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buku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4756036-6E01-42B4-9DFC-454DDEA84D4E}"/>
              </a:ext>
            </a:extLst>
          </p:cNvPr>
          <p:cNvCxnSpPr/>
          <p:nvPr/>
        </p:nvCxnSpPr>
        <p:spPr>
          <a:xfrm>
            <a:off x="960967" y="4353549"/>
            <a:ext cx="3213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B9EFD95-6561-4258-850A-ED98444BDD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6517" y="1451835"/>
            <a:ext cx="4088279" cy="453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040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00D21-BD2F-46F4-B442-831D76B98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65" y="2949461"/>
            <a:ext cx="4088280" cy="1403668"/>
          </a:xfrm>
        </p:spPr>
        <p:txBody>
          <a:bodyPr/>
          <a:lstStyle/>
          <a:p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Mencari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judul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buku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4756036-6E01-42B4-9DFC-454DDEA84D4E}"/>
              </a:ext>
            </a:extLst>
          </p:cNvPr>
          <p:cNvCxnSpPr/>
          <p:nvPr/>
        </p:nvCxnSpPr>
        <p:spPr>
          <a:xfrm>
            <a:off x="960967" y="4353549"/>
            <a:ext cx="3213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3F219FC9-7A60-44EE-8E67-ED03E5B44821}"/>
              </a:ext>
            </a:extLst>
          </p:cNvPr>
          <p:cNvSpPr txBox="1">
            <a:spLocks/>
          </p:cNvSpPr>
          <p:nvPr/>
        </p:nvSpPr>
        <p:spPr>
          <a:xfrm>
            <a:off x="2184400" y="5670782"/>
            <a:ext cx="7645399" cy="957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Montserrat" panose="00000500000000000000" pitchFamily="2" charset="0"/>
                <a:ea typeface="Roboto" panose="02000000000000000000" pitchFamily="2" charset="0"/>
                <a:cs typeface="+mj-cs"/>
              </a:rPr>
              <a:t>Pattern: What is Artificial Intelligence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D6A8A2-85AF-4C73-9A9B-E6EBB7CC09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6517" y="1451835"/>
            <a:ext cx="4088279" cy="45376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1323774-F09E-46AC-9746-A0E65404A78A}"/>
              </a:ext>
            </a:extLst>
          </p:cNvPr>
          <p:cNvSpPr/>
          <p:nvPr/>
        </p:nvSpPr>
        <p:spPr>
          <a:xfrm>
            <a:off x="5196517" y="4904076"/>
            <a:ext cx="3495050" cy="2558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412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59C23-C4C5-4D8E-9251-6880AC66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0" y="1541462"/>
            <a:ext cx="3302000" cy="1325563"/>
          </a:xfrm>
        </p:spPr>
        <p:txBody>
          <a:bodyPr/>
          <a:lstStyle/>
          <a:p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Algoritma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82B83-D3DF-493E-B854-F8EFB0256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0900" y="2981325"/>
            <a:ext cx="8039100" cy="1844675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Algoritma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Brute Force</a:t>
            </a:r>
          </a:p>
          <a:p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Algoritma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Knuth-Morris-Pratt (KMP)</a:t>
            </a:r>
          </a:p>
          <a:p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Algoritma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Boyer-Moore</a:t>
            </a:r>
          </a:p>
          <a:p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Algoritma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Rabin-Karp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808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59C23-C4C5-4D8E-9251-6880AC66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9600" y="1541462"/>
            <a:ext cx="6807200" cy="1325563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Algoritma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 Brute Force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82B83-D3DF-493E-B854-F8EFB0256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6050" y="2506663"/>
            <a:ext cx="4121150" cy="579438"/>
          </a:xfrm>
        </p:spPr>
        <p:txBody>
          <a:bodyPr/>
          <a:lstStyle/>
          <a:p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Berdasarkan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definisi</a:t>
            </a:r>
            <a:endParaRPr lang="en-US" b="1" dirty="0">
              <a:solidFill>
                <a:schemeClr val="bg2">
                  <a:lumMod val="25000"/>
                </a:schemeClr>
              </a:solidFill>
              <a:latin typeface="Montserrat Medium" panose="000006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bg2">
                  <a:lumMod val="25000"/>
                </a:schemeClr>
              </a:solidFill>
              <a:latin typeface="Montserrat Medium" panose="00000600000000000000" pitchFamily="2" charset="0"/>
              <a:ea typeface="Roboto" panose="02000000000000000000" pitchFamily="2" charset="0"/>
            </a:endParaRPr>
          </a:p>
          <a:p>
            <a:endParaRPr lang="en-US" b="1" dirty="0">
              <a:solidFill>
                <a:schemeClr val="bg2">
                  <a:lumMod val="25000"/>
                </a:schemeClr>
              </a:solidFill>
              <a:latin typeface="Montserrat Medium" panose="000006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4EDBFBA-ED51-4D8C-91B8-57D3713EA7A1}"/>
              </a:ext>
            </a:extLst>
          </p:cNvPr>
          <p:cNvGrpSpPr/>
          <p:nvPr/>
        </p:nvGrpSpPr>
        <p:grpSpPr>
          <a:xfrm>
            <a:off x="2313557" y="3175430"/>
            <a:ext cx="7339914" cy="815546"/>
            <a:chOff x="1945257" y="2844916"/>
            <a:chExt cx="7339914" cy="81554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6A2A4B4-BA07-4B55-B262-714A26F0D239}"/>
                </a:ext>
              </a:extLst>
            </p:cNvPr>
            <p:cNvGrpSpPr/>
            <p:nvPr/>
          </p:nvGrpSpPr>
          <p:grpSpPr>
            <a:xfrm>
              <a:off x="1945257" y="2844916"/>
              <a:ext cx="7339914" cy="815546"/>
              <a:chOff x="1927654" y="2804984"/>
              <a:chExt cx="7339914" cy="81554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DA77838-078C-43F8-AE88-5FBF91721607}"/>
                  </a:ext>
                </a:extLst>
              </p:cNvPr>
              <p:cNvSpPr/>
              <p:nvPr/>
            </p:nvSpPr>
            <p:spPr>
              <a:xfrm>
                <a:off x="1927654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7C73087-7024-4EF6-AFB0-18F8FA9A985E}"/>
                  </a:ext>
                </a:extLst>
              </p:cNvPr>
              <p:cNvSpPr/>
              <p:nvPr/>
            </p:nvSpPr>
            <p:spPr>
              <a:xfrm>
                <a:off x="2743200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7975F32-8BD5-4867-87B4-74328042FC36}"/>
                  </a:ext>
                </a:extLst>
              </p:cNvPr>
              <p:cNvSpPr/>
              <p:nvPr/>
            </p:nvSpPr>
            <p:spPr>
              <a:xfrm>
                <a:off x="3558746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70F658F-D773-4A35-BA6E-BA6C2B15C1F3}"/>
                  </a:ext>
                </a:extLst>
              </p:cNvPr>
              <p:cNvSpPr/>
              <p:nvPr/>
            </p:nvSpPr>
            <p:spPr>
              <a:xfrm>
                <a:off x="4374292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A0AF4CA-50A0-4B67-9A41-AA34BF8B9686}"/>
                  </a:ext>
                </a:extLst>
              </p:cNvPr>
              <p:cNvSpPr/>
              <p:nvPr/>
            </p:nvSpPr>
            <p:spPr>
              <a:xfrm>
                <a:off x="5189838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AF08BBE-8AD0-45E5-AFFF-6743D3E773C4}"/>
                  </a:ext>
                </a:extLst>
              </p:cNvPr>
              <p:cNvSpPr/>
              <p:nvPr/>
            </p:nvSpPr>
            <p:spPr>
              <a:xfrm>
                <a:off x="6005384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4F1EDF9-68DE-4C27-9F81-65F803F5D1EC}"/>
                  </a:ext>
                </a:extLst>
              </p:cNvPr>
              <p:cNvSpPr/>
              <p:nvPr/>
            </p:nvSpPr>
            <p:spPr>
              <a:xfrm>
                <a:off x="6820930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C62DB0F-E126-44FB-BD0D-8502CEA2E626}"/>
                  </a:ext>
                </a:extLst>
              </p:cNvPr>
              <p:cNvSpPr/>
              <p:nvPr/>
            </p:nvSpPr>
            <p:spPr>
              <a:xfrm>
                <a:off x="7636476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93082B5-B1DC-4481-96CF-B8C1651D2770}"/>
                  </a:ext>
                </a:extLst>
              </p:cNvPr>
              <p:cNvSpPr/>
              <p:nvPr/>
            </p:nvSpPr>
            <p:spPr>
              <a:xfrm>
                <a:off x="8452022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itle 1">
              <a:extLst>
                <a:ext uri="{FF2B5EF4-FFF2-40B4-BE49-F238E27FC236}">
                  <a16:creationId xmlns:a16="http://schemas.microsoft.com/office/drawing/2014/main" id="{1F8BC50C-2980-4558-B957-C20CCF479670}"/>
                </a:ext>
              </a:extLst>
            </p:cNvPr>
            <p:cNvSpPr txBox="1">
              <a:spLocks/>
            </p:cNvSpPr>
            <p:nvPr/>
          </p:nvSpPr>
          <p:spPr>
            <a:xfrm>
              <a:off x="2906829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  <a:ea typeface="Roboto" panose="02000000000000000000" pitchFamily="2" charset="0"/>
                </a:rPr>
                <a:t>A</a:t>
              </a:r>
              <a:endParaRPr lang="en-US" dirty="0"/>
            </a:p>
          </p:txBody>
        </p:sp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24481344-E875-4C41-AA90-6CB6A0619567}"/>
                </a:ext>
              </a:extLst>
            </p:cNvPr>
            <p:cNvSpPr txBox="1">
              <a:spLocks/>
            </p:cNvSpPr>
            <p:nvPr/>
          </p:nvSpPr>
          <p:spPr>
            <a:xfrm>
              <a:off x="3719774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  <a:ea typeface="Roboto" panose="02000000000000000000" pitchFamily="2" charset="0"/>
                </a:rPr>
                <a:t>A</a:t>
              </a:r>
              <a:endParaRPr lang="en-US" dirty="0"/>
            </a:p>
          </p:txBody>
        </p:sp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EF4AC27E-9923-4CA0-846C-83FD80540B1A}"/>
                </a:ext>
              </a:extLst>
            </p:cNvPr>
            <p:cNvSpPr txBox="1">
              <a:spLocks/>
            </p:cNvSpPr>
            <p:nvPr/>
          </p:nvSpPr>
          <p:spPr>
            <a:xfrm>
              <a:off x="4515116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  <a:ea typeface="Roboto" panose="02000000000000000000" pitchFamily="2" charset="0"/>
                </a:rPr>
                <a:t>C</a:t>
              </a:r>
              <a:endParaRPr lang="en-US" dirty="0"/>
            </a:p>
          </p:txBody>
        </p:sp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8E063F99-2580-4354-8C3A-CBE2072826CD}"/>
                </a:ext>
              </a:extLst>
            </p:cNvPr>
            <p:cNvSpPr txBox="1">
              <a:spLocks/>
            </p:cNvSpPr>
            <p:nvPr/>
          </p:nvSpPr>
          <p:spPr>
            <a:xfrm>
              <a:off x="5330662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  <a:ea typeface="Roboto" panose="02000000000000000000" pitchFamily="2" charset="0"/>
                </a:rPr>
                <a:t>A</a:t>
              </a:r>
              <a:endParaRPr lang="en-US" dirty="0"/>
            </a:p>
          </p:txBody>
        </p:sp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AEF1A664-93D8-4F92-8A2D-1BE7528B3E0A}"/>
                </a:ext>
              </a:extLst>
            </p:cNvPr>
            <p:cNvSpPr txBox="1">
              <a:spLocks/>
            </p:cNvSpPr>
            <p:nvPr/>
          </p:nvSpPr>
          <p:spPr>
            <a:xfrm>
              <a:off x="6186616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  <a:ea typeface="Roboto" panose="02000000000000000000" pitchFamily="2" charset="0"/>
                </a:rPr>
                <a:t>T</a:t>
              </a:r>
              <a:endParaRPr lang="en-US" dirty="0"/>
            </a:p>
          </p:txBody>
        </p:sp>
        <p:sp>
          <p:nvSpPr>
            <p:cNvPr id="13" name="Title 1">
              <a:extLst>
                <a:ext uri="{FF2B5EF4-FFF2-40B4-BE49-F238E27FC236}">
                  <a16:creationId xmlns:a16="http://schemas.microsoft.com/office/drawing/2014/main" id="{5EBE2541-6881-4FDE-BB43-90628A59D0FC}"/>
                </a:ext>
              </a:extLst>
            </p:cNvPr>
            <p:cNvSpPr txBox="1">
              <a:spLocks/>
            </p:cNvSpPr>
            <p:nvPr/>
          </p:nvSpPr>
          <p:spPr>
            <a:xfrm>
              <a:off x="7002162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  <a:ea typeface="Roboto" panose="02000000000000000000" pitchFamily="2" charset="0"/>
                </a:rPr>
                <a:t>G</a:t>
              </a:r>
              <a:endParaRPr lang="en-US" dirty="0"/>
            </a:p>
          </p:txBody>
        </p:sp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9C4D341B-216B-4F4E-AA2F-2E84D76CCCF3}"/>
                </a:ext>
              </a:extLst>
            </p:cNvPr>
            <p:cNvSpPr txBox="1">
              <a:spLocks/>
            </p:cNvSpPr>
            <p:nvPr/>
          </p:nvSpPr>
          <p:spPr>
            <a:xfrm>
              <a:off x="7790827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  <a:ea typeface="Roboto" panose="02000000000000000000" pitchFamily="2" charset="0"/>
                </a:rPr>
                <a:t>A</a:t>
              </a:r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B71C3C3-4DF6-4BB9-8AE5-7D7416CBE85E}"/>
              </a:ext>
            </a:extLst>
          </p:cNvPr>
          <p:cNvGrpSpPr/>
          <p:nvPr/>
        </p:nvGrpSpPr>
        <p:grpSpPr>
          <a:xfrm>
            <a:off x="3108899" y="4241033"/>
            <a:ext cx="3262184" cy="815546"/>
            <a:chOff x="2760803" y="2844916"/>
            <a:chExt cx="3262184" cy="81554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CED2D16-F349-487E-B478-F8579F7A5948}"/>
                </a:ext>
              </a:extLst>
            </p:cNvPr>
            <p:cNvGrpSpPr/>
            <p:nvPr/>
          </p:nvGrpSpPr>
          <p:grpSpPr>
            <a:xfrm>
              <a:off x="2760803" y="2844916"/>
              <a:ext cx="3262184" cy="815546"/>
              <a:chOff x="2743200" y="2804984"/>
              <a:chExt cx="3262184" cy="815546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A96B2E3-3916-4D7A-A5E3-999A38C75F19}"/>
                  </a:ext>
                </a:extLst>
              </p:cNvPr>
              <p:cNvSpPr/>
              <p:nvPr/>
            </p:nvSpPr>
            <p:spPr>
              <a:xfrm>
                <a:off x="2743200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7AD39DA-4FEE-404B-BBF5-F291AC5F362A}"/>
                  </a:ext>
                </a:extLst>
              </p:cNvPr>
              <p:cNvSpPr/>
              <p:nvPr/>
            </p:nvSpPr>
            <p:spPr>
              <a:xfrm>
                <a:off x="3558746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3B9F517-9B19-4AC0-893D-8C7C625B874C}"/>
                  </a:ext>
                </a:extLst>
              </p:cNvPr>
              <p:cNvSpPr/>
              <p:nvPr/>
            </p:nvSpPr>
            <p:spPr>
              <a:xfrm>
                <a:off x="4374292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0E5EFBE-39D2-4632-B875-7D374B0A95A7}"/>
                  </a:ext>
                </a:extLst>
              </p:cNvPr>
              <p:cNvSpPr/>
              <p:nvPr/>
            </p:nvSpPr>
            <p:spPr>
              <a:xfrm>
                <a:off x="5189838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Title 1">
              <a:extLst>
                <a:ext uri="{FF2B5EF4-FFF2-40B4-BE49-F238E27FC236}">
                  <a16:creationId xmlns:a16="http://schemas.microsoft.com/office/drawing/2014/main" id="{55B143E4-2313-4506-801C-029B5A46CC2A}"/>
                </a:ext>
              </a:extLst>
            </p:cNvPr>
            <p:cNvSpPr txBox="1">
              <a:spLocks/>
            </p:cNvSpPr>
            <p:nvPr/>
          </p:nvSpPr>
          <p:spPr>
            <a:xfrm>
              <a:off x="2906829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  <a:ea typeface="Roboto" panose="02000000000000000000" pitchFamily="2" charset="0"/>
                </a:rPr>
                <a:t>A</a:t>
              </a:r>
              <a:endParaRPr lang="en-US" dirty="0"/>
            </a:p>
          </p:txBody>
        </p:sp>
        <p:sp>
          <p:nvSpPr>
            <p:cNvPr id="27" name="Title 1">
              <a:extLst>
                <a:ext uri="{FF2B5EF4-FFF2-40B4-BE49-F238E27FC236}">
                  <a16:creationId xmlns:a16="http://schemas.microsoft.com/office/drawing/2014/main" id="{FEEDEDB1-B7AE-4F89-A373-6379F8368CCE}"/>
                </a:ext>
              </a:extLst>
            </p:cNvPr>
            <p:cNvSpPr txBox="1">
              <a:spLocks/>
            </p:cNvSpPr>
            <p:nvPr/>
          </p:nvSpPr>
          <p:spPr>
            <a:xfrm>
              <a:off x="3719774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  <a:ea typeface="Roboto" panose="02000000000000000000" pitchFamily="2" charset="0"/>
                </a:rPr>
                <a:t>T</a:t>
              </a:r>
              <a:endParaRPr lang="en-US" dirty="0"/>
            </a:p>
          </p:txBody>
        </p:sp>
        <p:sp>
          <p:nvSpPr>
            <p:cNvPr id="28" name="Title 1">
              <a:extLst>
                <a:ext uri="{FF2B5EF4-FFF2-40B4-BE49-F238E27FC236}">
                  <a16:creationId xmlns:a16="http://schemas.microsoft.com/office/drawing/2014/main" id="{17EA0253-8E56-41E3-B409-79CF19AA5675}"/>
                </a:ext>
              </a:extLst>
            </p:cNvPr>
            <p:cNvSpPr txBox="1">
              <a:spLocks/>
            </p:cNvSpPr>
            <p:nvPr/>
          </p:nvSpPr>
          <p:spPr>
            <a:xfrm>
              <a:off x="4515116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  <a:ea typeface="Roboto" panose="02000000000000000000" pitchFamily="2" charset="0"/>
                </a:rPr>
                <a:t>G</a:t>
              </a:r>
              <a:endParaRPr lang="en-US" dirty="0"/>
            </a:p>
          </p:txBody>
        </p:sp>
        <p:sp>
          <p:nvSpPr>
            <p:cNvPr id="29" name="Title 1">
              <a:extLst>
                <a:ext uri="{FF2B5EF4-FFF2-40B4-BE49-F238E27FC236}">
                  <a16:creationId xmlns:a16="http://schemas.microsoft.com/office/drawing/2014/main" id="{EDCD1039-8C0D-42EC-84B8-732AAB3C6D3A}"/>
                </a:ext>
              </a:extLst>
            </p:cNvPr>
            <p:cNvSpPr txBox="1">
              <a:spLocks/>
            </p:cNvSpPr>
            <p:nvPr/>
          </p:nvSpPr>
          <p:spPr>
            <a:xfrm>
              <a:off x="5330662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  <a:ea typeface="Roboto" panose="02000000000000000000" pitchFamily="2" charset="0"/>
                </a:rPr>
                <a:t>A</a:t>
              </a:r>
              <a:endParaRPr lang="en-US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64ED53D-C22F-4BFA-9E74-356A6EAF52A0}"/>
              </a:ext>
            </a:extLst>
          </p:cNvPr>
          <p:cNvGrpSpPr/>
          <p:nvPr/>
        </p:nvGrpSpPr>
        <p:grpSpPr>
          <a:xfrm>
            <a:off x="3906842" y="4244578"/>
            <a:ext cx="3262184" cy="815546"/>
            <a:chOff x="2760803" y="2844916"/>
            <a:chExt cx="3262184" cy="815546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83F7A8CA-8A0B-48F6-976E-FBF84CD4B3E6}"/>
                </a:ext>
              </a:extLst>
            </p:cNvPr>
            <p:cNvGrpSpPr/>
            <p:nvPr/>
          </p:nvGrpSpPr>
          <p:grpSpPr>
            <a:xfrm>
              <a:off x="2760803" y="2844916"/>
              <a:ext cx="3262184" cy="815546"/>
              <a:chOff x="2743200" y="2804984"/>
              <a:chExt cx="3262184" cy="815546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4B37F9B-8696-42FE-987D-7297E5D58A3C}"/>
                  </a:ext>
                </a:extLst>
              </p:cNvPr>
              <p:cNvSpPr/>
              <p:nvPr/>
            </p:nvSpPr>
            <p:spPr>
              <a:xfrm>
                <a:off x="2743200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7DABE63-2C89-4F0B-8C4F-CD4A33D901AF}"/>
                  </a:ext>
                </a:extLst>
              </p:cNvPr>
              <p:cNvSpPr/>
              <p:nvPr/>
            </p:nvSpPr>
            <p:spPr>
              <a:xfrm>
                <a:off x="3558746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98C0CBD-3573-44BC-B2A5-73EC97D5EAD0}"/>
                  </a:ext>
                </a:extLst>
              </p:cNvPr>
              <p:cNvSpPr/>
              <p:nvPr/>
            </p:nvSpPr>
            <p:spPr>
              <a:xfrm>
                <a:off x="4374292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F6C2641-7DDD-4A25-BE77-7B98957BC356}"/>
                  </a:ext>
                </a:extLst>
              </p:cNvPr>
              <p:cNvSpPr/>
              <p:nvPr/>
            </p:nvSpPr>
            <p:spPr>
              <a:xfrm>
                <a:off x="5189838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Title 1">
              <a:extLst>
                <a:ext uri="{FF2B5EF4-FFF2-40B4-BE49-F238E27FC236}">
                  <a16:creationId xmlns:a16="http://schemas.microsoft.com/office/drawing/2014/main" id="{1CACCEBF-DB89-4ACA-91ED-AF8796380E27}"/>
                </a:ext>
              </a:extLst>
            </p:cNvPr>
            <p:cNvSpPr txBox="1">
              <a:spLocks/>
            </p:cNvSpPr>
            <p:nvPr/>
          </p:nvSpPr>
          <p:spPr>
            <a:xfrm>
              <a:off x="2906829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  <a:ea typeface="Roboto" panose="02000000000000000000" pitchFamily="2" charset="0"/>
                </a:rPr>
                <a:t>A</a:t>
              </a:r>
              <a:endParaRPr lang="en-US" dirty="0"/>
            </a:p>
          </p:txBody>
        </p:sp>
        <p:sp>
          <p:nvSpPr>
            <p:cNvPr id="37" name="Title 1">
              <a:extLst>
                <a:ext uri="{FF2B5EF4-FFF2-40B4-BE49-F238E27FC236}">
                  <a16:creationId xmlns:a16="http://schemas.microsoft.com/office/drawing/2014/main" id="{6FB47152-43CA-49AF-98D0-CD28C2DB1275}"/>
                </a:ext>
              </a:extLst>
            </p:cNvPr>
            <p:cNvSpPr txBox="1">
              <a:spLocks/>
            </p:cNvSpPr>
            <p:nvPr/>
          </p:nvSpPr>
          <p:spPr>
            <a:xfrm>
              <a:off x="3719774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  <a:ea typeface="Roboto" panose="02000000000000000000" pitchFamily="2" charset="0"/>
                </a:rPr>
                <a:t>T</a:t>
              </a:r>
              <a:endParaRPr lang="en-US" dirty="0"/>
            </a:p>
          </p:txBody>
        </p:sp>
        <p:sp>
          <p:nvSpPr>
            <p:cNvPr id="38" name="Title 1">
              <a:extLst>
                <a:ext uri="{FF2B5EF4-FFF2-40B4-BE49-F238E27FC236}">
                  <a16:creationId xmlns:a16="http://schemas.microsoft.com/office/drawing/2014/main" id="{AD4E2D72-6929-490B-82F6-2FAE12825591}"/>
                </a:ext>
              </a:extLst>
            </p:cNvPr>
            <p:cNvSpPr txBox="1">
              <a:spLocks/>
            </p:cNvSpPr>
            <p:nvPr/>
          </p:nvSpPr>
          <p:spPr>
            <a:xfrm>
              <a:off x="4515116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  <a:ea typeface="Roboto" panose="02000000000000000000" pitchFamily="2" charset="0"/>
                </a:rPr>
                <a:t>G</a:t>
              </a:r>
              <a:endParaRPr lang="en-US" dirty="0"/>
            </a:p>
          </p:txBody>
        </p:sp>
        <p:sp>
          <p:nvSpPr>
            <p:cNvPr id="39" name="Title 1">
              <a:extLst>
                <a:ext uri="{FF2B5EF4-FFF2-40B4-BE49-F238E27FC236}">
                  <a16:creationId xmlns:a16="http://schemas.microsoft.com/office/drawing/2014/main" id="{5990342C-559D-484B-8CF6-345A4CC502E3}"/>
                </a:ext>
              </a:extLst>
            </p:cNvPr>
            <p:cNvSpPr txBox="1">
              <a:spLocks/>
            </p:cNvSpPr>
            <p:nvPr/>
          </p:nvSpPr>
          <p:spPr>
            <a:xfrm>
              <a:off x="5330662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  <a:ea typeface="Roboto" panose="02000000000000000000" pitchFamily="2" charset="0"/>
                </a:rPr>
                <a:t>A</a:t>
              </a:r>
              <a:endParaRPr lang="en-US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8CA8284-926C-4995-8F8A-95BA6DE3CD7A}"/>
              </a:ext>
            </a:extLst>
          </p:cNvPr>
          <p:cNvGrpSpPr/>
          <p:nvPr/>
        </p:nvGrpSpPr>
        <p:grpSpPr>
          <a:xfrm>
            <a:off x="4735009" y="4248123"/>
            <a:ext cx="3262184" cy="815546"/>
            <a:chOff x="2760803" y="2844916"/>
            <a:chExt cx="3262184" cy="815546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797CFC0-8EEA-43F1-B17B-92DA6739B456}"/>
                </a:ext>
              </a:extLst>
            </p:cNvPr>
            <p:cNvGrpSpPr/>
            <p:nvPr/>
          </p:nvGrpSpPr>
          <p:grpSpPr>
            <a:xfrm>
              <a:off x="2760803" y="2844916"/>
              <a:ext cx="3262184" cy="815546"/>
              <a:chOff x="2743200" y="2804984"/>
              <a:chExt cx="3262184" cy="815546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05F4867-47E1-47D0-91AE-6859F3074156}"/>
                  </a:ext>
                </a:extLst>
              </p:cNvPr>
              <p:cNvSpPr/>
              <p:nvPr/>
            </p:nvSpPr>
            <p:spPr>
              <a:xfrm>
                <a:off x="2743200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9F1304D4-12C9-410C-9B35-47B54E9DE73B}"/>
                  </a:ext>
                </a:extLst>
              </p:cNvPr>
              <p:cNvSpPr/>
              <p:nvPr/>
            </p:nvSpPr>
            <p:spPr>
              <a:xfrm>
                <a:off x="3558746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7BD84AD-AA1D-4551-9F8E-703164043CF6}"/>
                  </a:ext>
                </a:extLst>
              </p:cNvPr>
              <p:cNvSpPr/>
              <p:nvPr/>
            </p:nvSpPr>
            <p:spPr>
              <a:xfrm>
                <a:off x="4374292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335BA49D-1AEF-4F02-B16C-995843A0C112}"/>
                  </a:ext>
                </a:extLst>
              </p:cNvPr>
              <p:cNvSpPr/>
              <p:nvPr/>
            </p:nvSpPr>
            <p:spPr>
              <a:xfrm>
                <a:off x="5189838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Title 1">
              <a:extLst>
                <a:ext uri="{FF2B5EF4-FFF2-40B4-BE49-F238E27FC236}">
                  <a16:creationId xmlns:a16="http://schemas.microsoft.com/office/drawing/2014/main" id="{D705CD2C-A8A3-4528-9FDA-CEA2DD1F1A2B}"/>
                </a:ext>
              </a:extLst>
            </p:cNvPr>
            <p:cNvSpPr txBox="1">
              <a:spLocks/>
            </p:cNvSpPr>
            <p:nvPr/>
          </p:nvSpPr>
          <p:spPr>
            <a:xfrm>
              <a:off x="2906829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  <a:ea typeface="Roboto" panose="02000000000000000000" pitchFamily="2" charset="0"/>
                </a:rPr>
                <a:t>A</a:t>
              </a:r>
              <a:endParaRPr lang="en-US" dirty="0"/>
            </a:p>
          </p:txBody>
        </p:sp>
        <p:sp>
          <p:nvSpPr>
            <p:cNvPr id="47" name="Title 1">
              <a:extLst>
                <a:ext uri="{FF2B5EF4-FFF2-40B4-BE49-F238E27FC236}">
                  <a16:creationId xmlns:a16="http://schemas.microsoft.com/office/drawing/2014/main" id="{0385AA1E-D8A4-4A09-A96A-4A0965A90A40}"/>
                </a:ext>
              </a:extLst>
            </p:cNvPr>
            <p:cNvSpPr txBox="1">
              <a:spLocks/>
            </p:cNvSpPr>
            <p:nvPr/>
          </p:nvSpPr>
          <p:spPr>
            <a:xfrm>
              <a:off x="3719774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  <a:ea typeface="Roboto" panose="02000000000000000000" pitchFamily="2" charset="0"/>
                </a:rPr>
                <a:t>T</a:t>
              </a:r>
              <a:endParaRPr lang="en-US" dirty="0"/>
            </a:p>
          </p:txBody>
        </p:sp>
        <p:sp>
          <p:nvSpPr>
            <p:cNvPr id="48" name="Title 1">
              <a:extLst>
                <a:ext uri="{FF2B5EF4-FFF2-40B4-BE49-F238E27FC236}">
                  <a16:creationId xmlns:a16="http://schemas.microsoft.com/office/drawing/2014/main" id="{BA981BC3-5887-4DCB-B7D9-7DD320B0B124}"/>
                </a:ext>
              </a:extLst>
            </p:cNvPr>
            <p:cNvSpPr txBox="1">
              <a:spLocks/>
            </p:cNvSpPr>
            <p:nvPr/>
          </p:nvSpPr>
          <p:spPr>
            <a:xfrm>
              <a:off x="4515116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  <a:ea typeface="Roboto" panose="02000000000000000000" pitchFamily="2" charset="0"/>
                </a:rPr>
                <a:t>G</a:t>
              </a:r>
              <a:endParaRPr lang="en-US" dirty="0"/>
            </a:p>
          </p:txBody>
        </p:sp>
        <p:sp>
          <p:nvSpPr>
            <p:cNvPr id="49" name="Title 1">
              <a:extLst>
                <a:ext uri="{FF2B5EF4-FFF2-40B4-BE49-F238E27FC236}">
                  <a16:creationId xmlns:a16="http://schemas.microsoft.com/office/drawing/2014/main" id="{59A3ABDC-C476-44DD-A1EE-5FB750DFF453}"/>
                </a:ext>
              </a:extLst>
            </p:cNvPr>
            <p:cNvSpPr txBox="1">
              <a:spLocks/>
            </p:cNvSpPr>
            <p:nvPr/>
          </p:nvSpPr>
          <p:spPr>
            <a:xfrm>
              <a:off x="5330662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  <a:ea typeface="Roboto" panose="02000000000000000000" pitchFamily="2" charset="0"/>
                </a:rPr>
                <a:t>A</a:t>
              </a:r>
              <a:endParaRPr lang="en-US" dirty="0"/>
            </a:p>
          </p:txBody>
        </p:sp>
      </p:grpSp>
      <p:sp>
        <p:nvSpPr>
          <p:cNvPr id="55" name="Title 1">
            <a:extLst>
              <a:ext uri="{FF2B5EF4-FFF2-40B4-BE49-F238E27FC236}">
                <a16:creationId xmlns:a16="http://schemas.microsoft.com/office/drawing/2014/main" id="{5E17EAEA-69EC-42B8-B5C8-3BF9273F910D}"/>
              </a:ext>
            </a:extLst>
          </p:cNvPr>
          <p:cNvSpPr txBox="1">
            <a:spLocks/>
          </p:cNvSpPr>
          <p:nvPr/>
        </p:nvSpPr>
        <p:spPr>
          <a:xfrm>
            <a:off x="8770984" y="3907954"/>
            <a:ext cx="2435539" cy="58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Montserrat" panose="00000500000000000000" pitchFamily="2" charset="0"/>
                <a:ea typeface="Roboto" panose="02000000000000000000" pitchFamily="2" charset="0"/>
                <a:cs typeface="+mj-cs"/>
              </a:rPr>
              <a:t>Ditemukan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Montserrat" panose="00000500000000000000" pitchFamily="2" charset="0"/>
                <a:ea typeface="Roboto" panose="02000000000000000000" pitchFamily="2" charset="0"/>
                <a:cs typeface="+mj-cs"/>
              </a:rPr>
              <a:t>!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5BADB07-089B-4066-8AA9-75298EF77093}"/>
              </a:ext>
            </a:extLst>
          </p:cNvPr>
          <p:cNvGrpSpPr/>
          <p:nvPr/>
        </p:nvGrpSpPr>
        <p:grpSpPr>
          <a:xfrm>
            <a:off x="5537934" y="4255040"/>
            <a:ext cx="3262184" cy="815546"/>
            <a:chOff x="2760803" y="2844916"/>
            <a:chExt cx="3262184" cy="815546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364870EA-9DB5-4E76-B118-D79DC7305282}"/>
                </a:ext>
              </a:extLst>
            </p:cNvPr>
            <p:cNvGrpSpPr/>
            <p:nvPr/>
          </p:nvGrpSpPr>
          <p:grpSpPr>
            <a:xfrm>
              <a:off x="2760803" y="2844916"/>
              <a:ext cx="3262184" cy="815546"/>
              <a:chOff x="2743200" y="2804984"/>
              <a:chExt cx="3262184" cy="815546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9947FAA-C380-4412-BD55-87E3BAB281AF}"/>
                  </a:ext>
                </a:extLst>
              </p:cNvPr>
              <p:cNvSpPr/>
              <p:nvPr/>
            </p:nvSpPr>
            <p:spPr>
              <a:xfrm>
                <a:off x="2743200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3E3C91F-4EBE-4ABF-816A-E0929FE946FE}"/>
                  </a:ext>
                </a:extLst>
              </p:cNvPr>
              <p:cNvSpPr/>
              <p:nvPr/>
            </p:nvSpPr>
            <p:spPr>
              <a:xfrm>
                <a:off x="3558746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47A57325-D77D-48B7-819E-6A794EF5B367}"/>
                  </a:ext>
                </a:extLst>
              </p:cNvPr>
              <p:cNvSpPr/>
              <p:nvPr/>
            </p:nvSpPr>
            <p:spPr>
              <a:xfrm>
                <a:off x="4374292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24C9DEB-F098-4EEB-A51B-174A15702842}"/>
                  </a:ext>
                </a:extLst>
              </p:cNvPr>
              <p:cNvSpPr/>
              <p:nvPr/>
            </p:nvSpPr>
            <p:spPr>
              <a:xfrm>
                <a:off x="5189838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" name="Title 1">
              <a:extLst>
                <a:ext uri="{FF2B5EF4-FFF2-40B4-BE49-F238E27FC236}">
                  <a16:creationId xmlns:a16="http://schemas.microsoft.com/office/drawing/2014/main" id="{98F732A4-EFFC-417D-B8B9-9AA294FD21B5}"/>
                </a:ext>
              </a:extLst>
            </p:cNvPr>
            <p:cNvSpPr txBox="1">
              <a:spLocks/>
            </p:cNvSpPr>
            <p:nvPr/>
          </p:nvSpPr>
          <p:spPr>
            <a:xfrm>
              <a:off x="2906829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  <a:ea typeface="Roboto" panose="02000000000000000000" pitchFamily="2" charset="0"/>
                </a:rPr>
                <a:t>A</a:t>
              </a:r>
              <a:endParaRPr lang="en-US" dirty="0"/>
            </a:p>
          </p:txBody>
        </p:sp>
        <p:sp>
          <p:nvSpPr>
            <p:cNvPr id="59" name="Title 1">
              <a:extLst>
                <a:ext uri="{FF2B5EF4-FFF2-40B4-BE49-F238E27FC236}">
                  <a16:creationId xmlns:a16="http://schemas.microsoft.com/office/drawing/2014/main" id="{3F06D558-2666-482D-A54E-A1EFD499A5B5}"/>
                </a:ext>
              </a:extLst>
            </p:cNvPr>
            <p:cNvSpPr txBox="1">
              <a:spLocks/>
            </p:cNvSpPr>
            <p:nvPr/>
          </p:nvSpPr>
          <p:spPr>
            <a:xfrm>
              <a:off x="3719774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  <a:ea typeface="Roboto" panose="02000000000000000000" pitchFamily="2" charset="0"/>
                </a:rPr>
                <a:t>T</a:t>
              </a:r>
              <a:endParaRPr lang="en-US" dirty="0"/>
            </a:p>
          </p:txBody>
        </p:sp>
        <p:sp>
          <p:nvSpPr>
            <p:cNvPr id="60" name="Title 1">
              <a:extLst>
                <a:ext uri="{FF2B5EF4-FFF2-40B4-BE49-F238E27FC236}">
                  <a16:creationId xmlns:a16="http://schemas.microsoft.com/office/drawing/2014/main" id="{98DE4407-341C-4222-89B4-4CF31B6F6DC3}"/>
                </a:ext>
              </a:extLst>
            </p:cNvPr>
            <p:cNvSpPr txBox="1">
              <a:spLocks/>
            </p:cNvSpPr>
            <p:nvPr/>
          </p:nvSpPr>
          <p:spPr>
            <a:xfrm>
              <a:off x="4515116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  <a:ea typeface="Roboto" panose="02000000000000000000" pitchFamily="2" charset="0"/>
                </a:rPr>
                <a:t>G</a:t>
              </a:r>
              <a:endParaRPr lang="en-US" dirty="0"/>
            </a:p>
          </p:txBody>
        </p:sp>
        <p:sp>
          <p:nvSpPr>
            <p:cNvPr id="61" name="Title 1">
              <a:extLst>
                <a:ext uri="{FF2B5EF4-FFF2-40B4-BE49-F238E27FC236}">
                  <a16:creationId xmlns:a16="http://schemas.microsoft.com/office/drawing/2014/main" id="{4C2E6444-48B2-4EAC-9B95-7D72B1FBF24A}"/>
                </a:ext>
              </a:extLst>
            </p:cNvPr>
            <p:cNvSpPr txBox="1">
              <a:spLocks/>
            </p:cNvSpPr>
            <p:nvPr/>
          </p:nvSpPr>
          <p:spPr>
            <a:xfrm>
              <a:off x="5330662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  <a:ea typeface="Roboto" panose="02000000000000000000" pitchFamily="2" charset="0"/>
                </a:rPr>
                <a:t>A</a:t>
              </a:r>
              <a:endParaRPr lang="en-US" dirty="0"/>
            </a:p>
          </p:txBody>
        </p:sp>
      </p:grp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7C644B5-10B5-4F98-A406-88391A6DF71A}"/>
              </a:ext>
            </a:extLst>
          </p:cNvPr>
          <p:cNvCxnSpPr>
            <a:cxnSpLocks/>
          </p:cNvCxnSpPr>
          <p:nvPr/>
        </p:nvCxnSpPr>
        <p:spPr>
          <a:xfrm>
            <a:off x="3533701" y="4016376"/>
            <a:ext cx="0" cy="190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295A082-5427-4569-A4A2-5EE188DB8F39}"/>
              </a:ext>
            </a:extLst>
          </p:cNvPr>
          <p:cNvCxnSpPr>
            <a:cxnSpLocks/>
          </p:cNvCxnSpPr>
          <p:nvPr/>
        </p:nvCxnSpPr>
        <p:spPr>
          <a:xfrm>
            <a:off x="4348617" y="4016376"/>
            <a:ext cx="0" cy="190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18CA0BD-7DE1-40A1-AFD3-BE37FD1233D0}"/>
              </a:ext>
            </a:extLst>
          </p:cNvPr>
          <p:cNvCxnSpPr>
            <a:cxnSpLocks/>
          </p:cNvCxnSpPr>
          <p:nvPr/>
        </p:nvCxnSpPr>
        <p:spPr>
          <a:xfrm>
            <a:off x="5144483" y="4016376"/>
            <a:ext cx="0" cy="190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7A164C1-6DDF-4EE8-865C-07C3F4295676}"/>
              </a:ext>
            </a:extLst>
          </p:cNvPr>
          <p:cNvCxnSpPr>
            <a:cxnSpLocks/>
          </p:cNvCxnSpPr>
          <p:nvPr/>
        </p:nvCxnSpPr>
        <p:spPr>
          <a:xfrm>
            <a:off x="5982683" y="4016376"/>
            <a:ext cx="0" cy="190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53CBFE6-78E0-40D0-B7E8-282CA0CD2497}"/>
              </a:ext>
            </a:extLst>
          </p:cNvPr>
          <p:cNvCxnSpPr>
            <a:cxnSpLocks/>
          </p:cNvCxnSpPr>
          <p:nvPr/>
        </p:nvCxnSpPr>
        <p:spPr>
          <a:xfrm>
            <a:off x="6811358" y="4016376"/>
            <a:ext cx="0" cy="190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0B857E3-789F-45E3-873E-FC5BF618DC04}"/>
              </a:ext>
            </a:extLst>
          </p:cNvPr>
          <p:cNvCxnSpPr>
            <a:cxnSpLocks/>
          </p:cNvCxnSpPr>
          <p:nvPr/>
        </p:nvCxnSpPr>
        <p:spPr>
          <a:xfrm>
            <a:off x="7652733" y="4016376"/>
            <a:ext cx="0" cy="190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EC13E82-8180-48BB-B4CE-9BE2DE7819E0}"/>
              </a:ext>
            </a:extLst>
          </p:cNvPr>
          <p:cNvCxnSpPr>
            <a:cxnSpLocks/>
          </p:cNvCxnSpPr>
          <p:nvPr/>
        </p:nvCxnSpPr>
        <p:spPr>
          <a:xfrm>
            <a:off x="8440133" y="4016376"/>
            <a:ext cx="0" cy="190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937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59C23-C4C5-4D8E-9251-6880AC66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9600" y="1541462"/>
            <a:ext cx="6807200" cy="1325563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Algoritma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 Brute Force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82B83-D3DF-493E-B854-F8EFB0256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425" y="3701257"/>
            <a:ext cx="4121150" cy="5794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Pseudocode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65B6168-3459-4FE4-8914-0F1F4DD79F35}"/>
              </a:ext>
            </a:extLst>
          </p:cNvPr>
          <p:cNvSpPr txBox="1">
            <a:spLocks/>
          </p:cNvSpPr>
          <p:nvPr/>
        </p:nvSpPr>
        <p:spPr>
          <a:xfrm>
            <a:off x="4013198" y="2686049"/>
            <a:ext cx="7397752" cy="41719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for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=0 to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T.length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()-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P.length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index=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for j=0 to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P.length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	if(T[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]==P[j] and j==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P.length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()-1){</a:t>
            </a:r>
          </a:p>
          <a:p>
            <a:pPr marL="914400" lvl="2" indent="0">
              <a:buNone/>
            </a:pPr>
            <a:r>
              <a:rPr lang="en-US" sz="8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	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indexawal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	return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indexawal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	}else if(T[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]==P[j]){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		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++;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	}else{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		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=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indexawal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		break;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	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b="1" dirty="0">
              <a:solidFill>
                <a:schemeClr val="bg2">
                  <a:lumMod val="25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375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59C23-C4C5-4D8E-9251-6880AC66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9600" y="1541462"/>
            <a:ext cx="6807200" cy="1325563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Kompleksitas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Algoritma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 Brute Force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82B83-D3DF-493E-B854-F8EFB0256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0699" y="3242931"/>
            <a:ext cx="8474148" cy="20736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Algoritma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Brute Force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akan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mengecek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satu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per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satu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karakter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pattern pada text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sehingga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worst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casenya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adalah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az-Cyrl-AZ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Ө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(mn+m-n</a:t>
            </a:r>
            <a:r>
              <a:rPr lang="en-US" baseline="30000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2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-n)/ </a:t>
            </a:r>
            <a:r>
              <a:rPr lang="az-Cyrl-AZ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Ө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mn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)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dengan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m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adalah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ukuran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dari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text dan 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adalah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ukuran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dari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pattern.</a:t>
            </a:r>
            <a:endParaRPr lang="en-US" baseline="30000" dirty="0">
              <a:solidFill>
                <a:schemeClr val="bg2">
                  <a:lumMod val="25000"/>
                </a:schemeClr>
              </a:solidFill>
              <a:latin typeface="Montserrat Medium" panose="000006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595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59C23-C4C5-4D8E-9251-6880AC66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9600" y="1541462"/>
            <a:ext cx="6807200" cy="1325563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Algoritma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 Knuth-Morris-Pratt (KMP)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6E27626-86BA-413A-B7AA-032BC687FB1C}"/>
              </a:ext>
            </a:extLst>
          </p:cNvPr>
          <p:cNvGrpSpPr/>
          <p:nvPr/>
        </p:nvGrpSpPr>
        <p:grpSpPr>
          <a:xfrm>
            <a:off x="2313557" y="3175430"/>
            <a:ext cx="7339914" cy="815546"/>
            <a:chOff x="1945257" y="2844916"/>
            <a:chExt cx="7339914" cy="815546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A382B29E-CDE2-41A2-BCB2-F3D436353B53}"/>
                </a:ext>
              </a:extLst>
            </p:cNvPr>
            <p:cNvGrpSpPr/>
            <p:nvPr/>
          </p:nvGrpSpPr>
          <p:grpSpPr>
            <a:xfrm>
              <a:off x="1945257" y="2844916"/>
              <a:ext cx="7339914" cy="815546"/>
              <a:chOff x="1927654" y="2804984"/>
              <a:chExt cx="7339914" cy="815546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21B1B2E6-9C45-49FE-BFD3-E54F5CA3090E}"/>
                  </a:ext>
                </a:extLst>
              </p:cNvPr>
              <p:cNvSpPr/>
              <p:nvPr/>
            </p:nvSpPr>
            <p:spPr>
              <a:xfrm>
                <a:off x="1927654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56F2708F-8C83-408C-857B-A1D5F057BD75}"/>
                  </a:ext>
                </a:extLst>
              </p:cNvPr>
              <p:cNvSpPr/>
              <p:nvPr/>
            </p:nvSpPr>
            <p:spPr>
              <a:xfrm>
                <a:off x="2743200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4787FFE2-CFBB-485F-AC47-79DF4EEF119C}"/>
                  </a:ext>
                </a:extLst>
              </p:cNvPr>
              <p:cNvSpPr/>
              <p:nvPr/>
            </p:nvSpPr>
            <p:spPr>
              <a:xfrm>
                <a:off x="3558746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42528893-A19C-4D75-9FCF-352FB91AA82C}"/>
                  </a:ext>
                </a:extLst>
              </p:cNvPr>
              <p:cNvSpPr/>
              <p:nvPr/>
            </p:nvSpPr>
            <p:spPr>
              <a:xfrm>
                <a:off x="4374292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F126FEA3-9F52-42AC-8C71-E002B28C13DB}"/>
                  </a:ext>
                </a:extLst>
              </p:cNvPr>
              <p:cNvSpPr/>
              <p:nvPr/>
            </p:nvSpPr>
            <p:spPr>
              <a:xfrm>
                <a:off x="5189838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33584013-B80F-4928-B40A-C83560EA6CAC}"/>
                  </a:ext>
                </a:extLst>
              </p:cNvPr>
              <p:cNvSpPr/>
              <p:nvPr/>
            </p:nvSpPr>
            <p:spPr>
              <a:xfrm>
                <a:off x="6005384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0DDD00C-C887-4298-9823-912802FAE236}"/>
                  </a:ext>
                </a:extLst>
              </p:cNvPr>
              <p:cNvSpPr/>
              <p:nvPr/>
            </p:nvSpPr>
            <p:spPr>
              <a:xfrm>
                <a:off x="6820930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391B466B-B19D-4293-9C60-E77423AF31AD}"/>
                  </a:ext>
                </a:extLst>
              </p:cNvPr>
              <p:cNvSpPr/>
              <p:nvPr/>
            </p:nvSpPr>
            <p:spPr>
              <a:xfrm>
                <a:off x="7636476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BBD3481B-C5BC-4EC8-9208-C5E776784302}"/>
                  </a:ext>
                </a:extLst>
              </p:cNvPr>
              <p:cNvSpPr/>
              <p:nvPr/>
            </p:nvSpPr>
            <p:spPr>
              <a:xfrm>
                <a:off x="8452022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8" name="Title 1">
              <a:extLst>
                <a:ext uri="{FF2B5EF4-FFF2-40B4-BE49-F238E27FC236}">
                  <a16:creationId xmlns:a16="http://schemas.microsoft.com/office/drawing/2014/main" id="{CD1F772C-0C5E-4F4B-82D1-08F06EE1E88C}"/>
                </a:ext>
              </a:extLst>
            </p:cNvPr>
            <p:cNvSpPr txBox="1">
              <a:spLocks/>
            </p:cNvSpPr>
            <p:nvPr/>
          </p:nvSpPr>
          <p:spPr>
            <a:xfrm>
              <a:off x="2906829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  <a:ea typeface="Roboto" panose="02000000000000000000" pitchFamily="2" charset="0"/>
                </a:rPr>
                <a:t>A</a:t>
              </a:r>
              <a:endParaRPr lang="en-US" dirty="0"/>
            </a:p>
          </p:txBody>
        </p:sp>
        <p:sp>
          <p:nvSpPr>
            <p:cNvPr id="79" name="Title 1">
              <a:extLst>
                <a:ext uri="{FF2B5EF4-FFF2-40B4-BE49-F238E27FC236}">
                  <a16:creationId xmlns:a16="http://schemas.microsoft.com/office/drawing/2014/main" id="{C27E1BC5-169D-4139-AE04-8191A5C3A71D}"/>
                </a:ext>
              </a:extLst>
            </p:cNvPr>
            <p:cNvSpPr txBox="1">
              <a:spLocks/>
            </p:cNvSpPr>
            <p:nvPr/>
          </p:nvSpPr>
          <p:spPr>
            <a:xfrm>
              <a:off x="3719774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  <a:ea typeface="Roboto" panose="02000000000000000000" pitchFamily="2" charset="0"/>
                </a:rPr>
                <a:t>T</a:t>
              </a:r>
              <a:endParaRPr lang="en-US" dirty="0"/>
            </a:p>
          </p:txBody>
        </p:sp>
        <p:sp>
          <p:nvSpPr>
            <p:cNvPr id="80" name="Title 1">
              <a:extLst>
                <a:ext uri="{FF2B5EF4-FFF2-40B4-BE49-F238E27FC236}">
                  <a16:creationId xmlns:a16="http://schemas.microsoft.com/office/drawing/2014/main" id="{17CBB36D-00A1-4572-B3C4-0FE6F491E245}"/>
                </a:ext>
              </a:extLst>
            </p:cNvPr>
            <p:cNvSpPr txBox="1">
              <a:spLocks/>
            </p:cNvSpPr>
            <p:nvPr/>
          </p:nvSpPr>
          <p:spPr>
            <a:xfrm>
              <a:off x="4515116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  <a:ea typeface="Roboto" panose="02000000000000000000" pitchFamily="2" charset="0"/>
                </a:rPr>
                <a:t>C</a:t>
              </a:r>
              <a:endParaRPr lang="en-US" dirty="0"/>
            </a:p>
          </p:txBody>
        </p:sp>
        <p:sp>
          <p:nvSpPr>
            <p:cNvPr id="81" name="Title 1">
              <a:extLst>
                <a:ext uri="{FF2B5EF4-FFF2-40B4-BE49-F238E27FC236}">
                  <a16:creationId xmlns:a16="http://schemas.microsoft.com/office/drawing/2014/main" id="{3B981E3D-7DBF-48F9-9B28-65A4C266BC5C}"/>
                </a:ext>
              </a:extLst>
            </p:cNvPr>
            <p:cNvSpPr txBox="1">
              <a:spLocks/>
            </p:cNvSpPr>
            <p:nvPr/>
          </p:nvSpPr>
          <p:spPr>
            <a:xfrm>
              <a:off x="5330662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  <a:ea typeface="Roboto" panose="02000000000000000000" pitchFamily="2" charset="0"/>
                </a:rPr>
                <a:t>A</a:t>
              </a:r>
              <a:endParaRPr lang="en-US" dirty="0"/>
            </a:p>
          </p:txBody>
        </p:sp>
        <p:sp>
          <p:nvSpPr>
            <p:cNvPr id="82" name="Title 1">
              <a:extLst>
                <a:ext uri="{FF2B5EF4-FFF2-40B4-BE49-F238E27FC236}">
                  <a16:creationId xmlns:a16="http://schemas.microsoft.com/office/drawing/2014/main" id="{B553ACD1-E755-42C2-AA12-54ACE762D306}"/>
                </a:ext>
              </a:extLst>
            </p:cNvPr>
            <p:cNvSpPr txBox="1">
              <a:spLocks/>
            </p:cNvSpPr>
            <p:nvPr/>
          </p:nvSpPr>
          <p:spPr>
            <a:xfrm>
              <a:off x="6186616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  <a:ea typeface="Roboto" panose="02000000000000000000" pitchFamily="2" charset="0"/>
                </a:rPr>
                <a:t>T</a:t>
              </a:r>
              <a:endParaRPr lang="en-US" dirty="0"/>
            </a:p>
          </p:txBody>
        </p:sp>
        <p:sp>
          <p:nvSpPr>
            <p:cNvPr id="83" name="Title 1">
              <a:extLst>
                <a:ext uri="{FF2B5EF4-FFF2-40B4-BE49-F238E27FC236}">
                  <a16:creationId xmlns:a16="http://schemas.microsoft.com/office/drawing/2014/main" id="{A33B72DE-80B7-4688-B2CA-27F1E6CE25BF}"/>
                </a:ext>
              </a:extLst>
            </p:cNvPr>
            <p:cNvSpPr txBox="1">
              <a:spLocks/>
            </p:cNvSpPr>
            <p:nvPr/>
          </p:nvSpPr>
          <p:spPr>
            <a:xfrm>
              <a:off x="7002162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  <a:ea typeface="Roboto" panose="02000000000000000000" pitchFamily="2" charset="0"/>
                </a:rPr>
                <a:t>G</a:t>
              </a:r>
              <a:endParaRPr lang="en-US" dirty="0"/>
            </a:p>
          </p:txBody>
        </p:sp>
        <p:sp>
          <p:nvSpPr>
            <p:cNvPr id="84" name="Title 1">
              <a:extLst>
                <a:ext uri="{FF2B5EF4-FFF2-40B4-BE49-F238E27FC236}">
                  <a16:creationId xmlns:a16="http://schemas.microsoft.com/office/drawing/2014/main" id="{64FDED44-1EEB-447A-AE9B-CD6D226CB630}"/>
                </a:ext>
              </a:extLst>
            </p:cNvPr>
            <p:cNvSpPr txBox="1">
              <a:spLocks/>
            </p:cNvSpPr>
            <p:nvPr/>
          </p:nvSpPr>
          <p:spPr>
            <a:xfrm>
              <a:off x="7790827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  <a:ea typeface="Roboto" panose="02000000000000000000" pitchFamily="2" charset="0"/>
                </a:rPr>
                <a:t>A</a:t>
              </a:r>
              <a:endParaRPr lang="en-US" dirty="0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BA268FB-D0C2-45B3-89B5-A763EA764B50}"/>
              </a:ext>
            </a:extLst>
          </p:cNvPr>
          <p:cNvGrpSpPr/>
          <p:nvPr/>
        </p:nvGrpSpPr>
        <p:grpSpPr>
          <a:xfrm>
            <a:off x="3129103" y="4367114"/>
            <a:ext cx="3262184" cy="815546"/>
            <a:chOff x="2760803" y="2844916"/>
            <a:chExt cx="3262184" cy="815546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4A767A54-F9AF-4FEA-9802-C0FD137DD65D}"/>
                </a:ext>
              </a:extLst>
            </p:cNvPr>
            <p:cNvGrpSpPr/>
            <p:nvPr/>
          </p:nvGrpSpPr>
          <p:grpSpPr>
            <a:xfrm>
              <a:off x="2760803" y="2844916"/>
              <a:ext cx="3262184" cy="815546"/>
              <a:chOff x="2743200" y="2804984"/>
              <a:chExt cx="3262184" cy="815546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9EEEC4E9-0FC6-482C-BC7D-3BA971306B12}"/>
                  </a:ext>
                </a:extLst>
              </p:cNvPr>
              <p:cNvSpPr/>
              <p:nvPr/>
            </p:nvSpPr>
            <p:spPr>
              <a:xfrm>
                <a:off x="2743200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32914F55-9965-4E94-AC6A-636F007AA632}"/>
                  </a:ext>
                </a:extLst>
              </p:cNvPr>
              <p:cNvSpPr/>
              <p:nvPr/>
            </p:nvSpPr>
            <p:spPr>
              <a:xfrm>
                <a:off x="3558746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9E5DF05B-BB96-4FB5-8C95-F52F051A944A}"/>
                  </a:ext>
                </a:extLst>
              </p:cNvPr>
              <p:cNvSpPr/>
              <p:nvPr/>
            </p:nvSpPr>
            <p:spPr>
              <a:xfrm>
                <a:off x="4374292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22434669-7C9A-4976-909D-65B549E0ACE7}"/>
                  </a:ext>
                </a:extLst>
              </p:cNvPr>
              <p:cNvSpPr/>
              <p:nvPr/>
            </p:nvSpPr>
            <p:spPr>
              <a:xfrm>
                <a:off x="5189838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6" name="Title 1">
              <a:extLst>
                <a:ext uri="{FF2B5EF4-FFF2-40B4-BE49-F238E27FC236}">
                  <a16:creationId xmlns:a16="http://schemas.microsoft.com/office/drawing/2014/main" id="{E2010D57-271A-4BA9-BC9A-B63906B9ECC3}"/>
                </a:ext>
              </a:extLst>
            </p:cNvPr>
            <p:cNvSpPr txBox="1">
              <a:spLocks/>
            </p:cNvSpPr>
            <p:nvPr/>
          </p:nvSpPr>
          <p:spPr>
            <a:xfrm>
              <a:off x="2906829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  <a:ea typeface="Roboto" panose="02000000000000000000" pitchFamily="2" charset="0"/>
                </a:rPr>
                <a:t>A</a:t>
              </a:r>
              <a:endParaRPr lang="en-US" dirty="0"/>
            </a:p>
          </p:txBody>
        </p:sp>
        <p:sp>
          <p:nvSpPr>
            <p:cNvPr id="97" name="Title 1">
              <a:extLst>
                <a:ext uri="{FF2B5EF4-FFF2-40B4-BE49-F238E27FC236}">
                  <a16:creationId xmlns:a16="http://schemas.microsoft.com/office/drawing/2014/main" id="{9E3FE23C-A3D8-4485-B8C5-2BD882F96CBA}"/>
                </a:ext>
              </a:extLst>
            </p:cNvPr>
            <p:cNvSpPr txBox="1">
              <a:spLocks/>
            </p:cNvSpPr>
            <p:nvPr/>
          </p:nvSpPr>
          <p:spPr>
            <a:xfrm>
              <a:off x="3719774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  <a:ea typeface="Roboto" panose="02000000000000000000" pitchFamily="2" charset="0"/>
                </a:rPr>
                <a:t>T</a:t>
              </a:r>
              <a:endParaRPr lang="en-US" dirty="0"/>
            </a:p>
          </p:txBody>
        </p:sp>
        <p:sp>
          <p:nvSpPr>
            <p:cNvPr id="98" name="Title 1">
              <a:extLst>
                <a:ext uri="{FF2B5EF4-FFF2-40B4-BE49-F238E27FC236}">
                  <a16:creationId xmlns:a16="http://schemas.microsoft.com/office/drawing/2014/main" id="{130CEC94-2B1B-4086-9C8F-A2C04CDE085E}"/>
                </a:ext>
              </a:extLst>
            </p:cNvPr>
            <p:cNvSpPr txBox="1">
              <a:spLocks/>
            </p:cNvSpPr>
            <p:nvPr/>
          </p:nvSpPr>
          <p:spPr>
            <a:xfrm>
              <a:off x="4515116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  <a:ea typeface="Roboto" panose="02000000000000000000" pitchFamily="2" charset="0"/>
                </a:rPr>
                <a:t>G</a:t>
              </a:r>
              <a:endParaRPr lang="en-US" dirty="0"/>
            </a:p>
          </p:txBody>
        </p:sp>
        <p:sp>
          <p:nvSpPr>
            <p:cNvPr id="99" name="Title 1">
              <a:extLst>
                <a:ext uri="{FF2B5EF4-FFF2-40B4-BE49-F238E27FC236}">
                  <a16:creationId xmlns:a16="http://schemas.microsoft.com/office/drawing/2014/main" id="{EC3E63FF-B7C0-4479-B641-A512A4186F9A}"/>
                </a:ext>
              </a:extLst>
            </p:cNvPr>
            <p:cNvSpPr txBox="1">
              <a:spLocks/>
            </p:cNvSpPr>
            <p:nvPr/>
          </p:nvSpPr>
          <p:spPr>
            <a:xfrm>
              <a:off x="5330662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  <a:ea typeface="Roboto" panose="02000000000000000000" pitchFamily="2" charset="0"/>
                </a:rPr>
                <a:t>A</a:t>
              </a:r>
              <a:endParaRPr lang="en-US" dirty="0"/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07C9CBB-D7B0-4C80-AAD2-94ED00AB13FA}"/>
              </a:ext>
            </a:extLst>
          </p:cNvPr>
          <p:cNvSpPr/>
          <p:nvPr/>
        </p:nvSpPr>
        <p:spPr>
          <a:xfrm>
            <a:off x="4739991" y="3176474"/>
            <a:ext cx="835750" cy="20061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4B6886C1-52D5-4B29-8193-B000C8C56CE2}"/>
              </a:ext>
            </a:extLst>
          </p:cNvPr>
          <p:cNvGrpSpPr/>
          <p:nvPr/>
        </p:nvGrpSpPr>
        <p:grpSpPr>
          <a:xfrm>
            <a:off x="4757594" y="4387080"/>
            <a:ext cx="3262184" cy="815546"/>
            <a:chOff x="2760803" y="2844916"/>
            <a:chExt cx="3262184" cy="815546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A8DD655D-2FB8-4E71-8329-D06809B0C6B1}"/>
                </a:ext>
              </a:extLst>
            </p:cNvPr>
            <p:cNvGrpSpPr/>
            <p:nvPr/>
          </p:nvGrpSpPr>
          <p:grpSpPr>
            <a:xfrm>
              <a:off x="2760803" y="2844916"/>
              <a:ext cx="3262184" cy="815546"/>
              <a:chOff x="2743200" y="2804984"/>
              <a:chExt cx="3262184" cy="815546"/>
            </a:xfrm>
          </p:grpSpPr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D62B2E30-9A29-4025-AA71-BAB62F1A5B12}"/>
                  </a:ext>
                </a:extLst>
              </p:cNvPr>
              <p:cNvSpPr/>
              <p:nvPr/>
            </p:nvSpPr>
            <p:spPr>
              <a:xfrm>
                <a:off x="2743200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B9DA0C52-467D-4171-863C-38FCBCA706D6}"/>
                  </a:ext>
                </a:extLst>
              </p:cNvPr>
              <p:cNvSpPr/>
              <p:nvPr/>
            </p:nvSpPr>
            <p:spPr>
              <a:xfrm>
                <a:off x="3558746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06A796DD-8FC7-4B4E-96EA-EC1C19054730}"/>
                  </a:ext>
                </a:extLst>
              </p:cNvPr>
              <p:cNvSpPr/>
              <p:nvPr/>
            </p:nvSpPr>
            <p:spPr>
              <a:xfrm>
                <a:off x="4374292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A75EA1AA-6A43-44AB-A4B8-7A1D6F55EDAC}"/>
                  </a:ext>
                </a:extLst>
              </p:cNvPr>
              <p:cNvSpPr/>
              <p:nvPr/>
            </p:nvSpPr>
            <p:spPr>
              <a:xfrm>
                <a:off x="5189838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7" name="Title 1">
              <a:extLst>
                <a:ext uri="{FF2B5EF4-FFF2-40B4-BE49-F238E27FC236}">
                  <a16:creationId xmlns:a16="http://schemas.microsoft.com/office/drawing/2014/main" id="{2F2FFBAF-4628-4C4A-BCCD-40AD97A25602}"/>
                </a:ext>
              </a:extLst>
            </p:cNvPr>
            <p:cNvSpPr txBox="1">
              <a:spLocks/>
            </p:cNvSpPr>
            <p:nvPr/>
          </p:nvSpPr>
          <p:spPr>
            <a:xfrm>
              <a:off x="2906829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  <a:ea typeface="Roboto" panose="02000000000000000000" pitchFamily="2" charset="0"/>
                </a:rPr>
                <a:t>A</a:t>
              </a:r>
              <a:endParaRPr lang="en-US" dirty="0"/>
            </a:p>
          </p:txBody>
        </p:sp>
        <p:sp>
          <p:nvSpPr>
            <p:cNvPr id="108" name="Title 1">
              <a:extLst>
                <a:ext uri="{FF2B5EF4-FFF2-40B4-BE49-F238E27FC236}">
                  <a16:creationId xmlns:a16="http://schemas.microsoft.com/office/drawing/2014/main" id="{4C43653E-97A1-4B57-81B7-E7FA1A89CFA5}"/>
                </a:ext>
              </a:extLst>
            </p:cNvPr>
            <p:cNvSpPr txBox="1">
              <a:spLocks/>
            </p:cNvSpPr>
            <p:nvPr/>
          </p:nvSpPr>
          <p:spPr>
            <a:xfrm>
              <a:off x="3719774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  <a:ea typeface="Roboto" panose="02000000000000000000" pitchFamily="2" charset="0"/>
                </a:rPr>
                <a:t>T</a:t>
              </a:r>
              <a:endParaRPr lang="en-US" dirty="0"/>
            </a:p>
          </p:txBody>
        </p:sp>
        <p:sp>
          <p:nvSpPr>
            <p:cNvPr id="109" name="Title 1">
              <a:extLst>
                <a:ext uri="{FF2B5EF4-FFF2-40B4-BE49-F238E27FC236}">
                  <a16:creationId xmlns:a16="http://schemas.microsoft.com/office/drawing/2014/main" id="{D518D961-9CAD-4057-AA1B-AC238E2FB91C}"/>
                </a:ext>
              </a:extLst>
            </p:cNvPr>
            <p:cNvSpPr txBox="1">
              <a:spLocks/>
            </p:cNvSpPr>
            <p:nvPr/>
          </p:nvSpPr>
          <p:spPr>
            <a:xfrm>
              <a:off x="4515116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  <a:ea typeface="Roboto" panose="02000000000000000000" pitchFamily="2" charset="0"/>
                </a:rPr>
                <a:t>G</a:t>
              </a:r>
              <a:endParaRPr lang="en-US" dirty="0"/>
            </a:p>
          </p:txBody>
        </p:sp>
        <p:sp>
          <p:nvSpPr>
            <p:cNvPr id="110" name="Title 1">
              <a:extLst>
                <a:ext uri="{FF2B5EF4-FFF2-40B4-BE49-F238E27FC236}">
                  <a16:creationId xmlns:a16="http://schemas.microsoft.com/office/drawing/2014/main" id="{0BF57773-F3FC-48B0-A837-2D4674ECD2F2}"/>
                </a:ext>
              </a:extLst>
            </p:cNvPr>
            <p:cNvSpPr txBox="1">
              <a:spLocks/>
            </p:cNvSpPr>
            <p:nvPr/>
          </p:nvSpPr>
          <p:spPr>
            <a:xfrm>
              <a:off x="5330662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  <a:ea typeface="Roboto" panose="02000000000000000000" pitchFamily="2" charset="0"/>
                </a:rPr>
                <a:t>A</a:t>
              </a:r>
              <a:endParaRPr lang="en-US" dirty="0"/>
            </a:p>
          </p:txBody>
        </p: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E3D443A-E512-42D1-AB3E-842688598171}"/>
              </a:ext>
            </a:extLst>
          </p:cNvPr>
          <p:cNvSpPr/>
          <p:nvPr/>
        </p:nvSpPr>
        <p:spPr>
          <a:xfrm>
            <a:off x="4757594" y="3176474"/>
            <a:ext cx="835750" cy="20061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CFA2C94-A3AD-485E-83D0-068E1B7C4E6D}"/>
              </a:ext>
            </a:extLst>
          </p:cNvPr>
          <p:cNvGrpSpPr/>
          <p:nvPr/>
        </p:nvGrpSpPr>
        <p:grpSpPr>
          <a:xfrm>
            <a:off x="5573140" y="4365868"/>
            <a:ext cx="3262184" cy="815546"/>
            <a:chOff x="2760803" y="2844916"/>
            <a:chExt cx="3262184" cy="815546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D24B063-25B1-4979-8E9D-28D798B8B5DF}"/>
                </a:ext>
              </a:extLst>
            </p:cNvPr>
            <p:cNvGrpSpPr/>
            <p:nvPr/>
          </p:nvGrpSpPr>
          <p:grpSpPr>
            <a:xfrm>
              <a:off x="2760803" y="2844916"/>
              <a:ext cx="3262184" cy="815546"/>
              <a:chOff x="2743200" y="2804984"/>
              <a:chExt cx="3262184" cy="815546"/>
            </a:xfrm>
          </p:grpSpPr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CBA2B3AA-29B1-488D-9766-304DAC44A20F}"/>
                  </a:ext>
                </a:extLst>
              </p:cNvPr>
              <p:cNvSpPr/>
              <p:nvPr/>
            </p:nvSpPr>
            <p:spPr>
              <a:xfrm>
                <a:off x="2743200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A86E2169-165B-4969-B6BB-A443828AFA3D}"/>
                  </a:ext>
                </a:extLst>
              </p:cNvPr>
              <p:cNvSpPr/>
              <p:nvPr/>
            </p:nvSpPr>
            <p:spPr>
              <a:xfrm>
                <a:off x="3558746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2AA922F1-861A-492B-BCBB-6590EE0BD4A1}"/>
                  </a:ext>
                </a:extLst>
              </p:cNvPr>
              <p:cNvSpPr/>
              <p:nvPr/>
            </p:nvSpPr>
            <p:spPr>
              <a:xfrm>
                <a:off x="4374292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41F8F50A-3F17-4BF1-B4BF-D8E80C3C2B6A}"/>
                  </a:ext>
                </a:extLst>
              </p:cNvPr>
              <p:cNvSpPr/>
              <p:nvPr/>
            </p:nvSpPr>
            <p:spPr>
              <a:xfrm>
                <a:off x="5189838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8" name="Title 1">
              <a:extLst>
                <a:ext uri="{FF2B5EF4-FFF2-40B4-BE49-F238E27FC236}">
                  <a16:creationId xmlns:a16="http://schemas.microsoft.com/office/drawing/2014/main" id="{B678FEA9-F32B-4EA5-91AE-4A4229601FB9}"/>
                </a:ext>
              </a:extLst>
            </p:cNvPr>
            <p:cNvSpPr txBox="1">
              <a:spLocks/>
            </p:cNvSpPr>
            <p:nvPr/>
          </p:nvSpPr>
          <p:spPr>
            <a:xfrm>
              <a:off x="2906829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  <a:ea typeface="Roboto" panose="02000000000000000000" pitchFamily="2" charset="0"/>
                </a:rPr>
                <a:t>A</a:t>
              </a:r>
              <a:endParaRPr lang="en-US" dirty="0"/>
            </a:p>
          </p:txBody>
        </p:sp>
        <p:sp>
          <p:nvSpPr>
            <p:cNvPr id="119" name="Title 1">
              <a:extLst>
                <a:ext uri="{FF2B5EF4-FFF2-40B4-BE49-F238E27FC236}">
                  <a16:creationId xmlns:a16="http://schemas.microsoft.com/office/drawing/2014/main" id="{9121FCE9-E7C8-49F1-8045-AEF8B356E293}"/>
                </a:ext>
              </a:extLst>
            </p:cNvPr>
            <p:cNvSpPr txBox="1">
              <a:spLocks/>
            </p:cNvSpPr>
            <p:nvPr/>
          </p:nvSpPr>
          <p:spPr>
            <a:xfrm>
              <a:off x="3719774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  <a:ea typeface="Roboto" panose="02000000000000000000" pitchFamily="2" charset="0"/>
                </a:rPr>
                <a:t>T</a:t>
              </a:r>
              <a:endParaRPr lang="en-US" dirty="0"/>
            </a:p>
          </p:txBody>
        </p:sp>
        <p:sp>
          <p:nvSpPr>
            <p:cNvPr id="120" name="Title 1">
              <a:extLst>
                <a:ext uri="{FF2B5EF4-FFF2-40B4-BE49-F238E27FC236}">
                  <a16:creationId xmlns:a16="http://schemas.microsoft.com/office/drawing/2014/main" id="{47D316CC-DD6D-41A0-9C13-44B1E391BE03}"/>
                </a:ext>
              </a:extLst>
            </p:cNvPr>
            <p:cNvSpPr txBox="1">
              <a:spLocks/>
            </p:cNvSpPr>
            <p:nvPr/>
          </p:nvSpPr>
          <p:spPr>
            <a:xfrm>
              <a:off x="4515116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  <a:ea typeface="Roboto" panose="02000000000000000000" pitchFamily="2" charset="0"/>
                </a:rPr>
                <a:t>G</a:t>
              </a:r>
              <a:endParaRPr lang="en-US" dirty="0"/>
            </a:p>
          </p:txBody>
        </p:sp>
        <p:sp>
          <p:nvSpPr>
            <p:cNvPr id="121" name="Title 1">
              <a:extLst>
                <a:ext uri="{FF2B5EF4-FFF2-40B4-BE49-F238E27FC236}">
                  <a16:creationId xmlns:a16="http://schemas.microsoft.com/office/drawing/2014/main" id="{EC51B291-3E17-45BC-BC4A-F99D6B0FF18A}"/>
                </a:ext>
              </a:extLst>
            </p:cNvPr>
            <p:cNvSpPr txBox="1">
              <a:spLocks/>
            </p:cNvSpPr>
            <p:nvPr/>
          </p:nvSpPr>
          <p:spPr>
            <a:xfrm>
              <a:off x="5330662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  <a:ea typeface="Roboto" panose="02000000000000000000" pitchFamily="2" charset="0"/>
                </a:rPr>
                <a:t>A</a:t>
              </a:r>
              <a:endParaRPr lang="en-US" dirty="0"/>
            </a:p>
          </p:txBody>
        </p:sp>
      </p:grpSp>
      <p:sp>
        <p:nvSpPr>
          <p:cNvPr id="127" name="Title 1">
            <a:extLst>
              <a:ext uri="{FF2B5EF4-FFF2-40B4-BE49-F238E27FC236}">
                <a16:creationId xmlns:a16="http://schemas.microsoft.com/office/drawing/2014/main" id="{B8B32DE2-DB0D-4A0F-90B1-F5852F91666E}"/>
              </a:ext>
            </a:extLst>
          </p:cNvPr>
          <p:cNvSpPr txBox="1">
            <a:spLocks/>
          </p:cNvSpPr>
          <p:nvPr/>
        </p:nvSpPr>
        <p:spPr>
          <a:xfrm>
            <a:off x="8770984" y="3907954"/>
            <a:ext cx="2435539" cy="58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Montserrat" panose="00000500000000000000" pitchFamily="2" charset="0"/>
                <a:ea typeface="Roboto" panose="02000000000000000000" pitchFamily="2" charset="0"/>
                <a:cs typeface="+mj-cs"/>
              </a:rPr>
              <a:t>Ditemukan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Montserrat" panose="00000500000000000000" pitchFamily="2" charset="0"/>
                <a:ea typeface="Roboto" panose="02000000000000000000" pitchFamily="2" charset="0"/>
                <a:cs typeface="+mj-cs"/>
              </a:rPr>
              <a:t>!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4698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04" grpId="1" animBg="1"/>
      <p:bldP spid="115" grpId="0" animBg="1"/>
      <p:bldP spid="115" grpId="1" animBg="1"/>
      <p:bldP spid="1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82B83-D3DF-493E-B854-F8EFB0256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425" y="3701257"/>
            <a:ext cx="4121150" cy="5794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Pseudocode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634F51A-80B3-4E2B-BFF0-2DDFB7CAACC5}"/>
              </a:ext>
            </a:extLst>
          </p:cNvPr>
          <p:cNvSpPr txBox="1">
            <a:spLocks/>
          </p:cNvSpPr>
          <p:nvPr/>
        </p:nvSpPr>
        <p:spPr>
          <a:xfrm>
            <a:off x="3302000" y="903287"/>
            <a:ext cx="6807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Algoritma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 Knuth-Morris-Pratt (KMP)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FCEA600-8B05-4F95-887B-4B6E9C518ACA}"/>
              </a:ext>
            </a:extLst>
          </p:cNvPr>
          <p:cNvSpPr txBox="1">
            <a:spLocks/>
          </p:cNvSpPr>
          <p:nvPr/>
        </p:nvSpPr>
        <p:spPr>
          <a:xfrm>
            <a:off x="4003673" y="2228850"/>
            <a:ext cx="7397752" cy="462915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=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 =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while(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T.length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if(T[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]==P[j]){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	if(j==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P.length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()-1){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		return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i-P.length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()+1;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	}else{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		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++;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j++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	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}else{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	if(j&gt;0){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		j =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KMPFailure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(j-1);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	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	if(j == null || j == 0)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		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++; j=0;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	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8301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59C23-C4C5-4D8E-9251-6880AC66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9600" y="1350336"/>
            <a:ext cx="6462233" cy="1516690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Kompleksitas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Algoritma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 Knuth-Morris-Pratt (KMP)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82B83-D3DF-493E-B854-F8EFB0256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0721" y="3530010"/>
            <a:ext cx="8230558" cy="15166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Algoritma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Knuth-Morris-Pratt (KMP)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memiliki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kompleksitas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waktu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az-Cyrl-AZ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Ө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(m)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dengan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m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adalah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ukuran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dari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text.</a:t>
            </a:r>
            <a:endParaRPr lang="en-US" baseline="30000" dirty="0">
              <a:solidFill>
                <a:schemeClr val="bg2">
                  <a:lumMod val="25000"/>
                </a:schemeClr>
              </a:solidFill>
              <a:latin typeface="Montserrat Medium" panose="000006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635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59C23-C4C5-4D8E-9251-6880AC66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9599" y="1541462"/>
            <a:ext cx="7127875" cy="1325563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Algoritma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 Boyer-Moore</a:t>
            </a:r>
            <a:endParaRPr lang="en-US" dirty="0">
              <a:latin typeface="Montserrat" panose="00000500000000000000" pitchFamily="2" charset="0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6E27626-86BA-413A-B7AA-032BC687FB1C}"/>
              </a:ext>
            </a:extLst>
          </p:cNvPr>
          <p:cNvGrpSpPr/>
          <p:nvPr/>
        </p:nvGrpSpPr>
        <p:grpSpPr>
          <a:xfrm>
            <a:off x="2313557" y="3175430"/>
            <a:ext cx="7339914" cy="815546"/>
            <a:chOff x="1945257" y="2844916"/>
            <a:chExt cx="7339914" cy="815546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A382B29E-CDE2-41A2-BCB2-F3D436353B53}"/>
                </a:ext>
              </a:extLst>
            </p:cNvPr>
            <p:cNvGrpSpPr/>
            <p:nvPr/>
          </p:nvGrpSpPr>
          <p:grpSpPr>
            <a:xfrm>
              <a:off x="1945257" y="2844916"/>
              <a:ext cx="7339914" cy="815546"/>
              <a:chOff x="1927654" y="2804984"/>
              <a:chExt cx="7339914" cy="815546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21B1B2E6-9C45-49FE-BFD3-E54F5CA3090E}"/>
                  </a:ext>
                </a:extLst>
              </p:cNvPr>
              <p:cNvSpPr/>
              <p:nvPr/>
            </p:nvSpPr>
            <p:spPr>
              <a:xfrm>
                <a:off x="1927654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56F2708F-8C83-408C-857B-A1D5F057BD75}"/>
                  </a:ext>
                </a:extLst>
              </p:cNvPr>
              <p:cNvSpPr/>
              <p:nvPr/>
            </p:nvSpPr>
            <p:spPr>
              <a:xfrm>
                <a:off x="2743200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4787FFE2-CFBB-485F-AC47-79DF4EEF119C}"/>
                  </a:ext>
                </a:extLst>
              </p:cNvPr>
              <p:cNvSpPr/>
              <p:nvPr/>
            </p:nvSpPr>
            <p:spPr>
              <a:xfrm>
                <a:off x="3558746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42528893-A19C-4D75-9FCF-352FB91AA82C}"/>
                  </a:ext>
                </a:extLst>
              </p:cNvPr>
              <p:cNvSpPr/>
              <p:nvPr/>
            </p:nvSpPr>
            <p:spPr>
              <a:xfrm>
                <a:off x="4374292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F126FEA3-9F52-42AC-8C71-E002B28C13DB}"/>
                  </a:ext>
                </a:extLst>
              </p:cNvPr>
              <p:cNvSpPr/>
              <p:nvPr/>
            </p:nvSpPr>
            <p:spPr>
              <a:xfrm>
                <a:off x="5189838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33584013-B80F-4928-B40A-C83560EA6CAC}"/>
                  </a:ext>
                </a:extLst>
              </p:cNvPr>
              <p:cNvSpPr/>
              <p:nvPr/>
            </p:nvSpPr>
            <p:spPr>
              <a:xfrm>
                <a:off x="6005384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0DDD00C-C887-4298-9823-912802FAE236}"/>
                  </a:ext>
                </a:extLst>
              </p:cNvPr>
              <p:cNvSpPr/>
              <p:nvPr/>
            </p:nvSpPr>
            <p:spPr>
              <a:xfrm>
                <a:off x="6820930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391B466B-B19D-4293-9C60-E77423AF31AD}"/>
                  </a:ext>
                </a:extLst>
              </p:cNvPr>
              <p:cNvSpPr/>
              <p:nvPr/>
            </p:nvSpPr>
            <p:spPr>
              <a:xfrm>
                <a:off x="7636476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BBD3481B-C5BC-4EC8-9208-C5E776784302}"/>
                  </a:ext>
                </a:extLst>
              </p:cNvPr>
              <p:cNvSpPr/>
              <p:nvPr/>
            </p:nvSpPr>
            <p:spPr>
              <a:xfrm>
                <a:off x="8452022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8" name="Title 1">
              <a:extLst>
                <a:ext uri="{FF2B5EF4-FFF2-40B4-BE49-F238E27FC236}">
                  <a16:creationId xmlns:a16="http://schemas.microsoft.com/office/drawing/2014/main" id="{CD1F772C-0C5E-4F4B-82D1-08F06EE1E88C}"/>
                </a:ext>
              </a:extLst>
            </p:cNvPr>
            <p:cNvSpPr txBox="1">
              <a:spLocks/>
            </p:cNvSpPr>
            <p:nvPr/>
          </p:nvSpPr>
          <p:spPr>
            <a:xfrm>
              <a:off x="2906829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A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79" name="Title 1">
              <a:extLst>
                <a:ext uri="{FF2B5EF4-FFF2-40B4-BE49-F238E27FC236}">
                  <a16:creationId xmlns:a16="http://schemas.microsoft.com/office/drawing/2014/main" id="{C27E1BC5-169D-4139-AE04-8191A5C3A71D}"/>
                </a:ext>
              </a:extLst>
            </p:cNvPr>
            <p:cNvSpPr txBox="1">
              <a:spLocks/>
            </p:cNvSpPr>
            <p:nvPr/>
          </p:nvSpPr>
          <p:spPr>
            <a:xfrm>
              <a:off x="3719774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T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80" name="Title 1">
              <a:extLst>
                <a:ext uri="{FF2B5EF4-FFF2-40B4-BE49-F238E27FC236}">
                  <a16:creationId xmlns:a16="http://schemas.microsoft.com/office/drawing/2014/main" id="{17CBB36D-00A1-4572-B3C4-0FE6F491E245}"/>
                </a:ext>
              </a:extLst>
            </p:cNvPr>
            <p:cNvSpPr txBox="1">
              <a:spLocks/>
            </p:cNvSpPr>
            <p:nvPr/>
          </p:nvSpPr>
          <p:spPr>
            <a:xfrm>
              <a:off x="4515116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C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81" name="Title 1">
              <a:extLst>
                <a:ext uri="{FF2B5EF4-FFF2-40B4-BE49-F238E27FC236}">
                  <a16:creationId xmlns:a16="http://schemas.microsoft.com/office/drawing/2014/main" id="{3B981E3D-7DBF-48F9-9B28-65A4C266BC5C}"/>
                </a:ext>
              </a:extLst>
            </p:cNvPr>
            <p:cNvSpPr txBox="1">
              <a:spLocks/>
            </p:cNvSpPr>
            <p:nvPr/>
          </p:nvSpPr>
          <p:spPr>
            <a:xfrm>
              <a:off x="5330662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A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82" name="Title 1">
              <a:extLst>
                <a:ext uri="{FF2B5EF4-FFF2-40B4-BE49-F238E27FC236}">
                  <a16:creationId xmlns:a16="http://schemas.microsoft.com/office/drawing/2014/main" id="{B553ACD1-E755-42C2-AA12-54ACE762D306}"/>
                </a:ext>
              </a:extLst>
            </p:cNvPr>
            <p:cNvSpPr txBox="1">
              <a:spLocks/>
            </p:cNvSpPr>
            <p:nvPr/>
          </p:nvSpPr>
          <p:spPr>
            <a:xfrm>
              <a:off x="6186616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T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83" name="Title 1">
              <a:extLst>
                <a:ext uri="{FF2B5EF4-FFF2-40B4-BE49-F238E27FC236}">
                  <a16:creationId xmlns:a16="http://schemas.microsoft.com/office/drawing/2014/main" id="{A33B72DE-80B7-4688-B2CA-27F1E6CE25BF}"/>
                </a:ext>
              </a:extLst>
            </p:cNvPr>
            <p:cNvSpPr txBox="1">
              <a:spLocks/>
            </p:cNvSpPr>
            <p:nvPr/>
          </p:nvSpPr>
          <p:spPr>
            <a:xfrm>
              <a:off x="7002162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G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84" name="Title 1">
              <a:extLst>
                <a:ext uri="{FF2B5EF4-FFF2-40B4-BE49-F238E27FC236}">
                  <a16:creationId xmlns:a16="http://schemas.microsoft.com/office/drawing/2014/main" id="{64FDED44-1EEB-447A-AE9B-CD6D226CB630}"/>
                </a:ext>
              </a:extLst>
            </p:cNvPr>
            <p:cNvSpPr txBox="1">
              <a:spLocks/>
            </p:cNvSpPr>
            <p:nvPr/>
          </p:nvSpPr>
          <p:spPr>
            <a:xfrm>
              <a:off x="7790827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A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BA268FB-D0C2-45B3-89B5-A763EA764B50}"/>
              </a:ext>
            </a:extLst>
          </p:cNvPr>
          <p:cNvGrpSpPr/>
          <p:nvPr/>
        </p:nvGrpSpPr>
        <p:grpSpPr>
          <a:xfrm>
            <a:off x="3129103" y="4386008"/>
            <a:ext cx="3262184" cy="815546"/>
            <a:chOff x="2760803" y="2844916"/>
            <a:chExt cx="3262184" cy="815546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4A767A54-F9AF-4FEA-9802-C0FD137DD65D}"/>
                </a:ext>
              </a:extLst>
            </p:cNvPr>
            <p:cNvGrpSpPr/>
            <p:nvPr/>
          </p:nvGrpSpPr>
          <p:grpSpPr>
            <a:xfrm>
              <a:off x="2760803" y="2844916"/>
              <a:ext cx="3262184" cy="815546"/>
              <a:chOff x="2743200" y="2804984"/>
              <a:chExt cx="3262184" cy="815546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9EEEC4E9-0FC6-482C-BC7D-3BA971306B12}"/>
                  </a:ext>
                </a:extLst>
              </p:cNvPr>
              <p:cNvSpPr/>
              <p:nvPr/>
            </p:nvSpPr>
            <p:spPr>
              <a:xfrm>
                <a:off x="2743200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32914F55-9965-4E94-AC6A-636F007AA632}"/>
                  </a:ext>
                </a:extLst>
              </p:cNvPr>
              <p:cNvSpPr/>
              <p:nvPr/>
            </p:nvSpPr>
            <p:spPr>
              <a:xfrm>
                <a:off x="3558746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9E5DF05B-BB96-4FB5-8C95-F52F051A944A}"/>
                  </a:ext>
                </a:extLst>
              </p:cNvPr>
              <p:cNvSpPr/>
              <p:nvPr/>
            </p:nvSpPr>
            <p:spPr>
              <a:xfrm>
                <a:off x="4374292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22434669-7C9A-4976-909D-65B549E0ACE7}"/>
                  </a:ext>
                </a:extLst>
              </p:cNvPr>
              <p:cNvSpPr/>
              <p:nvPr/>
            </p:nvSpPr>
            <p:spPr>
              <a:xfrm>
                <a:off x="5189838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96" name="Title 1">
              <a:extLst>
                <a:ext uri="{FF2B5EF4-FFF2-40B4-BE49-F238E27FC236}">
                  <a16:creationId xmlns:a16="http://schemas.microsoft.com/office/drawing/2014/main" id="{E2010D57-271A-4BA9-BC9A-B63906B9ECC3}"/>
                </a:ext>
              </a:extLst>
            </p:cNvPr>
            <p:cNvSpPr txBox="1">
              <a:spLocks/>
            </p:cNvSpPr>
            <p:nvPr/>
          </p:nvSpPr>
          <p:spPr>
            <a:xfrm>
              <a:off x="2906829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A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97" name="Title 1">
              <a:extLst>
                <a:ext uri="{FF2B5EF4-FFF2-40B4-BE49-F238E27FC236}">
                  <a16:creationId xmlns:a16="http://schemas.microsoft.com/office/drawing/2014/main" id="{9E3FE23C-A3D8-4485-B8C5-2BD882F96CBA}"/>
                </a:ext>
              </a:extLst>
            </p:cNvPr>
            <p:cNvSpPr txBox="1">
              <a:spLocks/>
            </p:cNvSpPr>
            <p:nvPr/>
          </p:nvSpPr>
          <p:spPr>
            <a:xfrm>
              <a:off x="3719774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T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98" name="Title 1">
              <a:extLst>
                <a:ext uri="{FF2B5EF4-FFF2-40B4-BE49-F238E27FC236}">
                  <a16:creationId xmlns:a16="http://schemas.microsoft.com/office/drawing/2014/main" id="{130CEC94-2B1B-4086-9C8F-A2C04CDE085E}"/>
                </a:ext>
              </a:extLst>
            </p:cNvPr>
            <p:cNvSpPr txBox="1">
              <a:spLocks/>
            </p:cNvSpPr>
            <p:nvPr/>
          </p:nvSpPr>
          <p:spPr>
            <a:xfrm>
              <a:off x="4515116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G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99" name="Title 1">
              <a:extLst>
                <a:ext uri="{FF2B5EF4-FFF2-40B4-BE49-F238E27FC236}">
                  <a16:creationId xmlns:a16="http://schemas.microsoft.com/office/drawing/2014/main" id="{EC3E63FF-B7C0-4479-B641-A512A4186F9A}"/>
                </a:ext>
              </a:extLst>
            </p:cNvPr>
            <p:cNvSpPr txBox="1">
              <a:spLocks/>
            </p:cNvSpPr>
            <p:nvPr/>
          </p:nvSpPr>
          <p:spPr>
            <a:xfrm>
              <a:off x="5330662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A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5F53C72D-823D-4A02-8EA5-F77C247E6FF1}"/>
              </a:ext>
            </a:extLst>
          </p:cNvPr>
          <p:cNvSpPr/>
          <p:nvPr/>
        </p:nvSpPr>
        <p:spPr>
          <a:xfrm>
            <a:off x="4739991" y="3176474"/>
            <a:ext cx="835750" cy="20061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0F33657-BAF8-4BCC-B895-66DC446ACF20}"/>
              </a:ext>
            </a:extLst>
          </p:cNvPr>
          <p:cNvSpPr/>
          <p:nvPr/>
        </p:nvSpPr>
        <p:spPr>
          <a:xfrm>
            <a:off x="3914343" y="4377605"/>
            <a:ext cx="835750" cy="8145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2B38F27-F831-4420-83C0-104CA9A34BEA}"/>
              </a:ext>
            </a:extLst>
          </p:cNvPr>
          <p:cNvSpPr/>
          <p:nvPr/>
        </p:nvSpPr>
        <p:spPr>
          <a:xfrm>
            <a:off x="3123363" y="4377605"/>
            <a:ext cx="835750" cy="8145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210AD89-8669-4C3C-B444-FA3E27C065DB}"/>
              </a:ext>
            </a:extLst>
          </p:cNvPr>
          <p:cNvGrpSpPr/>
          <p:nvPr/>
        </p:nvGrpSpPr>
        <p:grpSpPr>
          <a:xfrm>
            <a:off x="5569308" y="4386008"/>
            <a:ext cx="3262184" cy="815546"/>
            <a:chOff x="2760803" y="2844916"/>
            <a:chExt cx="3262184" cy="815546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1083A719-8DB3-44E2-9495-EF8A10BF4034}"/>
                </a:ext>
              </a:extLst>
            </p:cNvPr>
            <p:cNvGrpSpPr/>
            <p:nvPr/>
          </p:nvGrpSpPr>
          <p:grpSpPr>
            <a:xfrm>
              <a:off x="2760803" y="2844916"/>
              <a:ext cx="3262184" cy="815546"/>
              <a:chOff x="2743200" y="2804984"/>
              <a:chExt cx="3262184" cy="815546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38651F38-BA70-45EE-B2EB-39E49B56004F}"/>
                  </a:ext>
                </a:extLst>
              </p:cNvPr>
              <p:cNvSpPr/>
              <p:nvPr/>
            </p:nvSpPr>
            <p:spPr>
              <a:xfrm>
                <a:off x="2743200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39B52E2C-B80C-4640-A234-012BB1D0F7E0}"/>
                  </a:ext>
                </a:extLst>
              </p:cNvPr>
              <p:cNvSpPr/>
              <p:nvPr/>
            </p:nvSpPr>
            <p:spPr>
              <a:xfrm>
                <a:off x="3558746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1223C0EB-A087-4776-B513-77C43F3E1B47}"/>
                  </a:ext>
                </a:extLst>
              </p:cNvPr>
              <p:cNvSpPr/>
              <p:nvPr/>
            </p:nvSpPr>
            <p:spPr>
              <a:xfrm>
                <a:off x="4374292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1AE51FB5-B9E1-4522-8CCC-0D9999C0BCB6}"/>
                  </a:ext>
                </a:extLst>
              </p:cNvPr>
              <p:cNvSpPr/>
              <p:nvPr/>
            </p:nvSpPr>
            <p:spPr>
              <a:xfrm>
                <a:off x="5189838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9" name="Title 1">
              <a:extLst>
                <a:ext uri="{FF2B5EF4-FFF2-40B4-BE49-F238E27FC236}">
                  <a16:creationId xmlns:a16="http://schemas.microsoft.com/office/drawing/2014/main" id="{DD3B136A-D3E1-4554-BF58-C849A1216298}"/>
                </a:ext>
              </a:extLst>
            </p:cNvPr>
            <p:cNvSpPr txBox="1">
              <a:spLocks/>
            </p:cNvSpPr>
            <p:nvPr/>
          </p:nvSpPr>
          <p:spPr>
            <a:xfrm>
              <a:off x="2906829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A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70" name="Title 1">
              <a:extLst>
                <a:ext uri="{FF2B5EF4-FFF2-40B4-BE49-F238E27FC236}">
                  <a16:creationId xmlns:a16="http://schemas.microsoft.com/office/drawing/2014/main" id="{4184FA3A-6A79-40A8-9A5F-7DF163037A67}"/>
                </a:ext>
              </a:extLst>
            </p:cNvPr>
            <p:cNvSpPr txBox="1">
              <a:spLocks/>
            </p:cNvSpPr>
            <p:nvPr/>
          </p:nvSpPr>
          <p:spPr>
            <a:xfrm>
              <a:off x="3719774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T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71" name="Title 1">
              <a:extLst>
                <a:ext uri="{FF2B5EF4-FFF2-40B4-BE49-F238E27FC236}">
                  <a16:creationId xmlns:a16="http://schemas.microsoft.com/office/drawing/2014/main" id="{01B71BFD-95ED-4DF8-818E-E5C3CFAAB8ED}"/>
                </a:ext>
              </a:extLst>
            </p:cNvPr>
            <p:cNvSpPr txBox="1">
              <a:spLocks/>
            </p:cNvSpPr>
            <p:nvPr/>
          </p:nvSpPr>
          <p:spPr>
            <a:xfrm>
              <a:off x="4515116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G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73" name="Title 1">
              <a:extLst>
                <a:ext uri="{FF2B5EF4-FFF2-40B4-BE49-F238E27FC236}">
                  <a16:creationId xmlns:a16="http://schemas.microsoft.com/office/drawing/2014/main" id="{D4093F55-3FB4-4F52-A719-92016B08F6A5}"/>
                </a:ext>
              </a:extLst>
            </p:cNvPr>
            <p:cNvSpPr txBox="1">
              <a:spLocks/>
            </p:cNvSpPr>
            <p:nvPr/>
          </p:nvSpPr>
          <p:spPr>
            <a:xfrm>
              <a:off x="5330662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A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</p:grpSp>
      <p:sp>
        <p:nvSpPr>
          <p:cNvPr id="128" name="Title 1">
            <a:extLst>
              <a:ext uri="{FF2B5EF4-FFF2-40B4-BE49-F238E27FC236}">
                <a16:creationId xmlns:a16="http://schemas.microsoft.com/office/drawing/2014/main" id="{31249658-AA86-4675-A75C-D513B39482E1}"/>
              </a:ext>
            </a:extLst>
          </p:cNvPr>
          <p:cNvSpPr txBox="1">
            <a:spLocks/>
          </p:cNvSpPr>
          <p:nvPr/>
        </p:nvSpPr>
        <p:spPr>
          <a:xfrm>
            <a:off x="8770984" y="3907954"/>
            <a:ext cx="2435539" cy="58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Montserrat" panose="00000500000000000000" pitchFamily="2" charset="0"/>
                <a:ea typeface="Roboto" panose="02000000000000000000" pitchFamily="2" charset="0"/>
                <a:cs typeface="+mj-cs"/>
              </a:rPr>
              <a:t>Ditemukan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Montserrat" panose="00000500000000000000" pitchFamily="2" charset="0"/>
                <a:ea typeface="Roboto" panose="02000000000000000000" pitchFamily="2" charset="0"/>
                <a:cs typeface="+mj-cs"/>
              </a:rPr>
              <a:t>!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3562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1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5359D-3982-4AA9-8515-A1B4C5B17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6946" y="828325"/>
            <a:ext cx="7799705" cy="1325563"/>
          </a:xfrm>
        </p:spPr>
        <p:txBody>
          <a:bodyPr/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String Matching?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07FC3-9FDD-433C-A8C4-2429ECCA5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689" y="2318575"/>
            <a:ext cx="10278111" cy="40362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Montserrat Medium" panose="00000600000000000000" pitchFamily="2" charset="0"/>
              </a:rPr>
              <a:t>String Matching </a:t>
            </a:r>
            <a:r>
              <a:rPr lang="en-US" dirty="0" err="1">
                <a:latin typeface="Montserrat Medium" panose="00000600000000000000" pitchFamily="2" charset="0"/>
              </a:rPr>
              <a:t>tersusun</a:t>
            </a:r>
            <a:r>
              <a:rPr lang="en-US" dirty="0">
                <a:latin typeface="Montserrat Medium" panose="00000600000000000000" pitchFamily="2" charset="0"/>
              </a:rPr>
              <a:t> </a:t>
            </a:r>
            <a:r>
              <a:rPr lang="en-US" dirty="0" err="1">
                <a:latin typeface="Montserrat Medium" panose="00000600000000000000" pitchFamily="2" charset="0"/>
              </a:rPr>
              <a:t>dari</a:t>
            </a:r>
            <a:r>
              <a:rPr lang="en-US" dirty="0">
                <a:latin typeface="Montserrat Medium" panose="00000600000000000000" pitchFamily="2" charset="0"/>
              </a:rPr>
              <a:t> kata “String” dan “Matching”.</a:t>
            </a:r>
          </a:p>
          <a:p>
            <a:pPr marL="0" indent="0">
              <a:buNone/>
            </a:pPr>
            <a:endParaRPr lang="en-US" dirty="0">
              <a:latin typeface="Montserrat Medium" panose="00000600000000000000" pitchFamily="2" charset="0"/>
            </a:endParaRPr>
          </a:p>
          <a:p>
            <a:r>
              <a:rPr lang="en-US" dirty="0">
                <a:latin typeface="Montserrat Medium" panose="00000600000000000000" pitchFamily="2" charset="0"/>
              </a:rPr>
              <a:t>String </a:t>
            </a:r>
            <a:r>
              <a:rPr lang="en-US" dirty="0" err="1">
                <a:latin typeface="Montserrat Medium" panose="00000600000000000000" pitchFamily="2" charset="0"/>
              </a:rPr>
              <a:t>adalah</a:t>
            </a:r>
            <a:r>
              <a:rPr lang="en-US" dirty="0">
                <a:latin typeface="Montserrat Medium" panose="00000600000000000000" pitchFamily="2" charset="0"/>
              </a:rPr>
              <a:t> </a:t>
            </a:r>
            <a:r>
              <a:rPr lang="en-US" dirty="0" err="1">
                <a:latin typeface="Montserrat Medium" panose="00000600000000000000" pitchFamily="2" charset="0"/>
              </a:rPr>
              <a:t>sebuah</a:t>
            </a:r>
            <a:r>
              <a:rPr lang="en-US" dirty="0">
                <a:latin typeface="Montserrat Medium" panose="00000600000000000000" pitchFamily="2" charset="0"/>
              </a:rPr>
              <a:t> </a:t>
            </a:r>
            <a:r>
              <a:rPr lang="en-US" dirty="0" err="1">
                <a:latin typeface="Montserrat Medium" panose="00000600000000000000" pitchFamily="2" charset="0"/>
              </a:rPr>
              <a:t>tipe</a:t>
            </a:r>
            <a:r>
              <a:rPr lang="en-US" dirty="0">
                <a:latin typeface="Montserrat Medium" panose="00000600000000000000" pitchFamily="2" charset="0"/>
              </a:rPr>
              <a:t> data yang </a:t>
            </a:r>
            <a:r>
              <a:rPr lang="en-US" dirty="0" err="1">
                <a:latin typeface="Montserrat Medium" panose="00000600000000000000" pitchFamily="2" charset="0"/>
              </a:rPr>
              <a:t>menyimpan</a:t>
            </a:r>
            <a:r>
              <a:rPr lang="en-US" dirty="0">
                <a:latin typeface="Montserrat Medium" panose="00000600000000000000" pitchFamily="2" charset="0"/>
              </a:rPr>
              <a:t> </a:t>
            </a:r>
            <a:r>
              <a:rPr lang="en-US" dirty="0" err="1">
                <a:latin typeface="Montserrat Medium" panose="00000600000000000000" pitchFamily="2" charset="0"/>
              </a:rPr>
              <a:t>satu</a:t>
            </a:r>
            <a:r>
              <a:rPr lang="en-US" dirty="0">
                <a:latin typeface="Montserrat Medium" panose="00000600000000000000" pitchFamily="2" charset="0"/>
              </a:rPr>
              <a:t> </a:t>
            </a:r>
            <a:r>
              <a:rPr lang="en-US" dirty="0" err="1">
                <a:latin typeface="Montserrat Medium" panose="00000600000000000000" pitchFamily="2" charset="0"/>
              </a:rPr>
              <a:t>karakter</a:t>
            </a:r>
            <a:r>
              <a:rPr lang="en-US" dirty="0">
                <a:latin typeface="Montserrat Medium" panose="00000600000000000000" pitchFamily="2" charset="0"/>
              </a:rPr>
              <a:t> </a:t>
            </a:r>
            <a:r>
              <a:rPr lang="en-US" dirty="0" err="1">
                <a:latin typeface="Montserrat Medium" panose="00000600000000000000" pitchFamily="2" charset="0"/>
              </a:rPr>
              <a:t>atau</a:t>
            </a:r>
            <a:r>
              <a:rPr lang="en-US" dirty="0">
                <a:latin typeface="Montserrat Medium" panose="00000600000000000000" pitchFamily="2" charset="0"/>
              </a:rPr>
              <a:t> </a:t>
            </a:r>
            <a:r>
              <a:rPr lang="en-US" dirty="0" err="1">
                <a:latin typeface="Montserrat Medium" panose="00000600000000000000" pitchFamily="2" charset="0"/>
              </a:rPr>
              <a:t>lebih</a:t>
            </a:r>
            <a:r>
              <a:rPr lang="en-US" dirty="0">
                <a:latin typeface="Montserrat Medium" panose="00000600000000000000" pitchFamily="2" charset="0"/>
              </a:rPr>
              <a:t> </a:t>
            </a:r>
            <a:r>
              <a:rPr lang="en-US" dirty="0" err="1">
                <a:latin typeface="Montserrat Medium" panose="00000600000000000000" pitchFamily="2" charset="0"/>
              </a:rPr>
              <a:t>seperti</a:t>
            </a:r>
            <a:r>
              <a:rPr lang="en-US" dirty="0">
                <a:latin typeface="Montserrat Medium" panose="00000600000000000000" pitchFamily="2" charset="0"/>
              </a:rPr>
              <a:t> </a:t>
            </a:r>
            <a:r>
              <a:rPr lang="en-US" dirty="0" err="1">
                <a:latin typeface="Montserrat Medium" panose="00000600000000000000" pitchFamily="2" charset="0"/>
              </a:rPr>
              <a:t>huruf</a:t>
            </a:r>
            <a:r>
              <a:rPr lang="en-US" dirty="0">
                <a:latin typeface="Montserrat Medium" panose="00000600000000000000" pitchFamily="2" charset="0"/>
              </a:rPr>
              <a:t>/ </a:t>
            </a:r>
            <a:r>
              <a:rPr lang="en-US" dirty="0" err="1">
                <a:latin typeface="Montserrat Medium" panose="00000600000000000000" pitchFamily="2" charset="0"/>
              </a:rPr>
              <a:t>angka</a:t>
            </a:r>
            <a:r>
              <a:rPr lang="en-US" dirty="0">
                <a:latin typeface="Montserrat Medium" panose="00000600000000000000" pitchFamily="2" charset="0"/>
              </a:rPr>
              <a:t>.</a:t>
            </a:r>
          </a:p>
          <a:p>
            <a:pPr marL="0" indent="0">
              <a:buNone/>
            </a:pPr>
            <a:r>
              <a:rPr lang="en-US" dirty="0" err="1">
                <a:latin typeface="Montserrat Medium" panose="00000600000000000000" pitchFamily="2" charset="0"/>
              </a:rPr>
              <a:t>Contohnya</a:t>
            </a:r>
            <a:r>
              <a:rPr lang="en-US" dirty="0">
                <a:latin typeface="Montserrat Medium" panose="00000600000000000000" pitchFamily="2" charset="0"/>
              </a:rPr>
              <a:t> : String </a:t>
            </a:r>
            <a:r>
              <a:rPr lang="en-US" dirty="0" err="1">
                <a:latin typeface="Montserrat Medium" panose="00000600000000000000" pitchFamily="2" charset="0"/>
              </a:rPr>
              <a:t>tulisan</a:t>
            </a:r>
            <a:r>
              <a:rPr lang="en-US" dirty="0">
                <a:latin typeface="Montserrat Medium" panose="00000600000000000000" pitchFamily="2" charset="0"/>
              </a:rPr>
              <a:t> = “Hello World”</a:t>
            </a:r>
          </a:p>
          <a:p>
            <a:pPr marL="0" indent="0">
              <a:buNone/>
            </a:pPr>
            <a:endParaRPr lang="en-US" dirty="0">
              <a:latin typeface="Montserrat Medium" panose="00000600000000000000" pitchFamily="2" charset="0"/>
            </a:endParaRPr>
          </a:p>
          <a:p>
            <a:r>
              <a:rPr lang="en-US" i="1" dirty="0">
                <a:latin typeface="Montserrat Medium" panose="00000600000000000000" pitchFamily="2" charset="0"/>
              </a:rPr>
              <a:t>Matching</a:t>
            </a:r>
            <a:r>
              <a:rPr lang="en-US" dirty="0">
                <a:latin typeface="Montserrat Medium" panose="00000600000000000000" pitchFamily="2" charset="0"/>
              </a:rPr>
              <a:t> </a:t>
            </a:r>
            <a:r>
              <a:rPr lang="en-US" dirty="0" err="1">
                <a:latin typeface="Montserrat Medium" panose="00000600000000000000" pitchFamily="2" charset="0"/>
              </a:rPr>
              <a:t>adalah</a:t>
            </a:r>
            <a:r>
              <a:rPr lang="en-US" dirty="0">
                <a:latin typeface="Montserrat Medium" panose="00000600000000000000" pitchFamily="2" charset="0"/>
              </a:rPr>
              <a:t> </a:t>
            </a:r>
            <a:r>
              <a:rPr lang="en-US" dirty="0" err="1">
                <a:latin typeface="Montserrat Medium" panose="00000600000000000000" pitchFamily="2" charset="0"/>
              </a:rPr>
              <a:t>sebuah</a:t>
            </a:r>
            <a:r>
              <a:rPr lang="en-US" dirty="0">
                <a:latin typeface="Montserrat Medium" panose="00000600000000000000" pitchFamily="2" charset="0"/>
              </a:rPr>
              <a:t> proses </a:t>
            </a:r>
            <a:r>
              <a:rPr lang="en-US" dirty="0" err="1">
                <a:latin typeface="Montserrat Medium" panose="00000600000000000000" pitchFamily="2" charset="0"/>
              </a:rPr>
              <a:t>mencocokkan</a:t>
            </a:r>
            <a:r>
              <a:rPr lang="en-US" dirty="0">
                <a:latin typeface="Montserrat Medium" panose="00000600000000000000" pitchFamily="2" charset="0"/>
              </a:rPr>
              <a:t> </a:t>
            </a:r>
            <a:r>
              <a:rPr lang="en-US" dirty="0" err="1">
                <a:latin typeface="Montserrat Medium" panose="00000600000000000000" pitchFamily="2" charset="0"/>
              </a:rPr>
              <a:t>sesuatu</a:t>
            </a:r>
            <a:r>
              <a:rPr lang="en-US" dirty="0">
                <a:latin typeface="Montserrat Medium" panose="00000600000000000000" pitchFamily="2" charset="0"/>
              </a:rPr>
              <a:t> </a:t>
            </a:r>
            <a:r>
              <a:rPr lang="en-US" dirty="0" err="1">
                <a:latin typeface="Montserrat Medium" panose="00000600000000000000" pitchFamily="2" charset="0"/>
              </a:rPr>
              <a:t>dengan</a:t>
            </a:r>
            <a:r>
              <a:rPr lang="en-US" dirty="0">
                <a:latin typeface="Montserrat Medium" panose="00000600000000000000" pitchFamily="2" charset="0"/>
              </a:rPr>
              <a:t> yang </a:t>
            </a:r>
            <a:r>
              <a:rPr lang="en-US" dirty="0" err="1">
                <a:latin typeface="Montserrat Medium" panose="00000600000000000000" pitchFamily="2" charset="0"/>
              </a:rPr>
              <a:t>lainnya</a:t>
            </a:r>
            <a:r>
              <a:rPr lang="en-US" dirty="0">
                <a:latin typeface="Montserrat Medium" panose="00000600000000000000" pitchFamily="2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43033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82B83-D3DF-493E-B854-F8EFB0256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425" y="3701257"/>
            <a:ext cx="4121150" cy="5794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Pseudocode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FF77FD-7458-4707-A1FC-2C6EC5AE582A}"/>
              </a:ext>
            </a:extLst>
          </p:cNvPr>
          <p:cNvSpPr txBox="1">
            <a:spLocks/>
          </p:cNvSpPr>
          <p:nvPr/>
        </p:nvSpPr>
        <p:spPr>
          <a:xfrm>
            <a:off x="4003673" y="2076450"/>
            <a:ext cx="7397752" cy="478154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=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P.length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()-1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 =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P.length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()-1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while(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&lt;=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T.length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()-1){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if(T[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]==P[j]){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	if(j==0){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		++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		return (i-1);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	}else{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		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--; j--;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	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else{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	temp = find T[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] in P[0..i-1];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	if temp != null{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		shift pattern so that T[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] = P[temp];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	}else{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		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i+P.length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(); j=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P.length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()-1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	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b="1" dirty="0">
              <a:solidFill>
                <a:schemeClr val="bg2">
                  <a:lumMod val="25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4F43CD4-F24D-40E3-A7FE-332999557DF3}"/>
              </a:ext>
            </a:extLst>
          </p:cNvPr>
          <p:cNvSpPr txBox="1">
            <a:spLocks/>
          </p:cNvSpPr>
          <p:nvPr/>
        </p:nvSpPr>
        <p:spPr>
          <a:xfrm>
            <a:off x="3048000" y="900509"/>
            <a:ext cx="712787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Algoritma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 Boyer-Moore</a:t>
            </a:r>
            <a:endParaRPr lang="en-US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205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59C23-C4C5-4D8E-9251-6880AC66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9600" y="1541462"/>
            <a:ext cx="6526028" cy="1325563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Kompleksitas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Algoritma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 Boyer-Moore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82B83-D3DF-493E-B854-F8EFB0256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0699" y="3242931"/>
            <a:ext cx="8230558" cy="24242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Algoritma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Boyer Moore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akan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mengecek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satu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per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satu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karakter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dari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index paling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belakang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pattern pada text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sehingga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worst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casenya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adalah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az-Cyrl-AZ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Ө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mn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)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dengan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m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adalah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ukuran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dari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text dan 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adalah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ukuran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dari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pattern.</a:t>
            </a:r>
            <a:endParaRPr lang="en-US" baseline="30000" dirty="0">
              <a:solidFill>
                <a:schemeClr val="bg2">
                  <a:lumMod val="25000"/>
                </a:schemeClr>
              </a:solidFill>
              <a:latin typeface="Montserrat Medium" panose="000006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5604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59C23-C4C5-4D8E-9251-6880AC66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9599" y="1541462"/>
            <a:ext cx="7127875" cy="1325563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Algoritma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 Rabin-Karp</a:t>
            </a:r>
            <a:endParaRPr lang="en-US" dirty="0">
              <a:latin typeface="Montserrat" panose="00000500000000000000" pitchFamily="2" charset="0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6E27626-86BA-413A-B7AA-032BC687FB1C}"/>
              </a:ext>
            </a:extLst>
          </p:cNvPr>
          <p:cNvGrpSpPr/>
          <p:nvPr/>
        </p:nvGrpSpPr>
        <p:grpSpPr>
          <a:xfrm>
            <a:off x="2313557" y="3175430"/>
            <a:ext cx="7339914" cy="815546"/>
            <a:chOff x="1945257" y="2844916"/>
            <a:chExt cx="7339914" cy="815546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A382B29E-CDE2-41A2-BCB2-F3D436353B53}"/>
                </a:ext>
              </a:extLst>
            </p:cNvPr>
            <p:cNvGrpSpPr/>
            <p:nvPr/>
          </p:nvGrpSpPr>
          <p:grpSpPr>
            <a:xfrm>
              <a:off x="1945257" y="2844916"/>
              <a:ext cx="7339914" cy="815546"/>
              <a:chOff x="1927654" y="2804984"/>
              <a:chExt cx="7339914" cy="815546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21B1B2E6-9C45-49FE-BFD3-E54F5CA3090E}"/>
                  </a:ext>
                </a:extLst>
              </p:cNvPr>
              <p:cNvSpPr/>
              <p:nvPr/>
            </p:nvSpPr>
            <p:spPr>
              <a:xfrm>
                <a:off x="1927654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56F2708F-8C83-408C-857B-A1D5F057BD75}"/>
                  </a:ext>
                </a:extLst>
              </p:cNvPr>
              <p:cNvSpPr/>
              <p:nvPr/>
            </p:nvSpPr>
            <p:spPr>
              <a:xfrm>
                <a:off x="2743200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4787FFE2-CFBB-485F-AC47-79DF4EEF119C}"/>
                  </a:ext>
                </a:extLst>
              </p:cNvPr>
              <p:cNvSpPr/>
              <p:nvPr/>
            </p:nvSpPr>
            <p:spPr>
              <a:xfrm>
                <a:off x="3558746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42528893-A19C-4D75-9FCF-352FB91AA82C}"/>
                  </a:ext>
                </a:extLst>
              </p:cNvPr>
              <p:cNvSpPr/>
              <p:nvPr/>
            </p:nvSpPr>
            <p:spPr>
              <a:xfrm>
                <a:off x="4374292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F126FEA3-9F52-42AC-8C71-E002B28C13DB}"/>
                  </a:ext>
                </a:extLst>
              </p:cNvPr>
              <p:cNvSpPr/>
              <p:nvPr/>
            </p:nvSpPr>
            <p:spPr>
              <a:xfrm>
                <a:off x="5189838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33584013-B80F-4928-B40A-C83560EA6CAC}"/>
                  </a:ext>
                </a:extLst>
              </p:cNvPr>
              <p:cNvSpPr/>
              <p:nvPr/>
            </p:nvSpPr>
            <p:spPr>
              <a:xfrm>
                <a:off x="6005384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0DDD00C-C887-4298-9823-912802FAE236}"/>
                  </a:ext>
                </a:extLst>
              </p:cNvPr>
              <p:cNvSpPr/>
              <p:nvPr/>
            </p:nvSpPr>
            <p:spPr>
              <a:xfrm>
                <a:off x="6820930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391B466B-B19D-4293-9C60-E77423AF31AD}"/>
                  </a:ext>
                </a:extLst>
              </p:cNvPr>
              <p:cNvSpPr/>
              <p:nvPr/>
            </p:nvSpPr>
            <p:spPr>
              <a:xfrm>
                <a:off x="7636476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BBD3481B-C5BC-4EC8-9208-C5E776784302}"/>
                  </a:ext>
                </a:extLst>
              </p:cNvPr>
              <p:cNvSpPr/>
              <p:nvPr/>
            </p:nvSpPr>
            <p:spPr>
              <a:xfrm>
                <a:off x="8452022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8" name="Title 1">
              <a:extLst>
                <a:ext uri="{FF2B5EF4-FFF2-40B4-BE49-F238E27FC236}">
                  <a16:creationId xmlns:a16="http://schemas.microsoft.com/office/drawing/2014/main" id="{CD1F772C-0C5E-4F4B-82D1-08F06EE1E88C}"/>
                </a:ext>
              </a:extLst>
            </p:cNvPr>
            <p:cNvSpPr txBox="1">
              <a:spLocks/>
            </p:cNvSpPr>
            <p:nvPr/>
          </p:nvSpPr>
          <p:spPr>
            <a:xfrm>
              <a:off x="2906829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A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79" name="Title 1">
              <a:extLst>
                <a:ext uri="{FF2B5EF4-FFF2-40B4-BE49-F238E27FC236}">
                  <a16:creationId xmlns:a16="http://schemas.microsoft.com/office/drawing/2014/main" id="{C27E1BC5-169D-4139-AE04-8191A5C3A71D}"/>
                </a:ext>
              </a:extLst>
            </p:cNvPr>
            <p:cNvSpPr txBox="1">
              <a:spLocks/>
            </p:cNvSpPr>
            <p:nvPr/>
          </p:nvSpPr>
          <p:spPr>
            <a:xfrm>
              <a:off x="3719774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T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80" name="Title 1">
              <a:extLst>
                <a:ext uri="{FF2B5EF4-FFF2-40B4-BE49-F238E27FC236}">
                  <a16:creationId xmlns:a16="http://schemas.microsoft.com/office/drawing/2014/main" id="{17CBB36D-00A1-4572-B3C4-0FE6F491E245}"/>
                </a:ext>
              </a:extLst>
            </p:cNvPr>
            <p:cNvSpPr txBox="1">
              <a:spLocks/>
            </p:cNvSpPr>
            <p:nvPr/>
          </p:nvSpPr>
          <p:spPr>
            <a:xfrm>
              <a:off x="4515116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C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81" name="Title 1">
              <a:extLst>
                <a:ext uri="{FF2B5EF4-FFF2-40B4-BE49-F238E27FC236}">
                  <a16:creationId xmlns:a16="http://schemas.microsoft.com/office/drawing/2014/main" id="{3B981E3D-7DBF-48F9-9B28-65A4C266BC5C}"/>
                </a:ext>
              </a:extLst>
            </p:cNvPr>
            <p:cNvSpPr txBox="1">
              <a:spLocks/>
            </p:cNvSpPr>
            <p:nvPr/>
          </p:nvSpPr>
          <p:spPr>
            <a:xfrm>
              <a:off x="5330662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A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82" name="Title 1">
              <a:extLst>
                <a:ext uri="{FF2B5EF4-FFF2-40B4-BE49-F238E27FC236}">
                  <a16:creationId xmlns:a16="http://schemas.microsoft.com/office/drawing/2014/main" id="{B553ACD1-E755-42C2-AA12-54ACE762D306}"/>
                </a:ext>
              </a:extLst>
            </p:cNvPr>
            <p:cNvSpPr txBox="1">
              <a:spLocks/>
            </p:cNvSpPr>
            <p:nvPr/>
          </p:nvSpPr>
          <p:spPr>
            <a:xfrm>
              <a:off x="6186616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T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83" name="Title 1">
              <a:extLst>
                <a:ext uri="{FF2B5EF4-FFF2-40B4-BE49-F238E27FC236}">
                  <a16:creationId xmlns:a16="http://schemas.microsoft.com/office/drawing/2014/main" id="{A33B72DE-80B7-4688-B2CA-27F1E6CE25BF}"/>
                </a:ext>
              </a:extLst>
            </p:cNvPr>
            <p:cNvSpPr txBox="1">
              <a:spLocks/>
            </p:cNvSpPr>
            <p:nvPr/>
          </p:nvSpPr>
          <p:spPr>
            <a:xfrm>
              <a:off x="7002162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G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84" name="Title 1">
              <a:extLst>
                <a:ext uri="{FF2B5EF4-FFF2-40B4-BE49-F238E27FC236}">
                  <a16:creationId xmlns:a16="http://schemas.microsoft.com/office/drawing/2014/main" id="{64FDED44-1EEB-447A-AE9B-CD6D226CB630}"/>
                </a:ext>
              </a:extLst>
            </p:cNvPr>
            <p:cNvSpPr txBox="1">
              <a:spLocks/>
            </p:cNvSpPr>
            <p:nvPr/>
          </p:nvSpPr>
          <p:spPr>
            <a:xfrm>
              <a:off x="7790827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A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BA268FB-D0C2-45B3-89B5-A763EA764B50}"/>
              </a:ext>
            </a:extLst>
          </p:cNvPr>
          <p:cNvGrpSpPr/>
          <p:nvPr/>
        </p:nvGrpSpPr>
        <p:grpSpPr>
          <a:xfrm>
            <a:off x="3129103" y="4386008"/>
            <a:ext cx="1631092" cy="815546"/>
            <a:chOff x="2760803" y="2844916"/>
            <a:chExt cx="1631092" cy="815546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4A767A54-F9AF-4FEA-9802-C0FD137DD65D}"/>
                </a:ext>
              </a:extLst>
            </p:cNvPr>
            <p:cNvGrpSpPr/>
            <p:nvPr/>
          </p:nvGrpSpPr>
          <p:grpSpPr>
            <a:xfrm>
              <a:off x="2760803" y="2844916"/>
              <a:ext cx="1631092" cy="815546"/>
              <a:chOff x="2743200" y="2804984"/>
              <a:chExt cx="1631092" cy="815546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9EEEC4E9-0FC6-482C-BC7D-3BA971306B12}"/>
                  </a:ext>
                </a:extLst>
              </p:cNvPr>
              <p:cNvSpPr/>
              <p:nvPr/>
            </p:nvSpPr>
            <p:spPr>
              <a:xfrm>
                <a:off x="2743200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32914F55-9965-4E94-AC6A-636F007AA632}"/>
                  </a:ext>
                </a:extLst>
              </p:cNvPr>
              <p:cNvSpPr/>
              <p:nvPr/>
            </p:nvSpPr>
            <p:spPr>
              <a:xfrm>
                <a:off x="3558746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96" name="Title 1">
              <a:extLst>
                <a:ext uri="{FF2B5EF4-FFF2-40B4-BE49-F238E27FC236}">
                  <a16:creationId xmlns:a16="http://schemas.microsoft.com/office/drawing/2014/main" id="{E2010D57-271A-4BA9-BC9A-B63906B9ECC3}"/>
                </a:ext>
              </a:extLst>
            </p:cNvPr>
            <p:cNvSpPr txBox="1">
              <a:spLocks/>
            </p:cNvSpPr>
            <p:nvPr/>
          </p:nvSpPr>
          <p:spPr>
            <a:xfrm>
              <a:off x="2906829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A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97" name="Title 1">
              <a:extLst>
                <a:ext uri="{FF2B5EF4-FFF2-40B4-BE49-F238E27FC236}">
                  <a16:creationId xmlns:a16="http://schemas.microsoft.com/office/drawing/2014/main" id="{9E3FE23C-A3D8-4485-B8C5-2BD882F96CBA}"/>
                </a:ext>
              </a:extLst>
            </p:cNvPr>
            <p:cNvSpPr txBox="1">
              <a:spLocks/>
            </p:cNvSpPr>
            <p:nvPr/>
          </p:nvSpPr>
          <p:spPr>
            <a:xfrm>
              <a:off x="3719774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T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</p:grp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3AA37FCC-DA87-4372-8F8B-64382C8C2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432" y="5531008"/>
            <a:ext cx="2636474" cy="529551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Hash(AT) = h1</a:t>
            </a: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7CFE5502-D3DF-4A07-8DB5-316A2AE4ECF2}"/>
              </a:ext>
            </a:extLst>
          </p:cNvPr>
          <p:cNvSpPr txBox="1">
            <a:spLocks/>
          </p:cNvSpPr>
          <p:nvPr/>
        </p:nvSpPr>
        <p:spPr>
          <a:xfrm>
            <a:off x="339432" y="4121232"/>
            <a:ext cx="2636474" cy="529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Hash(AT) = h1</a:t>
            </a:r>
            <a:endParaRPr lang="en-US" b="1" dirty="0">
              <a:solidFill>
                <a:schemeClr val="bg2">
                  <a:lumMod val="25000"/>
                </a:schemeClr>
              </a:solidFill>
              <a:latin typeface="Montserrat Medium" panose="00000600000000000000" pitchFamily="2" charset="0"/>
              <a:ea typeface="Roboto" panose="02000000000000000000" pitchFamily="2" charset="0"/>
            </a:endParaRP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C0C35538-053B-4269-8885-646F8CD472AA}"/>
              </a:ext>
            </a:extLst>
          </p:cNvPr>
          <p:cNvSpPr txBox="1">
            <a:spLocks/>
          </p:cNvSpPr>
          <p:nvPr/>
        </p:nvSpPr>
        <p:spPr>
          <a:xfrm>
            <a:off x="2898859" y="6041847"/>
            <a:ext cx="2636474" cy="529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Ditemukan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!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A3ECC37-DCE2-4EB4-AAA7-0667E4F5189F}"/>
              </a:ext>
            </a:extLst>
          </p:cNvPr>
          <p:cNvSpPr/>
          <p:nvPr/>
        </p:nvSpPr>
        <p:spPr>
          <a:xfrm>
            <a:off x="3129103" y="3196440"/>
            <a:ext cx="1631092" cy="8145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2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7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59C23-C4C5-4D8E-9251-6880AC66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9599" y="1541462"/>
            <a:ext cx="7127875" cy="1325563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Algoritma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 Rabin-Karp</a:t>
            </a:r>
            <a:endParaRPr lang="en-US" dirty="0">
              <a:latin typeface="Montserrat" panose="00000500000000000000" pitchFamily="2" charset="0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6E27626-86BA-413A-B7AA-032BC687FB1C}"/>
              </a:ext>
            </a:extLst>
          </p:cNvPr>
          <p:cNvGrpSpPr/>
          <p:nvPr/>
        </p:nvGrpSpPr>
        <p:grpSpPr>
          <a:xfrm>
            <a:off x="2313557" y="3175430"/>
            <a:ext cx="7339914" cy="815546"/>
            <a:chOff x="1945257" y="2844916"/>
            <a:chExt cx="7339914" cy="815546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A382B29E-CDE2-41A2-BCB2-F3D436353B53}"/>
                </a:ext>
              </a:extLst>
            </p:cNvPr>
            <p:cNvGrpSpPr/>
            <p:nvPr/>
          </p:nvGrpSpPr>
          <p:grpSpPr>
            <a:xfrm>
              <a:off x="1945257" y="2844916"/>
              <a:ext cx="7339914" cy="815546"/>
              <a:chOff x="1927654" y="2804984"/>
              <a:chExt cx="7339914" cy="815546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21B1B2E6-9C45-49FE-BFD3-E54F5CA3090E}"/>
                  </a:ext>
                </a:extLst>
              </p:cNvPr>
              <p:cNvSpPr/>
              <p:nvPr/>
            </p:nvSpPr>
            <p:spPr>
              <a:xfrm>
                <a:off x="1927654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56F2708F-8C83-408C-857B-A1D5F057BD75}"/>
                  </a:ext>
                </a:extLst>
              </p:cNvPr>
              <p:cNvSpPr/>
              <p:nvPr/>
            </p:nvSpPr>
            <p:spPr>
              <a:xfrm>
                <a:off x="2743200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4787FFE2-CFBB-485F-AC47-79DF4EEF119C}"/>
                  </a:ext>
                </a:extLst>
              </p:cNvPr>
              <p:cNvSpPr/>
              <p:nvPr/>
            </p:nvSpPr>
            <p:spPr>
              <a:xfrm>
                <a:off x="3558746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42528893-A19C-4D75-9FCF-352FB91AA82C}"/>
                  </a:ext>
                </a:extLst>
              </p:cNvPr>
              <p:cNvSpPr/>
              <p:nvPr/>
            </p:nvSpPr>
            <p:spPr>
              <a:xfrm>
                <a:off x="4374292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F126FEA3-9F52-42AC-8C71-E002B28C13DB}"/>
                  </a:ext>
                </a:extLst>
              </p:cNvPr>
              <p:cNvSpPr/>
              <p:nvPr/>
            </p:nvSpPr>
            <p:spPr>
              <a:xfrm>
                <a:off x="5189838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33584013-B80F-4928-B40A-C83560EA6CAC}"/>
                  </a:ext>
                </a:extLst>
              </p:cNvPr>
              <p:cNvSpPr/>
              <p:nvPr/>
            </p:nvSpPr>
            <p:spPr>
              <a:xfrm>
                <a:off x="6005384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0DDD00C-C887-4298-9823-912802FAE236}"/>
                  </a:ext>
                </a:extLst>
              </p:cNvPr>
              <p:cNvSpPr/>
              <p:nvPr/>
            </p:nvSpPr>
            <p:spPr>
              <a:xfrm>
                <a:off x="6820930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391B466B-B19D-4293-9C60-E77423AF31AD}"/>
                  </a:ext>
                </a:extLst>
              </p:cNvPr>
              <p:cNvSpPr/>
              <p:nvPr/>
            </p:nvSpPr>
            <p:spPr>
              <a:xfrm>
                <a:off x="7636476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BBD3481B-C5BC-4EC8-9208-C5E776784302}"/>
                  </a:ext>
                </a:extLst>
              </p:cNvPr>
              <p:cNvSpPr/>
              <p:nvPr/>
            </p:nvSpPr>
            <p:spPr>
              <a:xfrm>
                <a:off x="8452022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8" name="Title 1">
              <a:extLst>
                <a:ext uri="{FF2B5EF4-FFF2-40B4-BE49-F238E27FC236}">
                  <a16:creationId xmlns:a16="http://schemas.microsoft.com/office/drawing/2014/main" id="{CD1F772C-0C5E-4F4B-82D1-08F06EE1E88C}"/>
                </a:ext>
              </a:extLst>
            </p:cNvPr>
            <p:cNvSpPr txBox="1">
              <a:spLocks/>
            </p:cNvSpPr>
            <p:nvPr/>
          </p:nvSpPr>
          <p:spPr>
            <a:xfrm>
              <a:off x="2906829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A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79" name="Title 1">
              <a:extLst>
                <a:ext uri="{FF2B5EF4-FFF2-40B4-BE49-F238E27FC236}">
                  <a16:creationId xmlns:a16="http://schemas.microsoft.com/office/drawing/2014/main" id="{C27E1BC5-169D-4139-AE04-8191A5C3A71D}"/>
                </a:ext>
              </a:extLst>
            </p:cNvPr>
            <p:cNvSpPr txBox="1">
              <a:spLocks/>
            </p:cNvSpPr>
            <p:nvPr/>
          </p:nvSpPr>
          <p:spPr>
            <a:xfrm>
              <a:off x="3719774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T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80" name="Title 1">
              <a:extLst>
                <a:ext uri="{FF2B5EF4-FFF2-40B4-BE49-F238E27FC236}">
                  <a16:creationId xmlns:a16="http://schemas.microsoft.com/office/drawing/2014/main" id="{17CBB36D-00A1-4572-B3C4-0FE6F491E245}"/>
                </a:ext>
              </a:extLst>
            </p:cNvPr>
            <p:cNvSpPr txBox="1">
              <a:spLocks/>
            </p:cNvSpPr>
            <p:nvPr/>
          </p:nvSpPr>
          <p:spPr>
            <a:xfrm>
              <a:off x="4515116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C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81" name="Title 1">
              <a:extLst>
                <a:ext uri="{FF2B5EF4-FFF2-40B4-BE49-F238E27FC236}">
                  <a16:creationId xmlns:a16="http://schemas.microsoft.com/office/drawing/2014/main" id="{3B981E3D-7DBF-48F9-9B28-65A4C266BC5C}"/>
                </a:ext>
              </a:extLst>
            </p:cNvPr>
            <p:cNvSpPr txBox="1">
              <a:spLocks/>
            </p:cNvSpPr>
            <p:nvPr/>
          </p:nvSpPr>
          <p:spPr>
            <a:xfrm>
              <a:off x="5330662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A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82" name="Title 1">
              <a:extLst>
                <a:ext uri="{FF2B5EF4-FFF2-40B4-BE49-F238E27FC236}">
                  <a16:creationId xmlns:a16="http://schemas.microsoft.com/office/drawing/2014/main" id="{B553ACD1-E755-42C2-AA12-54ACE762D306}"/>
                </a:ext>
              </a:extLst>
            </p:cNvPr>
            <p:cNvSpPr txBox="1">
              <a:spLocks/>
            </p:cNvSpPr>
            <p:nvPr/>
          </p:nvSpPr>
          <p:spPr>
            <a:xfrm>
              <a:off x="6186616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T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83" name="Title 1">
              <a:extLst>
                <a:ext uri="{FF2B5EF4-FFF2-40B4-BE49-F238E27FC236}">
                  <a16:creationId xmlns:a16="http://schemas.microsoft.com/office/drawing/2014/main" id="{A33B72DE-80B7-4688-B2CA-27F1E6CE25BF}"/>
                </a:ext>
              </a:extLst>
            </p:cNvPr>
            <p:cNvSpPr txBox="1">
              <a:spLocks/>
            </p:cNvSpPr>
            <p:nvPr/>
          </p:nvSpPr>
          <p:spPr>
            <a:xfrm>
              <a:off x="7002162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G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84" name="Title 1">
              <a:extLst>
                <a:ext uri="{FF2B5EF4-FFF2-40B4-BE49-F238E27FC236}">
                  <a16:creationId xmlns:a16="http://schemas.microsoft.com/office/drawing/2014/main" id="{64FDED44-1EEB-447A-AE9B-CD6D226CB630}"/>
                </a:ext>
              </a:extLst>
            </p:cNvPr>
            <p:cNvSpPr txBox="1">
              <a:spLocks/>
            </p:cNvSpPr>
            <p:nvPr/>
          </p:nvSpPr>
          <p:spPr>
            <a:xfrm>
              <a:off x="7790827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A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BA268FB-D0C2-45B3-89B5-A763EA764B50}"/>
              </a:ext>
            </a:extLst>
          </p:cNvPr>
          <p:cNvGrpSpPr/>
          <p:nvPr/>
        </p:nvGrpSpPr>
        <p:grpSpPr>
          <a:xfrm>
            <a:off x="3944649" y="4386008"/>
            <a:ext cx="1631092" cy="815546"/>
            <a:chOff x="2760803" y="2844916"/>
            <a:chExt cx="1631092" cy="815546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4A767A54-F9AF-4FEA-9802-C0FD137DD65D}"/>
                </a:ext>
              </a:extLst>
            </p:cNvPr>
            <p:cNvGrpSpPr/>
            <p:nvPr/>
          </p:nvGrpSpPr>
          <p:grpSpPr>
            <a:xfrm>
              <a:off x="2760803" y="2844916"/>
              <a:ext cx="1631092" cy="815546"/>
              <a:chOff x="2743200" y="2804984"/>
              <a:chExt cx="1631092" cy="815546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9EEEC4E9-0FC6-482C-BC7D-3BA971306B12}"/>
                  </a:ext>
                </a:extLst>
              </p:cNvPr>
              <p:cNvSpPr/>
              <p:nvPr/>
            </p:nvSpPr>
            <p:spPr>
              <a:xfrm>
                <a:off x="2743200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32914F55-9965-4E94-AC6A-636F007AA632}"/>
                  </a:ext>
                </a:extLst>
              </p:cNvPr>
              <p:cNvSpPr/>
              <p:nvPr/>
            </p:nvSpPr>
            <p:spPr>
              <a:xfrm>
                <a:off x="3558746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96" name="Title 1">
              <a:extLst>
                <a:ext uri="{FF2B5EF4-FFF2-40B4-BE49-F238E27FC236}">
                  <a16:creationId xmlns:a16="http://schemas.microsoft.com/office/drawing/2014/main" id="{E2010D57-271A-4BA9-BC9A-B63906B9ECC3}"/>
                </a:ext>
              </a:extLst>
            </p:cNvPr>
            <p:cNvSpPr txBox="1">
              <a:spLocks/>
            </p:cNvSpPr>
            <p:nvPr/>
          </p:nvSpPr>
          <p:spPr>
            <a:xfrm>
              <a:off x="2906829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A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97" name="Title 1">
              <a:extLst>
                <a:ext uri="{FF2B5EF4-FFF2-40B4-BE49-F238E27FC236}">
                  <a16:creationId xmlns:a16="http://schemas.microsoft.com/office/drawing/2014/main" id="{9E3FE23C-A3D8-4485-B8C5-2BD882F96CBA}"/>
                </a:ext>
              </a:extLst>
            </p:cNvPr>
            <p:cNvSpPr txBox="1">
              <a:spLocks/>
            </p:cNvSpPr>
            <p:nvPr/>
          </p:nvSpPr>
          <p:spPr>
            <a:xfrm>
              <a:off x="3719774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T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</p:grp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3AA37FCC-DA87-4372-8F8B-64382C8C2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432" y="5531008"/>
            <a:ext cx="2636474" cy="529551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Hash(AT) = h1</a:t>
            </a: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7CFE5502-D3DF-4A07-8DB5-316A2AE4ECF2}"/>
              </a:ext>
            </a:extLst>
          </p:cNvPr>
          <p:cNvSpPr txBox="1">
            <a:spLocks/>
          </p:cNvSpPr>
          <p:nvPr/>
        </p:nvSpPr>
        <p:spPr>
          <a:xfrm>
            <a:off x="339432" y="4121232"/>
            <a:ext cx="2636474" cy="529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Montserrat Medium" panose="00000600000000000000" pitchFamily="2" charset="0"/>
                <a:ea typeface="Roboto" panose="02000000000000000000" pitchFamily="2" charset="0"/>
                <a:cs typeface="+mn-cs"/>
              </a:rPr>
              <a:t>Hash(TC) = h2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94E9061-B707-4E0D-9CA5-D661567720C9}"/>
              </a:ext>
            </a:extLst>
          </p:cNvPr>
          <p:cNvSpPr/>
          <p:nvPr/>
        </p:nvSpPr>
        <p:spPr>
          <a:xfrm>
            <a:off x="3944649" y="3196440"/>
            <a:ext cx="1631092" cy="8145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828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59C23-C4C5-4D8E-9251-6880AC66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9599" y="1541462"/>
            <a:ext cx="7127875" cy="1325563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Algoritma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 Rabin-Karp</a:t>
            </a:r>
            <a:endParaRPr lang="en-US" dirty="0">
              <a:latin typeface="Montserrat" panose="00000500000000000000" pitchFamily="2" charset="0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6E27626-86BA-413A-B7AA-032BC687FB1C}"/>
              </a:ext>
            </a:extLst>
          </p:cNvPr>
          <p:cNvGrpSpPr/>
          <p:nvPr/>
        </p:nvGrpSpPr>
        <p:grpSpPr>
          <a:xfrm>
            <a:off x="2313557" y="3175430"/>
            <a:ext cx="7339914" cy="815546"/>
            <a:chOff x="1945257" y="2844916"/>
            <a:chExt cx="7339914" cy="815546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A382B29E-CDE2-41A2-BCB2-F3D436353B53}"/>
                </a:ext>
              </a:extLst>
            </p:cNvPr>
            <p:cNvGrpSpPr/>
            <p:nvPr/>
          </p:nvGrpSpPr>
          <p:grpSpPr>
            <a:xfrm>
              <a:off x="1945257" y="2844916"/>
              <a:ext cx="7339914" cy="815546"/>
              <a:chOff x="1927654" y="2804984"/>
              <a:chExt cx="7339914" cy="815546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21B1B2E6-9C45-49FE-BFD3-E54F5CA3090E}"/>
                  </a:ext>
                </a:extLst>
              </p:cNvPr>
              <p:cNvSpPr/>
              <p:nvPr/>
            </p:nvSpPr>
            <p:spPr>
              <a:xfrm>
                <a:off x="1927654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56F2708F-8C83-408C-857B-A1D5F057BD75}"/>
                  </a:ext>
                </a:extLst>
              </p:cNvPr>
              <p:cNvSpPr/>
              <p:nvPr/>
            </p:nvSpPr>
            <p:spPr>
              <a:xfrm>
                <a:off x="2743200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4787FFE2-CFBB-485F-AC47-79DF4EEF119C}"/>
                  </a:ext>
                </a:extLst>
              </p:cNvPr>
              <p:cNvSpPr/>
              <p:nvPr/>
            </p:nvSpPr>
            <p:spPr>
              <a:xfrm>
                <a:off x="3558746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42528893-A19C-4D75-9FCF-352FB91AA82C}"/>
                  </a:ext>
                </a:extLst>
              </p:cNvPr>
              <p:cNvSpPr/>
              <p:nvPr/>
            </p:nvSpPr>
            <p:spPr>
              <a:xfrm>
                <a:off x="4374292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F126FEA3-9F52-42AC-8C71-E002B28C13DB}"/>
                  </a:ext>
                </a:extLst>
              </p:cNvPr>
              <p:cNvSpPr/>
              <p:nvPr/>
            </p:nvSpPr>
            <p:spPr>
              <a:xfrm>
                <a:off x="5189838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33584013-B80F-4928-B40A-C83560EA6CAC}"/>
                  </a:ext>
                </a:extLst>
              </p:cNvPr>
              <p:cNvSpPr/>
              <p:nvPr/>
            </p:nvSpPr>
            <p:spPr>
              <a:xfrm>
                <a:off x="6005384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0DDD00C-C887-4298-9823-912802FAE236}"/>
                  </a:ext>
                </a:extLst>
              </p:cNvPr>
              <p:cNvSpPr/>
              <p:nvPr/>
            </p:nvSpPr>
            <p:spPr>
              <a:xfrm>
                <a:off x="6820930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391B466B-B19D-4293-9C60-E77423AF31AD}"/>
                  </a:ext>
                </a:extLst>
              </p:cNvPr>
              <p:cNvSpPr/>
              <p:nvPr/>
            </p:nvSpPr>
            <p:spPr>
              <a:xfrm>
                <a:off x="7636476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BBD3481B-C5BC-4EC8-9208-C5E776784302}"/>
                  </a:ext>
                </a:extLst>
              </p:cNvPr>
              <p:cNvSpPr/>
              <p:nvPr/>
            </p:nvSpPr>
            <p:spPr>
              <a:xfrm>
                <a:off x="8452022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8" name="Title 1">
              <a:extLst>
                <a:ext uri="{FF2B5EF4-FFF2-40B4-BE49-F238E27FC236}">
                  <a16:creationId xmlns:a16="http://schemas.microsoft.com/office/drawing/2014/main" id="{CD1F772C-0C5E-4F4B-82D1-08F06EE1E88C}"/>
                </a:ext>
              </a:extLst>
            </p:cNvPr>
            <p:cNvSpPr txBox="1">
              <a:spLocks/>
            </p:cNvSpPr>
            <p:nvPr/>
          </p:nvSpPr>
          <p:spPr>
            <a:xfrm>
              <a:off x="2906829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A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79" name="Title 1">
              <a:extLst>
                <a:ext uri="{FF2B5EF4-FFF2-40B4-BE49-F238E27FC236}">
                  <a16:creationId xmlns:a16="http://schemas.microsoft.com/office/drawing/2014/main" id="{C27E1BC5-169D-4139-AE04-8191A5C3A71D}"/>
                </a:ext>
              </a:extLst>
            </p:cNvPr>
            <p:cNvSpPr txBox="1">
              <a:spLocks/>
            </p:cNvSpPr>
            <p:nvPr/>
          </p:nvSpPr>
          <p:spPr>
            <a:xfrm>
              <a:off x="3719774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T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80" name="Title 1">
              <a:extLst>
                <a:ext uri="{FF2B5EF4-FFF2-40B4-BE49-F238E27FC236}">
                  <a16:creationId xmlns:a16="http://schemas.microsoft.com/office/drawing/2014/main" id="{17CBB36D-00A1-4572-B3C4-0FE6F491E245}"/>
                </a:ext>
              </a:extLst>
            </p:cNvPr>
            <p:cNvSpPr txBox="1">
              <a:spLocks/>
            </p:cNvSpPr>
            <p:nvPr/>
          </p:nvSpPr>
          <p:spPr>
            <a:xfrm>
              <a:off x="4515116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C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81" name="Title 1">
              <a:extLst>
                <a:ext uri="{FF2B5EF4-FFF2-40B4-BE49-F238E27FC236}">
                  <a16:creationId xmlns:a16="http://schemas.microsoft.com/office/drawing/2014/main" id="{3B981E3D-7DBF-48F9-9B28-65A4C266BC5C}"/>
                </a:ext>
              </a:extLst>
            </p:cNvPr>
            <p:cNvSpPr txBox="1">
              <a:spLocks/>
            </p:cNvSpPr>
            <p:nvPr/>
          </p:nvSpPr>
          <p:spPr>
            <a:xfrm>
              <a:off x="5330662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A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82" name="Title 1">
              <a:extLst>
                <a:ext uri="{FF2B5EF4-FFF2-40B4-BE49-F238E27FC236}">
                  <a16:creationId xmlns:a16="http://schemas.microsoft.com/office/drawing/2014/main" id="{B553ACD1-E755-42C2-AA12-54ACE762D306}"/>
                </a:ext>
              </a:extLst>
            </p:cNvPr>
            <p:cNvSpPr txBox="1">
              <a:spLocks/>
            </p:cNvSpPr>
            <p:nvPr/>
          </p:nvSpPr>
          <p:spPr>
            <a:xfrm>
              <a:off x="6186616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T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83" name="Title 1">
              <a:extLst>
                <a:ext uri="{FF2B5EF4-FFF2-40B4-BE49-F238E27FC236}">
                  <a16:creationId xmlns:a16="http://schemas.microsoft.com/office/drawing/2014/main" id="{A33B72DE-80B7-4688-B2CA-27F1E6CE25BF}"/>
                </a:ext>
              </a:extLst>
            </p:cNvPr>
            <p:cNvSpPr txBox="1">
              <a:spLocks/>
            </p:cNvSpPr>
            <p:nvPr/>
          </p:nvSpPr>
          <p:spPr>
            <a:xfrm>
              <a:off x="7002162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G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84" name="Title 1">
              <a:extLst>
                <a:ext uri="{FF2B5EF4-FFF2-40B4-BE49-F238E27FC236}">
                  <a16:creationId xmlns:a16="http://schemas.microsoft.com/office/drawing/2014/main" id="{64FDED44-1EEB-447A-AE9B-CD6D226CB630}"/>
                </a:ext>
              </a:extLst>
            </p:cNvPr>
            <p:cNvSpPr txBox="1">
              <a:spLocks/>
            </p:cNvSpPr>
            <p:nvPr/>
          </p:nvSpPr>
          <p:spPr>
            <a:xfrm>
              <a:off x="7790827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A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BA268FB-D0C2-45B3-89B5-A763EA764B50}"/>
              </a:ext>
            </a:extLst>
          </p:cNvPr>
          <p:cNvGrpSpPr/>
          <p:nvPr/>
        </p:nvGrpSpPr>
        <p:grpSpPr>
          <a:xfrm>
            <a:off x="4760195" y="4386008"/>
            <a:ext cx="1631092" cy="815546"/>
            <a:chOff x="2760803" y="2844916"/>
            <a:chExt cx="1631092" cy="815546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4A767A54-F9AF-4FEA-9802-C0FD137DD65D}"/>
                </a:ext>
              </a:extLst>
            </p:cNvPr>
            <p:cNvGrpSpPr/>
            <p:nvPr/>
          </p:nvGrpSpPr>
          <p:grpSpPr>
            <a:xfrm>
              <a:off x="2760803" y="2844916"/>
              <a:ext cx="1631092" cy="815546"/>
              <a:chOff x="2743200" y="2804984"/>
              <a:chExt cx="1631092" cy="815546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9EEEC4E9-0FC6-482C-BC7D-3BA971306B12}"/>
                  </a:ext>
                </a:extLst>
              </p:cNvPr>
              <p:cNvSpPr/>
              <p:nvPr/>
            </p:nvSpPr>
            <p:spPr>
              <a:xfrm>
                <a:off x="2743200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32914F55-9965-4E94-AC6A-636F007AA632}"/>
                  </a:ext>
                </a:extLst>
              </p:cNvPr>
              <p:cNvSpPr/>
              <p:nvPr/>
            </p:nvSpPr>
            <p:spPr>
              <a:xfrm>
                <a:off x="3558746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96" name="Title 1">
              <a:extLst>
                <a:ext uri="{FF2B5EF4-FFF2-40B4-BE49-F238E27FC236}">
                  <a16:creationId xmlns:a16="http://schemas.microsoft.com/office/drawing/2014/main" id="{E2010D57-271A-4BA9-BC9A-B63906B9ECC3}"/>
                </a:ext>
              </a:extLst>
            </p:cNvPr>
            <p:cNvSpPr txBox="1">
              <a:spLocks/>
            </p:cNvSpPr>
            <p:nvPr/>
          </p:nvSpPr>
          <p:spPr>
            <a:xfrm>
              <a:off x="2906829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A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97" name="Title 1">
              <a:extLst>
                <a:ext uri="{FF2B5EF4-FFF2-40B4-BE49-F238E27FC236}">
                  <a16:creationId xmlns:a16="http://schemas.microsoft.com/office/drawing/2014/main" id="{9E3FE23C-A3D8-4485-B8C5-2BD882F96CBA}"/>
                </a:ext>
              </a:extLst>
            </p:cNvPr>
            <p:cNvSpPr txBox="1">
              <a:spLocks/>
            </p:cNvSpPr>
            <p:nvPr/>
          </p:nvSpPr>
          <p:spPr>
            <a:xfrm>
              <a:off x="3719774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T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</p:grp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3AA37FCC-DA87-4372-8F8B-64382C8C2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432" y="5531008"/>
            <a:ext cx="2636474" cy="529551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Hash(AT) = h1</a:t>
            </a: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7CFE5502-D3DF-4A07-8DB5-316A2AE4ECF2}"/>
              </a:ext>
            </a:extLst>
          </p:cNvPr>
          <p:cNvSpPr txBox="1">
            <a:spLocks/>
          </p:cNvSpPr>
          <p:nvPr/>
        </p:nvSpPr>
        <p:spPr>
          <a:xfrm>
            <a:off x="339431" y="4121231"/>
            <a:ext cx="2712113" cy="727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Montserrat Medium" panose="00000600000000000000" pitchFamily="2" charset="0"/>
                <a:ea typeface="Roboto" panose="02000000000000000000" pitchFamily="2" charset="0"/>
                <a:cs typeface="+mn-cs"/>
              </a:rPr>
              <a:t>Hash(CA) = h3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DD58B24-FF03-4F6A-ABEA-4B10DCC0E6EF}"/>
              </a:ext>
            </a:extLst>
          </p:cNvPr>
          <p:cNvSpPr/>
          <p:nvPr/>
        </p:nvSpPr>
        <p:spPr>
          <a:xfrm>
            <a:off x="4766872" y="3196440"/>
            <a:ext cx="1631092" cy="8145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59C23-C4C5-4D8E-9251-6880AC66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9599" y="1541462"/>
            <a:ext cx="7127875" cy="1325563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Algoritma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 Rabin-Karp</a:t>
            </a:r>
            <a:endParaRPr lang="en-US" dirty="0">
              <a:latin typeface="Montserrat" panose="00000500000000000000" pitchFamily="2" charset="0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6E27626-86BA-413A-B7AA-032BC687FB1C}"/>
              </a:ext>
            </a:extLst>
          </p:cNvPr>
          <p:cNvGrpSpPr/>
          <p:nvPr/>
        </p:nvGrpSpPr>
        <p:grpSpPr>
          <a:xfrm>
            <a:off x="2313557" y="3175430"/>
            <a:ext cx="7339914" cy="815546"/>
            <a:chOff x="1945257" y="2844916"/>
            <a:chExt cx="7339914" cy="815546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A382B29E-CDE2-41A2-BCB2-F3D436353B53}"/>
                </a:ext>
              </a:extLst>
            </p:cNvPr>
            <p:cNvGrpSpPr/>
            <p:nvPr/>
          </p:nvGrpSpPr>
          <p:grpSpPr>
            <a:xfrm>
              <a:off x="1945257" y="2844916"/>
              <a:ext cx="7339914" cy="815546"/>
              <a:chOff x="1927654" y="2804984"/>
              <a:chExt cx="7339914" cy="815546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21B1B2E6-9C45-49FE-BFD3-E54F5CA3090E}"/>
                  </a:ext>
                </a:extLst>
              </p:cNvPr>
              <p:cNvSpPr/>
              <p:nvPr/>
            </p:nvSpPr>
            <p:spPr>
              <a:xfrm>
                <a:off x="1927654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56F2708F-8C83-408C-857B-A1D5F057BD75}"/>
                  </a:ext>
                </a:extLst>
              </p:cNvPr>
              <p:cNvSpPr/>
              <p:nvPr/>
            </p:nvSpPr>
            <p:spPr>
              <a:xfrm>
                <a:off x="2743200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4787FFE2-CFBB-485F-AC47-79DF4EEF119C}"/>
                  </a:ext>
                </a:extLst>
              </p:cNvPr>
              <p:cNvSpPr/>
              <p:nvPr/>
            </p:nvSpPr>
            <p:spPr>
              <a:xfrm>
                <a:off x="3558746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42528893-A19C-4D75-9FCF-352FB91AA82C}"/>
                  </a:ext>
                </a:extLst>
              </p:cNvPr>
              <p:cNvSpPr/>
              <p:nvPr/>
            </p:nvSpPr>
            <p:spPr>
              <a:xfrm>
                <a:off x="4374292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F126FEA3-9F52-42AC-8C71-E002B28C13DB}"/>
                  </a:ext>
                </a:extLst>
              </p:cNvPr>
              <p:cNvSpPr/>
              <p:nvPr/>
            </p:nvSpPr>
            <p:spPr>
              <a:xfrm>
                <a:off x="5189838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33584013-B80F-4928-B40A-C83560EA6CAC}"/>
                  </a:ext>
                </a:extLst>
              </p:cNvPr>
              <p:cNvSpPr/>
              <p:nvPr/>
            </p:nvSpPr>
            <p:spPr>
              <a:xfrm>
                <a:off x="6005384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0DDD00C-C887-4298-9823-912802FAE236}"/>
                  </a:ext>
                </a:extLst>
              </p:cNvPr>
              <p:cNvSpPr/>
              <p:nvPr/>
            </p:nvSpPr>
            <p:spPr>
              <a:xfrm>
                <a:off x="6820930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391B466B-B19D-4293-9C60-E77423AF31AD}"/>
                  </a:ext>
                </a:extLst>
              </p:cNvPr>
              <p:cNvSpPr/>
              <p:nvPr/>
            </p:nvSpPr>
            <p:spPr>
              <a:xfrm>
                <a:off x="7636476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BBD3481B-C5BC-4EC8-9208-C5E776784302}"/>
                  </a:ext>
                </a:extLst>
              </p:cNvPr>
              <p:cNvSpPr/>
              <p:nvPr/>
            </p:nvSpPr>
            <p:spPr>
              <a:xfrm>
                <a:off x="8452022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8" name="Title 1">
              <a:extLst>
                <a:ext uri="{FF2B5EF4-FFF2-40B4-BE49-F238E27FC236}">
                  <a16:creationId xmlns:a16="http://schemas.microsoft.com/office/drawing/2014/main" id="{CD1F772C-0C5E-4F4B-82D1-08F06EE1E88C}"/>
                </a:ext>
              </a:extLst>
            </p:cNvPr>
            <p:cNvSpPr txBox="1">
              <a:spLocks/>
            </p:cNvSpPr>
            <p:nvPr/>
          </p:nvSpPr>
          <p:spPr>
            <a:xfrm>
              <a:off x="2906829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A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79" name="Title 1">
              <a:extLst>
                <a:ext uri="{FF2B5EF4-FFF2-40B4-BE49-F238E27FC236}">
                  <a16:creationId xmlns:a16="http://schemas.microsoft.com/office/drawing/2014/main" id="{C27E1BC5-169D-4139-AE04-8191A5C3A71D}"/>
                </a:ext>
              </a:extLst>
            </p:cNvPr>
            <p:cNvSpPr txBox="1">
              <a:spLocks/>
            </p:cNvSpPr>
            <p:nvPr/>
          </p:nvSpPr>
          <p:spPr>
            <a:xfrm>
              <a:off x="3719774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T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80" name="Title 1">
              <a:extLst>
                <a:ext uri="{FF2B5EF4-FFF2-40B4-BE49-F238E27FC236}">
                  <a16:creationId xmlns:a16="http://schemas.microsoft.com/office/drawing/2014/main" id="{17CBB36D-00A1-4572-B3C4-0FE6F491E245}"/>
                </a:ext>
              </a:extLst>
            </p:cNvPr>
            <p:cNvSpPr txBox="1">
              <a:spLocks/>
            </p:cNvSpPr>
            <p:nvPr/>
          </p:nvSpPr>
          <p:spPr>
            <a:xfrm>
              <a:off x="4515116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C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81" name="Title 1">
              <a:extLst>
                <a:ext uri="{FF2B5EF4-FFF2-40B4-BE49-F238E27FC236}">
                  <a16:creationId xmlns:a16="http://schemas.microsoft.com/office/drawing/2014/main" id="{3B981E3D-7DBF-48F9-9B28-65A4C266BC5C}"/>
                </a:ext>
              </a:extLst>
            </p:cNvPr>
            <p:cNvSpPr txBox="1">
              <a:spLocks/>
            </p:cNvSpPr>
            <p:nvPr/>
          </p:nvSpPr>
          <p:spPr>
            <a:xfrm>
              <a:off x="5330662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A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82" name="Title 1">
              <a:extLst>
                <a:ext uri="{FF2B5EF4-FFF2-40B4-BE49-F238E27FC236}">
                  <a16:creationId xmlns:a16="http://schemas.microsoft.com/office/drawing/2014/main" id="{B553ACD1-E755-42C2-AA12-54ACE762D306}"/>
                </a:ext>
              </a:extLst>
            </p:cNvPr>
            <p:cNvSpPr txBox="1">
              <a:spLocks/>
            </p:cNvSpPr>
            <p:nvPr/>
          </p:nvSpPr>
          <p:spPr>
            <a:xfrm>
              <a:off x="6186616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T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83" name="Title 1">
              <a:extLst>
                <a:ext uri="{FF2B5EF4-FFF2-40B4-BE49-F238E27FC236}">
                  <a16:creationId xmlns:a16="http://schemas.microsoft.com/office/drawing/2014/main" id="{A33B72DE-80B7-4688-B2CA-27F1E6CE25BF}"/>
                </a:ext>
              </a:extLst>
            </p:cNvPr>
            <p:cNvSpPr txBox="1">
              <a:spLocks/>
            </p:cNvSpPr>
            <p:nvPr/>
          </p:nvSpPr>
          <p:spPr>
            <a:xfrm>
              <a:off x="7002162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G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84" name="Title 1">
              <a:extLst>
                <a:ext uri="{FF2B5EF4-FFF2-40B4-BE49-F238E27FC236}">
                  <a16:creationId xmlns:a16="http://schemas.microsoft.com/office/drawing/2014/main" id="{64FDED44-1EEB-447A-AE9B-CD6D226CB630}"/>
                </a:ext>
              </a:extLst>
            </p:cNvPr>
            <p:cNvSpPr txBox="1">
              <a:spLocks/>
            </p:cNvSpPr>
            <p:nvPr/>
          </p:nvSpPr>
          <p:spPr>
            <a:xfrm>
              <a:off x="7790827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A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BA268FB-D0C2-45B3-89B5-A763EA764B50}"/>
              </a:ext>
            </a:extLst>
          </p:cNvPr>
          <p:cNvGrpSpPr/>
          <p:nvPr/>
        </p:nvGrpSpPr>
        <p:grpSpPr>
          <a:xfrm>
            <a:off x="5575741" y="4386008"/>
            <a:ext cx="1631092" cy="815546"/>
            <a:chOff x="2760803" y="2844916"/>
            <a:chExt cx="1631092" cy="815546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4A767A54-F9AF-4FEA-9802-C0FD137DD65D}"/>
                </a:ext>
              </a:extLst>
            </p:cNvPr>
            <p:cNvGrpSpPr/>
            <p:nvPr/>
          </p:nvGrpSpPr>
          <p:grpSpPr>
            <a:xfrm>
              <a:off x="2760803" y="2844916"/>
              <a:ext cx="1631092" cy="815546"/>
              <a:chOff x="2743200" y="2804984"/>
              <a:chExt cx="1631092" cy="815546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9EEEC4E9-0FC6-482C-BC7D-3BA971306B12}"/>
                  </a:ext>
                </a:extLst>
              </p:cNvPr>
              <p:cNvSpPr/>
              <p:nvPr/>
            </p:nvSpPr>
            <p:spPr>
              <a:xfrm>
                <a:off x="2743200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32914F55-9965-4E94-AC6A-636F007AA632}"/>
                  </a:ext>
                </a:extLst>
              </p:cNvPr>
              <p:cNvSpPr/>
              <p:nvPr/>
            </p:nvSpPr>
            <p:spPr>
              <a:xfrm>
                <a:off x="3558746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96" name="Title 1">
              <a:extLst>
                <a:ext uri="{FF2B5EF4-FFF2-40B4-BE49-F238E27FC236}">
                  <a16:creationId xmlns:a16="http://schemas.microsoft.com/office/drawing/2014/main" id="{E2010D57-271A-4BA9-BC9A-B63906B9ECC3}"/>
                </a:ext>
              </a:extLst>
            </p:cNvPr>
            <p:cNvSpPr txBox="1">
              <a:spLocks/>
            </p:cNvSpPr>
            <p:nvPr/>
          </p:nvSpPr>
          <p:spPr>
            <a:xfrm>
              <a:off x="2906829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A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97" name="Title 1">
              <a:extLst>
                <a:ext uri="{FF2B5EF4-FFF2-40B4-BE49-F238E27FC236}">
                  <a16:creationId xmlns:a16="http://schemas.microsoft.com/office/drawing/2014/main" id="{9E3FE23C-A3D8-4485-B8C5-2BD882F96CBA}"/>
                </a:ext>
              </a:extLst>
            </p:cNvPr>
            <p:cNvSpPr txBox="1">
              <a:spLocks/>
            </p:cNvSpPr>
            <p:nvPr/>
          </p:nvSpPr>
          <p:spPr>
            <a:xfrm>
              <a:off x="3719774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T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</p:grp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3AA37FCC-DA87-4372-8F8B-64382C8C2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432" y="5531008"/>
            <a:ext cx="2636474" cy="529551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Hash(AT) = h1</a:t>
            </a: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7CFE5502-D3DF-4A07-8DB5-316A2AE4ECF2}"/>
              </a:ext>
            </a:extLst>
          </p:cNvPr>
          <p:cNvSpPr txBox="1">
            <a:spLocks/>
          </p:cNvSpPr>
          <p:nvPr/>
        </p:nvSpPr>
        <p:spPr>
          <a:xfrm>
            <a:off x="339431" y="4121231"/>
            <a:ext cx="2712113" cy="727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Montserrat Medium" panose="00000600000000000000" pitchFamily="2" charset="0"/>
                <a:ea typeface="Roboto" panose="02000000000000000000" pitchFamily="2" charset="0"/>
                <a:cs typeface="+mn-cs"/>
              </a:rPr>
              <a:t>Hash(AT) = h1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03A8D5DE-B58C-48C9-B7E2-DF1E8DABB24F}"/>
              </a:ext>
            </a:extLst>
          </p:cNvPr>
          <p:cNvSpPr txBox="1">
            <a:spLocks/>
          </p:cNvSpPr>
          <p:nvPr/>
        </p:nvSpPr>
        <p:spPr>
          <a:xfrm>
            <a:off x="6727240" y="5596586"/>
            <a:ext cx="2636474" cy="529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Ditemukan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!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FD03EB1-B1F4-4AE4-A17E-B3CA06761011}"/>
              </a:ext>
            </a:extLst>
          </p:cNvPr>
          <p:cNvSpPr/>
          <p:nvPr/>
        </p:nvSpPr>
        <p:spPr>
          <a:xfrm>
            <a:off x="5595945" y="3196440"/>
            <a:ext cx="1631092" cy="8145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1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9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59C23-C4C5-4D8E-9251-6880AC66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9599" y="1541462"/>
            <a:ext cx="7127875" cy="1325563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Algoritma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 Rabin-Karp</a:t>
            </a:r>
            <a:endParaRPr lang="en-US" dirty="0">
              <a:latin typeface="Montserrat" panose="00000500000000000000" pitchFamily="2" charset="0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6E27626-86BA-413A-B7AA-032BC687FB1C}"/>
              </a:ext>
            </a:extLst>
          </p:cNvPr>
          <p:cNvGrpSpPr/>
          <p:nvPr/>
        </p:nvGrpSpPr>
        <p:grpSpPr>
          <a:xfrm>
            <a:off x="2313557" y="3175430"/>
            <a:ext cx="7339914" cy="815546"/>
            <a:chOff x="1945257" y="2844916"/>
            <a:chExt cx="7339914" cy="815546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A382B29E-CDE2-41A2-BCB2-F3D436353B53}"/>
                </a:ext>
              </a:extLst>
            </p:cNvPr>
            <p:cNvGrpSpPr/>
            <p:nvPr/>
          </p:nvGrpSpPr>
          <p:grpSpPr>
            <a:xfrm>
              <a:off x="1945257" y="2844916"/>
              <a:ext cx="7339914" cy="815546"/>
              <a:chOff x="1927654" y="2804984"/>
              <a:chExt cx="7339914" cy="815546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21B1B2E6-9C45-49FE-BFD3-E54F5CA3090E}"/>
                  </a:ext>
                </a:extLst>
              </p:cNvPr>
              <p:cNvSpPr/>
              <p:nvPr/>
            </p:nvSpPr>
            <p:spPr>
              <a:xfrm>
                <a:off x="1927654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56F2708F-8C83-408C-857B-A1D5F057BD75}"/>
                  </a:ext>
                </a:extLst>
              </p:cNvPr>
              <p:cNvSpPr/>
              <p:nvPr/>
            </p:nvSpPr>
            <p:spPr>
              <a:xfrm>
                <a:off x="2743200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4787FFE2-CFBB-485F-AC47-79DF4EEF119C}"/>
                  </a:ext>
                </a:extLst>
              </p:cNvPr>
              <p:cNvSpPr/>
              <p:nvPr/>
            </p:nvSpPr>
            <p:spPr>
              <a:xfrm>
                <a:off x="3558746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42528893-A19C-4D75-9FCF-352FB91AA82C}"/>
                  </a:ext>
                </a:extLst>
              </p:cNvPr>
              <p:cNvSpPr/>
              <p:nvPr/>
            </p:nvSpPr>
            <p:spPr>
              <a:xfrm>
                <a:off x="4374292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F126FEA3-9F52-42AC-8C71-E002B28C13DB}"/>
                  </a:ext>
                </a:extLst>
              </p:cNvPr>
              <p:cNvSpPr/>
              <p:nvPr/>
            </p:nvSpPr>
            <p:spPr>
              <a:xfrm>
                <a:off x="5189838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33584013-B80F-4928-B40A-C83560EA6CAC}"/>
                  </a:ext>
                </a:extLst>
              </p:cNvPr>
              <p:cNvSpPr/>
              <p:nvPr/>
            </p:nvSpPr>
            <p:spPr>
              <a:xfrm>
                <a:off x="6005384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0DDD00C-C887-4298-9823-912802FAE236}"/>
                  </a:ext>
                </a:extLst>
              </p:cNvPr>
              <p:cNvSpPr/>
              <p:nvPr/>
            </p:nvSpPr>
            <p:spPr>
              <a:xfrm>
                <a:off x="6820930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391B466B-B19D-4293-9C60-E77423AF31AD}"/>
                  </a:ext>
                </a:extLst>
              </p:cNvPr>
              <p:cNvSpPr/>
              <p:nvPr/>
            </p:nvSpPr>
            <p:spPr>
              <a:xfrm>
                <a:off x="7636476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BBD3481B-C5BC-4EC8-9208-C5E776784302}"/>
                  </a:ext>
                </a:extLst>
              </p:cNvPr>
              <p:cNvSpPr/>
              <p:nvPr/>
            </p:nvSpPr>
            <p:spPr>
              <a:xfrm>
                <a:off x="8452022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8" name="Title 1">
              <a:extLst>
                <a:ext uri="{FF2B5EF4-FFF2-40B4-BE49-F238E27FC236}">
                  <a16:creationId xmlns:a16="http://schemas.microsoft.com/office/drawing/2014/main" id="{CD1F772C-0C5E-4F4B-82D1-08F06EE1E88C}"/>
                </a:ext>
              </a:extLst>
            </p:cNvPr>
            <p:cNvSpPr txBox="1">
              <a:spLocks/>
            </p:cNvSpPr>
            <p:nvPr/>
          </p:nvSpPr>
          <p:spPr>
            <a:xfrm>
              <a:off x="2906829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A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79" name="Title 1">
              <a:extLst>
                <a:ext uri="{FF2B5EF4-FFF2-40B4-BE49-F238E27FC236}">
                  <a16:creationId xmlns:a16="http://schemas.microsoft.com/office/drawing/2014/main" id="{C27E1BC5-169D-4139-AE04-8191A5C3A71D}"/>
                </a:ext>
              </a:extLst>
            </p:cNvPr>
            <p:cNvSpPr txBox="1">
              <a:spLocks/>
            </p:cNvSpPr>
            <p:nvPr/>
          </p:nvSpPr>
          <p:spPr>
            <a:xfrm>
              <a:off x="3719774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T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80" name="Title 1">
              <a:extLst>
                <a:ext uri="{FF2B5EF4-FFF2-40B4-BE49-F238E27FC236}">
                  <a16:creationId xmlns:a16="http://schemas.microsoft.com/office/drawing/2014/main" id="{17CBB36D-00A1-4572-B3C4-0FE6F491E245}"/>
                </a:ext>
              </a:extLst>
            </p:cNvPr>
            <p:cNvSpPr txBox="1">
              <a:spLocks/>
            </p:cNvSpPr>
            <p:nvPr/>
          </p:nvSpPr>
          <p:spPr>
            <a:xfrm>
              <a:off x="4515116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C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81" name="Title 1">
              <a:extLst>
                <a:ext uri="{FF2B5EF4-FFF2-40B4-BE49-F238E27FC236}">
                  <a16:creationId xmlns:a16="http://schemas.microsoft.com/office/drawing/2014/main" id="{3B981E3D-7DBF-48F9-9B28-65A4C266BC5C}"/>
                </a:ext>
              </a:extLst>
            </p:cNvPr>
            <p:cNvSpPr txBox="1">
              <a:spLocks/>
            </p:cNvSpPr>
            <p:nvPr/>
          </p:nvSpPr>
          <p:spPr>
            <a:xfrm>
              <a:off x="5330662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A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82" name="Title 1">
              <a:extLst>
                <a:ext uri="{FF2B5EF4-FFF2-40B4-BE49-F238E27FC236}">
                  <a16:creationId xmlns:a16="http://schemas.microsoft.com/office/drawing/2014/main" id="{B553ACD1-E755-42C2-AA12-54ACE762D306}"/>
                </a:ext>
              </a:extLst>
            </p:cNvPr>
            <p:cNvSpPr txBox="1">
              <a:spLocks/>
            </p:cNvSpPr>
            <p:nvPr/>
          </p:nvSpPr>
          <p:spPr>
            <a:xfrm>
              <a:off x="6186616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T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83" name="Title 1">
              <a:extLst>
                <a:ext uri="{FF2B5EF4-FFF2-40B4-BE49-F238E27FC236}">
                  <a16:creationId xmlns:a16="http://schemas.microsoft.com/office/drawing/2014/main" id="{A33B72DE-80B7-4688-B2CA-27F1E6CE25BF}"/>
                </a:ext>
              </a:extLst>
            </p:cNvPr>
            <p:cNvSpPr txBox="1">
              <a:spLocks/>
            </p:cNvSpPr>
            <p:nvPr/>
          </p:nvSpPr>
          <p:spPr>
            <a:xfrm>
              <a:off x="7002162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G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84" name="Title 1">
              <a:extLst>
                <a:ext uri="{FF2B5EF4-FFF2-40B4-BE49-F238E27FC236}">
                  <a16:creationId xmlns:a16="http://schemas.microsoft.com/office/drawing/2014/main" id="{64FDED44-1EEB-447A-AE9B-CD6D226CB630}"/>
                </a:ext>
              </a:extLst>
            </p:cNvPr>
            <p:cNvSpPr txBox="1">
              <a:spLocks/>
            </p:cNvSpPr>
            <p:nvPr/>
          </p:nvSpPr>
          <p:spPr>
            <a:xfrm>
              <a:off x="7790827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A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BA268FB-D0C2-45B3-89B5-A763EA764B50}"/>
              </a:ext>
            </a:extLst>
          </p:cNvPr>
          <p:cNvGrpSpPr/>
          <p:nvPr/>
        </p:nvGrpSpPr>
        <p:grpSpPr>
          <a:xfrm>
            <a:off x="6391287" y="4386008"/>
            <a:ext cx="1631092" cy="815546"/>
            <a:chOff x="2760803" y="2844916"/>
            <a:chExt cx="1631092" cy="815546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4A767A54-F9AF-4FEA-9802-C0FD137DD65D}"/>
                </a:ext>
              </a:extLst>
            </p:cNvPr>
            <p:cNvGrpSpPr/>
            <p:nvPr/>
          </p:nvGrpSpPr>
          <p:grpSpPr>
            <a:xfrm>
              <a:off x="2760803" y="2844916"/>
              <a:ext cx="1631092" cy="815546"/>
              <a:chOff x="2743200" y="2804984"/>
              <a:chExt cx="1631092" cy="815546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9EEEC4E9-0FC6-482C-BC7D-3BA971306B12}"/>
                  </a:ext>
                </a:extLst>
              </p:cNvPr>
              <p:cNvSpPr/>
              <p:nvPr/>
            </p:nvSpPr>
            <p:spPr>
              <a:xfrm>
                <a:off x="2743200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32914F55-9965-4E94-AC6A-636F007AA632}"/>
                  </a:ext>
                </a:extLst>
              </p:cNvPr>
              <p:cNvSpPr/>
              <p:nvPr/>
            </p:nvSpPr>
            <p:spPr>
              <a:xfrm>
                <a:off x="3558746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96" name="Title 1">
              <a:extLst>
                <a:ext uri="{FF2B5EF4-FFF2-40B4-BE49-F238E27FC236}">
                  <a16:creationId xmlns:a16="http://schemas.microsoft.com/office/drawing/2014/main" id="{E2010D57-271A-4BA9-BC9A-B63906B9ECC3}"/>
                </a:ext>
              </a:extLst>
            </p:cNvPr>
            <p:cNvSpPr txBox="1">
              <a:spLocks/>
            </p:cNvSpPr>
            <p:nvPr/>
          </p:nvSpPr>
          <p:spPr>
            <a:xfrm>
              <a:off x="2906829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A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97" name="Title 1">
              <a:extLst>
                <a:ext uri="{FF2B5EF4-FFF2-40B4-BE49-F238E27FC236}">
                  <a16:creationId xmlns:a16="http://schemas.microsoft.com/office/drawing/2014/main" id="{9E3FE23C-A3D8-4485-B8C5-2BD882F96CBA}"/>
                </a:ext>
              </a:extLst>
            </p:cNvPr>
            <p:cNvSpPr txBox="1">
              <a:spLocks/>
            </p:cNvSpPr>
            <p:nvPr/>
          </p:nvSpPr>
          <p:spPr>
            <a:xfrm>
              <a:off x="3719774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T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</p:grp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3AA37FCC-DA87-4372-8F8B-64382C8C2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432" y="5531008"/>
            <a:ext cx="2636474" cy="529551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Hash(AT) = h1</a:t>
            </a: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7CFE5502-D3DF-4A07-8DB5-316A2AE4ECF2}"/>
              </a:ext>
            </a:extLst>
          </p:cNvPr>
          <p:cNvSpPr txBox="1">
            <a:spLocks/>
          </p:cNvSpPr>
          <p:nvPr/>
        </p:nvSpPr>
        <p:spPr>
          <a:xfrm>
            <a:off x="339431" y="4121231"/>
            <a:ext cx="2712113" cy="727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Montserrat Medium" panose="00000600000000000000" pitchFamily="2" charset="0"/>
                <a:ea typeface="Roboto" panose="02000000000000000000" pitchFamily="2" charset="0"/>
                <a:cs typeface="+mn-cs"/>
              </a:rPr>
              <a:t>Hash(TG) = h4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605E880-7C50-48AE-A9BA-4729983035DC}"/>
              </a:ext>
            </a:extLst>
          </p:cNvPr>
          <p:cNvSpPr/>
          <p:nvPr/>
        </p:nvSpPr>
        <p:spPr>
          <a:xfrm>
            <a:off x="6404728" y="3196440"/>
            <a:ext cx="1631092" cy="8145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0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59C23-C4C5-4D8E-9251-6880AC66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9599" y="1541462"/>
            <a:ext cx="7127875" cy="1325563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Algoritma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 Rabin-Karp</a:t>
            </a:r>
            <a:endParaRPr lang="en-US" dirty="0">
              <a:latin typeface="Montserrat" panose="00000500000000000000" pitchFamily="2" charset="0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6E27626-86BA-413A-B7AA-032BC687FB1C}"/>
              </a:ext>
            </a:extLst>
          </p:cNvPr>
          <p:cNvGrpSpPr/>
          <p:nvPr/>
        </p:nvGrpSpPr>
        <p:grpSpPr>
          <a:xfrm>
            <a:off x="2313557" y="3175430"/>
            <a:ext cx="7339914" cy="815546"/>
            <a:chOff x="1945257" y="2844916"/>
            <a:chExt cx="7339914" cy="815546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A382B29E-CDE2-41A2-BCB2-F3D436353B53}"/>
                </a:ext>
              </a:extLst>
            </p:cNvPr>
            <p:cNvGrpSpPr/>
            <p:nvPr/>
          </p:nvGrpSpPr>
          <p:grpSpPr>
            <a:xfrm>
              <a:off x="1945257" y="2844916"/>
              <a:ext cx="7339914" cy="815546"/>
              <a:chOff x="1927654" y="2804984"/>
              <a:chExt cx="7339914" cy="815546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21B1B2E6-9C45-49FE-BFD3-E54F5CA3090E}"/>
                  </a:ext>
                </a:extLst>
              </p:cNvPr>
              <p:cNvSpPr/>
              <p:nvPr/>
            </p:nvSpPr>
            <p:spPr>
              <a:xfrm>
                <a:off x="1927654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56F2708F-8C83-408C-857B-A1D5F057BD75}"/>
                  </a:ext>
                </a:extLst>
              </p:cNvPr>
              <p:cNvSpPr/>
              <p:nvPr/>
            </p:nvSpPr>
            <p:spPr>
              <a:xfrm>
                <a:off x="2743200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4787FFE2-CFBB-485F-AC47-79DF4EEF119C}"/>
                  </a:ext>
                </a:extLst>
              </p:cNvPr>
              <p:cNvSpPr/>
              <p:nvPr/>
            </p:nvSpPr>
            <p:spPr>
              <a:xfrm>
                <a:off x="3558746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42528893-A19C-4D75-9FCF-352FB91AA82C}"/>
                  </a:ext>
                </a:extLst>
              </p:cNvPr>
              <p:cNvSpPr/>
              <p:nvPr/>
            </p:nvSpPr>
            <p:spPr>
              <a:xfrm>
                <a:off x="4374292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F126FEA3-9F52-42AC-8C71-E002B28C13DB}"/>
                  </a:ext>
                </a:extLst>
              </p:cNvPr>
              <p:cNvSpPr/>
              <p:nvPr/>
            </p:nvSpPr>
            <p:spPr>
              <a:xfrm>
                <a:off x="5189838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33584013-B80F-4928-B40A-C83560EA6CAC}"/>
                  </a:ext>
                </a:extLst>
              </p:cNvPr>
              <p:cNvSpPr/>
              <p:nvPr/>
            </p:nvSpPr>
            <p:spPr>
              <a:xfrm>
                <a:off x="6005384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0DDD00C-C887-4298-9823-912802FAE236}"/>
                  </a:ext>
                </a:extLst>
              </p:cNvPr>
              <p:cNvSpPr/>
              <p:nvPr/>
            </p:nvSpPr>
            <p:spPr>
              <a:xfrm>
                <a:off x="6820930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391B466B-B19D-4293-9C60-E77423AF31AD}"/>
                  </a:ext>
                </a:extLst>
              </p:cNvPr>
              <p:cNvSpPr/>
              <p:nvPr/>
            </p:nvSpPr>
            <p:spPr>
              <a:xfrm>
                <a:off x="7636476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BBD3481B-C5BC-4EC8-9208-C5E776784302}"/>
                  </a:ext>
                </a:extLst>
              </p:cNvPr>
              <p:cNvSpPr/>
              <p:nvPr/>
            </p:nvSpPr>
            <p:spPr>
              <a:xfrm>
                <a:off x="8452022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8" name="Title 1">
              <a:extLst>
                <a:ext uri="{FF2B5EF4-FFF2-40B4-BE49-F238E27FC236}">
                  <a16:creationId xmlns:a16="http://schemas.microsoft.com/office/drawing/2014/main" id="{CD1F772C-0C5E-4F4B-82D1-08F06EE1E88C}"/>
                </a:ext>
              </a:extLst>
            </p:cNvPr>
            <p:cNvSpPr txBox="1">
              <a:spLocks/>
            </p:cNvSpPr>
            <p:nvPr/>
          </p:nvSpPr>
          <p:spPr>
            <a:xfrm>
              <a:off x="2906829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A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79" name="Title 1">
              <a:extLst>
                <a:ext uri="{FF2B5EF4-FFF2-40B4-BE49-F238E27FC236}">
                  <a16:creationId xmlns:a16="http://schemas.microsoft.com/office/drawing/2014/main" id="{C27E1BC5-169D-4139-AE04-8191A5C3A71D}"/>
                </a:ext>
              </a:extLst>
            </p:cNvPr>
            <p:cNvSpPr txBox="1">
              <a:spLocks/>
            </p:cNvSpPr>
            <p:nvPr/>
          </p:nvSpPr>
          <p:spPr>
            <a:xfrm>
              <a:off x="3719774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T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80" name="Title 1">
              <a:extLst>
                <a:ext uri="{FF2B5EF4-FFF2-40B4-BE49-F238E27FC236}">
                  <a16:creationId xmlns:a16="http://schemas.microsoft.com/office/drawing/2014/main" id="{17CBB36D-00A1-4572-B3C4-0FE6F491E245}"/>
                </a:ext>
              </a:extLst>
            </p:cNvPr>
            <p:cNvSpPr txBox="1">
              <a:spLocks/>
            </p:cNvSpPr>
            <p:nvPr/>
          </p:nvSpPr>
          <p:spPr>
            <a:xfrm>
              <a:off x="4515116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C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81" name="Title 1">
              <a:extLst>
                <a:ext uri="{FF2B5EF4-FFF2-40B4-BE49-F238E27FC236}">
                  <a16:creationId xmlns:a16="http://schemas.microsoft.com/office/drawing/2014/main" id="{3B981E3D-7DBF-48F9-9B28-65A4C266BC5C}"/>
                </a:ext>
              </a:extLst>
            </p:cNvPr>
            <p:cNvSpPr txBox="1">
              <a:spLocks/>
            </p:cNvSpPr>
            <p:nvPr/>
          </p:nvSpPr>
          <p:spPr>
            <a:xfrm>
              <a:off x="5330662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A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82" name="Title 1">
              <a:extLst>
                <a:ext uri="{FF2B5EF4-FFF2-40B4-BE49-F238E27FC236}">
                  <a16:creationId xmlns:a16="http://schemas.microsoft.com/office/drawing/2014/main" id="{B553ACD1-E755-42C2-AA12-54ACE762D306}"/>
                </a:ext>
              </a:extLst>
            </p:cNvPr>
            <p:cNvSpPr txBox="1">
              <a:spLocks/>
            </p:cNvSpPr>
            <p:nvPr/>
          </p:nvSpPr>
          <p:spPr>
            <a:xfrm>
              <a:off x="6186616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T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83" name="Title 1">
              <a:extLst>
                <a:ext uri="{FF2B5EF4-FFF2-40B4-BE49-F238E27FC236}">
                  <a16:creationId xmlns:a16="http://schemas.microsoft.com/office/drawing/2014/main" id="{A33B72DE-80B7-4688-B2CA-27F1E6CE25BF}"/>
                </a:ext>
              </a:extLst>
            </p:cNvPr>
            <p:cNvSpPr txBox="1">
              <a:spLocks/>
            </p:cNvSpPr>
            <p:nvPr/>
          </p:nvSpPr>
          <p:spPr>
            <a:xfrm>
              <a:off x="7002162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G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84" name="Title 1">
              <a:extLst>
                <a:ext uri="{FF2B5EF4-FFF2-40B4-BE49-F238E27FC236}">
                  <a16:creationId xmlns:a16="http://schemas.microsoft.com/office/drawing/2014/main" id="{64FDED44-1EEB-447A-AE9B-CD6D226CB630}"/>
                </a:ext>
              </a:extLst>
            </p:cNvPr>
            <p:cNvSpPr txBox="1">
              <a:spLocks/>
            </p:cNvSpPr>
            <p:nvPr/>
          </p:nvSpPr>
          <p:spPr>
            <a:xfrm>
              <a:off x="7790827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A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BA268FB-D0C2-45B3-89B5-A763EA764B50}"/>
              </a:ext>
            </a:extLst>
          </p:cNvPr>
          <p:cNvGrpSpPr/>
          <p:nvPr/>
        </p:nvGrpSpPr>
        <p:grpSpPr>
          <a:xfrm>
            <a:off x="7206833" y="4386008"/>
            <a:ext cx="1631092" cy="815546"/>
            <a:chOff x="2760803" y="2844916"/>
            <a:chExt cx="1631092" cy="815546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4A767A54-F9AF-4FEA-9802-C0FD137DD65D}"/>
                </a:ext>
              </a:extLst>
            </p:cNvPr>
            <p:cNvGrpSpPr/>
            <p:nvPr/>
          </p:nvGrpSpPr>
          <p:grpSpPr>
            <a:xfrm>
              <a:off x="2760803" y="2844916"/>
              <a:ext cx="1631092" cy="815546"/>
              <a:chOff x="2743200" y="2804984"/>
              <a:chExt cx="1631092" cy="815546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9EEEC4E9-0FC6-482C-BC7D-3BA971306B12}"/>
                  </a:ext>
                </a:extLst>
              </p:cNvPr>
              <p:cNvSpPr/>
              <p:nvPr/>
            </p:nvSpPr>
            <p:spPr>
              <a:xfrm>
                <a:off x="2743200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32914F55-9965-4E94-AC6A-636F007AA632}"/>
                  </a:ext>
                </a:extLst>
              </p:cNvPr>
              <p:cNvSpPr/>
              <p:nvPr/>
            </p:nvSpPr>
            <p:spPr>
              <a:xfrm>
                <a:off x="3558746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96" name="Title 1">
              <a:extLst>
                <a:ext uri="{FF2B5EF4-FFF2-40B4-BE49-F238E27FC236}">
                  <a16:creationId xmlns:a16="http://schemas.microsoft.com/office/drawing/2014/main" id="{E2010D57-271A-4BA9-BC9A-B63906B9ECC3}"/>
                </a:ext>
              </a:extLst>
            </p:cNvPr>
            <p:cNvSpPr txBox="1">
              <a:spLocks/>
            </p:cNvSpPr>
            <p:nvPr/>
          </p:nvSpPr>
          <p:spPr>
            <a:xfrm>
              <a:off x="2906829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A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97" name="Title 1">
              <a:extLst>
                <a:ext uri="{FF2B5EF4-FFF2-40B4-BE49-F238E27FC236}">
                  <a16:creationId xmlns:a16="http://schemas.microsoft.com/office/drawing/2014/main" id="{9E3FE23C-A3D8-4485-B8C5-2BD882F96CBA}"/>
                </a:ext>
              </a:extLst>
            </p:cNvPr>
            <p:cNvSpPr txBox="1">
              <a:spLocks/>
            </p:cNvSpPr>
            <p:nvPr/>
          </p:nvSpPr>
          <p:spPr>
            <a:xfrm>
              <a:off x="3719774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T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</p:grp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3AA37FCC-DA87-4372-8F8B-64382C8C2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432" y="5531008"/>
            <a:ext cx="2636474" cy="529551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Hash(AT) = h1</a:t>
            </a: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7CFE5502-D3DF-4A07-8DB5-316A2AE4ECF2}"/>
              </a:ext>
            </a:extLst>
          </p:cNvPr>
          <p:cNvSpPr txBox="1">
            <a:spLocks/>
          </p:cNvSpPr>
          <p:nvPr/>
        </p:nvSpPr>
        <p:spPr>
          <a:xfrm>
            <a:off x="339431" y="4121231"/>
            <a:ext cx="2712113" cy="727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Montserrat Medium" panose="00000600000000000000" pitchFamily="2" charset="0"/>
                <a:ea typeface="Roboto" panose="02000000000000000000" pitchFamily="2" charset="0"/>
                <a:cs typeface="+mn-cs"/>
              </a:rPr>
              <a:t>Hash(GA) = h5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C102E1C-DB45-49DE-AD5F-EDB82CB84168}"/>
              </a:ext>
            </a:extLst>
          </p:cNvPr>
          <p:cNvSpPr/>
          <p:nvPr/>
        </p:nvSpPr>
        <p:spPr>
          <a:xfrm>
            <a:off x="7206833" y="3196440"/>
            <a:ext cx="1631092" cy="8145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46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4F43CD4-F24D-40E3-A7FE-332999557DF3}"/>
              </a:ext>
            </a:extLst>
          </p:cNvPr>
          <p:cNvSpPr txBox="1">
            <a:spLocks/>
          </p:cNvSpPr>
          <p:nvPr/>
        </p:nvSpPr>
        <p:spPr>
          <a:xfrm>
            <a:off x="4605337" y="214710"/>
            <a:ext cx="2981325" cy="9759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Montserrat" panose="00000500000000000000" pitchFamily="2" charset="0"/>
                <a:ea typeface="Roboto" panose="02000000000000000000" pitchFamily="2" charset="0"/>
                <a:cs typeface="+mj-cs"/>
              </a:rPr>
              <a:t>Program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1F1361-5E7F-4268-BFE8-7487D7FEDE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1" y="1025401"/>
            <a:ext cx="5829300" cy="561788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23DD09D-85A1-4789-A734-4E8763AA7A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209" y="1401915"/>
            <a:ext cx="5639090" cy="445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0015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4F43CD4-F24D-40E3-A7FE-332999557DF3}"/>
              </a:ext>
            </a:extLst>
          </p:cNvPr>
          <p:cNvSpPr txBox="1">
            <a:spLocks/>
          </p:cNvSpPr>
          <p:nvPr/>
        </p:nvSpPr>
        <p:spPr>
          <a:xfrm>
            <a:off x="4605337" y="214710"/>
            <a:ext cx="2981325" cy="9759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Montserrat" panose="00000500000000000000" pitchFamily="2" charset="0"/>
                <a:ea typeface="Roboto" panose="02000000000000000000" pitchFamily="2" charset="0"/>
                <a:cs typeface="+mj-cs"/>
              </a:rPr>
              <a:t>Program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+mj-ea"/>
              <a:cs typeface="+mj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336872-3D02-48E5-B602-C5918EDD8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570" y="1050802"/>
            <a:ext cx="5632605" cy="53880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B9A8D8E-D9E0-496C-B292-88F3B24E0A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8680" y="1755659"/>
            <a:ext cx="6223320" cy="448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449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D66D31A-3CFE-495D-A19E-EB7A6966E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034" y="2128520"/>
            <a:ext cx="5170770" cy="130048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String Matching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ABDB7C-D8BA-49A4-945C-27697A0BE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9274" y="3429000"/>
            <a:ext cx="6935471" cy="1018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Montserrat Medium" panose="00000600000000000000" pitchFamily="2" charset="0"/>
              </a:rPr>
              <a:t>Sebuah</a:t>
            </a:r>
            <a:r>
              <a:rPr lang="en-US" dirty="0">
                <a:latin typeface="Montserrat Medium" panose="00000600000000000000" pitchFamily="2" charset="0"/>
              </a:rPr>
              <a:t> proses </a:t>
            </a:r>
            <a:r>
              <a:rPr lang="en-US" dirty="0" err="1">
                <a:latin typeface="Montserrat Medium" panose="00000600000000000000" pitchFamily="2" charset="0"/>
              </a:rPr>
              <a:t>untuk</a:t>
            </a:r>
            <a:r>
              <a:rPr lang="en-US" dirty="0">
                <a:latin typeface="Montserrat Medium" panose="00000600000000000000" pitchFamily="2" charset="0"/>
              </a:rPr>
              <a:t> </a:t>
            </a:r>
            <a:r>
              <a:rPr lang="en-US" dirty="0" err="1">
                <a:latin typeface="Montserrat Medium" panose="00000600000000000000" pitchFamily="2" charset="0"/>
              </a:rPr>
              <a:t>mencocokkan</a:t>
            </a:r>
            <a:r>
              <a:rPr lang="en-US" dirty="0">
                <a:latin typeface="Montserrat Medium" panose="00000600000000000000" pitchFamily="2" charset="0"/>
              </a:rPr>
              <a:t> </a:t>
            </a:r>
            <a:r>
              <a:rPr lang="en-US" dirty="0" err="1">
                <a:latin typeface="Montserrat Medium" panose="00000600000000000000" pitchFamily="2" charset="0"/>
              </a:rPr>
              <a:t>sebuah</a:t>
            </a:r>
            <a:r>
              <a:rPr lang="en-US" dirty="0">
                <a:latin typeface="Montserrat Medium" panose="00000600000000000000" pitchFamily="2" charset="0"/>
              </a:rPr>
              <a:t> string </a:t>
            </a:r>
            <a:r>
              <a:rPr lang="en-US" dirty="0" err="1">
                <a:latin typeface="Montserrat Medium" panose="00000600000000000000" pitchFamily="2" charset="0"/>
              </a:rPr>
              <a:t>dengan</a:t>
            </a:r>
            <a:r>
              <a:rPr lang="en-US" dirty="0">
                <a:latin typeface="Montserrat Medium" panose="00000600000000000000" pitchFamily="2" charset="0"/>
              </a:rPr>
              <a:t> string </a:t>
            </a:r>
            <a:r>
              <a:rPr lang="en-US" dirty="0" err="1">
                <a:latin typeface="Montserrat Medium" panose="00000600000000000000" pitchFamily="2" charset="0"/>
              </a:rPr>
              <a:t>lainnya</a:t>
            </a:r>
            <a:r>
              <a:rPr lang="en-US" dirty="0">
                <a:latin typeface="Montserrat Medium" panose="000006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86084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015ACE1-3884-42B5-BDE7-8C824AD5CF3F}"/>
              </a:ext>
            </a:extLst>
          </p:cNvPr>
          <p:cNvSpPr txBox="1"/>
          <p:nvPr/>
        </p:nvSpPr>
        <p:spPr>
          <a:xfrm>
            <a:off x="7101056" y="5089522"/>
            <a:ext cx="43525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Montserrat" panose="00000500000000000000" pitchFamily="2" charset="0"/>
                <a:ea typeface="Roboto" panose="02000000000000000000" pitchFamily="2" charset="0"/>
                <a:cs typeface="+mn-cs"/>
              </a:rPr>
              <a:t>Vincent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Montserrat" panose="00000500000000000000" pitchFamily="2" charset="0"/>
                <a:ea typeface="Roboto" panose="02000000000000000000" pitchFamily="2" charset="0"/>
                <a:cs typeface="+mn-cs"/>
              </a:rPr>
              <a:t>Junitio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Montserrat" panose="00000500000000000000" pitchFamily="2" charset="0"/>
                <a:ea typeface="Roboto" panose="02000000000000000000" pitchFamily="2" charset="0"/>
                <a:cs typeface="+mn-cs"/>
              </a:rPr>
              <a:t> Ungu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Montserrat" panose="00000500000000000000" pitchFamily="2" charset="0"/>
                <a:ea typeface="Roboto" panose="02000000000000000000" pitchFamily="2" charset="0"/>
                <a:cs typeface="+mn-cs"/>
              </a:rPr>
              <a:t>18/427597/PA/18557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111A356-566A-4841-AD28-7BDF8BB85703}"/>
              </a:ext>
            </a:extLst>
          </p:cNvPr>
          <p:cNvGrpSpPr/>
          <p:nvPr/>
        </p:nvGrpSpPr>
        <p:grpSpPr>
          <a:xfrm>
            <a:off x="5198821" y="2678457"/>
            <a:ext cx="6726480" cy="2411065"/>
            <a:chOff x="922096" y="814371"/>
            <a:chExt cx="6726480" cy="241106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0715AFB-549B-4D81-AF6A-467246D7AFE9}"/>
                </a:ext>
              </a:extLst>
            </p:cNvPr>
            <p:cNvSpPr txBox="1"/>
            <p:nvPr/>
          </p:nvSpPr>
          <p:spPr>
            <a:xfrm>
              <a:off x="1025318" y="917112"/>
              <a:ext cx="6386685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7200" b="1" dirty="0">
                  <a:solidFill>
                    <a:srgbClr val="E7E6E6">
                      <a:lumMod val="90000"/>
                    </a:srgbClr>
                  </a:solidFill>
                  <a:latin typeface="Montserrat" panose="00000500000000000000" pitchFamily="2" charset="0"/>
                  <a:ea typeface="Roboto" panose="02000000000000000000" pitchFamily="2" charset="0"/>
                </a:rPr>
                <a:t>Thank you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7200" b="1" dirty="0">
                  <a:solidFill>
                    <a:srgbClr val="E7E6E6">
                      <a:lumMod val="90000"/>
                    </a:srgbClr>
                  </a:solidFill>
                  <a:latin typeface="Montserrat" panose="00000500000000000000" pitchFamily="2" charset="0"/>
                  <a:ea typeface="Roboto" panose="02000000000000000000" pitchFamily="2" charset="0"/>
                </a:rPr>
                <a:t>for watching</a:t>
              </a:r>
              <a:endPara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Montserrat" panose="00000500000000000000" pitchFamily="2" charset="0"/>
                <a:ea typeface="Roboto" panose="02000000000000000000" pitchFamily="2" charset="0"/>
                <a:cs typeface="+mn-cs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B7B1B50-A51E-48B6-880F-9BAD78466049}"/>
                </a:ext>
              </a:extLst>
            </p:cNvPr>
            <p:cNvSpPr txBox="1"/>
            <p:nvPr/>
          </p:nvSpPr>
          <p:spPr>
            <a:xfrm>
              <a:off x="922096" y="814371"/>
              <a:ext cx="672648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2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n-cs"/>
                </a:rPr>
                <a:t>Thank </a:t>
              </a:r>
              <a:r>
                <a:rPr kumimoji="0" lang="en-US" sz="72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n-cs"/>
                </a:rPr>
                <a:t>yo</a:t>
              </a:r>
              <a:r>
                <a:rPr lang="en-US" sz="7200" b="1" dirty="0">
                  <a:solidFill>
                    <a:srgbClr val="E7E6E6">
                      <a:lumMod val="25000"/>
                    </a:srgbClr>
                  </a:solidFill>
                  <a:latin typeface="Montserrat" panose="00000500000000000000" pitchFamily="2" charset="0"/>
                  <a:ea typeface="Roboto" panose="02000000000000000000" pitchFamily="2" charset="0"/>
                </a:rPr>
                <a:t>u for watching</a:t>
              </a:r>
              <a:endPara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Montserrat" panose="00000500000000000000" pitchFamily="2" charset="0"/>
                <a:ea typeface="Roboto" panose="02000000000000000000" pitchFamily="2" charset="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9525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F7976-EF8E-41E3-BC90-74AE96370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7420" y="1201514"/>
            <a:ext cx="2879124" cy="1105218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Manfaat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BC86A-89F7-4EE2-B181-C4A8EDB7C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4600" y="2615710"/>
            <a:ext cx="10515600" cy="1181735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Dapat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membantu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kita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dengan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mudahnya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mencari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ada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tidaknya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sebuah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pattern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dalam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sebuah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text.</a:t>
            </a:r>
          </a:p>
          <a:p>
            <a:endParaRPr lang="en-US" b="1" dirty="0">
              <a:solidFill>
                <a:schemeClr val="bg2">
                  <a:lumMod val="25000"/>
                </a:schemeClr>
              </a:solidFill>
              <a:latin typeface="Montserrat Medium" panose="00000600000000000000" pitchFamily="2" charset="0"/>
              <a:ea typeface="Roboto" panose="02000000000000000000" pitchFamily="2" charset="0"/>
            </a:endParaRPr>
          </a:p>
          <a:p>
            <a:endParaRPr lang="en-US" dirty="0">
              <a:latin typeface="Montserrat Medium" panose="00000600000000000000" pitchFamily="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17E921-555D-421A-AC99-9FB4FBF41702}"/>
              </a:ext>
            </a:extLst>
          </p:cNvPr>
          <p:cNvSpPr txBox="1">
            <a:spLocks/>
          </p:cNvSpPr>
          <p:nvPr/>
        </p:nvSpPr>
        <p:spPr>
          <a:xfrm>
            <a:off x="1244600" y="4106423"/>
            <a:ext cx="7025640" cy="1876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Note: 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200" b="1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Pattern </a:t>
            </a:r>
            <a:r>
              <a:rPr lang="en-US" sz="2200" b="1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adalah</a:t>
            </a:r>
            <a:r>
              <a:rPr lang="en-US" sz="2200" b="1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sz="2200" b="1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sebuah</a:t>
            </a:r>
            <a:r>
              <a:rPr lang="en-US" sz="2200" b="1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string yang </a:t>
            </a:r>
            <a:r>
              <a:rPr lang="en-US" sz="2200" b="1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digunakan</a:t>
            </a:r>
            <a:r>
              <a:rPr lang="en-US" sz="2200" b="1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sz="2200" b="1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untuk</a:t>
            </a:r>
            <a:r>
              <a:rPr lang="en-US" sz="2200" b="1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sz="2200" b="1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mengecek</a:t>
            </a:r>
            <a:r>
              <a:rPr lang="en-US" sz="2200" b="1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sz="2200" b="1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ada</a:t>
            </a:r>
            <a:r>
              <a:rPr lang="en-US" sz="2200" b="1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sz="2200" b="1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tidaknya</a:t>
            </a:r>
            <a:r>
              <a:rPr lang="en-US" sz="2200" b="1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sz="2200" b="1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kemunculan</a:t>
            </a:r>
            <a:r>
              <a:rPr lang="en-US" sz="2200" b="1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string </a:t>
            </a:r>
            <a:r>
              <a:rPr lang="en-US" sz="2200" b="1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ini</a:t>
            </a:r>
            <a:r>
              <a:rPr lang="en-US" sz="2200" b="1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pada text </a:t>
            </a:r>
            <a:r>
              <a:rPr lang="en-US" sz="2200" b="1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tersebut</a:t>
            </a:r>
            <a:r>
              <a:rPr lang="en-US" sz="2200" b="1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.</a:t>
            </a:r>
          </a:p>
          <a:p>
            <a:endParaRPr lang="en-US" b="1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  <a:ea typeface="Roboto" panose="02000000000000000000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897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00D21-BD2F-46F4-B442-831D76B98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8120" y="1140142"/>
            <a:ext cx="4465320" cy="1325563"/>
          </a:xfrm>
        </p:spPr>
        <p:txBody>
          <a:bodyPr/>
          <a:lstStyle/>
          <a:p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Implementasi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9D47D-2054-4C6E-A11C-706CD31FA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7800" y="2712721"/>
            <a:ext cx="7929880" cy="2106295"/>
          </a:xfrm>
        </p:spPr>
        <p:txBody>
          <a:bodyPr/>
          <a:lstStyle/>
          <a:p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Mencari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urutan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DNA</a:t>
            </a:r>
          </a:p>
          <a:p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Mencari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kata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kunci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pada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artikel</a:t>
            </a:r>
            <a:endParaRPr lang="en-US" b="1" dirty="0">
              <a:solidFill>
                <a:schemeClr val="bg2">
                  <a:lumMod val="25000"/>
                </a:schemeClr>
              </a:solidFill>
              <a:latin typeface="Montserrat Medium" panose="00000600000000000000" pitchFamily="2" charset="0"/>
              <a:ea typeface="Roboto" panose="02000000000000000000" pitchFamily="2" charset="0"/>
            </a:endParaRPr>
          </a:p>
          <a:p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Mencari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judul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buku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di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perpustakaan</a:t>
            </a:r>
            <a:endParaRPr lang="en-US" b="1" dirty="0">
              <a:solidFill>
                <a:schemeClr val="bg2">
                  <a:lumMod val="25000"/>
                </a:schemeClr>
              </a:solidFill>
              <a:latin typeface="Montserrat Medium" panose="000006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403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00D21-BD2F-46F4-B442-831D76B98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3330" y="1140142"/>
            <a:ext cx="6301946" cy="1325563"/>
          </a:xfrm>
        </p:spPr>
        <p:txBody>
          <a:bodyPr/>
          <a:lstStyle/>
          <a:p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Mencari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urutan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 DNA</a:t>
            </a:r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3922F4D-D1C4-4229-88EE-7E6F96B55851}"/>
              </a:ext>
            </a:extLst>
          </p:cNvPr>
          <p:cNvGrpSpPr/>
          <p:nvPr/>
        </p:nvGrpSpPr>
        <p:grpSpPr>
          <a:xfrm>
            <a:off x="1945257" y="2844916"/>
            <a:ext cx="7339914" cy="815546"/>
            <a:chOff x="1945257" y="2844916"/>
            <a:chExt cx="7339914" cy="81554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DD5D0C2-AD0E-427B-ABE9-62139E77A240}"/>
                </a:ext>
              </a:extLst>
            </p:cNvPr>
            <p:cNvGrpSpPr/>
            <p:nvPr/>
          </p:nvGrpSpPr>
          <p:grpSpPr>
            <a:xfrm>
              <a:off x="1945257" y="2844916"/>
              <a:ext cx="7339914" cy="815546"/>
              <a:chOff x="1927654" y="2804984"/>
              <a:chExt cx="7339914" cy="815546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CFB6CC9-F7A5-41C7-9497-82F8B8BC6B52}"/>
                  </a:ext>
                </a:extLst>
              </p:cNvPr>
              <p:cNvSpPr/>
              <p:nvPr/>
            </p:nvSpPr>
            <p:spPr>
              <a:xfrm>
                <a:off x="1927654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ABFA3B9-C74A-4F19-BCCF-048CFD81B8F1}"/>
                  </a:ext>
                </a:extLst>
              </p:cNvPr>
              <p:cNvSpPr/>
              <p:nvPr/>
            </p:nvSpPr>
            <p:spPr>
              <a:xfrm>
                <a:off x="2743200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5C38610-5823-498D-9F8A-7F7143310B6C}"/>
                  </a:ext>
                </a:extLst>
              </p:cNvPr>
              <p:cNvSpPr/>
              <p:nvPr/>
            </p:nvSpPr>
            <p:spPr>
              <a:xfrm>
                <a:off x="3558746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2920148-1F37-4ACB-AA81-164DD55FFB7A}"/>
                  </a:ext>
                </a:extLst>
              </p:cNvPr>
              <p:cNvSpPr/>
              <p:nvPr/>
            </p:nvSpPr>
            <p:spPr>
              <a:xfrm>
                <a:off x="4374292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8D2D908-303E-4368-97A5-FFC5D227EDD9}"/>
                  </a:ext>
                </a:extLst>
              </p:cNvPr>
              <p:cNvSpPr/>
              <p:nvPr/>
            </p:nvSpPr>
            <p:spPr>
              <a:xfrm>
                <a:off x="5189838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045858A-1A1F-49EA-94F9-D7797B0BCA5C}"/>
                  </a:ext>
                </a:extLst>
              </p:cNvPr>
              <p:cNvSpPr/>
              <p:nvPr/>
            </p:nvSpPr>
            <p:spPr>
              <a:xfrm>
                <a:off x="6005384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40EBF1F-2B34-4250-BCC2-92507C0BBE98}"/>
                  </a:ext>
                </a:extLst>
              </p:cNvPr>
              <p:cNvSpPr/>
              <p:nvPr/>
            </p:nvSpPr>
            <p:spPr>
              <a:xfrm>
                <a:off x="6820930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C0090D6-011D-4971-AF08-2273DCBD4BE7}"/>
                  </a:ext>
                </a:extLst>
              </p:cNvPr>
              <p:cNvSpPr/>
              <p:nvPr/>
            </p:nvSpPr>
            <p:spPr>
              <a:xfrm>
                <a:off x="7636476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E0E0ABB-6363-4C8B-9C0E-3F34D7303F5E}"/>
                  </a:ext>
                </a:extLst>
              </p:cNvPr>
              <p:cNvSpPr/>
              <p:nvPr/>
            </p:nvSpPr>
            <p:spPr>
              <a:xfrm>
                <a:off x="8452022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Title 1">
              <a:extLst>
                <a:ext uri="{FF2B5EF4-FFF2-40B4-BE49-F238E27FC236}">
                  <a16:creationId xmlns:a16="http://schemas.microsoft.com/office/drawing/2014/main" id="{CF39AA0B-1A3C-4D49-A17C-1A913D5815C8}"/>
                </a:ext>
              </a:extLst>
            </p:cNvPr>
            <p:cNvSpPr txBox="1">
              <a:spLocks/>
            </p:cNvSpPr>
            <p:nvPr/>
          </p:nvSpPr>
          <p:spPr>
            <a:xfrm>
              <a:off x="2906829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  <a:ea typeface="Roboto" panose="02000000000000000000" pitchFamily="2" charset="0"/>
                </a:rPr>
                <a:t>A</a:t>
              </a:r>
              <a:endParaRPr lang="en-US" dirty="0"/>
            </a:p>
          </p:txBody>
        </p:sp>
        <p:sp>
          <p:nvSpPr>
            <p:cNvPr id="20" name="Title 1">
              <a:extLst>
                <a:ext uri="{FF2B5EF4-FFF2-40B4-BE49-F238E27FC236}">
                  <a16:creationId xmlns:a16="http://schemas.microsoft.com/office/drawing/2014/main" id="{D9063EE2-EEE0-4C68-8BCA-8C3094BD959F}"/>
                </a:ext>
              </a:extLst>
            </p:cNvPr>
            <p:cNvSpPr txBox="1">
              <a:spLocks/>
            </p:cNvSpPr>
            <p:nvPr/>
          </p:nvSpPr>
          <p:spPr>
            <a:xfrm>
              <a:off x="3719774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  <a:ea typeface="Roboto" panose="02000000000000000000" pitchFamily="2" charset="0"/>
                </a:rPr>
                <a:t>A</a:t>
              </a:r>
              <a:endParaRPr lang="en-US" dirty="0"/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37291AA5-F999-476B-81A4-C854F8F4564C}"/>
                </a:ext>
              </a:extLst>
            </p:cNvPr>
            <p:cNvSpPr txBox="1">
              <a:spLocks/>
            </p:cNvSpPr>
            <p:nvPr/>
          </p:nvSpPr>
          <p:spPr>
            <a:xfrm>
              <a:off x="4515116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  <a:ea typeface="Roboto" panose="02000000000000000000" pitchFamily="2" charset="0"/>
                </a:rPr>
                <a:t>C</a:t>
              </a:r>
              <a:endParaRPr lang="en-US" dirty="0"/>
            </a:p>
          </p:txBody>
        </p:sp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2DD28373-D72E-4D92-9F2E-00CD2CDA9984}"/>
                </a:ext>
              </a:extLst>
            </p:cNvPr>
            <p:cNvSpPr txBox="1">
              <a:spLocks/>
            </p:cNvSpPr>
            <p:nvPr/>
          </p:nvSpPr>
          <p:spPr>
            <a:xfrm>
              <a:off x="5330662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  <a:ea typeface="Roboto" panose="02000000000000000000" pitchFamily="2" charset="0"/>
                </a:rPr>
                <a:t>A</a:t>
              </a:r>
              <a:endParaRPr lang="en-US" dirty="0"/>
            </a:p>
          </p:txBody>
        </p:sp>
        <p:sp>
          <p:nvSpPr>
            <p:cNvPr id="23" name="Title 1">
              <a:extLst>
                <a:ext uri="{FF2B5EF4-FFF2-40B4-BE49-F238E27FC236}">
                  <a16:creationId xmlns:a16="http://schemas.microsoft.com/office/drawing/2014/main" id="{E14E9B51-7B7E-47AB-B01E-B76B3DD392E3}"/>
                </a:ext>
              </a:extLst>
            </p:cNvPr>
            <p:cNvSpPr txBox="1">
              <a:spLocks/>
            </p:cNvSpPr>
            <p:nvPr/>
          </p:nvSpPr>
          <p:spPr>
            <a:xfrm>
              <a:off x="6186616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  <a:ea typeface="Roboto" panose="02000000000000000000" pitchFamily="2" charset="0"/>
                </a:rPr>
                <a:t>T</a:t>
              </a:r>
              <a:endParaRPr lang="en-US" dirty="0"/>
            </a:p>
          </p:txBody>
        </p:sp>
        <p:sp>
          <p:nvSpPr>
            <p:cNvPr id="24" name="Title 1">
              <a:extLst>
                <a:ext uri="{FF2B5EF4-FFF2-40B4-BE49-F238E27FC236}">
                  <a16:creationId xmlns:a16="http://schemas.microsoft.com/office/drawing/2014/main" id="{A38E6EF2-EED2-49D3-92BD-FE43B93ADE5C}"/>
                </a:ext>
              </a:extLst>
            </p:cNvPr>
            <p:cNvSpPr txBox="1">
              <a:spLocks/>
            </p:cNvSpPr>
            <p:nvPr/>
          </p:nvSpPr>
          <p:spPr>
            <a:xfrm>
              <a:off x="7002162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  <a:ea typeface="Roboto" panose="02000000000000000000" pitchFamily="2" charset="0"/>
                </a:rPr>
                <a:t>G</a:t>
              </a:r>
              <a:endParaRPr lang="en-US" dirty="0"/>
            </a:p>
          </p:txBody>
        </p:sp>
        <p:sp>
          <p:nvSpPr>
            <p:cNvPr id="25" name="Title 1">
              <a:extLst>
                <a:ext uri="{FF2B5EF4-FFF2-40B4-BE49-F238E27FC236}">
                  <a16:creationId xmlns:a16="http://schemas.microsoft.com/office/drawing/2014/main" id="{8B762605-80DC-4AE7-AA76-60F002C98AA3}"/>
                </a:ext>
              </a:extLst>
            </p:cNvPr>
            <p:cNvSpPr txBox="1">
              <a:spLocks/>
            </p:cNvSpPr>
            <p:nvPr/>
          </p:nvSpPr>
          <p:spPr>
            <a:xfrm>
              <a:off x="7790827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  <a:ea typeface="Roboto" panose="02000000000000000000" pitchFamily="2" charset="0"/>
                </a:rPr>
                <a:t>A</a:t>
              </a:r>
              <a:endParaRPr lang="en-US" dirty="0"/>
            </a:p>
          </p:txBody>
        </p: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D721C3A2-C842-4753-B7E3-4D5E1DA85E33}"/>
              </a:ext>
            </a:extLst>
          </p:cNvPr>
          <p:cNvSpPr txBox="1">
            <a:spLocks/>
          </p:cNvSpPr>
          <p:nvPr/>
        </p:nvSpPr>
        <p:spPr>
          <a:xfrm>
            <a:off x="317634" y="3045927"/>
            <a:ext cx="1587215" cy="58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Text</a:t>
            </a:r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15BBF446-F4D4-4FF6-B016-13E2B4D749E3}"/>
              </a:ext>
            </a:extLst>
          </p:cNvPr>
          <p:cNvSpPr txBox="1">
            <a:spLocks/>
          </p:cNvSpPr>
          <p:nvPr/>
        </p:nvSpPr>
        <p:spPr>
          <a:xfrm>
            <a:off x="317634" y="4026100"/>
            <a:ext cx="2038649" cy="58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Pattern</a:t>
            </a:r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CC22735-27C2-4BD5-92B2-4C335FD8DDCA}"/>
              </a:ext>
            </a:extLst>
          </p:cNvPr>
          <p:cNvGrpSpPr/>
          <p:nvPr/>
        </p:nvGrpSpPr>
        <p:grpSpPr>
          <a:xfrm>
            <a:off x="2740599" y="3910519"/>
            <a:ext cx="3262184" cy="815546"/>
            <a:chOff x="2760803" y="2844916"/>
            <a:chExt cx="3262184" cy="815546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5A78F74-56DD-47FA-83A2-01FF54A230E2}"/>
                </a:ext>
              </a:extLst>
            </p:cNvPr>
            <p:cNvGrpSpPr/>
            <p:nvPr/>
          </p:nvGrpSpPr>
          <p:grpSpPr>
            <a:xfrm>
              <a:off x="2760803" y="2844916"/>
              <a:ext cx="3262184" cy="815546"/>
              <a:chOff x="2743200" y="2804984"/>
              <a:chExt cx="3262184" cy="815546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91F8CC4-90DC-4021-B1C8-300F648EB1D1}"/>
                  </a:ext>
                </a:extLst>
              </p:cNvPr>
              <p:cNvSpPr/>
              <p:nvPr/>
            </p:nvSpPr>
            <p:spPr>
              <a:xfrm>
                <a:off x="2743200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B048B1A-A8CC-409F-859F-A96A95C09D7A}"/>
                  </a:ext>
                </a:extLst>
              </p:cNvPr>
              <p:cNvSpPr/>
              <p:nvPr/>
            </p:nvSpPr>
            <p:spPr>
              <a:xfrm>
                <a:off x="3558746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7EF4EBD-7422-439B-9B45-B19A48987F27}"/>
                  </a:ext>
                </a:extLst>
              </p:cNvPr>
              <p:cNvSpPr/>
              <p:nvPr/>
            </p:nvSpPr>
            <p:spPr>
              <a:xfrm>
                <a:off x="4374292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D3E8A52-816D-4084-BE63-3ED36261A9CF}"/>
                  </a:ext>
                </a:extLst>
              </p:cNvPr>
              <p:cNvSpPr/>
              <p:nvPr/>
            </p:nvSpPr>
            <p:spPr>
              <a:xfrm>
                <a:off x="5189838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Title 1">
              <a:extLst>
                <a:ext uri="{FF2B5EF4-FFF2-40B4-BE49-F238E27FC236}">
                  <a16:creationId xmlns:a16="http://schemas.microsoft.com/office/drawing/2014/main" id="{7E475EBD-47CF-4861-AB75-5C7CF8683A5A}"/>
                </a:ext>
              </a:extLst>
            </p:cNvPr>
            <p:cNvSpPr txBox="1">
              <a:spLocks/>
            </p:cNvSpPr>
            <p:nvPr/>
          </p:nvSpPr>
          <p:spPr>
            <a:xfrm>
              <a:off x="2906829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  <a:ea typeface="Roboto" panose="02000000000000000000" pitchFamily="2" charset="0"/>
                </a:rPr>
                <a:t>A</a:t>
              </a:r>
              <a:endParaRPr lang="en-US" dirty="0"/>
            </a:p>
          </p:txBody>
        </p:sp>
        <p:sp>
          <p:nvSpPr>
            <p:cNvPr id="32" name="Title 1">
              <a:extLst>
                <a:ext uri="{FF2B5EF4-FFF2-40B4-BE49-F238E27FC236}">
                  <a16:creationId xmlns:a16="http://schemas.microsoft.com/office/drawing/2014/main" id="{0E7E6A3F-DA04-4466-8B15-A8F72511D06E}"/>
                </a:ext>
              </a:extLst>
            </p:cNvPr>
            <p:cNvSpPr txBox="1">
              <a:spLocks/>
            </p:cNvSpPr>
            <p:nvPr/>
          </p:nvSpPr>
          <p:spPr>
            <a:xfrm>
              <a:off x="3719774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  <a:ea typeface="Roboto" panose="02000000000000000000" pitchFamily="2" charset="0"/>
                </a:rPr>
                <a:t>T</a:t>
              </a:r>
              <a:endParaRPr lang="en-US" dirty="0"/>
            </a:p>
          </p:txBody>
        </p:sp>
        <p:sp>
          <p:nvSpPr>
            <p:cNvPr id="33" name="Title 1">
              <a:extLst>
                <a:ext uri="{FF2B5EF4-FFF2-40B4-BE49-F238E27FC236}">
                  <a16:creationId xmlns:a16="http://schemas.microsoft.com/office/drawing/2014/main" id="{D74DCF35-B2A1-48DC-99D1-5428A51E2E48}"/>
                </a:ext>
              </a:extLst>
            </p:cNvPr>
            <p:cNvSpPr txBox="1">
              <a:spLocks/>
            </p:cNvSpPr>
            <p:nvPr/>
          </p:nvSpPr>
          <p:spPr>
            <a:xfrm>
              <a:off x="4515116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  <a:ea typeface="Roboto" panose="02000000000000000000" pitchFamily="2" charset="0"/>
                </a:rPr>
                <a:t>G</a:t>
              </a:r>
              <a:endParaRPr lang="en-US" dirty="0"/>
            </a:p>
          </p:txBody>
        </p:sp>
        <p:sp>
          <p:nvSpPr>
            <p:cNvPr id="34" name="Title 1">
              <a:extLst>
                <a:ext uri="{FF2B5EF4-FFF2-40B4-BE49-F238E27FC236}">
                  <a16:creationId xmlns:a16="http://schemas.microsoft.com/office/drawing/2014/main" id="{2C6DCD02-9C25-4F2D-AB25-18CD4198E613}"/>
                </a:ext>
              </a:extLst>
            </p:cNvPr>
            <p:cNvSpPr txBox="1">
              <a:spLocks/>
            </p:cNvSpPr>
            <p:nvPr/>
          </p:nvSpPr>
          <p:spPr>
            <a:xfrm>
              <a:off x="5330662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  <a:ea typeface="Roboto" panose="02000000000000000000" pitchFamily="2" charset="0"/>
                </a:rPr>
                <a:t>A</a:t>
              </a:r>
              <a:endParaRPr lang="en-US" dirty="0"/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18A6508-957C-4302-96A8-7507E1D02D3C}"/>
              </a:ext>
            </a:extLst>
          </p:cNvPr>
          <p:cNvCxnSpPr>
            <a:cxnSpLocks/>
          </p:cNvCxnSpPr>
          <p:nvPr/>
        </p:nvCxnSpPr>
        <p:spPr>
          <a:xfrm>
            <a:off x="3271681" y="2141689"/>
            <a:ext cx="60134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486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00D21-BD2F-46F4-B442-831D76B98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3330" y="1140142"/>
            <a:ext cx="6301946" cy="1325563"/>
          </a:xfrm>
        </p:spPr>
        <p:txBody>
          <a:bodyPr/>
          <a:lstStyle/>
          <a:p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Mencari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urutan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 DNA</a:t>
            </a:r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3922F4D-D1C4-4229-88EE-7E6F96B55851}"/>
              </a:ext>
            </a:extLst>
          </p:cNvPr>
          <p:cNvGrpSpPr/>
          <p:nvPr/>
        </p:nvGrpSpPr>
        <p:grpSpPr>
          <a:xfrm>
            <a:off x="1945257" y="2844916"/>
            <a:ext cx="7339914" cy="815546"/>
            <a:chOff x="1945257" y="2844916"/>
            <a:chExt cx="7339914" cy="81554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DD5D0C2-AD0E-427B-ABE9-62139E77A240}"/>
                </a:ext>
              </a:extLst>
            </p:cNvPr>
            <p:cNvGrpSpPr/>
            <p:nvPr/>
          </p:nvGrpSpPr>
          <p:grpSpPr>
            <a:xfrm>
              <a:off x="1945257" y="2844916"/>
              <a:ext cx="7339914" cy="815546"/>
              <a:chOff x="1927654" y="2804984"/>
              <a:chExt cx="7339914" cy="815546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CFB6CC9-F7A5-41C7-9497-82F8B8BC6B52}"/>
                  </a:ext>
                </a:extLst>
              </p:cNvPr>
              <p:cNvSpPr/>
              <p:nvPr/>
            </p:nvSpPr>
            <p:spPr>
              <a:xfrm>
                <a:off x="1927654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ABFA3B9-C74A-4F19-BCCF-048CFD81B8F1}"/>
                  </a:ext>
                </a:extLst>
              </p:cNvPr>
              <p:cNvSpPr/>
              <p:nvPr/>
            </p:nvSpPr>
            <p:spPr>
              <a:xfrm>
                <a:off x="2743200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5C38610-5823-498D-9F8A-7F7143310B6C}"/>
                  </a:ext>
                </a:extLst>
              </p:cNvPr>
              <p:cNvSpPr/>
              <p:nvPr/>
            </p:nvSpPr>
            <p:spPr>
              <a:xfrm>
                <a:off x="3558746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2920148-1F37-4ACB-AA81-164DD55FFB7A}"/>
                  </a:ext>
                </a:extLst>
              </p:cNvPr>
              <p:cNvSpPr/>
              <p:nvPr/>
            </p:nvSpPr>
            <p:spPr>
              <a:xfrm>
                <a:off x="4374292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8D2D908-303E-4368-97A5-FFC5D227EDD9}"/>
                  </a:ext>
                </a:extLst>
              </p:cNvPr>
              <p:cNvSpPr/>
              <p:nvPr/>
            </p:nvSpPr>
            <p:spPr>
              <a:xfrm>
                <a:off x="5189838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045858A-1A1F-49EA-94F9-D7797B0BCA5C}"/>
                  </a:ext>
                </a:extLst>
              </p:cNvPr>
              <p:cNvSpPr/>
              <p:nvPr/>
            </p:nvSpPr>
            <p:spPr>
              <a:xfrm>
                <a:off x="6005384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40EBF1F-2B34-4250-BCC2-92507C0BBE98}"/>
                  </a:ext>
                </a:extLst>
              </p:cNvPr>
              <p:cNvSpPr/>
              <p:nvPr/>
            </p:nvSpPr>
            <p:spPr>
              <a:xfrm>
                <a:off x="6820930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C0090D6-011D-4971-AF08-2273DCBD4BE7}"/>
                  </a:ext>
                </a:extLst>
              </p:cNvPr>
              <p:cNvSpPr/>
              <p:nvPr/>
            </p:nvSpPr>
            <p:spPr>
              <a:xfrm>
                <a:off x="7636476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E0E0ABB-6363-4C8B-9C0E-3F34D7303F5E}"/>
                  </a:ext>
                </a:extLst>
              </p:cNvPr>
              <p:cNvSpPr/>
              <p:nvPr/>
            </p:nvSpPr>
            <p:spPr>
              <a:xfrm>
                <a:off x="8452022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9" name="Title 1">
              <a:extLst>
                <a:ext uri="{FF2B5EF4-FFF2-40B4-BE49-F238E27FC236}">
                  <a16:creationId xmlns:a16="http://schemas.microsoft.com/office/drawing/2014/main" id="{CF39AA0B-1A3C-4D49-A17C-1A913D5815C8}"/>
                </a:ext>
              </a:extLst>
            </p:cNvPr>
            <p:cNvSpPr txBox="1">
              <a:spLocks/>
            </p:cNvSpPr>
            <p:nvPr/>
          </p:nvSpPr>
          <p:spPr>
            <a:xfrm>
              <a:off x="2906829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A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20" name="Title 1">
              <a:extLst>
                <a:ext uri="{FF2B5EF4-FFF2-40B4-BE49-F238E27FC236}">
                  <a16:creationId xmlns:a16="http://schemas.microsoft.com/office/drawing/2014/main" id="{D9063EE2-EEE0-4C68-8BCA-8C3094BD959F}"/>
                </a:ext>
              </a:extLst>
            </p:cNvPr>
            <p:cNvSpPr txBox="1">
              <a:spLocks/>
            </p:cNvSpPr>
            <p:nvPr/>
          </p:nvSpPr>
          <p:spPr>
            <a:xfrm>
              <a:off x="3719774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A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37291AA5-F999-476B-81A4-C854F8F4564C}"/>
                </a:ext>
              </a:extLst>
            </p:cNvPr>
            <p:cNvSpPr txBox="1">
              <a:spLocks/>
            </p:cNvSpPr>
            <p:nvPr/>
          </p:nvSpPr>
          <p:spPr>
            <a:xfrm>
              <a:off x="4515116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C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2DD28373-D72E-4D92-9F2E-00CD2CDA9984}"/>
                </a:ext>
              </a:extLst>
            </p:cNvPr>
            <p:cNvSpPr txBox="1">
              <a:spLocks/>
            </p:cNvSpPr>
            <p:nvPr/>
          </p:nvSpPr>
          <p:spPr>
            <a:xfrm>
              <a:off x="5330662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A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23" name="Title 1">
              <a:extLst>
                <a:ext uri="{FF2B5EF4-FFF2-40B4-BE49-F238E27FC236}">
                  <a16:creationId xmlns:a16="http://schemas.microsoft.com/office/drawing/2014/main" id="{E14E9B51-7B7E-47AB-B01E-B76B3DD392E3}"/>
                </a:ext>
              </a:extLst>
            </p:cNvPr>
            <p:cNvSpPr txBox="1">
              <a:spLocks/>
            </p:cNvSpPr>
            <p:nvPr/>
          </p:nvSpPr>
          <p:spPr>
            <a:xfrm>
              <a:off x="6186616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T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24" name="Title 1">
              <a:extLst>
                <a:ext uri="{FF2B5EF4-FFF2-40B4-BE49-F238E27FC236}">
                  <a16:creationId xmlns:a16="http://schemas.microsoft.com/office/drawing/2014/main" id="{A38E6EF2-EED2-49D3-92BD-FE43B93ADE5C}"/>
                </a:ext>
              </a:extLst>
            </p:cNvPr>
            <p:cNvSpPr txBox="1">
              <a:spLocks/>
            </p:cNvSpPr>
            <p:nvPr/>
          </p:nvSpPr>
          <p:spPr>
            <a:xfrm>
              <a:off x="7002162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G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25" name="Title 1">
              <a:extLst>
                <a:ext uri="{FF2B5EF4-FFF2-40B4-BE49-F238E27FC236}">
                  <a16:creationId xmlns:a16="http://schemas.microsoft.com/office/drawing/2014/main" id="{8B762605-80DC-4AE7-AA76-60F002C98AA3}"/>
                </a:ext>
              </a:extLst>
            </p:cNvPr>
            <p:cNvSpPr txBox="1">
              <a:spLocks/>
            </p:cNvSpPr>
            <p:nvPr/>
          </p:nvSpPr>
          <p:spPr>
            <a:xfrm>
              <a:off x="7790827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A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D721C3A2-C842-4753-B7E3-4D5E1DA85E33}"/>
              </a:ext>
            </a:extLst>
          </p:cNvPr>
          <p:cNvSpPr txBox="1">
            <a:spLocks/>
          </p:cNvSpPr>
          <p:nvPr/>
        </p:nvSpPr>
        <p:spPr>
          <a:xfrm>
            <a:off x="317634" y="3045927"/>
            <a:ext cx="1587215" cy="58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Montserrat" panose="00000500000000000000" pitchFamily="2" charset="0"/>
                <a:ea typeface="Roboto" panose="02000000000000000000" pitchFamily="2" charset="0"/>
                <a:cs typeface="+mj-cs"/>
              </a:rPr>
              <a:t>Text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15BBF446-F4D4-4FF6-B016-13E2B4D749E3}"/>
              </a:ext>
            </a:extLst>
          </p:cNvPr>
          <p:cNvSpPr txBox="1">
            <a:spLocks/>
          </p:cNvSpPr>
          <p:nvPr/>
        </p:nvSpPr>
        <p:spPr>
          <a:xfrm>
            <a:off x="317634" y="4026100"/>
            <a:ext cx="2038649" cy="58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Montserrat" panose="00000500000000000000" pitchFamily="2" charset="0"/>
                <a:ea typeface="Roboto" panose="02000000000000000000" pitchFamily="2" charset="0"/>
                <a:cs typeface="+mj-cs"/>
              </a:rPr>
              <a:t>Pattern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CC22735-27C2-4BD5-92B2-4C335FD8DDCA}"/>
              </a:ext>
            </a:extLst>
          </p:cNvPr>
          <p:cNvGrpSpPr/>
          <p:nvPr/>
        </p:nvGrpSpPr>
        <p:grpSpPr>
          <a:xfrm>
            <a:off x="5207441" y="3910519"/>
            <a:ext cx="3262184" cy="815546"/>
            <a:chOff x="2760803" y="2844916"/>
            <a:chExt cx="3262184" cy="815546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5A78F74-56DD-47FA-83A2-01FF54A230E2}"/>
                </a:ext>
              </a:extLst>
            </p:cNvPr>
            <p:cNvGrpSpPr/>
            <p:nvPr/>
          </p:nvGrpSpPr>
          <p:grpSpPr>
            <a:xfrm>
              <a:off x="2760803" y="2844916"/>
              <a:ext cx="3262184" cy="815546"/>
              <a:chOff x="2743200" y="2804984"/>
              <a:chExt cx="3262184" cy="815546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91F8CC4-90DC-4021-B1C8-300F648EB1D1}"/>
                  </a:ext>
                </a:extLst>
              </p:cNvPr>
              <p:cNvSpPr/>
              <p:nvPr/>
            </p:nvSpPr>
            <p:spPr>
              <a:xfrm>
                <a:off x="2743200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B048B1A-A8CC-409F-859F-A96A95C09D7A}"/>
                  </a:ext>
                </a:extLst>
              </p:cNvPr>
              <p:cNvSpPr/>
              <p:nvPr/>
            </p:nvSpPr>
            <p:spPr>
              <a:xfrm>
                <a:off x="3558746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7EF4EBD-7422-439B-9B45-B19A48987F27}"/>
                  </a:ext>
                </a:extLst>
              </p:cNvPr>
              <p:cNvSpPr/>
              <p:nvPr/>
            </p:nvSpPr>
            <p:spPr>
              <a:xfrm>
                <a:off x="4374292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D3E8A52-816D-4084-BE63-3ED36261A9CF}"/>
                  </a:ext>
                </a:extLst>
              </p:cNvPr>
              <p:cNvSpPr/>
              <p:nvPr/>
            </p:nvSpPr>
            <p:spPr>
              <a:xfrm>
                <a:off x="5189838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1" name="Title 1">
              <a:extLst>
                <a:ext uri="{FF2B5EF4-FFF2-40B4-BE49-F238E27FC236}">
                  <a16:creationId xmlns:a16="http://schemas.microsoft.com/office/drawing/2014/main" id="{7E475EBD-47CF-4861-AB75-5C7CF8683A5A}"/>
                </a:ext>
              </a:extLst>
            </p:cNvPr>
            <p:cNvSpPr txBox="1">
              <a:spLocks/>
            </p:cNvSpPr>
            <p:nvPr/>
          </p:nvSpPr>
          <p:spPr>
            <a:xfrm>
              <a:off x="2906829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A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32" name="Title 1">
              <a:extLst>
                <a:ext uri="{FF2B5EF4-FFF2-40B4-BE49-F238E27FC236}">
                  <a16:creationId xmlns:a16="http://schemas.microsoft.com/office/drawing/2014/main" id="{0E7E6A3F-DA04-4466-8B15-A8F72511D06E}"/>
                </a:ext>
              </a:extLst>
            </p:cNvPr>
            <p:cNvSpPr txBox="1">
              <a:spLocks/>
            </p:cNvSpPr>
            <p:nvPr/>
          </p:nvSpPr>
          <p:spPr>
            <a:xfrm>
              <a:off x="3719774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T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33" name="Title 1">
              <a:extLst>
                <a:ext uri="{FF2B5EF4-FFF2-40B4-BE49-F238E27FC236}">
                  <a16:creationId xmlns:a16="http://schemas.microsoft.com/office/drawing/2014/main" id="{D74DCF35-B2A1-48DC-99D1-5428A51E2E48}"/>
                </a:ext>
              </a:extLst>
            </p:cNvPr>
            <p:cNvSpPr txBox="1">
              <a:spLocks/>
            </p:cNvSpPr>
            <p:nvPr/>
          </p:nvSpPr>
          <p:spPr>
            <a:xfrm>
              <a:off x="4515116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G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34" name="Title 1">
              <a:extLst>
                <a:ext uri="{FF2B5EF4-FFF2-40B4-BE49-F238E27FC236}">
                  <a16:creationId xmlns:a16="http://schemas.microsoft.com/office/drawing/2014/main" id="{2C6DCD02-9C25-4F2D-AB25-18CD4198E613}"/>
                </a:ext>
              </a:extLst>
            </p:cNvPr>
            <p:cNvSpPr txBox="1">
              <a:spLocks/>
            </p:cNvSpPr>
            <p:nvPr/>
          </p:nvSpPr>
          <p:spPr>
            <a:xfrm>
              <a:off x="5330662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A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</p:grpSp>
      <p:sp>
        <p:nvSpPr>
          <p:cNvPr id="35" name="Title 1">
            <a:extLst>
              <a:ext uri="{FF2B5EF4-FFF2-40B4-BE49-F238E27FC236}">
                <a16:creationId xmlns:a16="http://schemas.microsoft.com/office/drawing/2014/main" id="{7E314259-E5B9-4AF0-85B9-EF50C14188F8}"/>
              </a:ext>
            </a:extLst>
          </p:cNvPr>
          <p:cNvSpPr txBox="1">
            <a:spLocks/>
          </p:cNvSpPr>
          <p:nvPr/>
        </p:nvSpPr>
        <p:spPr>
          <a:xfrm>
            <a:off x="8606373" y="3607454"/>
            <a:ext cx="2435539" cy="58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Montserrat" panose="00000500000000000000" pitchFamily="2" charset="0"/>
                <a:ea typeface="Roboto" panose="02000000000000000000" pitchFamily="2" charset="0"/>
                <a:cs typeface="+mj-cs"/>
              </a:rPr>
              <a:t>Ditemukan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Montserrat" panose="00000500000000000000" pitchFamily="2" charset="0"/>
                <a:ea typeface="Roboto" panose="02000000000000000000" pitchFamily="2" charset="0"/>
                <a:cs typeface="+mj-cs"/>
              </a:rPr>
              <a:t>!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EEF574-FE23-4A5B-BBD9-2F0DFE4C398E}"/>
              </a:ext>
            </a:extLst>
          </p:cNvPr>
          <p:cNvSpPr/>
          <p:nvPr/>
        </p:nvSpPr>
        <p:spPr>
          <a:xfrm>
            <a:off x="5187237" y="2594859"/>
            <a:ext cx="3282388" cy="24006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36026A6-E67E-41DD-92C2-E94C3AE6FF5E}"/>
              </a:ext>
            </a:extLst>
          </p:cNvPr>
          <p:cNvCxnSpPr>
            <a:cxnSpLocks/>
          </p:cNvCxnSpPr>
          <p:nvPr/>
        </p:nvCxnSpPr>
        <p:spPr>
          <a:xfrm>
            <a:off x="3271681" y="2141689"/>
            <a:ext cx="60134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016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00D21-BD2F-46F4-B442-831D76B98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65" y="2895699"/>
            <a:ext cx="3404135" cy="145700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Mencari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 kata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kunci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D7C77E-FAA8-4419-9763-4CE9E83817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8839" y="456961"/>
            <a:ext cx="3293520" cy="594407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AF3501-9E82-45BB-9FCE-7DF169AED2C0}"/>
              </a:ext>
            </a:extLst>
          </p:cNvPr>
          <p:cNvCxnSpPr/>
          <p:nvPr/>
        </p:nvCxnSpPr>
        <p:spPr>
          <a:xfrm>
            <a:off x="960967" y="4353549"/>
            <a:ext cx="3213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C041939D-A612-49B7-82EC-741F41201CD8}"/>
              </a:ext>
            </a:extLst>
          </p:cNvPr>
          <p:cNvSpPr txBox="1">
            <a:spLocks/>
          </p:cNvSpPr>
          <p:nvPr/>
        </p:nvSpPr>
        <p:spPr>
          <a:xfrm>
            <a:off x="4647400" y="6426676"/>
            <a:ext cx="5256202" cy="2765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Montserrat" panose="00000500000000000000" pitchFamily="2" charset="0"/>
                <a:ea typeface="Roboto" panose="02000000000000000000" pitchFamily="2" charset="0"/>
                <a:cs typeface="+mj-cs"/>
              </a:rPr>
              <a:t>Source: Artificial Intelligence Now from O’Reilly Media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6875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00D21-BD2F-46F4-B442-831D76B98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65" y="2895699"/>
            <a:ext cx="3404135" cy="145700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Mencari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 kata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kunci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D7C77E-FAA8-4419-9763-4CE9E83817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8839" y="456961"/>
            <a:ext cx="3293520" cy="594407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CFB1A51-E76F-4475-9686-F12DC5C1064F}"/>
              </a:ext>
            </a:extLst>
          </p:cNvPr>
          <p:cNvSpPr txBox="1">
            <a:spLocks/>
          </p:cNvSpPr>
          <p:nvPr/>
        </p:nvSpPr>
        <p:spPr>
          <a:xfrm>
            <a:off x="8912419" y="2343714"/>
            <a:ext cx="2740003" cy="21705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Montserrat" panose="00000500000000000000" pitchFamily="2" charset="0"/>
                <a:ea typeface="Roboto" panose="02000000000000000000" pitchFamily="2" charset="0"/>
                <a:cs typeface="+mj-cs"/>
              </a:rPr>
              <a:t>Pattern: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Montserrat" panose="00000500000000000000" pitchFamily="2" charset="0"/>
                <a:ea typeface="Roboto" panose="02000000000000000000" pitchFamily="2" charset="0"/>
                <a:cs typeface="+mj-cs"/>
              </a:rPr>
              <a:t>scarcity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AF3501-9E82-45BB-9FCE-7DF169AED2C0}"/>
              </a:ext>
            </a:extLst>
          </p:cNvPr>
          <p:cNvCxnSpPr/>
          <p:nvPr/>
        </p:nvCxnSpPr>
        <p:spPr>
          <a:xfrm>
            <a:off x="960967" y="4353549"/>
            <a:ext cx="3213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2157530C-17C2-4D98-AC5C-9C419B54932E}"/>
              </a:ext>
            </a:extLst>
          </p:cNvPr>
          <p:cNvSpPr/>
          <p:nvPr/>
        </p:nvSpPr>
        <p:spPr>
          <a:xfrm>
            <a:off x="6188134" y="4418561"/>
            <a:ext cx="583369" cy="3140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8BB65C-7F5D-4F31-9CCA-AB4D4CB78FEC}"/>
              </a:ext>
            </a:extLst>
          </p:cNvPr>
          <p:cNvSpPr/>
          <p:nvPr/>
        </p:nvSpPr>
        <p:spPr>
          <a:xfrm>
            <a:off x="6106150" y="4847525"/>
            <a:ext cx="486738" cy="2558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90ED73-EFEC-40AA-9230-057C626F067F}"/>
              </a:ext>
            </a:extLst>
          </p:cNvPr>
          <p:cNvSpPr/>
          <p:nvPr/>
        </p:nvSpPr>
        <p:spPr>
          <a:xfrm>
            <a:off x="7179300" y="4842294"/>
            <a:ext cx="486738" cy="2558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9304A65-A44A-4A00-870D-00859853F6D9}"/>
              </a:ext>
            </a:extLst>
          </p:cNvPr>
          <p:cNvSpPr txBox="1">
            <a:spLocks/>
          </p:cNvSpPr>
          <p:nvPr/>
        </p:nvSpPr>
        <p:spPr>
          <a:xfrm>
            <a:off x="4647400" y="6426676"/>
            <a:ext cx="5256202" cy="2765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Montserrat" panose="00000500000000000000" pitchFamily="2" charset="0"/>
                <a:ea typeface="Roboto" panose="02000000000000000000" pitchFamily="2" charset="0"/>
                <a:cs typeface="+mj-cs"/>
              </a:rPr>
              <a:t>Source: Artificial Intelligence Now from O’Reilly Media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46816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1063</TotalTime>
  <Words>2235</Words>
  <Application>Microsoft Office PowerPoint</Application>
  <PresentationFormat>Widescreen</PresentationFormat>
  <Paragraphs>342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Montserrat</vt:lpstr>
      <vt:lpstr>Montserrat Medium</vt:lpstr>
      <vt:lpstr>Roboto</vt:lpstr>
      <vt:lpstr>Source Code Pro</vt:lpstr>
      <vt:lpstr>Office Theme</vt:lpstr>
      <vt:lpstr>PowerPoint Presentation</vt:lpstr>
      <vt:lpstr>String Matching?</vt:lpstr>
      <vt:lpstr>String Matching</vt:lpstr>
      <vt:lpstr>Manfaat</vt:lpstr>
      <vt:lpstr>Implementasi</vt:lpstr>
      <vt:lpstr>Mencari urutan DNA</vt:lpstr>
      <vt:lpstr>Mencari urutan DNA</vt:lpstr>
      <vt:lpstr>Mencari kata kunci</vt:lpstr>
      <vt:lpstr>Mencari kata kunci</vt:lpstr>
      <vt:lpstr>Mencari judul buku</vt:lpstr>
      <vt:lpstr>Mencari judul buku</vt:lpstr>
      <vt:lpstr>Algoritma</vt:lpstr>
      <vt:lpstr>Algoritma Brute Force</vt:lpstr>
      <vt:lpstr>Algoritma Brute Force</vt:lpstr>
      <vt:lpstr>Kompleksitas Algoritma Brute Force</vt:lpstr>
      <vt:lpstr>Algoritma Knuth-Morris-Pratt (KMP)</vt:lpstr>
      <vt:lpstr>PowerPoint Presentation</vt:lpstr>
      <vt:lpstr>Kompleksitas Algoritma Knuth-Morris-Pratt (KMP)</vt:lpstr>
      <vt:lpstr>Algoritma Boyer-Moore</vt:lpstr>
      <vt:lpstr>PowerPoint Presentation</vt:lpstr>
      <vt:lpstr>Kompleksitas Algoritma Boyer-Moore</vt:lpstr>
      <vt:lpstr>Algoritma Rabin-Karp</vt:lpstr>
      <vt:lpstr>Algoritma Rabin-Karp</vt:lpstr>
      <vt:lpstr>Algoritma Rabin-Karp</vt:lpstr>
      <vt:lpstr>Algoritma Rabin-Karp</vt:lpstr>
      <vt:lpstr>Algoritma Rabin-Karp</vt:lpstr>
      <vt:lpstr>Algoritma Rabin-Karp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Vincent Ungu</dc:creator>
  <cp:lastModifiedBy>Vincent Ungu</cp:lastModifiedBy>
  <cp:revision>139</cp:revision>
  <cp:lastPrinted>2020-04-15T01:06:43Z</cp:lastPrinted>
  <dcterms:created xsi:type="dcterms:W3CDTF">2020-04-14T02:56:53Z</dcterms:created>
  <dcterms:modified xsi:type="dcterms:W3CDTF">2020-04-15T04:18:23Z</dcterms:modified>
</cp:coreProperties>
</file>