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9" r:id="rId3"/>
    <p:sldId id="283" r:id="rId5"/>
    <p:sldId id="287" r:id="rId6"/>
    <p:sldId id="276" r:id="rId7"/>
    <p:sldId id="263" r:id="rId8"/>
    <p:sldId id="293" r:id="rId9"/>
    <p:sldId id="292" r:id="rId10"/>
    <p:sldId id="262" r:id="rId11"/>
    <p:sldId id="286" r:id="rId12"/>
    <p:sldId id="274" r:id="rId13"/>
    <p:sldId id="277" r:id="rId14"/>
    <p:sldId id="264" r:id="rId15"/>
    <p:sldId id="271" r:id="rId16"/>
    <p:sldId id="270" r:id="rId17"/>
    <p:sldId id="272" r:id="rId18"/>
    <p:sldId id="291" r:id="rId19"/>
    <p:sldId id="294" r:id="rId20"/>
    <p:sldId id="290" r:id="rId21"/>
    <p:sldId id="288" r:id="rId22"/>
  </p:sldIdLst>
  <p:sldSz cx="12192000" cy="6858000"/>
  <p:notesSz cx="6858000" cy="9144000"/>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CDCD"/>
    <a:srgbClr val="3A5F7A"/>
    <a:srgbClr val="126EB3"/>
    <a:srgbClr val="093759"/>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71562" autoAdjust="0"/>
  </p:normalViewPr>
  <p:slideViewPr>
    <p:cSldViewPr snapToGrid="0">
      <p:cViewPr varScale="1">
        <p:scale>
          <a:sx n="82" d="100"/>
          <a:sy n="82" d="100"/>
        </p:scale>
        <p:origin x="1590" y="9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43.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6C37E-11D3-4DB8-A57E-70919EAB46C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8152D9-5CC7-4E9D-A5C4-B9CCFF0E5EE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大家好，我是</a:t>
            </a:r>
            <a:r>
              <a:rPr lang="en-US" altLang="zh-CN" dirty="0">
                <a:sym typeface="+mn-ea"/>
              </a:rPr>
              <a:t>IT</a:t>
            </a:r>
            <a:r>
              <a:rPr lang="zh-CN" altLang="en-US" dirty="0">
                <a:sym typeface="+mn-ea"/>
              </a:rPr>
              <a:t>组的麻海燕，非常高兴能有这个机会向大家介绍 </a:t>
            </a:r>
            <a:r>
              <a:rPr lang="en-US" altLang="zh-CN" dirty="0">
                <a:sym typeface="+mn-ea"/>
              </a:rPr>
              <a:t>DLP </a:t>
            </a:r>
            <a:r>
              <a:rPr lang="zh-CN" altLang="en-US" dirty="0">
                <a:sym typeface="+mn-ea"/>
              </a:rPr>
              <a:t>数据防泄密系统。</a:t>
            </a:r>
            <a:endParaRPr lang="zh-CN" altLang="en-US" dirty="0"/>
          </a:p>
        </p:txBody>
      </p:sp>
      <p:sp>
        <p:nvSpPr>
          <p:cNvPr id="4" name="灯片编号占位符 3"/>
          <p:cNvSpPr>
            <a:spLocks noGrp="1"/>
          </p:cNvSpPr>
          <p:nvPr>
            <p:ph type="sldNum" sz="quarter" idx="10"/>
          </p:nvPr>
        </p:nvSpPr>
        <p:spPr/>
        <p:txBody>
          <a:bodyPr/>
          <a:lstStyle/>
          <a:p>
            <a:fld id="{BF8152D9-5CC7-4E9D-A5C4-B9CCFF0E5EE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内部数据泄漏的</a:t>
            </a:r>
            <a:r>
              <a:rPr lang="en-US" altLang="zh-CN" dirty="0"/>
              <a:t>6</a:t>
            </a:r>
            <a:r>
              <a:rPr lang="zh-CN" altLang="en-US" dirty="0"/>
              <a:t>大途径</a:t>
            </a:r>
            <a:endParaRPr lang="en-US" altLang="zh-CN" dirty="0"/>
          </a:p>
          <a:p>
            <a:endParaRPr lang="en-US" altLang="zh-CN" dirty="0"/>
          </a:p>
          <a:p>
            <a:r>
              <a:rPr lang="en-US" altLang="zh-CN" dirty="0"/>
              <a:t>1</a:t>
            </a:r>
            <a:r>
              <a:rPr lang="zh-CN" altLang="en-US" dirty="0"/>
              <a:t>、通过存储介质数据外泄，如</a:t>
            </a:r>
            <a:r>
              <a:rPr lang="en-US" altLang="zh-CN" dirty="0"/>
              <a:t>U</a:t>
            </a:r>
            <a:r>
              <a:rPr lang="zh-CN" altLang="en-US" dirty="0"/>
              <a:t>盘、移动硬盘</a:t>
            </a:r>
            <a:endParaRPr lang="en-US" altLang="zh-CN" dirty="0"/>
          </a:p>
          <a:p>
            <a:r>
              <a:rPr lang="en-US" altLang="zh-CN" dirty="0"/>
              <a:t>2</a:t>
            </a:r>
            <a:r>
              <a:rPr lang="zh-CN" altLang="en-US" dirty="0"/>
              <a:t>、通过网站上传数据外泄，如各类网盘</a:t>
            </a:r>
            <a:endParaRPr lang="en-US" altLang="zh-CN" dirty="0"/>
          </a:p>
          <a:p>
            <a:r>
              <a:rPr lang="en-US" altLang="zh-CN" dirty="0"/>
              <a:t>3</a:t>
            </a:r>
            <a:r>
              <a:rPr lang="zh-CN" altLang="en-US" dirty="0"/>
              <a:t>、员工打印数据外带</a:t>
            </a:r>
            <a:endParaRPr lang="en-US" altLang="zh-CN" dirty="0"/>
          </a:p>
          <a:p>
            <a:r>
              <a:rPr lang="en-US" altLang="zh-CN" dirty="0"/>
              <a:t>4</a:t>
            </a:r>
            <a:r>
              <a:rPr lang="zh-CN" altLang="en-US" dirty="0"/>
              <a:t>、网络发送 ，如</a:t>
            </a:r>
            <a:r>
              <a:rPr lang="en-US" altLang="zh-CN" dirty="0"/>
              <a:t>FTP</a:t>
            </a:r>
            <a:r>
              <a:rPr lang="zh-CN" altLang="en-US" dirty="0"/>
              <a:t>、</a:t>
            </a:r>
            <a:r>
              <a:rPr lang="en-US" altLang="zh-CN" dirty="0"/>
              <a:t>SAMBA</a:t>
            </a:r>
            <a:r>
              <a:rPr lang="zh-CN" altLang="en-US" dirty="0"/>
              <a:t>共享等</a:t>
            </a:r>
            <a:endParaRPr lang="en-US" altLang="zh-CN" dirty="0"/>
          </a:p>
          <a:p>
            <a:r>
              <a:rPr lang="en-US" altLang="zh-CN" dirty="0"/>
              <a:t>5</a:t>
            </a:r>
            <a:r>
              <a:rPr lang="zh-CN" altLang="en-US" dirty="0"/>
              <a:t>、应用程序，如钉钉、微信、</a:t>
            </a:r>
            <a:r>
              <a:rPr lang="en-US" altLang="zh-CN" dirty="0"/>
              <a:t>QQ</a:t>
            </a:r>
            <a:r>
              <a:rPr lang="zh-CN" altLang="en-US" dirty="0"/>
              <a:t>传输发送文件</a:t>
            </a:r>
            <a:endParaRPr lang="en-US" altLang="zh-CN" dirty="0"/>
          </a:p>
          <a:p>
            <a:r>
              <a:rPr lang="en-US" altLang="zh-CN" dirty="0"/>
              <a:t>6</a:t>
            </a:r>
            <a:r>
              <a:rPr lang="zh-CN" altLang="en-US" dirty="0"/>
              <a:t>、邮件外泄，通过邮件附件发送出外部邮箱</a:t>
            </a:r>
            <a:endParaRPr lang="zh-CN" altLang="en-US" dirty="0"/>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E8F154-D10B-4217-8098-E9B94BCC3F2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C04B92-5184-4370-883C-D72A6DD2061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AC0059-71F0-4354-824B-2FFE6EC8EA2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7F6AE7-3555-47AF-9DDF-A6E6AF0CA1E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F7401-6E7D-4CE3-89B6-86741D8BF9B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F7401-6E7D-4CE3-89B6-86741D8BF9B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F7401-6E7D-4CE3-89B6-86741D8BF9B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8152D9-5CC7-4E9D-A5C4-B9CCFF0E5EE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今天我们将会从三个方面对</a:t>
            </a:r>
            <a:r>
              <a:rPr lang="en-US" altLang="zh-CN" dirty="0">
                <a:sym typeface="+mn-ea"/>
              </a:rPr>
              <a:t>DLP </a:t>
            </a:r>
            <a:r>
              <a:rPr lang="zh-CN" altLang="en-US" dirty="0">
                <a:sym typeface="+mn-ea"/>
              </a:rPr>
              <a:t>数据防泄密系统进行介绍，第一、风险与应对；第二、</a:t>
            </a:r>
            <a:r>
              <a:rPr lang="zh-CN" altLang="en-US" dirty="0">
                <a:solidFill>
                  <a:schemeClr val="tx1">
                    <a:lumMod val="75000"/>
                    <a:lumOff val="25000"/>
                  </a:schemeClr>
                </a:solidFill>
                <a:sym typeface="+mn-ea"/>
              </a:rPr>
              <a:t>为什么需要</a:t>
            </a:r>
            <a:r>
              <a:rPr lang="en-US" altLang="zh-CN" dirty="0">
                <a:solidFill>
                  <a:schemeClr val="tx1">
                    <a:lumMod val="75000"/>
                    <a:lumOff val="25000"/>
                  </a:schemeClr>
                </a:solidFill>
                <a:sym typeface="+mn-ea"/>
              </a:rPr>
              <a:t>DLP</a:t>
            </a:r>
            <a:r>
              <a:rPr lang="zh-CN" altLang="en-US" dirty="0">
                <a:solidFill>
                  <a:schemeClr val="tx1">
                    <a:lumMod val="75000"/>
                    <a:lumOff val="25000"/>
                  </a:schemeClr>
                </a:solidFill>
                <a:sym typeface="+mn-ea"/>
              </a:rPr>
              <a:t>；第三、</a:t>
            </a:r>
            <a:r>
              <a:rPr lang="en-US" altLang="zh-CN" dirty="0">
                <a:solidFill>
                  <a:schemeClr val="tx1">
                    <a:lumMod val="75000"/>
                    <a:lumOff val="25000"/>
                  </a:schemeClr>
                </a:solidFill>
                <a:sym typeface="+mn-ea"/>
              </a:rPr>
              <a:t>DLP</a:t>
            </a:r>
            <a:r>
              <a:rPr lang="zh-CN" altLang="en-US" dirty="0">
                <a:solidFill>
                  <a:schemeClr val="tx1">
                    <a:lumMod val="75000"/>
                    <a:lumOff val="25000"/>
                  </a:schemeClr>
                </a:solidFill>
                <a:sym typeface="+mn-ea"/>
              </a:rPr>
              <a:t>功能介绍及演示，这部分内容将由我们资深的工程师赖清泉向大家展示。</a:t>
            </a:r>
            <a:endParaRPr lang="zh-CN" altLang="en-US" dirty="0">
              <a:solidFill>
                <a:schemeClr val="tx1">
                  <a:lumMod val="75000"/>
                  <a:lumOff val="25000"/>
                </a:schemeClr>
              </a:solidFill>
              <a:sym typeface="+mn-ea"/>
            </a:endParaRPr>
          </a:p>
          <a:p>
            <a:endParaRPr lang="zh-CN" altLang="en-US" dirty="0"/>
          </a:p>
          <a:p>
            <a:r>
              <a:rPr lang="zh-CN" altLang="en-US" dirty="0">
                <a:sym typeface="+mn-ea"/>
              </a:rPr>
              <a:t>首先想跟大家介绍  </a:t>
            </a:r>
            <a:r>
              <a:rPr lang="zh-CN" altLang="en-US" dirty="0">
                <a:solidFill>
                  <a:schemeClr val="tx1">
                    <a:lumMod val="75000"/>
                    <a:lumOff val="25000"/>
                  </a:schemeClr>
                </a:solidFill>
                <a:sym typeface="+mn-ea"/>
              </a:rPr>
              <a:t>风险与应对</a:t>
            </a:r>
            <a:r>
              <a:rPr lang="zh-CN" altLang="en-US" dirty="0">
                <a:sym typeface="+mn-ea"/>
              </a:rPr>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F8152D9-5CC7-4E9D-A5C4-B9CCFF0E5EE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8152D9-5CC7-4E9D-A5C4-B9CCFF0E5EE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目前，无论企业处于何种规模</a:t>
            </a:r>
            <a:r>
              <a:rPr lang="en-US" altLang="zh-CN" dirty="0">
                <a:sym typeface="+mn-ea"/>
              </a:rPr>
              <a:t>,</a:t>
            </a:r>
            <a:r>
              <a:rPr lang="zh-CN" altLang="en-US" dirty="0">
                <a:sym typeface="+mn-ea"/>
              </a:rPr>
              <a:t>都存在数据泄密的风险</a:t>
            </a:r>
            <a:r>
              <a:rPr lang="en-US" altLang="zh-CN" dirty="0">
                <a:sym typeface="+mn-ea"/>
              </a:rPr>
              <a:t>, </a:t>
            </a:r>
            <a:r>
              <a:rPr lang="zh-CN" altLang="en-US" dirty="0">
                <a:sym typeface="+mn-ea"/>
              </a:rPr>
              <a:t>让企业面临核心客户数据、知识产权、公司重大发展战略及投资决策等方面数据泄密的风险</a:t>
            </a:r>
            <a:r>
              <a:rPr lang="en-US" altLang="zh-CN" dirty="0">
                <a:sym typeface="+mn-ea"/>
              </a:rPr>
              <a:t>, </a:t>
            </a:r>
            <a:r>
              <a:rPr lang="zh-CN" altLang="en-US" dirty="0">
                <a:sym typeface="+mn-ea"/>
              </a:rPr>
              <a:t>给企业造成无法估量的损失。</a:t>
            </a:r>
            <a:endParaRPr lang="zh-CN" altLang="en-US" dirty="0">
              <a:solidFill>
                <a:schemeClr val="tx1">
                  <a:lumMod val="65000"/>
                  <a:lumOff val="35000"/>
                </a:schemeClr>
              </a:solidFill>
              <a:latin typeface="微软雅黑" panose="020B0503020204020204" charset="-122"/>
              <a:ea typeface="微软雅黑" panose="020B0503020204020204" charset="-122"/>
              <a:cs typeface="Arial" panose="020B0604020202020204" pitchFamily="34" charset="0"/>
            </a:endParaRPr>
          </a:p>
          <a:p>
            <a:r>
              <a:rPr lang="zh-CN" altLang="en-US" dirty="0">
                <a:sym typeface="+mn-ea"/>
              </a:rPr>
              <a:t>企业数据泄露威胁可以分为外部威胁和内部威胁，</a:t>
            </a:r>
            <a:endParaRPr lang="zh-CN" altLang="en-US" dirty="0"/>
          </a:p>
          <a:p>
            <a:endParaRPr lang="zh-CN" altLang="en-US" sz="1600" b="1" dirty="0">
              <a:solidFill>
                <a:schemeClr val="tx1">
                  <a:lumMod val="75000"/>
                  <a:lumOff val="25000"/>
                </a:schemeClr>
              </a:solidFill>
              <a:sym typeface="+mn-ea"/>
            </a:endParaRPr>
          </a:p>
          <a:p>
            <a:r>
              <a:rPr lang="en-US" altLang="zh-CN" sz="1600" b="1" dirty="0">
                <a:solidFill>
                  <a:schemeClr val="tx1">
                    <a:lumMod val="75000"/>
                    <a:lumOff val="25000"/>
                  </a:schemeClr>
                </a:solidFill>
                <a:sym typeface="+mn-ea"/>
              </a:rPr>
              <a:t>1</a:t>
            </a:r>
            <a:r>
              <a:rPr lang="zh-CN" altLang="en-US" sz="1600" b="1" dirty="0">
                <a:solidFill>
                  <a:schemeClr val="tx1">
                    <a:lumMod val="75000"/>
                    <a:lumOff val="25000"/>
                  </a:schemeClr>
                </a:solidFill>
                <a:sym typeface="+mn-ea"/>
              </a:rPr>
              <a:t>、外部的威胁</a:t>
            </a:r>
            <a:endParaRPr lang="zh-CN" altLang="en-US" sz="1600" b="1" dirty="0">
              <a:solidFill>
                <a:schemeClr val="tx1">
                  <a:lumMod val="75000"/>
                  <a:lumOff val="25000"/>
                </a:schemeClr>
              </a:solidFill>
            </a:endParaRPr>
          </a:p>
          <a:p>
            <a:endParaRPr lang="en-US" altLang="zh-CN" sz="1600" dirty="0"/>
          </a:p>
          <a:p>
            <a:r>
              <a:rPr lang="en-US" altLang="zh-CN" sz="1600" dirty="0">
                <a:sym typeface="+mn-ea"/>
              </a:rPr>
              <a:t>2</a:t>
            </a:r>
            <a:r>
              <a:rPr lang="zh-CN" altLang="en-US" sz="1600" dirty="0">
                <a:sym typeface="+mn-ea"/>
              </a:rPr>
              <a:t>、</a:t>
            </a:r>
            <a:r>
              <a:rPr lang="zh-CN" altLang="en-US" sz="1600" b="1" dirty="0">
                <a:sym typeface="+mn-ea"/>
              </a:rPr>
              <a:t>内部的威胁</a:t>
            </a:r>
            <a:r>
              <a:rPr lang="en-US" altLang="zh-CN" sz="1600" b="1" dirty="0">
                <a:sym typeface="+mn-ea"/>
              </a:rPr>
              <a:t>——</a:t>
            </a:r>
            <a:r>
              <a:rPr lang="zh-CN" altLang="en-US" sz="1600" b="1" dirty="0">
                <a:sym typeface="+mn-ea"/>
              </a:rPr>
              <a:t>其实</a:t>
            </a:r>
            <a:r>
              <a:rPr lang="zh-CN" altLang="en-US" sz="1600" b="1" dirty="0">
                <a:solidFill>
                  <a:schemeClr val="tx1">
                    <a:lumMod val="50000"/>
                    <a:lumOff val="50000"/>
                  </a:schemeClr>
                </a:solidFill>
                <a:sym typeface="+mn-ea"/>
              </a:rPr>
              <a:t>大部分数据外泄是由一些普通事件导致，而导致这些事件的发生往往是企业内部的员工。例如公司设备丢失、拷贝公司数据的</a:t>
            </a:r>
            <a:r>
              <a:rPr lang="en-US" altLang="zh-CN" sz="1600" b="1" dirty="0">
                <a:solidFill>
                  <a:schemeClr val="tx1">
                    <a:lumMod val="50000"/>
                    <a:lumOff val="50000"/>
                  </a:schemeClr>
                </a:solidFill>
                <a:sym typeface="+mn-ea"/>
              </a:rPr>
              <a:t>U</a:t>
            </a:r>
            <a:r>
              <a:rPr lang="zh-CN" altLang="en-US" sz="1600" b="1" dirty="0">
                <a:solidFill>
                  <a:schemeClr val="tx1">
                    <a:lumMod val="50000"/>
                    <a:lumOff val="50000"/>
                  </a:schemeClr>
                </a:solidFill>
                <a:sym typeface="+mn-ea"/>
              </a:rPr>
              <a:t>盘丢失、员工窃取公司数据转卖，离职</a:t>
            </a:r>
            <a:r>
              <a:rPr lang="zh-CN" altLang="en-US" sz="1600" b="1" dirty="0">
                <a:solidFill>
                  <a:schemeClr val="tx1">
                    <a:lumMod val="50000"/>
                    <a:lumOff val="50000"/>
                  </a:schemeClr>
                </a:solidFill>
                <a:sym typeface="+mn-ea"/>
              </a:rPr>
              <a:t>员工</a:t>
            </a:r>
            <a:r>
              <a:rPr lang="zh-CN" altLang="en-US" sz="1600" b="1" dirty="0">
                <a:solidFill>
                  <a:schemeClr val="tx1">
                    <a:lumMod val="50000"/>
                    <a:lumOff val="50000"/>
                  </a:schemeClr>
                </a:solidFill>
                <a:sym typeface="+mn-ea"/>
              </a:rPr>
              <a:t>带走重要数据等等；</a:t>
            </a:r>
            <a:r>
              <a:rPr lang="zh-CN" altLang="en-US" sz="1600" b="1" dirty="0">
                <a:effectLst/>
                <a:sym typeface="+mn-ea"/>
              </a:rPr>
              <a:t>从这些我们可以看出内部威胁都是在授权范围内就可以完成</a:t>
            </a:r>
            <a:r>
              <a:rPr lang="zh-CN" altLang="en-US" sz="1600" b="1" dirty="0">
                <a:solidFill>
                  <a:schemeClr val="tx1">
                    <a:lumMod val="50000"/>
                    <a:lumOff val="50000"/>
                  </a:schemeClr>
                </a:solidFill>
                <a:sym typeface="+mn-ea"/>
              </a:rPr>
              <a:t>，所以在</a:t>
            </a:r>
            <a:r>
              <a:rPr lang="zh-CN" altLang="en-US" sz="1600" b="1" dirty="0">
                <a:effectLst/>
                <a:sym typeface="+mn-ea"/>
              </a:rPr>
              <a:t>解决好内部安全管理、制定相关的安全管理制度，同时也需要在此基础上通过</a:t>
            </a:r>
            <a:r>
              <a:rPr lang="en-US" altLang="zh-CN" sz="1600" b="1" dirty="0">
                <a:effectLst/>
                <a:sym typeface="+mn-ea"/>
              </a:rPr>
              <a:t>DLP</a:t>
            </a:r>
            <a:r>
              <a:rPr lang="zh-CN" altLang="en-US" sz="1600" b="1" dirty="0">
                <a:effectLst/>
                <a:sym typeface="+mn-ea"/>
              </a:rPr>
              <a:t>技术手段完善支撑管理制度，将管理制度切实落地，</a:t>
            </a:r>
            <a:r>
              <a:rPr lang="zh-CN" altLang="en-US" sz="1600" b="1" dirty="0">
                <a:solidFill>
                  <a:schemeClr val="tx1">
                    <a:lumMod val="50000"/>
                    <a:lumOff val="50000"/>
                  </a:schemeClr>
                </a:solidFill>
                <a:sym typeface="+mn-ea"/>
              </a:rPr>
              <a:t>主动构建泄密防护体系，对数据防泄露持续监测，提前预警。</a:t>
            </a:r>
            <a:endParaRPr lang="zh-CN" altLang="en-US" sz="1600" b="1" dirty="0">
              <a:solidFill>
                <a:schemeClr val="tx1">
                  <a:lumMod val="50000"/>
                  <a:lumOff val="50000"/>
                </a:schemeClr>
              </a:solidFill>
              <a:sym typeface="+mn-ea"/>
            </a:endParaRPr>
          </a:p>
          <a:p>
            <a:endParaRPr lang="zh-CN" altLang="en-US" sz="1600" b="1" dirty="0">
              <a:solidFill>
                <a:schemeClr val="tx1">
                  <a:lumMod val="50000"/>
                  <a:lumOff val="50000"/>
                </a:schemeClr>
              </a:solidFill>
              <a:sym typeface="+mn-ea"/>
            </a:endParaRPr>
          </a:p>
          <a:p>
            <a:r>
              <a:rPr lang="zh-CN" altLang="en-US" sz="1600" b="1" dirty="0">
                <a:solidFill>
                  <a:schemeClr val="tx1">
                    <a:lumMod val="50000"/>
                    <a:lumOff val="50000"/>
                  </a:schemeClr>
                </a:solidFill>
                <a:sym typeface="+mn-ea"/>
              </a:rPr>
              <a:t>下面我们看</a:t>
            </a:r>
            <a:r>
              <a:rPr lang="zh-CN" altLang="en-US" b="1" dirty="0">
                <a:solidFill>
                  <a:schemeClr val="tx1">
                    <a:lumMod val="85000"/>
                    <a:lumOff val="15000"/>
                  </a:schemeClr>
                </a:solidFill>
                <a:sym typeface="+mn-ea"/>
              </a:rPr>
              <a:t>企业员工数据泄漏的三个案例</a:t>
            </a:r>
            <a:endParaRPr lang="en-US" altLang="zh-CN" b="1" dirty="0">
              <a:solidFill>
                <a:schemeClr val="tx1">
                  <a:lumMod val="50000"/>
                  <a:lumOff val="50000"/>
                </a:schemeClr>
              </a:solidFill>
            </a:endParaRPr>
          </a:p>
          <a:p>
            <a:endParaRPr lang="en-US" altLang="zh-CN" sz="1200" dirty="0">
              <a:solidFill>
                <a:schemeClr val="tx1">
                  <a:lumMod val="50000"/>
                  <a:lumOff val="50000"/>
                </a:schemeClr>
              </a:solidFill>
            </a:endParaRPr>
          </a:p>
          <a:p>
            <a:endParaRPr lang="zh-CN" altLang="en-US" dirty="0"/>
          </a:p>
        </p:txBody>
      </p:sp>
      <p:sp>
        <p:nvSpPr>
          <p:cNvPr id="4" name="灯片编号占位符 3"/>
          <p:cNvSpPr>
            <a:spLocks noGrp="1"/>
          </p:cNvSpPr>
          <p:nvPr>
            <p:ph type="sldNum" sz="quarter" idx="10"/>
          </p:nvPr>
        </p:nvSpPr>
        <p:spPr/>
        <p:txBody>
          <a:bodyPr/>
          <a:lstStyle/>
          <a:p>
            <a:fld id="{01E8F154-D10B-4217-8098-E9B94BCC3F2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通过这三个案例，我们不难发现企业内部数据外泄问题往往出自于企业内部员工，如何对数据外泄保护成为了企业的难题，想要</a:t>
            </a:r>
            <a:r>
              <a:rPr lang="zh-CN" altLang="en-US" sz="1200" b="0" i="0" kern="1200" dirty="0">
                <a:solidFill>
                  <a:schemeClr val="tx1"/>
                </a:solidFill>
                <a:effectLst/>
                <a:latin typeface="+mn-lt"/>
                <a:ea typeface="+mn-ea"/>
                <a:cs typeface="+mn-cs"/>
              </a:rPr>
              <a:t>更好防范信息安全风险，企业就必须对可能发生泄密的行为和渠道提前封堵，对重要的数据文档进行加密保护，同时还要做到全面的审计，了解各类网络操作的动态，实现透明化管理。要实现以上的功能，我们需要</a:t>
            </a:r>
            <a:r>
              <a:rPr lang="en-US" altLang="zh-CN" sz="1200" b="0" i="0" kern="1200" dirty="0">
                <a:solidFill>
                  <a:schemeClr val="tx1"/>
                </a:solidFill>
                <a:effectLst/>
                <a:latin typeface="+mn-lt"/>
                <a:ea typeface="+mn-ea"/>
                <a:cs typeface="+mn-cs"/>
              </a:rPr>
              <a:t>DLP</a:t>
            </a:r>
            <a:r>
              <a:rPr lang="zh-CN" altLang="en-US" sz="1200" b="0" i="0" kern="1200" dirty="0">
                <a:solidFill>
                  <a:schemeClr val="tx1"/>
                </a:solidFill>
                <a:effectLst/>
                <a:latin typeface="+mn-lt"/>
                <a:ea typeface="+mn-ea"/>
                <a:cs typeface="+mn-cs"/>
              </a:rPr>
              <a:t>数据防泄密</a:t>
            </a:r>
            <a:r>
              <a:rPr lang="zh-CN" altLang="en-US" sz="1200" b="0" i="0" kern="1200" dirty="0">
                <a:solidFill>
                  <a:schemeClr val="tx1"/>
                </a:solidFill>
                <a:effectLst/>
                <a:latin typeface="+mn-lt"/>
                <a:ea typeface="+mn-ea"/>
                <a:cs typeface="+mn-cs"/>
              </a:rPr>
              <a:t>系统。</a:t>
            </a:r>
            <a:endParaRPr lang="zh-CN" altLang="en-US" sz="1200" b="0" i="0" kern="1200" dirty="0">
              <a:solidFill>
                <a:schemeClr val="tx1"/>
              </a:solidFill>
              <a:effectLst/>
              <a:latin typeface="+mn-lt"/>
              <a:ea typeface="+mn-ea"/>
              <a:cs typeface="+mn-cs"/>
            </a:endParaRP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DC04B92-5184-4370-883C-D72A6DD2061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solidFill>
                  <a:schemeClr val="bg1"/>
                </a:solidFill>
                <a:sym typeface="+mn-ea"/>
              </a:rPr>
              <a:t>那我们来看下一个：</a:t>
            </a:r>
            <a:r>
              <a:rPr lang="zh-CN" altLang="en-US" b="1" dirty="0">
                <a:solidFill>
                  <a:schemeClr val="bg1"/>
                </a:solidFill>
                <a:sym typeface="+mn-ea"/>
              </a:rPr>
              <a:t>什么是</a:t>
            </a:r>
            <a:r>
              <a:rPr lang="en-US" altLang="zh-CN" b="1" dirty="0">
                <a:solidFill>
                  <a:schemeClr val="bg1"/>
                </a:solidFill>
                <a:sym typeface="+mn-ea"/>
              </a:rPr>
              <a:t>DLP</a:t>
            </a:r>
            <a:endParaRPr lang="zh-CN" altLang="en-US" b="1" dirty="0">
              <a:solidFill>
                <a:schemeClr val="bg1"/>
              </a:solidFill>
            </a:endParaRPr>
          </a:p>
          <a:p>
            <a:endParaRPr lang="zh-CN" altLang="en-US" dirty="0"/>
          </a:p>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bg1"/>
                </a:solidFill>
                <a:sym typeface="+mn-ea"/>
              </a:rPr>
              <a:t>那我们来看下一个内容：</a:t>
            </a:r>
            <a:r>
              <a:rPr lang="zh-CN" altLang="en-US" b="1" dirty="0">
                <a:solidFill>
                  <a:schemeClr val="bg1"/>
                </a:solidFill>
                <a:sym typeface="+mn-ea"/>
              </a:rPr>
              <a:t>什么是</a:t>
            </a:r>
            <a:r>
              <a:rPr lang="en-US" altLang="zh-CN" b="1" dirty="0">
                <a:solidFill>
                  <a:schemeClr val="bg1"/>
                </a:solidFill>
                <a:sym typeface="+mn-ea"/>
              </a:rPr>
              <a:t>DLP</a:t>
            </a:r>
            <a:endParaRPr lang="zh-CN" altLang="en-US" b="1" dirty="0">
              <a:solidFill>
                <a:schemeClr val="bg1"/>
              </a:solidFill>
            </a:endParaRPr>
          </a:p>
          <a:p>
            <a:endParaRPr lang="zh-CN" altLang="en-US" dirty="0"/>
          </a:p>
        </p:txBody>
      </p:sp>
      <p:sp>
        <p:nvSpPr>
          <p:cNvPr id="4" name="灯片编号占位符 3"/>
          <p:cNvSpPr>
            <a:spLocks noGrp="1"/>
          </p:cNvSpPr>
          <p:nvPr>
            <p:ph type="sldNum" sz="quarter" idx="10"/>
          </p:nvPr>
        </p:nvSpPr>
        <p:spPr/>
        <p:txBody>
          <a:bodyPr/>
          <a:lstStyle/>
          <a:p>
            <a:fld id="{BF8152D9-5CC7-4E9D-A5C4-B9CCFF0E5EE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sym typeface="+mn-ea"/>
              </a:rPr>
              <a:t>讲到这里，可能会有一个问题</a:t>
            </a:r>
            <a:r>
              <a:rPr lang="zh-CN" altLang="en-US" dirty="0">
                <a:sym typeface="+mn-ea"/>
              </a:rPr>
              <a:t>，那这个系统是怎样实现对重要数据信息进行监测、管控和预警？ 下面就让工程师赖清泉跟大家进行功能介绍及展示</a:t>
            </a:r>
            <a:endParaRPr lang="zh-CN" altLang="en-US" dirty="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8152D9-5CC7-4E9D-A5C4-B9CCFF0E5EE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图片占位符 3"/>
          <p:cNvSpPr>
            <a:spLocks noGrp="1"/>
          </p:cNvSpPr>
          <p:nvPr>
            <p:ph type="pic" sz="quarter" idx="10"/>
          </p:nvPr>
        </p:nvSpPr>
        <p:spPr>
          <a:xfrm>
            <a:off x="0" y="0"/>
            <a:ext cx="12192000" cy="6858000"/>
          </a:xfrm>
          <a:prstGeom prst="rect">
            <a:avLst/>
          </a:prstGeom>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11" name="图片占位符 10"/>
          <p:cNvSpPr>
            <a:spLocks noGrp="1"/>
          </p:cNvSpPr>
          <p:nvPr>
            <p:ph type="pic" sz="quarter" idx="11"/>
          </p:nvPr>
        </p:nvSpPr>
        <p:spPr>
          <a:xfrm>
            <a:off x="1346220" y="1760715"/>
            <a:ext cx="2325606" cy="2006963"/>
          </a:xfrm>
          <a:custGeom>
            <a:avLst/>
            <a:gdLst>
              <a:gd name="connsiteX0" fmla="*/ 0 w 2325606"/>
              <a:gd name="connsiteY0" fmla="*/ 0 h 2006963"/>
              <a:gd name="connsiteX1" fmla="*/ 2325606 w 2325606"/>
              <a:gd name="connsiteY1" fmla="*/ 0 h 2006963"/>
              <a:gd name="connsiteX2" fmla="*/ 2325606 w 2325606"/>
              <a:gd name="connsiteY2" fmla="*/ 2006963 h 2006963"/>
              <a:gd name="connsiteX3" fmla="*/ 0 w 2325606"/>
              <a:gd name="connsiteY3" fmla="*/ 2006963 h 2006963"/>
            </a:gdLst>
            <a:ahLst/>
            <a:cxnLst>
              <a:cxn ang="0">
                <a:pos x="connsiteX0" y="connsiteY0"/>
              </a:cxn>
              <a:cxn ang="0">
                <a:pos x="connsiteX1" y="connsiteY1"/>
              </a:cxn>
              <a:cxn ang="0">
                <a:pos x="connsiteX2" y="connsiteY2"/>
              </a:cxn>
              <a:cxn ang="0">
                <a:pos x="connsiteX3" y="connsiteY3"/>
              </a:cxn>
            </a:cxnLst>
            <a:rect l="l" t="t" r="r" b="b"/>
            <a:pathLst>
              <a:path w="2325606" h="2006963">
                <a:moveTo>
                  <a:pt x="0" y="0"/>
                </a:moveTo>
                <a:lnTo>
                  <a:pt x="2325606" y="0"/>
                </a:lnTo>
                <a:lnTo>
                  <a:pt x="2325606" y="2006963"/>
                </a:lnTo>
                <a:lnTo>
                  <a:pt x="0" y="2006963"/>
                </a:lnTo>
                <a:close/>
              </a:path>
            </a:pathLst>
          </a:custGeom>
        </p:spPr>
        <p:txBody>
          <a:bodyPr wrap="square">
            <a:noAutofit/>
          </a:bodyPr>
          <a:lstStyle/>
          <a:p>
            <a:endParaRPr lang="zh-CN" altLang="en-US"/>
          </a:p>
        </p:txBody>
      </p:sp>
      <p:sp>
        <p:nvSpPr>
          <p:cNvPr id="13" name="图片占位符 12"/>
          <p:cNvSpPr>
            <a:spLocks noGrp="1"/>
          </p:cNvSpPr>
          <p:nvPr>
            <p:ph type="pic" sz="quarter" idx="12"/>
          </p:nvPr>
        </p:nvSpPr>
        <p:spPr>
          <a:xfrm>
            <a:off x="3741536" y="1760719"/>
            <a:ext cx="4707855" cy="4066187"/>
          </a:xfrm>
          <a:custGeom>
            <a:avLst/>
            <a:gdLst>
              <a:gd name="connsiteX0" fmla="*/ 0 w 4707855"/>
              <a:gd name="connsiteY0" fmla="*/ 0 h 4066187"/>
              <a:gd name="connsiteX1" fmla="*/ 4707855 w 4707855"/>
              <a:gd name="connsiteY1" fmla="*/ 0 h 4066187"/>
              <a:gd name="connsiteX2" fmla="*/ 4707855 w 4707855"/>
              <a:gd name="connsiteY2" fmla="*/ 4066187 h 4066187"/>
              <a:gd name="connsiteX3" fmla="*/ 0 w 4707855"/>
              <a:gd name="connsiteY3" fmla="*/ 4066187 h 4066187"/>
            </a:gdLst>
            <a:ahLst/>
            <a:cxnLst>
              <a:cxn ang="0">
                <a:pos x="connsiteX0" y="connsiteY0"/>
              </a:cxn>
              <a:cxn ang="0">
                <a:pos x="connsiteX1" y="connsiteY1"/>
              </a:cxn>
              <a:cxn ang="0">
                <a:pos x="connsiteX2" y="connsiteY2"/>
              </a:cxn>
              <a:cxn ang="0">
                <a:pos x="connsiteX3" y="connsiteY3"/>
              </a:cxn>
            </a:cxnLst>
            <a:rect l="l" t="t" r="r" b="b"/>
            <a:pathLst>
              <a:path w="4707855" h="4066187">
                <a:moveTo>
                  <a:pt x="0" y="0"/>
                </a:moveTo>
                <a:lnTo>
                  <a:pt x="4707855" y="0"/>
                </a:lnTo>
                <a:lnTo>
                  <a:pt x="4707855" y="4066187"/>
                </a:lnTo>
                <a:lnTo>
                  <a:pt x="0" y="4066187"/>
                </a:lnTo>
                <a:close/>
              </a:path>
            </a:pathLst>
          </a:custGeom>
        </p:spPr>
        <p:txBody>
          <a:bodyPr wrap="square">
            <a:noAutofit/>
          </a:bodyPr>
          <a:lstStyle/>
          <a:p>
            <a:endParaRPr lang="zh-CN" altLang="en-US"/>
          </a:p>
        </p:txBody>
      </p:sp>
      <p:sp>
        <p:nvSpPr>
          <p:cNvPr id="12" name="图片占位符 11"/>
          <p:cNvSpPr>
            <a:spLocks noGrp="1"/>
          </p:cNvSpPr>
          <p:nvPr>
            <p:ph type="pic" sz="quarter" idx="13"/>
          </p:nvPr>
        </p:nvSpPr>
        <p:spPr>
          <a:xfrm>
            <a:off x="8520194" y="3819944"/>
            <a:ext cx="2325606" cy="2006963"/>
          </a:xfrm>
          <a:custGeom>
            <a:avLst/>
            <a:gdLst>
              <a:gd name="connsiteX0" fmla="*/ 0 w 2325606"/>
              <a:gd name="connsiteY0" fmla="*/ 0 h 2006963"/>
              <a:gd name="connsiteX1" fmla="*/ 2325606 w 2325606"/>
              <a:gd name="connsiteY1" fmla="*/ 0 h 2006963"/>
              <a:gd name="connsiteX2" fmla="*/ 2325606 w 2325606"/>
              <a:gd name="connsiteY2" fmla="*/ 2006963 h 2006963"/>
              <a:gd name="connsiteX3" fmla="*/ 0 w 2325606"/>
              <a:gd name="connsiteY3" fmla="*/ 2006963 h 2006963"/>
            </a:gdLst>
            <a:ahLst/>
            <a:cxnLst>
              <a:cxn ang="0">
                <a:pos x="connsiteX0" y="connsiteY0"/>
              </a:cxn>
              <a:cxn ang="0">
                <a:pos x="connsiteX1" y="connsiteY1"/>
              </a:cxn>
              <a:cxn ang="0">
                <a:pos x="connsiteX2" y="connsiteY2"/>
              </a:cxn>
              <a:cxn ang="0">
                <a:pos x="connsiteX3" y="connsiteY3"/>
              </a:cxn>
            </a:cxnLst>
            <a:rect l="l" t="t" r="r" b="b"/>
            <a:pathLst>
              <a:path w="2325606" h="2006963">
                <a:moveTo>
                  <a:pt x="0" y="0"/>
                </a:moveTo>
                <a:lnTo>
                  <a:pt x="2325606" y="0"/>
                </a:lnTo>
                <a:lnTo>
                  <a:pt x="2325606" y="2006963"/>
                </a:lnTo>
                <a:lnTo>
                  <a:pt x="0" y="2006963"/>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791C74C5-49C3-4B91-9805-E5C47E5A7A90}"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52400" y="150586"/>
            <a:ext cx="11887200" cy="65568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image" Target="../media/image12.jpe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7" Type="http://schemas.openxmlformats.org/officeDocument/2006/relationships/notesSlide" Target="../notesSlides/notesSlide10.xml"/><Relationship Id="rId16" Type="http://schemas.openxmlformats.org/officeDocument/2006/relationships/slideLayout" Target="../slideLayouts/slideLayout3.xml"/><Relationship Id="rId15" Type="http://schemas.openxmlformats.org/officeDocument/2006/relationships/image" Target="../media/image18.png"/><Relationship Id="rId14" Type="http://schemas.openxmlformats.org/officeDocument/2006/relationships/image" Target="../media/image17.jpeg"/><Relationship Id="rId13" Type="http://schemas.openxmlformats.org/officeDocument/2006/relationships/image" Target="../media/image16.png"/><Relationship Id="rId12"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8" Type="http://schemas.openxmlformats.org/officeDocument/2006/relationships/notesSlide" Target="../notesSlides/notesSlide13.xml"/><Relationship Id="rId17" Type="http://schemas.openxmlformats.org/officeDocument/2006/relationships/slideLayout" Target="../slideLayouts/slideLayout3.xml"/><Relationship Id="rId16" Type="http://schemas.openxmlformats.org/officeDocument/2006/relationships/image" Target="../media/image21.png"/><Relationship Id="rId15" Type="http://schemas.openxmlformats.org/officeDocument/2006/relationships/image" Target="../media/image20.png"/><Relationship Id="rId14" Type="http://schemas.openxmlformats.org/officeDocument/2006/relationships/image" Target="../media/image19.png"/><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2" Type="http://schemas.openxmlformats.org/officeDocument/2006/relationships/notesSlide" Target="../notesSlides/notesSlide14.xml"/><Relationship Id="rId21" Type="http://schemas.openxmlformats.org/officeDocument/2006/relationships/slideLayout" Target="../slideLayouts/slideLayout3.xml"/><Relationship Id="rId20" Type="http://schemas.openxmlformats.org/officeDocument/2006/relationships/tags" Target="../tags/tag42.xml"/><Relationship Id="rId2" Type="http://schemas.openxmlformats.org/officeDocument/2006/relationships/tags" Target="../tags/tag24.xml"/><Relationship Id="rId19" Type="http://schemas.openxmlformats.org/officeDocument/2006/relationships/tags" Target="../tags/tag41.xml"/><Relationship Id="rId18" Type="http://schemas.openxmlformats.org/officeDocument/2006/relationships/tags" Target="../tags/tag40.xml"/><Relationship Id="rId17" Type="http://schemas.openxmlformats.org/officeDocument/2006/relationships/tags" Target="../tags/tag39.xml"/><Relationship Id="rId16" Type="http://schemas.openxmlformats.org/officeDocument/2006/relationships/tags" Target="../tags/tag3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22.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6.xml"/><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6.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0" Type="http://schemas.openxmlformats.org/officeDocument/2006/relationships/notesSlide" Target="../notesSlides/notesSlide4.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stretch>
            <a:fillRect/>
          </a:stretch>
        </p:blipFill>
        <p:spPr>
          <a:xfrm>
            <a:off x="0" y="0"/>
            <a:ext cx="12192000" cy="6858000"/>
          </a:xfrm>
        </p:spPr>
      </p:pic>
      <p:sp>
        <p:nvSpPr>
          <p:cNvPr id="4" name="矩形 3"/>
          <p:cNvSpPr/>
          <p:nvPr/>
        </p:nvSpPr>
        <p:spPr>
          <a:xfrm>
            <a:off x="12576" y="0"/>
            <a:ext cx="1219200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1688976" y="1344613"/>
            <a:ext cx="8839200" cy="4168774"/>
            <a:chOff x="1688976" y="1344613"/>
            <a:chExt cx="8839200" cy="4168774"/>
          </a:xfrm>
        </p:grpSpPr>
        <p:sp>
          <p:nvSpPr>
            <p:cNvPr id="5" name="矩形 4"/>
            <p:cNvSpPr/>
            <p:nvPr/>
          </p:nvSpPr>
          <p:spPr>
            <a:xfrm>
              <a:off x="1688976" y="1344613"/>
              <a:ext cx="8839200" cy="4168774"/>
            </a:xfrm>
            <a:prstGeom prst="rect">
              <a:avLst/>
            </a:prstGeom>
            <a:pattFill prst="smConfetti">
              <a:fgClr>
                <a:schemeClr val="bg2">
                  <a:lumMod val="90000"/>
                </a:schemeClr>
              </a:fgClr>
              <a:bgClr>
                <a:schemeClr val="bg1"/>
              </a:bgClr>
            </a:pattFill>
            <a:ln>
              <a:noFill/>
            </a:ln>
            <a:effectLst>
              <a:outerShdw blurRad="4572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1913270" y="1554164"/>
              <a:ext cx="8365460" cy="3730624"/>
              <a:chOff x="1676400" y="1770052"/>
              <a:chExt cx="8839200" cy="3941890"/>
            </a:xfrm>
          </p:grpSpPr>
          <p:sp>
            <p:nvSpPr>
              <p:cNvPr id="8" name="任意多边形 7"/>
              <p:cNvSpPr/>
              <p:nvPr/>
            </p:nvSpPr>
            <p:spPr>
              <a:xfrm>
                <a:off x="167640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flipH="1">
                <a:off x="1019175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flipV="1">
                <a:off x="167640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flipH="1" flipV="1">
                <a:off x="1019175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文本框 12"/>
          <p:cNvSpPr txBox="1"/>
          <p:nvPr/>
        </p:nvSpPr>
        <p:spPr>
          <a:xfrm>
            <a:off x="3233678" y="3006187"/>
            <a:ext cx="5724644" cy="830997"/>
          </a:xfrm>
          <a:prstGeom prst="rect">
            <a:avLst/>
          </a:prstGeom>
          <a:noFill/>
        </p:spPr>
        <p:txBody>
          <a:bodyPr wrap="non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chemeClr val="accent1"/>
                </a:solidFill>
                <a:effectLst/>
                <a:uLnTx/>
                <a:uFillTx/>
                <a:latin typeface="Arial" panose="020B0604020202020204"/>
                <a:ea typeface="微软雅黑" panose="020B0503020204020204" charset="-122"/>
              </a:rPr>
              <a:t>DLP</a:t>
            </a:r>
            <a:r>
              <a:rPr kumimoji="0" lang="zh-CN" altLang="en-US" sz="4800" b="1" i="0" u="none" strike="noStrike" kern="1200" cap="none" spc="0" normalizeH="0" baseline="0" noProof="0" dirty="0">
                <a:ln>
                  <a:noFill/>
                </a:ln>
                <a:solidFill>
                  <a:schemeClr val="accent1"/>
                </a:solidFill>
                <a:effectLst/>
                <a:uLnTx/>
                <a:uFillTx/>
                <a:latin typeface="Arial" panose="020B0604020202020204"/>
                <a:ea typeface="微软雅黑" panose="020B0503020204020204" charset="-122"/>
              </a:rPr>
              <a:t>数据防泄密系统</a:t>
            </a:r>
            <a:endParaRPr kumimoji="0" lang="zh-CN" altLang="en-US" sz="4800" b="1" i="0" u="none" strike="noStrike" kern="1200" cap="none" spc="0" normalizeH="0" baseline="0" noProof="0" dirty="0">
              <a:ln>
                <a:noFill/>
              </a:ln>
              <a:solidFill>
                <a:schemeClr val="accent1"/>
              </a:solidFill>
              <a:effectLst/>
              <a:uLnTx/>
              <a:uFillTx/>
              <a:latin typeface="Arial" panose="020B0604020202020204"/>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3ddc1eb3-9f81-4f16-8507-aef57f66ddc4"/>
          <p:cNvGrpSpPr>
            <a:grpSpLocks noChangeAspect="1"/>
          </p:cNvGrpSpPr>
          <p:nvPr/>
        </p:nvGrpSpPr>
        <p:grpSpPr>
          <a:xfrm>
            <a:off x="4953333" y="2809694"/>
            <a:ext cx="2537350" cy="3511137"/>
            <a:chOff x="4458310" y="2499242"/>
            <a:chExt cx="3255677" cy="4505143"/>
          </a:xfrm>
        </p:grpSpPr>
        <p:grpSp>
          <p:nvGrpSpPr>
            <p:cNvPr id="4" name="组合 3"/>
            <p:cNvGrpSpPr/>
            <p:nvPr/>
          </p:nvGrpSpPr>
          <p:grpSpPr>
            <a:xfrm>
              <a:off x="5257976" y="3090254"/>
              <a:ext cx="1918418" cy="3914131"/>
              <a:chOff x="5327555" y="2391229"/>
              <a:chExt cx="1752715" cy="3576048"/>
            </a:xfrm>
            <a:solidFill>
              <a:schemeClr val="tx2"/>
            </a:solidFill>
          </p:grpSpPr>
          <p:sp>
            <p:nvSpPr>
              <p:cNvPr id="33" name="椭圆 32"/>
              <p:cNvSpPr/>
              <p:nvPr/>
            </p:nvSpPr>
            <p:spPr>
              <a:xfrm>
                <a:off x="5613852" y="2391229"/>
                <a:ext cx="972458" cy="972458"/>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34" name="组合 33"/>
              <p:cNvGrpSpPr/>
              <p:nvPr/>
            </p:nvGrpSpPr>
            <p:grpSpPr>
              <a:xfrm>
                <a:off x="5327555" y="3180303"/>
                <a:ext cx="1752715" cy="2786974"/>
                <a:chOff x="4941496" y="3075325"/>
                <a:chExt cx="2587561" cy="4114461"/>
              </a:xfrm>
              <a:grpFill/>
            </p:grpSpPr>
            <p:sp>
              <p:nvSpPr>
                <p:cNvPr id="35" name="矩形 34"/>
                <p:cNvSpPr/>
                <p:nvPr/>
              </p:nvSpPr>
              <p:spPr>
                <a:xfrm rot="1059798">
                  <a:off x="5211257" y="3075325"/>
                  <a:ext cx="208292" cy="4114461"/>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6" name="矩形 35"/>
                <p:cNvSpPr/>
                <p:nvPr/>
              </p:nvSpPr>
              <p:spPr>
                <a:xfrm rot="20540202" flipV="1">
                  <a:off x="6784470" y="3075325"/>
                  <a:ext cx="208292" cy="4114461"/>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7" name="矩形 36"/>
                <p:cNvSpPr/>
                <p:nvPr/>
              </p:nvSpPr>
              <p:spPr>
                <a:xfrm rot="2965124" flipV="1">
                  <a:off x="5920990" y="3324396"/>
                  <a:ext cx="183203" cy="1036296"/>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8" name="矩形 37"/>
                <p:cNvSpPr/>
                <p:nvPr/>
              </p:nvSpPr>
              <p:spPr>
                <a:xfrm rot="17632735" flipV="1">
                  <a:off x="6067857" y="3877690"/>
                  <a:ext cx="183203" cy="1307435"/>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9" name="矩形 38"/>
                <p:cNvSpPr/>
                <p:nvPr/>
              </p:nvSpPr>
              <p:spPr>
                <a:xfrm rot="3542085" flipV="1">
                  <a:off x="5875544" y="4290062"/>
                  <a:ext cx="183203" cy="20513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40" name="矩形 39"/>
                <p:cNvSpPr/>
                <p:nvPr/>
              </p:nvSpPr>
              <p:spPr>
                <a:xfrm rot="17632735" flipV="1">
                  <a:off x="6187063" y="5125446"/>
                  <a:ext cx="183203" cy="2500785"/>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grpSp>
          <p:nvGrpSpPr>
            <p:cNvPr id="5" name="组合 4"/>
            <p:cNvGrpSpPr/>
            <p:nvPr/>
          </p:nvGrpSpPr>
          <p:grpSpPr>
            <a:xfrm>
              <a:off x="4458310" y="2499242"/>
              <a:ext cx="3255677" cy="2242621"/>
              <a:chOff x="4458310" y="2499242"/>
              <a:chExt cx="3255677" cy="2242621"/>
            </a:xfrm>
          </p:grpSpPr>
          <p:grpSp>
            <p:nvGrpSpPr>
              <p:cNvPr id="23" name="组合 22"/>
              <p:cNvGrpSpPr/>
              <p:nvPr/>
            </p:nvGrpSpPr>
            <p:grpSpPr>
              <a:xfrm>
                <a:off x="5471366" y="2499242"/>
                <a:ext cx="2242621" cy="2242621"/>
                <a:chOff x="4891834" y="1056196"/>
                <a:chExt cx="3541350" cy="3541350"/>
              </a:xfrm>
            </p:grpSpPr>
            <p:sp>
              <p:nvSpPr>
                <p:cNvPr id="29" name="弧形 28"/>
                <p:cNvSpPr/>
                <p:nvPr/>
              </p:nvSpPr>
              <p:spPr>
                <a:xfrm rot="2650796">
                  <a:off x="5594296" y="2122411"/>
                  <a:ext cx="1408920" cy="1408920"/>
                </a:xfrm>
                <a:prstGeom prst="arc">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p>
              </p:txBody>
            </p:sp>
            <p:sp>
              <p:nvSpPr>
                <p:cNvPr id="30" name="弧形 29"/>
                <p:cNvSpPr/>
                <p:nvPr/>
              </p:nvSpPr>
              <p:spPr>
                <a:xfrm rot="2650796">
                  <a:off x="5523938" y="1858690"/>
                  <a:ext cx="1936362" cy="1936362"/>
                </a:xfrm>
                <a:prstGeom prst="arc">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p>
              </p:txBody>
            </p:sp>
            <p:sp>
              <p:nvSpPr>
                <p:cNvPr id="31" name="弧形 30"/>
                <p:cNvSpPr/>
                <p:nvPr/>
              </p:nvSpPr>
              <p:spPr>
                <a:xfrm rot="2650796">
                  <a:off x="5270901" y="1511463"/>
                  <a:ext cx="2630816" cy="2630816"/>
                </a:xfrm>
                <a:prstGeom prst="arc">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p>
              </p:txBody>
            </p:sp>
            <p:sp>
              <p:nvSpPr>
                <p:cNvPr id="32" name="弧形 31"/>
                <p:cNvSpPr/>
                <p:nvPr/>
              </p:nvSpPr>
              <p:spPr>
                <a:xfrm rot="2650796">
                  <a:off x="4891834" y="1056196"/>
                  <a:ext cx="3541350" cy="3541350"/>
                </a:xfrm>
                <a:prstGeom prst="arc">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p>
              </p:txBody>
            </p:sp>
          </p:grpSp>
          <p:grpSp>
            <p:nvGrpSpPr>
              <p:cNvPr id="24" name="组合 23"/>
              <p:cNvGrpSpPr/>
              <p:nvPr/>
            </p:nvGrpSpPr>
            <p:grpSpPr>
              <a:xfrm flipH="1">
                <a:off x="4458310" y="2499242"/>
                <a:ext cx="2242621" cy="2242621"/>
                <a:chOff x="4891834" y="1056196"/>
                <a:chExt cx="3541350" cy="3541350"/>
              </a:xfrm>
            </p:grpSpPr>
            <p:sp>
              <p:nvSpPr>
                <p:cNvPr id="25" name="弧形 24"/>
                <p:cNvSpPr/>
                <p:nvPr/>
              </p:nvSpPr>
              <p:spPr>
                <a:xfrm rot="2650796">
                  <a:off x="5594296" y="2122411"/>
                  <a:ext cx="1408920" cy="1408920"/>
                </a:xfrm>
                <a:prstGeom prst="arc">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p>
              </p:txBody>
            </p:sp>
            <p:sp>
              <p:nvSpPr>
                <p:cNvPr id="26" name="弧形 25"/>
                <p:cNvSpPr/>
                <p:nvPr/>
              </p:nvSpPr>
              <p:spPr>
                <a:xfrm rot="2650796">
                  <a:off x="5523938" y="1858690"/>
                  <a:ext cx="1936362" cy="1936362"/>
                </a:xfrm>
                <a:prstGeom prst="arc">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p>
              </p:txBody>
            </p:sp>
            <p:sp>
              <p:nvSpPr>
                <p:cNvPr id="27" name="弧形 26"/>
                <p:cNvSpPr/>
                <p:nvPr/>
              </p:nvSpPr>
              <p:spPr>
                <a:xfrm rot="2650796">
                  <a:off x="5270901" y="1511463"/>
                  <a:ext cx="2630816" cy="2630816"/>
                </a:xfrm>
                <a:prstGeom prst="arc">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p>
              </p:txBody>
            </p:sp>
            <p:sp>
              <p:nvSpPr>
                <p:cNvPr id="28" name="弧形 27"/>
                <p:cNvSpPr/>
                <p:nvPr/>
              </p:nvSpPr>
              <p:spPr>
                <a:xfrm rot="2650796">
                  <a:off x="4891834" y="1056196"/>
                  <a:ext cx="3541350" cy="3541350"/>
                </a:xfrm>
                <a:prstGeom prst="arc">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p>
              </p:txBody>
            </p:sp>
          </p:grpSp>
        </p:grpSp>
        <p:sp>
          <p:nvSpPr>
            <p:cNvPr id="10" name="任意多边形: 形状 34"/>
            <p:cNvSpPr/>
            <p:nvPr/>
          </p:nvSpPr>
          <p:spPr bwMode="auto">
            <a:xfrm>
              <a:off x="5816286" y="3329784"/>
              <a:ext cx="574501" cy="53150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anchor="ctr"/>
            <a:lstStyle/>
            <a:p>
              <a:pPr algn="ctr"/>
            </a:p>
          </p:txBody>
        </p:sp>
      </p:grpSp>
      <p:sp>
        <p:nvSpPr>
          <p:cNvPr id="43" name="文本框 42"/>
          <p:cNvSpPr txBox="1"/>
          <p:nvPr/>
        </p:nvSpPr>
        <p:spPr>
          <a:xfrm>
            <a:off x="4886471" y="351906"/>
            <a:ext cx="2698176"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tx1">
                    <a:lumMod val="85000"/>
                    <a:lumOff val="15000"/>
                  </a:schemeClr>
                </a:solidFill>
              </a:rPr>
              <a:t>数据泄漏的途径</a:t>
            </a:r>
            <a:endParaRPr lang="zh-CN" altLang="en-US" sz="2800" b="1" dirty="0">
              <a:solidFill>
                <a:schemeClr val="tx1">
                  <a:lumMod val="85000"/>
                  <a:lumOff val="15000"/>
                </a:schemeClr>
              </a:solidFill>
            </a:endParaRPr>
          </a:p>
        </p:txBody>
      </p:sp>
      <p:grpSp>
        <p:nvGrpSpPr>
          <p:cNvPr id="56" name="组合 55"/>
          <p:cNvGrpSpPr/>
          <p:nvPr/>
        </p:nvGrpSpPr>
        <p:grpSpPr>
          <a:xfrm>
            <a:off x="3823227" y="1581611"/>
            <a:ext cx="993728" cy="1006208"/>
            <a:chOff x="1989168" y="1000448"/>
            <a:chExt cx="993728" cy="1006208"/>
          </a:xfrm>
        </p:grpSpPr>
        <p:sp>
          <p:nvSpPr>
            <p:cNvPr id="57" name="椭圆 56"/>
            <p:cNvSpPr/>
            <p:nvPr/>
          </p:nvSpPr>
          <p:spPr>
            <a:xfrm>
              <a:off x="1989168" y="1000448"/>
              <a:ext cx="993728" cy="1006208"/>
            </a:xfrm>
            <a:prstGeom prst="ellipse">
              <a:avLst/>
            </a:prstGeom>
            <a:solidFill>
              <a:srgbClr val="093759"/>
            </a:solidFill>
            <a:ln>
              <a:noFill/>
            </a:ln>
          </p:spPr>
          <p:style>
            <a:lnRef idx="0">
              <a:scrgbClr r="0" g="0" b="0"/>
            </a:lnRef>
            <a:fillRef idx="0">
              <a:scrgbClr r="0" g="0" b="0"/>
            </a:fillRef>
            <a:effectRef idx="0">
              <a:scrgbClr r="0" g="0" b="0"/>
            </a:effectRef>
            <a:fontRef idx="minor">
              <a:schemeClr val="lt1"/>
            </a:fontRef>
          </p:style>
        </p:sp>
        <p:sp>
          <p:nvSpPr>
            <p:cNvPr id="58" name="椭圆 4"/>
            <p:cNvSpPr txBox="1"/>
            <p:nvPr/>
          </p:nvSpPr>
          <p:spPr>
            <a:xfrm>
              <a:off x="2134696" y="1147804"/>
              <a:ext cx="702672" cy="7114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altLang="zh-CN" sz="2100" kern="1200" dirty="0"/>
                <a:t>USB</a:t>
              </a:r>
              <a:r>
                <a:rPr lang="zh-CN" altLang="en-US" sz="2100" kern="1200" dirty="0"/>
                <a:t>拷贝</a:t>
              </a:r>
              <a:endParaRPr lang="en-US" altLang="zh-CN" sz="2100" kern="1200" dirty="0"/>
            </a:p>
          </p:txBody>
        </p:sp>
      </p:grpSp>
      <p:grpSp>
        <p:nvGrpSpPr>
          <p:cNvPr id="59" name="组合 58"/>
          <p:cNvGrpSpPr/>
          <p:nvPr/>
        </p:nvGrpSpPr>
        <p:grpSpPr>
          <a:xfrm>
            <a:off x="3445324" y="5255140"/>
            <a:ext cx="1029099" cy="1029099"/>
            <a:chOff x="1926148" y="3030697"/>
            <a:chExt cx="1029099" cy="1029099"/>
          </a:xfrm>
          <a:solidFill>
            <a:srgbClr val="093759"/>
          </a:solidFill>
        </p:grpSpPr>
        <p:sp>
          <p:nvSpPr>
            <p:cNvPr id="60" name="椭圆 59"/>
            <p:cNvSpPr/>
            <p:nvPr/>
          </p:nvSpPr>
          <p:spPr>
            <a:xfrm>
              <a:off x="1926148" y="3030697"/>
              <a:ext cx="1029099" cy="1029099"/>
            </a:xfrm>
            <a:prstGeom prst="ellipse">
              <a:avLst/>
            </a:prstGeom>
            <a:grpFill/>
            <a:ln>
              <a:noFill/>
            </a:ln>
          </p:spPr>
          <p:style>
            <a:lnRef idx="0">
              <a:scrgbClr r="0" g="0" b="0"/>
            </a:lnRef>
            <a:fillRef idx="0">
              <a:scrgbClr r="0" g="0" b="0"/>
            </a:fillRef>
            <a:effectRef idx="0">
              <a:scrgbClr r="0" g="0" b="0"/>
            </a:effectRef>
            <a:fontRef idx="minor">
              <a:schemeClr val="lt1"/>
            </a:fontRef>
          </p:style>
        </p:sp>
        <p:sp>
          <p:nvSpPr>
            <p:cNvPr id="61" name="椭圆 4"/>
            <p:cNvSpPr txBox="1"/>
            <p:nvPr/>
          </p:nvSpPr>
          <p:spPr>
            <a:xfrm>
              <a:off x="2076856" y="3181405"/>
              <a:ext cx="727683" cy="72768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a:t>打印</a:t>
              </a:r>
              <a:endParaRPr lang="en-US" altLang="zh-CN" sz="2100" kern="1200" dirty="0"/>
            </a:p>
          </p:txBody>
        </p:sp>
      </p:grpSp>
      <p:grpSp>
        <p:nvGrpSpPr>
          <p:cNvPr id="62" name="组合 61"/>
          <p:cNvGrpSpPr/>
          <p:nvPr/>
        </p:nvGrpSpPr>
        <p:grpSpPr>
          <a:xfrm>
            <a:off x="7371191" y="1566456"/>
            <a:ext cx="1082244" cy="1082244"/>
            <a:chOff x="4099354" y="3716520"/>
            <a:chExt cx="1082244" cy="1082244"/>
          </a:xfrm>
        </p:grpSpPr>
        <p:sp>
          <p:nvSpPr>
            <p:cNvPr id="63" name="椭圆 62"/>
            <p:cNvSpPr/>
            <p:nvPr/>
          </p:nvSpPr>
          <p:spPr>
            <a:xfrm>
              <a:off x="4099354" y="3716520"/>
              <a:ext cx="1082244" cy="1082244"/>
            </a:xfrm>
            <a:prstGeom prst="ellipse">
              <a:avLst/>
            </a:prstGeom>
            <a:solidFill>
              <a:srgbClr val="093759"/>
            </a:solidFill>
            <a:ln>
              <a:noFill/>
            </a:ln>
          </p:spPr>
          <p:style>
            <a:lnRef idx="0">
              <a:scrgbClr r="0" g="0" b="0"/>
            </a:lnRef>
            <a:fillRef idx="0">
              <a:scrgbClr r="0" g="0" b="0"/>
            </a:fillRef>
            <a:effectRef idx="0">
              <a:scrgbClr r="0" g="0" b="0"/>
            </a:effectRef>
            <a:fontRef idx="minor">
              <a:schemeClr val="lt1"/>
            </a:fontRef>
          </p:style>
        </p:sp>
        <p:sp>
          <p:nvSpPr>
            <p:cNvPr id="64" name="椭圆 4"/>
            <p:cNvSpPr txBox="1"/>
            <p:nvPr/>
          </p:nvSpPr>
          <p:spPr>
            <a:xfrm>
              <a:off x="4257845" y="3875011"/>
              <a:ext cx="765262" cy="7652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a:t>网络发送</a:t>
              </a:r>
              <a:endParaRPr lang="en-US" altLang="zh-CN" sz="2100" kern="1200" dirty="0"/>
            </a:p>
          </p:txBody>
        </p:sp>
      </p:grpSp>
      <p:grpSp>
        <p:nvGrpSpPr>
          <p:cNvPr id="65" name="组合 64"/>
          <p:cNvGrpSpPr/>
          <p:nvPr/>
        </p:nvGrpSpPr>
        <p:grpSpPr>
          <a:xfrm>
            <a:off x="8407252" y="3380697"/>
            <a:ext cx="981312" cy="981312"/>
            <a:chOff x="6171378" y="3004651"/>
            <a:chExt cx="981312" cy="981312"/>
          </a:xfrm>
          <a:solidFill>
            <a:srgbClr val="093759"/>
          </a:solidFill>
        </p:grpSpPr>
        <p:sp>
          <p:nvSpPr>
            <p:cNvPr id="66" name="椭圆 65"/>
            <p:cNvSpPr/>
            <p:nvPr/>
          </p:nvSpPr>
          <p:spPr>
            <a:xfrm>
              <a:off x="6171378" y="3004651"/>
              <a:ext cx="981312" cy="981312"/>
            </a:xfrm>
            <a:prstGeom prst="ellipse">
              <a:avLst/>
            </a:prstGeom>
            <a:grpFill/>
            <a:ln>
              <a:noFill/>
            </a:ln>
          </p:spPr>
          <p:style>
            <a:lnRef idx="0">
              <a:scrgbClr r="0" g="0" b="0"/>
            </a:lnRef>
            <a:fillRef idx="0">
              <a:scrgbClr r="0" g="0" b="0"/>
            </a:fillRef>
            <a:effectRef idx="0">
              <a:scrgbClr r="0" g="0" b="0"/>
            </a:effectRef>
            <a:fontRef idx="minor">
              <a:schemeClr val="lt1"/>
            </a:fontRef>
          </p:style>
        </p:sp>
        <p:sp>
          <p:nvSpPr>
            <p:cNvPr id="67" name="椭圆 4"/>
            <p:cNvSpPr txBox="1"/>
            <p:nvPr/>
          </p:nvSpPr>
          <p:spPr>
            <a:xfrm>
              <a:off x="6315088" y="3148361"/>
              <a:ext cx="693892" cy="6938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a:t>应用程序</a:t>
              </a:r>
              <a:endParaRPr lang="zh-CN" altLang="en-US" sz="2100" kern="1200" dirty="0"/>
            </a:p>
          </p:txBody>
        </p:sp>
      </p:grpSp>
      <p:grpSp>
        <p:nvGrpSpPr>
          <p:cNvPr id="68" name="组合 67"/>
          <p:cNvGrpSpPr/>
          <p:nvPr/>
        </p:nvGrpSpPr>
        <p:grpSpPr>
          <a:xfrm>
            <a:off x="3192992" y="3300437"/>
            <a:ext cx="988333" cy="961231"/>
            <a:chOff x="4028970" y="0"/>
            <a:chExt cx="988333" cy="961231"/>
          </a:xfrm>
          <a:solidFill>
            <a:srgbClr val="093759"/>
          </a:solidFill>
        </p:grpSpPr>
        <p:sp>
          <p:nvSpPr>
            <p:cNvPr id="72" name="椭圆 71"/>
            <p:cNvSpPr/>
            <p:nvPr/>
          </p:nvSpPr>
          <p:spPr>
            <a:xfrm>
              <a:off x="4028970" y="0"/>
              <a:ext cx="988333" cy="961231"/>
            </a:xfrm>
            <a:prstGeom prst="ellipse">
              <a:avLst/>
            </a:prstGeom>
            <a:grpFill/>
            <a:ln>
              <a:noFill/>
            </a:ln>
          </p:spPr>
          <p:style>
            <a:lnRef idx="0">
              <a:scrgbClr r="0" g="0" b="0"/>
            </a:lnRef>
            <a:fillRef idx="0">
              <a:scrgbClr r="0" g="0" b="0"/>
            </a:fillRef>
            <a:effectRef idx="0">
              <a:scrgbClr r="0" g="0" b="0"/>
            </a:effectRef>
            <a:fontRef idx="minor">
              <a:schemeClr val="lt1"/>
            </a:fontRef>
          </p:style>
        </p:sp>
        <p:sp>
          <p:nvSpPr>
            <p:cNvPr id="73" name="椭圆 4"/>
            <p:cNvSpPr txBox="1"/>
            <p:nvPr/>
          </p:nvSpPr>
          <p:spPr>
            <a:xfrm>
              <a:off x="4173708" y="140769"/>
              <a:ext cx="698857" cy="67969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a:t>网站上传</a:t>
              </a:r>
              <a:endParaRPr lang="en-US" altLang="zh-CN" sz="2100" kern="1200" dirty="0"/>
            </a:p>
          </p:txBody>
        </p:sp>
      </p:grpSp>
      <p:grpSp>
        <p:nvGrpSpPr>
          <p:cNvPr id="69" name="组合 68"/>
          <p:cNvGrpSpPr/>
          <p:nvPr/>
        </p:nvGrpSpPr>
        <p:grpSpPr>
          <a:xfrm>
            <a:off x="8021916" y="5255140"/>
            <a:ext cx="1026288" cy="1026276"/>
            <a:chOff x="5938971" y="924385"/>
            <a:chExt cx="1026288" cy="1026276"/>
          </a:xfrm>
          <a:solidFill>
            <a:srgbClr val="093759"/>
          </a:solidFill>
        </p:grpSpPr>
        <p:sp>
          <p:nvSpPr>
            <p:cNvPr id="70" name="椭圆 69"/>
            <p:cNvSpPr/>
            <p:nvPr/>
          </p:nvSpPr>
          <p:spPr>
            <a:xfrm>
              <a:off x="5938971" y="924385"/>
              <a:ext cx="1026288" cy="1026276"/>
            </a:xfrm>
            <a:prstGeom prst="ellipse">
              <a:avLst/>
            </a:prstGeom>
            <a:grpFill/>
            <a:ln>
              <a:noFill/>
            </a:ln>
          </p:spPr>
          <p:style>
            <a:lnRef idx="0">
              <a:scrgbClr r="0" g="0" b="0"/>
            </a:lnRef>
            <a:fillRef idx="0">
              <a:scrgbClr r="0" g="0" b="0"/>
            </a:fillRef>
            <a:effectRef idx="0">
              <a:scrgbClr r="0" g="0" b="0"/>
            </a:effectRef>
            <a:fontRef idx="minor">
              <a:schemeClr val="lt1"/>
            </a:fontRef>
          </p:style>
        </p:sp>
        <p:sp>
          <p:nvSpPr>
            <p:cNvPr id="71" name="椭圆 6"/>
            <p:cNvSpPr txBox="1"/>
            <p:nvPr/>
          </p:nvSpPr>
          <p:spPr>
            <a:xfrm>
              <a:off x="6089267" y="1074680"/>
              <a:ext cx="725696" cy="72568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a:t>邮件外发</a:t>
              </a:r>
              <a:endParaRPr lang="en-US" altLang="zh-CN" sz="2100" kern="1200" dirty="0"/>
            </a:p>
          </p:txBody>
        </p:sp>
      </p:grpSp>
      <p:pic>
        <p:nvPicPr>
          <p:cNvPr id="74" name="Picture 4" descr="https://ss1.baidu.com/6ONXsjip0QIZ8tyhnq/it/u=746391112,726219957&amp;fm=58"/>
          <p:cNvPicPr>
            <a:picLocks noChangeAspect="1" noChangeArrowheads="1"/>
          </p:cNvPicPr>
          <p:nvPr/>
        </p:nvPicPr>
        <p:blipFill>
          <a:blip r:embed="rId1" cstate="screen">
            <a:extLst>
              <a:ext uri="{28A0092B-C50C-407E-A947-70E740481C1C}">
                <a14:useLocalDpi xmlns:a14="http://schemas.microsoft.com/office/drawing/2010/main" val="0"/>
              </a:ext>
            </a:extLst>
          </a:blip>
          <a:srcRect/>
          <a:stretch>
            <a:fillRect/>
          </a:stretch>
        </p:blipFill>
        <p:spPr bwMode="auto">
          <a:xfrm>
            <a:off x="2692305" y="4280649"/>
            <a:ext cx="569229" cy="569229"/>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https://ss1.baidu.com/6ONXsjip0QIZ8tyhnq/it/u=790446802,794155538&amp;fm=58"/>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2976920" y="2712225"/>
            <a:ext cx="569229" cy="56922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8" descr="https://ss0.baidu.com/6ONWsjip0QIZ8tyhnq/it/u=836673585,820990335&amp;fm=58"/>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470737" y="3496437"/>
            <a:ext cx="569229" cy="569229"/>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18" descr="http://www.icosky.com/icon/png/System/imageblue%20-%20take%20two%20volume%201/usb%20drive.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681044" y="1031752"/>
            <a:ext cx="441404" cy="441404"/>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5"/>
          <p:cNvPicPr>
            <a:picLocks noChangeAspect="1"/>
          </p:cNvPicPr>
          <p:nvPr/>
        </p:nvPicPr>
        <p:blipFill>
          <a:blip r:embed="rId5"/>
          <a:stretch>
            <a:fillRect/>
          </a:stretch>
        </p:blipFill>
        <p:spPr>
          <a:xfrm>
            <a:off x="3200669" y="1572760"/>
            <a:ext cx="593555" cy="630000"/>
          </a:xfrm>
          <a:prstGeom prst="rect">
            <a:avLst/>
          </a:prstGeom>
        </p:spPr>
      </p:pic>
      <p:pic>
        <p:nvPicPr>
          <p:cNvPr id="79" name="Picture 3"/>
          <p:cNvPicPr>
            <a:picLocks noChangeAspect="1"/>
          </p:cNvPicPr>
          <p:nvPr/>
        </p:nvPicPr>
        <p:blipFill>
          <a:blip r:embed="rId6"/>
          <a:stretch>
            <a:fillRect/>
          </a:stretch>
        </p:blipFill>
        <p:spPr>
          <a:xfrm>
            <a:off x="2642528" y="5414607"/>
            <a:ext cx="656531" cy="504492"/>
          </a:xfrm>
          <a:prstGeom prst="rect">
            <a:avLst/>
          </a:prstGeom>
        </p:spPr>
      </p:pic>
      <p:pic>
        <p:nvPicPr>
          <p:cNvPr id="80" name="Picture 4"/>
          <p:cNvPicPr>
            <a:picLocks noChangeAspect="1"/>
          </p:cNvPicPr>
          <p:nvPr/>
        </p:nvPicPr>
        <p:blipFill>
          <a:blip r:embed="rId7"/>
          <a:stretch>
            <a:fillRect/>
          </a:stretch>
        </p:blipFill>
        <p:spPr>
          <a:xfrm>
            <a:off x="2837660" y="6072115"/>
            <a:ext cx="668613" cy="508145"/>
          </a:xfrm>
          <a:prstGeom prst="rect">
            <a:avLst/>
          </a:prstGeom>
        </p:spPr>
      </p:pic>
      <p:pic>
        <p:nvPicPr>
          <p:cNvPr id="81" name="Picture 12" descr="http://h.hiphotos.baidu.com/baike/w%3D268%3Bg%3D0/sign=b515ff83bc096b63811959563408e079/c2fdfc039245d6886b6c8a08a6c27d1ed21b242b.jpg"/>
          <p:cNvPicPr>
            <a:picLocks noChangeAspect="1" noChangeArrowheads="1"/>
          </p:cNvPicPr>
          <p:nvPr/>
        </p:nvPicPr>
        <p:blipFill rotWithShape="1">
          <a:blip r:embed="rId8" cstate="screen">
            <a:extLst>
              <a:ext uri="{28A0092B-C50C-407E-A947-70E740481C1C}">
                <a14:useLocalDpi xmlns:a14="http://schemas.microsoft.com/office/drawing/2010/main" val="0"/>
              </a:ext>
            </a:extLst>
          </a:blip>
          <a:srcRect t="33387" r="69112" b="18262"/>
          <a:stretch>
            <a:fillRect/>
          </a:stretch>
        </p:blipFill>
        <p:spPr bwMode="auto">
          <a:xfrm>
            <a:off x="8948076" y="4785960"/>
            <a:ext cx="593555" cy="652909"/>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14" descr="http://upload.gezila.com/data/20131129/9101385708494.jpg"/>
          <p:cNvPicPr>
            <a:picLocks noChangeAspect="1" noChangeArrowheads="1"/>
          </p:cNvPicPr>
          <p:nvPr/>
        </p:nvPicPr>
        <p:blipFill rotWithShape="1">
          <a:blip r:embed="rId9" cstate="screen">
            <a:extLst>
              <a:ext uri="{28A0092B-C50C-407E-A947-70E740481C1C}">
                <a14:useLocalDpi xmlns:a14="http://schemas.microsoft.com/office/drawing/2010/main" val="0"/>
              </a:ext>
            </a:extLst>
          </a:blip>
          <a:srcRect t="7334" r="74722" b="36588"/>
          <a:stretch>
            <a:fillRect/>
          </a:stretch>
        </p:blipFill>
        <p:spPr bwMode="auto">
          <a:xfrm>
            <a:off x="9198500" y="5493946"/>
            <a:ext cx="494632" cy="548663"/>
          </a:xfrm>
          <a:prstGeom prst="rect">
            <a:avLst/>
          </a:prstGeom>
          <a:noFill/>
          <a:extLst>
            <a:ext uri="{909E8E84-426E-40DD-AFC4-6F175D3DCCD1}">
              <a14:hiddenFill xmlns:a14="http://schemas.microsoft.com/office/drawing/2010/main">
                <a:solidFill>
                  <a:srgbClr val="FFFFFF"/>
                </a:solidFill>
              </a14:hiddenFill>
            </a:ext>
          </a:extLst>
        </p:spPr>
      </p:pic>
      <p:pic>
        <p:nvPicPr>
          <p:cNvPr id="83" name="图片 82"/>
          <p:cNvPicPr>
            <a:picLocks noChangeAspect="1"/>
          </p:cNvPicPr>
          <p:nvPr/>
        </p:nvPicPr>
        <p:blipFill>
          <a:blip r:embed="rId10"/>
          <a:stretch>
            <a:fillRect/>
          </a:stretch>
        </p:blipFill>
        <p:spPr>
          <a:xfrm>
            <a:off x="8813557" y="6200001"/>
            <a:ext cx="463328" cy="465875"/>
          </a:xfrm>
          <a:prstGeom prst="rect">
            <a:avLst/>
          </a:prstGeom>
        </p:spPr>
      </p:pic>
      <p:pic>
        <p:nvPicPr>
          <p:cNvPr id="84" name="图片 83"/>
          <p:cNvPicPr>
            <a:picLocks noChangeAspect="1"/>
          </p:cNvPicPr>
          <p:nvPr/>
        </p:nvPicPr>
        <p:blipFill>
          <a:blip r:embed="rId11"/>
          <a:stretch>
            <a:fillRect/>
          </a:stretch>
        </p:blipFill>
        <p:spPr>
          <a:xfrm>
            <a:off x="9417688" y="3852735"/>
            <a:ext cx="603791" cy="603791"/>
          </a:xfrm>
          <a:prstGeom prst="rect">
            <a:avLst/>
          </a:prstGeom>
        </p:spPr>
      </p:pic>
      <p:pic>
        <p:nvPicPr>
          <p:cNvPr id="85" name="图片 84"/>
          <p:cNvPicPr>
            <a:picLocks noChangeAspect="1"/>
          </p:cNvPicPr>
          <p:nvPr/>
        </p:nvPicPr>
        <p:blipFill>
          <a:blip r:embed="rId12"/>
          <a:stretch>
            <a:fillRect/>
          </a:stretch>
        </p:blipFill>
        <p:spPr>
          <a:xfrm>
            <a:off x="9428899" y="3194543"/>
            <a:ext cx="640233" cy="603788"/>
          </a:xfrm>
          <a:prstGeom prst="rect">
            <a:avLst/>
          </a:prstGeom>
        </p:spPr>
      </p:pic>
      <p:pic>
        <p:nvPicPr>
          <p:cNvPr id="86" name="图片 85"/>
          <p:cNvPicPr>
            <a:picLocks noChangeAspect="1"/>
          </p:cNvPicPr>
          <p:nvPr/>
        </p:nvPicPr>
        <p:blipFill>
          <a:blip r:embed="rId13"/>
          <a:stretch>
            <a:fillRect/>
          </a:stretch>
        </p:blipFill>
        <p:spPr>
          <a:xfrm>
            <a:off x="8897867" y="2769501"/>
            <a:ext cx="531032" cy="534349"/>
          </a:xfrm>
          <a:prstGeom prst="rect">
            <a:avLst/>
          </a:prstGeom>
        </p:spPr>
      </p:pic>
      <p:pic>
        <p:nvPicPr>
          <p:cNvPr id="87" name="Picture 16" descr="http://www.esoyu.com/article/UploadPic/2011-7/201171182144925.jpg"/>
          <p:cNvPicPr>
            <a:picLocks noChangeAspect="1" noChangeArrowheads="1"/>
          </p:cNvPicPr>
          <p:nvPr/>
        </p:nvPicPr>
        <p:blipFill>
          <a:blip r:embed="rId14" cstate="screen">
            <a:extLst>
              <a:ext uri="{28A0092B-C50C-407E-A947-70E740481C1C}">
                <a14:useLocalDpi xmlns:a14="http://schemas.microsoft.com/office/drawing/2010/main" val="0"/>
              </a:ext>
            </a:extLst>
          </a:blip>
          <a:srcRect/>
          <a:stretch>
            <a:fillRect/>
          </a:stretch>
        </p:blipFill>
        <p:spPr bwMode="auto">
          <a:xfrm>
            <a:off x="7938699" y="986520"/>
            <a:ext cx="612263" cy="55239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p:cNvPicPr>
            <a:picLocks noChangeAspect="1"/>
          </p:cNvPicPr>
          <p:nvPr/>
        </p:nvPicPr>
        <p:blipFill>
          <a:blip r:embed="rId15"/>
          <a:stretch>
            <a:fillRect/>
          </a:stretch>
        </p:blipFill>
        <p:spPr>
          <a:xfrm>
            <a:off x="8595523" y="1679248"/>
            <a:ext cx="524552" cy="473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63446" y="1294669"/>
            <a:ext cx="3220470" cy="1875997"/>
            <a:chOff x="1036432" y="3170666"/>
            <a:chExt cx="3220470" cy="1875997"/>
          </a:xfrm>
        </p:grpSpPr>
        <p:sp>
          <p:nvSpPr>
            <p:cNvPr id="21" name="矩形 20"/>
            <p:cNvSpPr/>
            <p:nvPr/>
          </p:nvSpPr>
          <p:spPr>
            <a:xfrm>
              <a:off x="1036432" y="3257176"/>
              <a:ext cx="3220470" cy="1789487"/>
            </a:xfrm>
            <a:prstGeom prst="rect">
              <a:avLst/>
            </a:prstGeom>
            <a:noFill/>
            <a:ln w="63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22" name="矩形 21"/>
            <p:cNvSpPr/>
            <p:nvPr/>
          </p:nvSpPr>
          <p:spPr>
            <a:xfrm>
              <a:off x="1123961" y="3170666"/>
              <a:ext cx="763707" cy="888209"/>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t>01</a:t>
              </a:r>
              <a:endParaRPr lang="en-US"/>
            </a:p>
          </p:txBody>
        </p:sp>
        <p:sp>
          <p:nvSpPr>
            <p:cNvPr id="15" name="矩形 14"/>
            <p:cNvSpPr/>
            <p:nvPr/>
          </p:nvSpPr>
          <p:spPr>
            <a:xfrm>
              <a:off x="1136661" y="4165705"/>
              <a:ext cx="2990839" cy="757130"/>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a:solidFill>
                    <a:schemeClr val="tx1">
                      <a:lumMod val="50000"/>
                      <a:lumOff val="50000"/>
                    </a:schemeClr>
                  </a:solidFill>
                </a:rPr>
                <a:t>DLP</a:t>
              </a:r>
              <a:r>
                <a:rPr lang="zh-CN" altLang="en-US" sz="1200" dirty="0">
                  <a:solidFill>
                    <a:schemeClr val="tx1">
                      <a:lumMod val="50000"/>
                      <a:lumOff val="50000"/>
                    </a:schemeClr>
                  </a:solidFill>
                </a:rPr>
                <a:t>可对蓝牙、</a:t>
              </a:r>
              <a:r>
                <a:rPr lang="en-US" altLang="zh-CN" sz="1200" dirty="0">
                  <a:solidFill>
                    <a:schemeClr val="tx1">
                      <a:lumMod val="50000"/>
                      <a:lumOff val="50000"/>
                    </a:schemeClr>
                  </a:solidFill>
                </a:rPr>
                <a:t>SD</a:t>
              </a:r>
              <a:r>
                <a:rPr lang="zh-CN" altLang="en-US" sz="1200" dirty="0">
                  <a:solidFill>
                    <a:schemeClr val="tx1">
                      <a:lumMod val="50000"/>
                      <a:lumOff val="50000"/>
                    </a:schemeClr>
                  </a:solidFill>
                </a:rPr>
                <a:t>卡、移动存储、软驱、红外、刻录等存储介质进行监控及限制数据外泄行为；</a:t>
              </a:r>
              <a:endParaRPr lang="zh-CN" altLang="en-US" sz="1200" dirty="0">
                <a:solidFill>
                  <a:schemeClr val="tx1">
                    <a:lumMod val="50000"/>
                    <a:lumOff val="50000"/>
                  </a:schemeClr>
                </a:solidFill>
              </a:endParaRPr>
            </a:p>
          </p:txBody>
        </p:sp>
        <p:sp>
          <p:nvSpPr>
            <p:cNvPr id="16" name="矩形 15"/>
            <p:cNvSpPr/>
            <p:nvPr/>
          </p:nvSpPr>
          <p:spPr>
            <a:xfrm>
              <a:off x="2013856" y="3696532"/>
              <a:ext cx="1655371"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rPr>
                <a:t>外设管理</a:t>
              </a:r>
              <a:endParaRPr lang="zh-CN" altLang="en-US" sz="1600" b="1" dirty="0">
                <a:solidFill>
                  <a:schemeClr val="tx1">
                    <a:lumMod val="75000"/>
                    <a:lumOff val="25000"/>
                  </a:schemeClr>
                </a:solidFill>
              </a:endParaRPr>
            </a:p>
          </p:txBody>
        </p:sp>
      </p:grpSp>
      <p:grpSp>
        <p:nvGrpSpPr>
          <p:cNvPr id="6" name="组合 5"/>
          <p:cNvGrpSpPr/>
          <p:nvPr/>
        </p:nvGrpSpPr>
        <p:grpSpPr>
          <a:xfrm>
            <a:off x="2497911" y="3826086"/>
            <a:ext cx="3220470" cy="1875997"/>
            <a:chOff x="4485765" y="3170666"/>
            <a:chExt cx="3220470" cy="1875997"/>
          </a:xfrm>
        </p:grpSpPr>
        <p:sp>
          <p:nvSpPr>
            <p:cNvPr id="7" name="矩形 6"/>
            <p:cNvSpPr/>
            <p:nvPr/>
          </p:nvSpPr>
          <p:spPr>
            <a:xfrm>
              <a:off x="4485765" y="3257176"/>
              <a:ext cx="3220470" cy="1789487"/>
            </a:xfrm>
            <a:prstGeom prst="rect">
              <a:avLst/>
            </a:prstGeom>
            <a:noFill/>
            <a:ln w="63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8" name="矩形 7"/>
            <p:cNvSpPr/>
            <p:nvPr/>
          </p:nvSpPr>
          <p:spPr>
            <a:xfrm>
              <a:off x="4573294" y="3170666"/>
              <a:ext cx="763707" cy="88820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t>04</a:t>
              </a:r>
              <a:endParaRPr lang="en-US" dirty="0"/>
            </a:p>
          </p:txBody>
        </p:sp>
        <p:sp>
          <p:nvSpPr>
            <p:cNvPr id="17" name="矩形 16"/>
            <p:cNvSpPr/>
            <p:nvPr/>
          </p:nvSpPr>
          <p:spPr>
            <a:xfrm>
              <a:off x="5451301" y="3696532"/>
              <a:ext cx="1655371"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rPr>
                <a:t>应用程序监控</a:t>
              </a:r>
              <a:endParaRPr lang="zh-CN" altLang="en-US" sz="1600" b="1" dirty="0">
                <a:solidFill>
                  <a:schemeClr val="tx1">
                    <a:lumMod val="75000"/>
                    <a:lumOff val="25000"/>
                  </a:schemeClr>
                </a:solidFill>
              </a:endParaRPr>
            </a:p>
          </p:txBody>
        </p:sp>
        <p:sp>
          <p:nvSpPr>
            <p:cNvPr id="19" name="矩形 18"/>
            <p:cNvSpPr/>
            <p:nvPr/>
          </p:nvSpPr>
          <p:spPr>
            <a:xfrm>
              <a:off x="4587364" y="4165705"/>
              <a:ext cx="2990839" cy="535531"/>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a:solidFill>
                    <a:schemeClr val="tx1">
                      <a:lumMod val="50000"/>
                      <a:lumOff val="50000"/>
                    </a:schemeClr>
                  </a:solidFill>
                </a:rPr>
                <a:t>DLP</a:t>
              </a:r>
              <a:r>
                <a:rPr lang="zh-CN" altLang="en-US" sz="1200" dirty="0">
                  <a:solidFill>
                    <a:schemeClr val="tx1">
                      <a:lumMod val="50000"/>
                      <a:lumOff val="50000"/>
                    </a:schemeClr>
                  </a:solidFill>
                </a:rPr>
                <a:t>可监控</a:t>
              </a:r>
              <a:r>
                <a:rPr lang="en-US" altLang="zh-CN" sz="1200" dirty="0">
                  <a:solidFill>
                    <a:schemeClr val="tx1">
                      <a:lumMod val="50000"/>
                      <a:lumOff val="50000"/>
                    </a:schemeClr>
                  </a:solidFill>
                </a:rPr>
                <a:t>IM</a:t>
              </a:r>
              <a:r>
                <a:rPr lang="zh-CN" altLang="en-US" sz="1200" dirty="0">
                  <a:solidFill>
                    <a:schemeClr val="tx1">
                      <a:lumMod val="50000"/>
                      <a:lumOff val="50000"/>
                    </a:schemeClr>
                  </a:solidFill>
                </a:rPr>
                <a:t>类软件输入的文字内容，可监控带有传输</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发送功能的应用软件；</a:t>
              </a:r>
              <a:endParaRPr lang="zh-CN" altLang="en-US" sz="1200" dirty="0">
                <a:solidFill>
                  <a:schemeClr val="tx1">
                    <a:lumMod val="50000"/>
                    <a:lumOff val="50000"/>
                  </a:schemeClr>
                </a:solidFill>
              </a:endParaRPr>
            </a:p>
          </p:txBody>
        </p:sp>
      </p:grpSp>
      <p:grpSp>
        <p:nvGrpSpPr>
          <p:cNvPr id="9" name="组合 8"/>
          <p:cNvGrpSpPr/>
          <p:nvPr/>
        </p:nvGrpSpPr>
        <p:grpSpPr>
          <a:xfrm>
            <a:off x="6610721" y="3826086"/>
            <a:ext cx="3220470" cy="1875997"/>
            <a:chOff x="7935097" y="3170666"/>
            <a:chExt cx="3220470" cy="1875997"/>
          </a:xfrm>
        </p:grpSpPr>
        <p:sp>
          <p:nvSpPr>
            <p:cNvPr id="12" name="矩形 11"/>
            <p:cNvSpPr/>
            <p:nvPr/>
          </p:nvSpPr>
          <p:spPr>
            <a:xfrm>
              <a:off x="7935097" y="3257176"/>
              <a:ext cx="3220470" cy="1789487"/>
            </a:xfrm>
            <a:prstGeom prst="rect">
              <a:avLst/>
            </a:prstGeom>
            <a:noFill/>
            <a:ln w="63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13" name="矩形 12"/>
            <p:cNvSpPr/>
            <p:nvPr/>
          </p:nvSpPr>
          <p:spPr>
            <a:xfrm>
              <a:off x="8022626" y="3170666"/>
              <a:ext cx="763707" cy="888209"/>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t>05</a:t>
              </a:r>
              <a:endParaRPr lang="en-US" dirty="0"/>
            </a:p>
          </p:txBody>
        </p:sp>
        <p:sp>
          <p:nvSpPr>
            <p:cNvPr id="18" name="矩形 17"/>
            <p:cNvSpPr/>
            <p:nvPr/>
          </p:nvSpPr>
          <p:spPr>
            <a:xfrm>
              <a:off x="8900633" y="3696532"/>
              <a:ext cx="225493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rPr>
                <a:t>打印、水印及报表功能</a:t>
              </a:r>
              <a:endParaRPr lang="zh-CN" altLang="en-US" sz="1600" b="1" dirty="0">
                <a:solidFill>
                  <a:schemeClr val="tx1">
                    <a:lumMod val="75000"/>
                    <a:lumOff val="25000"/>
                  </a:schemeClr>
                </a:solidFill>
              </a:endParaRPr>
            </a:p>
          </p:txBody>
        </p:sp>
        <p:sp>
          <p:nvSpPr>
            <p:cNvPr id="20" name="矩形 19"/>
            <p:cNvSpPr/>
            <p:nvPr/>
          </p:nvSpPr>
          <p:spPr>
            <a:xfrm>
              <a:off x="8037212" y="4165705"/>
              <a:ext cx="2990839"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rPr>
                <a:t>对打印的文件、或电脑数据添加水印功能；</a:t>
              </a:r>
              <a:endParaRPr lang="en-US" altLang="zh-CN" sz="1200" dirty="0">
                <a:solidFill>
                  <a:schemeClr val="tx1">
                    <a:lumMod val="50000"/>
                    <a:lumOff val="50000"/>
                  </a:schemeClr>
                </a:solidFill>
              </a:endParaRPr>
            </a:p>
            <a:p>
              <a:pPr>
                <a:lnSpc>
                  <a:spcPct val="120000"/>
                </a:lnSpc>
              </a:pPr>
              <a:r>
                <a:rPr lang="zh-CN" altLang="en-US" sz="1200" dirty="0">
                  <a:solidFill>
                    <a:schemeClr val="tx1">
                      <a:lumMod val="50000"/>
                      <a:lumOff val="50000"/>
                    </a:schemeClr>
                  </a:solidFill>
                </a:rPr>
                <a:t>审计功能，记录违规用户事件，统计各项数据；</a:t>
              </a:r>
              <a:endParaRPr lang="zh-CN" altLang="en-US" sz="1200" dirty="0">
                <a:solidFill>
                  <a:schemeClr val="tx1">
                    <a:lumMod val="50000"/>
                    <a:lumOff val="50000"/>
                  </a:schemeClr>
                </a:solidFill>
              </a:endParaRPr>
            </a:p>
          </p:txBody>
        </p:sp>
      </p:grpSp>
      <p:sp>
        <p:nvSpPr>
          <p:cNvPr id="26" name="文本框 25"/>
          <p:cNvSpPr txBox="1"/>
          <p:nvPr/>
        </p:nvSpPr>
        <p:spPr>
          <a:xfrm>
            <a:off x="4926450" y="354939"/>
            <a:ext cx="2339102" cy="523220"/>
          </a:xfrm>
          <a:prstGeom prst="rect">
            <a:avLst/>
          </a:prstGeom>
          <a:noFill/>
        </p:spPr>
        <p:txBody>
          <a:bodyPr wrap="none" rtlCol="0">
            <a:spAutoFit/>
            <a:scene3d>
              <a:camera prst="orthographicFront"/>
              <a:lightRig rig="threePt" dir="t"/>
            </a:scene3d>
            <a:sp3d contourW="12700"/>
          </a:bodyPr>
          <a:lstStyle/>
          <a:p>
            <a:pPr algn="ctr"/>
            <a:r>
              <a:rPr lang="en-US" altLang="zh-CN" sz="2800" b="1" dirty="0">
                <a:solidFill>
                  <a:schemeClr val="tx1">
                    <a:lumMod val="85000"/>
                    <a:lumOff val="15000"/>
                  </a:schemeClr>
                </a:solidFill>
              </a:rPr>
              <a:t>DLP</a:t>
            </a:r>
            <a:r>
              <a:rPr lang="zh-CN" altLang="en-US" sz="2800" b="1" dirty="0">
                <a:solidFill>
                  <a:schemeClr val="tx1">
                    <a:lumMod val="85000"/>
                    <a:lumOff val="15000"/>
                  </a:schemeClr>
                </a:solidFill>
              </a:rPr>
              <a:t>五大功能</a:t>
            </a:r>
            <a:endParaRPr lang="zh-CN" altLang="en-US" sz="2800" b="1" dirty="0">
              <a:solidFill>
                <a:schemeClr val="tx1">
                  <a:lumMod val="85000"/>
                  <a:lumOff val="15000"/>
                </a:schemeClr>
              </a:solidFill>
            </a:endParaRPr>
          </a:p>
        </p:txBody>
      </p:sp>
      <p:grpSp>
        <p:nvGrpSpPr>
          <p:cNvPr id="27" name="组合 26"/>
          <p:cNvGrpSpPr/>
          <p:nvPr/>
        </p:nvGrpSpPr>
        <p:grpSpPr>
          <a:xfrm>
            <a:off x="4588855" y="1283788"/>
            <a:ext cx="3220470" cy="1875997"/>
            <a:chOff x="4485765" y="3170666"/>
            <a:chExt cx="3220470" cy="1875997"/>
          </a:xfrm>
        </p:grpSpPr>
        <p:sp>
          <p:nvSpPr>
            <p:cNvPr id="28" name="矩形 27"/>
            <p:cNvSpPr/>
            <p:nvPr/>
          </p:nvSpPr>
          <p:spPr>
            <a:xfrm>
              <a:off x="4485765" y="3257176"/>
              <a:ext cx="3220470" cy="1789487"/>
            </a:xfrm>
            <a:prstGeom prst="rect">
              <a:avLst/>
            </a:prstGeom>
            <a:noFill/>
            <a:ln w="63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29" name="矩形 28"/>
            <p:cNvSpPr/>
            <p:nvPr/>
          </p:nvSpPr>
          <p:spPr>
            <a:xfrm>
              <a:off x="4573294" y="3170666"/>
              <a:ext cx="763707" cy="88820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t>02</a:t>
              </a:r>
              <a:endParaRPr lang="en-US"/>
            </a:p>
          </p:txBody>
        </p:sp>
        <p:sp>
          <p:nvSpPr>
            <p:cNvPr id="30" name="矩形 29"/>
            <p:cNvSpPr/>
            <p:nvPr/>
          </p:nvSpPr>
          <p:spPr>
            <a:xfrm>
              <a:off x="5451301" y="3696532"/>
              <a:ext cx="1655371"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rPr>
                <a:t>本地终端扫描</a:t>
              </a:r>
              <a:endParaRPr lang="zh-CN" altLang="en-US" sz="1600" b="1" dirty="0">
                <a:solidFill>
                  <a:schemeClr val="tx1">
                    <a:lumMod val="75000"/>
                    <a:lumOff val="25000"/>
                  </a:schemeClr>
                </a:solidFill>
              </a:endParaRPr>
            </a:p>
          </p:txBody>
        </p:sp>
        <p:sp>
          <p:nvSpPr>
            <p:cNvPr id="31" name="矩形 30"/>
            <p:cNvSpPr/>
            <p:nvPr/>
          </p:nvSpPr>
          <p:spPr>
            <a:xfrm>
              <a:off x="4587364" y="4165705"/>
              <a:ext cx="2990839"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rPr>
                <a:t>对终端进行扫描，记录用户触发敏感数据事件，防止用户对敏感数据进行非法操作；</a:t>
              </a:r>
              <a:endParaRPr lang="zh-CN" altLang="en-US" sz="1200" dirty="0">
                <a:solidFill>
                  <a:schemeClr val="tx1">
                    <a:lumMod val="50000"/>
                    <a:lumOff val="50000"/>
                  </a:schemeClr>
                </a:solidFill>
              </a:endParaRPr>
            </a:p>
          </p:txBody>
        </p:sp>
      </p:grpSp>
      <p:grpSp>
        <p:nvGrpSpPr>
          <p:cNvPr id="32" name="组合 31"/>
          <p:cNvGrpSpPr/>
          <p:nvPr/>
        </p:nvGrpSpPr>
        <p:grpSpPr>
          <a:xfrm>
            <a:off x="8526734" y="1292525"/>
            <a:ext cx="3220470" cy="1875997"/>
            <a:chOff x="7935097" y="3170666"/>
            <a:chExt cx="3220470" cy="1875997"/>
          </a:xfrm>
        </p:grpSpPr>
        <p:sp>
          <p:nvSpPr>
            <p:cNvPr id="33" name="矩形 32"/>
            <p:cNvSpPr/>
            <p:nvPr/>
          </p:nvSpPr>
          <p:spPr>
            <a:xfrm>
              <a:off x="7935097" y="3257176"/>
              <a:ext cx="3220470" cy="1789487"/>
            </a:xfrm>
            <a:prstGeom prst="rect">
              <a:avLst/>
            </a:prstGeom>
            <a:noFill/>
            <a:ln w="63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34" name="矩形 33"/>
            <p:cNvSpPr/>
            <p:nvPr/>
          </p:nvSpPr>
          <p:spPr>
            <a:xfrm>
              <a:off x="8022626" y="3170666"/>
              <a:ext cx="763707" cy="888209"/>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t>03</a:t>
              </a:r>
              <a:endParaRPr lang="en-US" dirty="0"/>
            </a:p>
          </p:txBody>
        </p:sp>
        <p:sp>
          <p:nvSpPr>
            <p:cNvPr id="35" name="矩形 34"/>
            <p:cNvSpPr/>
            <p:nvPr/>
          </p:nvSpPr>
          <p:spPr>
            <a:xfrm>
              <a:off x="8900633" y="3696532"/>
              <a:ext cx="1655371"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rPr>
                <a:t>网络传输监控</a:t>
              </a:r>
              <a:endParaRPr lang="zh-CN" altLang="en-US" sz="1600" b="1" dirty="0">
                <a:solidFill>
                  <a:schemeClr val="tx1">
                    <a:lumMod val="75000"/>
                    <a:lumOff val="25000"/>
                  </a:schemeClr>
                </a:solidFill>
              </a:endParaRPr>
            </a:p>
          </p:txBody>
        </p:sp>
        <p:sp>
          <p:nvSpPr>
            <p:cNvPr id="36" name="矩形 35"/>
            <p:cNvSpPr/>
            <p:nvPr/>
          </p:nvSpPr>
          <p:spPr>
            <a:xfrm>
              <a:off x="8037212" y="4165705"/>
              <a:ext cx="2990839"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rPr>
                <a:t>记录用户通过网络传输触发的事件，可限制用户通过网络传输外泄敏感数据；</a:t>
              </a:r>
              <a:endParaRPr lang="zh-CN" altLang="en-US" sz="1200" dirty="0">
                <a:solidFill>
                  <a:schemeClr val="tx1">
                    <a:lumMod val="50000"/>
                    <a:lumOff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p:cTn id="21" dur="500" fill="hold"/>
                                        <p:tgtEl>
                                          <p:spTgt spid="32"/>
                                        </p:tgtEl>
                                        <p:attrNameLst>
                                          <p:attrName>ppt_w</p:attrName>
                                        </p:attrNameLst>
                                      </p:cBhvr>
                                      <p:tavLst>
                                        <p:tav tm="0">
                                          <p:val>
                                            <p:fltVal val="0"/>
                                          </p:val>
                                        </p:tav>
                                        <p:tav tm="100000">
                                          <p:val>
                                            <p:strVal val="#ppt_w"/>
                                          </p:val>
                                        </p:tav>
                                      </p:tavLst>
                                    </p:anim>
                                    <p:anim calcmode="lin" valueType="num">
                                      <p:cBhvr>
                                        <p:cTn id="22" dur="500" fill="hold"/>
                                        <p:tgtEl>
                                          <p:spTgt spid="32"/>
                                        </p:tgtEl>
                                        <p:attrNameLst>
                                          <p:attrName>ppt_h</p:attrName>
                                        </p:attrNameLst>
                                      </p:cBhvr>
                                      <p:tavLst>
                                        <p:tav tm="0">
                                          <p:val>
                                            <p:fltVal val="0"/>
                                          </p:val>
                                        </p:tav>
                                        <p:tav tm="100000">
                                          <p:val>
                                            <p:strVal val="#ppt_h"/>
                                          </p:val>
                                        </p:tav>
                                      </p:tavLst>
                                    </p:anim>
                                    <p:animEffect transition="in" filter="fad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4218632" y="2844610"/>
            <a:ext cx="1628618" cy="1539038"/>
            <a:chOff x="4804687" y="2294038"/>
            <a:chExt cx="1354015" cy="1354012"/>
          </a:xfrm>
        </p:grpSpPr>
        <p:sp>
          <p:nvSpPr>
            <p:cNvPr id="5" name="ïṧḷïḓê-任意多边形: 形状 4"/>
            <p:cNvSpPr/>
            <p:nvPr/>
          </p:nvSpPr>
          <p:spPr>
            <a:xfrm>
              <a:off x="4804687" y="2294038"/>
              <a:ext cx="1354015" cy="1354012"/>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tx1">
                <a:lumMod val="40000"/>
                <a:lumOff val="6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anchor="ctr">
              <a:scene3d>
                <a:camera prst="orthographicFront"/>
                <a:lightRig rig="threePt" dir="t"/>
              </a:scene3d>
              <a:sp3d contourW="12700"/>
            </a:bodyPr>
            <a:lstStyle/>
            <a:p>
              <a:pPr algn="ctr"/>
            </a:p>
          </p:txBody>
        </p:sp>
        <p:sp>
          <p:nvSpPr>
            <p:cNvPr id="6" name="ïṧḷïḓê-Oval 5"/>
            <p:cNvSpPr/>
            <p:nvPr/>
          </p:nvSpPr>
          <p:spPr>
            <a:xfrm flipH="1">
              <a:off x="5061660" y="2551010"/>
              <a:ext cx="840068" cy="840068"/>
            </a:xfrm>
            <a:prstGeom prst="ellipse">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scene3d>
                <a:camera prst="orthographicFront"/>
                <a:lightRig rig="threePt" dir="t"/>
              </a:scene3d>
              <a:sp3d contourW="12700"/>
            </a:bodyPr>
            <a:lstStyle/>
            <a:p>
              <a:pPr algn="ctr"/>
              <a:r>
                <a:rPr lang="zh-CN" altLang="en-US" sz="1200" dirty="0">
                  <a:solidFill>
                    <a:schemeClr val="tx1"/>
                  </a:solidFill>
                </a:rPr>
                <a:t>拷贝敏感数据</a:t>
              </a:r>
              <a:endParaRPr lang="zh-CN" altLang="en-US" sz="1200" dirty="0">
                <a:solidFill>
                  <a:schemeClr val="tx1"/>
                </a:solidFill>
              </a:endParaRPr>
            </a:p>
          </p:txBody>
        </p:sp>
      </p:grpSp>
      <p:grpSp>
        <p:nvGrpSpPr>
          <p:cNvPr id="55" name="组合 54"/>
          <p:cNvGrpSpPr/>
          <p:nvPr/>
        </p:nvGrpSpPr>
        <p:grpSpPr>
          <a:xfrm>
            <a:off x="8710617" y="2819759"/>
            <a:ext cx="1822593" cy="1746004"/>
            <a:chOff x="7966176" y="2311291"/>
            <a:chExt cx="1354015" cy="1354012"/>
          </a:xfrm>
        </p:grpSpPr>
        <p:sp>
          <p:nvSpPr>
            <p:cNvPr id="9" name="ïṧḷïḓê-任意多边形: 形状 10"/>
            <p:cNvSpPr/>
            <p:nvPr/>
          </p:nvSpPr>
          <p:spPr>
            <a:xfrm>
              <a:off x="7966176" y="2311291"/>
              <a:ext cx="1354015" cy="1354012"/>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tx1">
                <a:lumMod val="40000"/>
                <a:lumOff val="6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0" tIns="0" rIns="0" bIns="0" anchor="ctr" anchorCtr="1">
              <a:normAutofit/>
              <a:scene3d>
                <a:camera prst="orthographicFront"/>
                <a:lightRig rig="threePt" dir="t"/>
              </a:scene3d>
              <a:sp3d contourW="12700"/>
            </a:bodyPr>
            <a:lstStyle/>
            <a:p>
              <a:pPr algn="ctr" defTabSz="1778000">
                <a:lnSpc>
                  <a:spcPct val="120000"/>
                </a:lnSpc>
                <a:spcBef>
                  <a:spcPct val="0"/>
                </a:spcBef>
                <a:spcAft>
                  <a:spcPct val="0"/>
                </a:spcAft>
              </a:pPr>
              <a:r>
                <a:rPr lang="zh-CN" altLang="en-US" sz="1400">
                  <a:solidFill>
                    <a:schemeClr val="tx1"/>
                  </a:solidFill>
                </a:rPr>
                <a:t>关键词</a:t>
              </a:r>
              <a:endParaRPr lang="zh-CN" altLang="en-US" sz="1400">
                <a:solidFill>
                  <a:schemeClr val="tx1"/>
                </a:solidFill>
              </a:endParaRPr>
            </a:p>
          </p:txBody>
        </p:sp>
        <p:sp>
          <p:nvSpPr>
            <p:cNvPr id="10" name="ïṧḷïḓê-Oval 9"/>
            <p:cNvSpPr/>
            <p:nvPr/>
          </p:nvSpPr>
          <p:spPr>
            <a:xfrm>
              <a:off x="8223149" y="2568263"/>
              <a:ext cx="840068" cy="840068"/>
            </a:xfrm>
            <a:prstGeom prst="ellipse">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scene3d>
                <a:camera prst="orthographicFront"/>
                <a:lightRig rig="threePt" dir="t"/>
              </a:scene3d>
              <a:sp3d contourW="12700"/>
            </a:bodyPr>
            <a:lstStyle/>
            <a:p>
              <a:pPr algn="ctr"/>
              <a:r>
                <a:rPr lang="zh-CN" altLang="en-US" sz="1400" dirty="0">
                  <a:solidFill>
                    <a:schemeClr val="tx1"/>
                  </a:solidFill>
                </a:rPr>
                <a:t>动作</a:t>
              </a:r>
              <a:r>
                <a:rPr lang="en-US" altLang="zh-CN" sz="1400" dirty="0">
                  <a:solidFill>
                    <a:schemeClr val="tx1"/>
                  </a:solidFill>
                </a:rPr>
                <a:t>:</a:t>
              </a:r>
              <a:r>
                <a:rPr lang="zh-CN" altLang="en-US" sz="1400" dirty="0">
                  <a:solidFill>
                    <a:schemeClr val="tx1"/>
                  </a:solidFill>
                </a:rPr>
                <a:t>阻止</a:t>
              </a:r>
              <a:r>
                <a:rPr lang="en-US" altLang="zh-CN" sz="1400" dirty="0">
                  <a:solidFill>
                    <a:schemeClr val="tx1"/>
                  </a:solidFill>
                </a:rPr>
                <a:t>/</a:t>
              </a:r>
              <a:r>
                <a:rPr lang="zh-CN" altLang="en-US" sz="1400" dirty="0">
                  <a:solidFill>
                    <a:schemeClr val="tx1"/>
                  </a:solidFill>
                </a:rPr>
                <a:t>警告</a:t>
              </a:r>
              <a:endParaRPr lang="zh-CN" altLang="en-US" sz="1400" dirty="0">
                <a:solidFill>
                  <a:schemeClr val="tx1"/>
                </a:solidFill>
              </a:endParaRPr>
            </a:p>
          </p:txBody>
        </p:sp>
      </p:grpSp>
      <p:sp>
        <p:nvSpPr>
          <p:cNvPr id="11" name="ïṧḷïḓê-Arc 10"/>
          <p:cNvSpPr/>
          <p:nvPr/>
        </p:nvSpPr>
        <p:spPr>
          <a:xfrm rot="19051047">
            <a:off x="3377570" y="2572763"/>
            <a:ext cx="1432729" cy="1432729"/>
          </a:xfrm>
          <a:prstGeom prst="arc">
            <a:avLst/>
          </a:prstGeom>
          <a:ln w="28575">
            <a:solidFill>
              <a:schemeClr val="bg1">
                <a:lumMod val="85000"/>
              </a:schemeClr>
            </a:solidFill>
            <a:prstDash val="sysDash"/>
            <a:tailEnd type="stealth" w="lg" len="lg"/>
          </a:ln>
        </p:spPr>
        <p:style>
          <a:lnRef idx="1">
            <a:schemeClr val="accent1"/>
          </a:lnRef>
          <a:fillRef idx="0">
            <a:schemeClr val="accent1"/>
          </a:fillRef>
          <a:effectRef idx="0">
            <a:schemeClr val="accent1"/>
          </a:effectRef>
          <a:fontRef idx="minor">
            <a:schemeClr val="tx1"/>
          </a:fontRef>
        </p:style>
        <p:txBody>
          <a:bodyPr lIns="0" tIns="0" rIns="0" bIns="0" anchor="ctr">
            <a:scene3d>
              <a:camera prst="orthographicFront"/>
              <a:lightRig rig="threePt" dir="t"/>
            </a:scene3d>
            <a:sp3d contourW="12700"/>
          </a:bodyPr>
          <a:lstStyle/>
          <a:p>
            <a:pPr algn="ctr"/>
          </a:p>
        </p:txBody>
      </p:sp>
      <p:sp>
        <p:nvSpPr>
          <p:cNvPr id="12" name="ïṧḷïḓê-Arc 11"/>
          <p:cNvSpPr/>
          <p:nvPr/>
        </p:nvSpPr>
        <p:spPr>
          <a:xfrm rot="19051047">
            <a:off x="7490922" y="2515768"/>
            <a:ext cx="1432729" cy="1432729"/>
          </a:xfrm>
          <a:prstGeom prst="arc">
            <a:avLst/>
          </a:prstGeom>
          <a:ln w="28575">
            <a:solidFill>
              <a:schemeClr val="bg1">
                <a:lumMod val="85000"/>
              </a:schemeClr>
            </a:solidFill>
            <a:prstDash val="sysDash"/>
            <a:tailEnd type="stealth" w="lg" len="lg"/>
          </a:ln>
        </p:spPr>
        <p:style>
          <a:lnRef idx="1">
            <a:schemeClr val="accent1"/>
          </a:lnRef>
          <a:fillRef idx="0">
            <a:schemeClr val="accent1"/>
          </a:fillRef>
          <a:effectRef idx="0">
            <a:schemeClr val="accent1"/>
          </a:effectRef>
          <a:fontRef idx="minor">
            <a:schemeClr val="tx1"/>
          </a:fontRef>
        </p:style>
        <p:txBody>
          <a:bodyPr lIns="0" tIns="0" rIns="0" bIns="0" anchor="ctr">
            <a:scene3d>
              <a:camera prst="orthographicFront"/>
              <a:lightRig rig="threePt" dir="t"/>
            </a:scene3d>
            <a:sp3d contourW="12700"/>
          </a:bodyPr>
          <a:lstStyle/>
          <a:p>
            <a:pPr algn="ctr"/>
          </a:p>
        </p:txBody>
      </p:sp>
      <p:sp>
        <p:nvSpPr>
          <p:cNvPr id="13" name="is1ide-Arc 12"/>
          <p:cNvSpPr/>
          <p:nvPr/>
        </p:nvSpPr>
        <p:spPr>
          <a:xfrm rot="2548953" flipV="1">
            <a:off x="5309194" y="3262423"/>
            <a:ext cx="1432729" cy="1432729"/>
          </a:xfrm>
          <a:prstGeom prst="arc">
            <a:avLst/>
          </a:prstGeom>
          <a:ln w="28575">
            <a:solidFill>
              <a:schemeClr val="bg1">
                <a:lumMod val="85000"/>
              </a:schemeClr>
            </a:solidFill>
            <a:prstDash val="sysDash"/>
            <a:tailEnd type="stealth" w="lg" len="lg"/>
          </a:ln>
        </p:spPr>
        <p:style>
          <a:lnRef idx="1">
            <a:schemeClr val="accent1"/>
          </a:lnRef>
          <a:fillRef idx="0">
            <a:schemeClr val="accent1"/>
          </a:fillRef>
          <a:effectRef idx="0">
            <a:schemeClr val="accent1"/>
          </a:effectRef>
          <a:fontRef idx="minor">
            <a:schemeClr val="tx1"/>
          </a:fontRef>
        </p:style>
        <p:txBody>
          <a:bodyPr lIns="0" tIns="0" rIns="0" bIns="0" anchor="ctr">
            <a:scene3d>
              <a:camera prst="orthographicFront"/>
              <a:lightRig rig="threePt" dir="t"/>
            </a:scene3d>
            <a:sp3d contourW="12700"/>
          </a:bodyPr>
          <a:lstStyle/>
          <a:p>
            <a:pPr algn="ctr"/>
          </a:p>
        </p:txBody>
      </p:sp>
      <p:grpSp>
        <p:nvGrpSpPr>
          <p:cNvPr id="52" name="组合 51"/>
          <p:cNvGrpSpPr/>
          <p:nvPr/>
        </p:nvGrpSpPr>
        <p:grpSpPr>
          <a:xfrm>
            <a:off x="1901339" y="2963412"/>
            <a:ext cx="1951143" cy="1951139"/>
            <a:chOff x="2871809" y="2252236"/>
            <a:chExt cx="1951143" cy="1951139"/>
          </a:xfrm>
        </p:grpSpPr>
        <p:sp>
          <p:nvSpPr>
            <p:cNvPr id="3" name="ïṧḷïḓê-任意多边形: 形状 2"/>
            <p:cNvSpPr/>
            <p:nvPr/>
          </p:nvSpPr>
          <p:spPr>
            <a:xfrm>
              <a:off x="2871809" y="2252236"/>
              <a:ext cx="1951143" cy="1951139"/>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anchor="ctr">
              <a:scene3d>
                <a:camera prst="orthographicFront"/>
                <a:lightRig rig="threePt" dir="t"/>
              </a:scene3d>
              <a:sp3d contourW="12700"/>
            </a:bodyPr>
            <a:lstStyle/>
            <a:p>
              <a:pPr algn="ctr"/>
            </a:p>
          </p:txBody>
        </p:sp>
        <p:sp>
          <p:nvSpPr>
            <p:cNvPr id="4" name="ïṧḷïḓê-Oval 3"/>
            <p:cNvSpPr/>
            <p:nvPr/>
          </p:nvSpPr>
          <p:spPr>
            <a:xfrm>
              <a:off x="3242109" y="2622534"/>
              <a:ext cx="1210543" cy="1210542"/>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cene3d>
                <a:camera prst="orthographicFront"/>
                <a:lightRig rig="threePt" dir="t"/>
              </a:scene3d>
              <a:sp3d contourW="12700"/>
            </a:bodyPr>
            <a:lstStyle/>
            <a:p>
              <a:pPr algn="ctr"/>
            </a:p>
          </p:txBody>
        </p:sp>
        <p:sp>
          <p:nvSpPr>
            <p:cNvPr id="39" name="is1ide-文本框 24"/>
            <p:cNvSpPr txBox="1"/>
            <p:nvPr/>
          </p:nvSpPr>
          <p:spPr>
            <a:xfrm>
              <a:off x="3253333" y="2923558"/>
              <a:ext cx="1188094" cy="564264"/>
            </a:xfrm>
            <a:prstGeom prst="rect">
              <a:avLst/>
            </a:prstGeom>
            <a:noFill/>
          </p:spPr>
          <p:txBody>
            <a:bodyPr wrap="none" lIns="0" tIns="0" rIns="0" bIns="0" anchor="ctr" anchorCtr="0">
              <a:normAutofit/>
              <a:scene3d>
                <a:camera prst="orthographicFront"/>
                <a:lightRig rig="threePt" dir="t"/>
              </a:scene3d>
              <a:sp3d contourW="12700"/>
            </a:bodyPr>
            <a:lstStyle/>
            <a:p>
              <a:pPr algn="ctr"/>
              <a:r>
                <a:rPr lang="zh-CN" altLang="en-US" sz="1600" dirty="0">
                  <a:solidFill>
                    <a:schemeClr val="bg1"/>
                  </a:solidFill>
                </a:rPr>
                <a:t>插入</a:t>
              </a:r>
              <a:r>
                <a:rPr lang="en-US" altLang="zh-CN" sz="1600" dirty="0">
                  <a:solidFill>
                    <a:schemeClr val="bg1"/>
                  </a:solidFill>
                </a:rPr>
                <a:t>U</a:t>
              </a:r>
              <a:r>
                <a:rPr lang="zh-CN" altLang="en-US" sz="1600" dirty="0">
                  <a:solidFill>
                    <a:schemeClr val="bg1"/>
                  </a:solidFill>
                </a:rPr>
                <a:t>盘</a:t>
              </a:r>
              <a:endParaRPr lang="zh-CN" altLang="en-US" sz="1600" dirty="0">
                <a:solidFill>
                  <a:schemeClr val="bg1"/>
                </a:solidFill>
              </a:endParaRPr>
            </a:p>
          </p:txBody>
        </p:sp>
      </p:grpSp>
      <p:grpSp>
        <p:nvGrpSpPr>
          <p:cNvPr id="54" name="组合 53"/>
          <p:cNvGrpSpPr/>
          <p:nvPr/>
        </p:nvGrpSpPr>
        <p:grpSpPr>
          <a:xfrm>
            <a:off x="6332971" y="2667737"/>
            <a:ext cx="1951143" cy="1951139"/>
            <a:chOff x="6092077" y="2252236"/>
            <a:chExt cx="1951143" cy="1951139"/>
          </a:xfrm>
        </p:grpSpPr>
        <p:sp>
          <p:nvSpPr>
            <p:cNvPr id="7" name="ïṧḷïḓê-任意多边形: 形状 7"/>
            <p:cNvSpPr/>
            <p:nvPr/>
          </p:nvSpPr>
          <p:spPr>
            <a:xfrm>
              <a:off x="6092077" y="2252236"/>
              <a:ext cx="1951143" cy="1951139"/>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anchor="ctr">
              <a:scene3d>
                <a:camera prst="orthographicFront"/>
                <a:lightRig rig="threePt" dir="t"/>
              </a:scene3d>
              <a:sp3d contourW="12700"/>
            </a:bodyPr>
            <a:lstStyle/>
            <a:p>
              <a:pPr algn="ctr"/>
            </a:p>
          </p:txBody>
        </p:sp>
        <p:sp>
          <p:nvSpPr>
            <p:cNvPr id="8" name="ïṧḷïḓê-Oval 7"/>
            <p:cNvSpPr/>
            <p:nvPr/>
          </p:nvSpPr>
          <p:spPr>
            <a:xfrm>
              <a:off x="6462377" y="2622534"/>
              <a:ext cx="1210543" cy="1210542"/>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cene3d>
                <a:camera prst="orthographicFront"/>
                <a:lightRig rig="threePt" dir="t"/>
              </a:scene3d>
              <a:sp3d contourW="12700"/>
            </a:bodyPr>
            <a:lstStyle/>
            <a:p>
              <a:pPr algn="ctr"/>
            </a:p>
          </p:txBody>
        </p:sp>
        <p:sp>
          <p:nvSpPr>
            <p:cNvPr id="37" name="is1ide-文本框 59"/>
            <p:cNvSpPr txBox="1"/>
            <p:nvPr/>
          </p:nvSpPr>
          <p:spPr>
            <a:xfrm>
              <a:off x="6473601" y="2949399"/>
              <a:ext cx="1188094" cy="564264"/>
            </a:xfrm>
            <a:prstGeom prst="rect">
              <a:avLst/>
            </a:prstGeom>
            <a:noFill/>
          </p:spPr>
          <p:txBody>
            <a:bodyPr wrap="none" lIns="0" tIns="0" rIns="0" bIns="0" anchor="ctr" anchorCtr="0">
              <a:normAutofit/>
              <a:scene3d>
                <a:camera prst="orthographicFront"/>
                <a:lightRig rig="threePt" dir="t"/>
              </a:scene3d>
              <a:sp3d contourW="12700"/>
            </a:bodyPr>
            <a:lstStyle/>
            <a:p>
              <a:pPr algn="ctr"/>
              <a:r>
                <a:rPr lang="zh-CN" altLang="en-US" sz="1400" dirty="0">
                  <a:solidFill>
                    <a:schemeClr val="bg1"/>
                  </a:solidFill>
                </a:rPr>
                <a:t>触发策略</a:t>
              </a:r>
              <a:endParaRPr lang="zh-CN" altLang="en-US" sz="1400" dirty="0">
                <a:solidFill>
                  <a:schemeClr val="bg1"/>
                </a:solidFill>
              </a:endParaRPr>
            </a:p>
          </p:txBody>
        </p:sp>
      </p:grpSp>
      <p:sp>
        <p:nvSpPr>
          <p:cNvPr id="28" name="文本框 27"/>
          <p:cNvSpPr txBox="1"/>
          <p:nvPr/>
        </p:nvSpPr>
        <p:spPr>
          <a:xfrm>
            <a:off x="4567377" y="354939"/>
            <a:ext cx="3057248"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tx1">
                    <a:lumMod val="85000"/>
                    <a:lumOff val="15000"/>
                  </a:schemeClr>
                </a:solidFill>
              </a:rPr>
              <a:t>外设管理功能演示</a:t>
            </a:r>
            <a:endParaRPr lang="zh-CN" altLang="en-US" sz="2800" b="1" dirty="0">
              <a:solidFill>
                <a:schemeClr val="tx1">
                  <a:lumMod val="85000"/>
                  <a:lumOff val="15000"/>
                </a:schemeClr>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1000" fill="hold"/>
                                        <p:tgtEl>
                                          <p:spTgt spid="52"/>
                                        </p:tgtEl>
                                        <p:attrNameLst>
                                          <p:attrName>ppt_w</p:attrName>
                                        </p:attrNameLst>
                                      </p:cBhvr>
                                      <p:tavLst>
                                        <p:tav tm="0">
                                          <p:val>
                                            <p:fltVal val="0"/>
                                          </p:val>
                                        </p:tav>
                                        <p:tav tm="100000">
                                          <p:val>
                                            <p:strVal val="#ppt_w"/>
                                          </p:val>
                                        </p:tav>
                                      </p:tavLst>
                                    </p:anim>
                                    <p:anim calcmode="lin" valueType="num">
                                      <p:cBhvr>
                                        <p:cTn id="8" dur="1000" fill="hold"/>
                                        <p:tgtEl>
                                          <p:spTgt spid="52"/>
                                        </p:tgtEl>
                                        <p:attrNameLst>
                                          <p:attrName>ppt_h</p:attrName>
                                        </p:attrNameLst>
                                      </p:cBhvr>
                                      <p:tavLst>
                                        <p:tav tm="0">
                                          <p:val>
                                            <p:fltVal val="0"/>
                                          </p:val>
                                        </p:tav>
                                        <p:tav tm="100000">
                                          <p:val>
                                            <p:strVal val="#ppt_h"/>
                                          </p:val>
                                        </p:tav>
                                      </p:tavLst>
                                    </p:anim>
                                    <p:anim calcmode="lin" valueType="num">
                                      <p:cBhvr>
                                        <p:cTn id="9" dur="1000" fill="hold"/>
                                        <p:tgtEl>
                                          <p:spTgt spid="52"/>
                                        </p:tgtEl>
                                        <p:attrNameLst>
                                          <p:attrName>style.rotation</p:attrName>
                                        </p:attrNameLst>
                                      </p:cBhvr>
                                      <p:tavLst>
                                        <p:tav tm="0">
                                          <p:val>
                                            <p:fltVal val="90"/>
                                          </p:val>
                                        </p:tav>
                                        <p:tav tm="100000">
                                          <p:val>
                                            <p:fltVal val="0"/>
                                          </p:val>
                                        </p:tav>
                                      </p:tavLst>
                                    </p:anim>
                                    <p:animEffect transition="in" filter="fade">
                                      <p:cBhvr>
                                        <p:cTn id="10" dur="1000"/>
                                        <p:tgtEl>
                                          <p:spTgt spid="52"/>
                                        </p:tgtEl>
                                      </p:cBhvr>
                                    </p:animEffect>
                                  </p:childTnLst>
                                </p:cTn>
                              </p:par>
                              <p:par>
                                <p:cTn id="11" presetID="3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p:cTn id="13" dur="1000" fill="hold"/>
                                        <p:tgtEl>
                                          <p:spTgt spid="53"/>
                                        </p:tgtEl>
                                        <p:attrNameLst>
                                          <p:attrName>ppt_w</p:attrName>
                                        </p:attrNameLst>
                                      </p:cBhvr>
                                      <p:tavLst>
                                        <p:tav tm="0">
                                          <p:val>
                                            <p:fltVal val="0"/>
                                          </p:val>
                                        </p:tav>
                                        <p:tav tm="100000">
                                          <p:val>
                                            <p:strVal val="#ppt_w"/>
                                          </p:val>
                                        </p:tav>
                                      </p:tavLst>
                                    </p:anim>
                                    <p:anim calcmode="lin" valueType="num">
                                      <p:cBhvr>
                                        <p:cTn id="14" dur="1000" fill="hold"/>
                                        <p:tgtEl>
                                          <p:spTgt spid="53"/>
                                        </p:tgtEl>
                                        <p:attrNameLst>
                                          <p:attrName>ppt_h</p:attrName>
                                        </p:attrNameLst>
                                      </p:cBhvr>
                                      <p:tavLst>
                                        <p:tav tm="0">
                                          <p:val>
                                            <p:fltVal val="0"/>
                                          </p:val>
                                        </p:tav>
                                        <p:tav tm="100000">
                                          <p:val>
                                            <p:strVal val="#ppt_h"/>
                                          </p:val>
                                        </p:tav>
                                      </p:tavLst>
                                    </p:anim>
                                    <p:anim calcmode="lin" valueType="num">
                                      <p:cBhvr>
                                        <p:cTn id="15" dur="1000" fill="hold"/>
                                        <p:tgtEl>
                                          <p:spTgt spid="53"/>
                                        </p:tgtEl>
                                        <p:attrNameLst>
                                          <p:attrName>style.rotation</p:attrName>
                                        </p:attrNameLst>
                                      </p:cBhvr>
                                      <p:tavLst>
                                        <p:tav tm="0">
                                          <p:val>
                                            <p:fltVal val="90"/>
                                          </p:val>
                                        </p:tav>
                                        <p:tav tm="100000">
                                          <p:val>
                                            <p:fltVal val="0"/>
                                          </p:val>
                                        </p:tav>
                                      </p:tavLst>
                                    </p:anim>
                                    <p:animEffect transition="in" filter="fade">
                                      <p:cBhvr>
                                        <p:cTn id="16" dur="1000"/>
                                        <p:tgtEl>
                                          <p:spTgt spid="53"/>
                                        </p:tgtEl>
                                      </p:cBhvr>
                                    </p:animEffect>
                                  </p:childTnLst>
                                </p:cTn>
                              </p:par>
                              <p:par>
                                <p:cTn id="17" presetID="31"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p:cTn id="19" dur="1000" fill="hold"/>
                                        <p:tgtEl>
                                          <p:spTgt spid="54"/>
                                        </p:tgtEl>
                                        <p:attrNameLst>
                                          <p:attrName>ppt_w</p:attrName>
                                        </p:attrNameLst>
                                      </p:cBhvr>
                                      <p:tavLst>
                                        <p:tav tm="0">
                                          <p:val>
                                            <p:fltVal val="0"/>
                                          </p:val>
                                        </p:tav>
                                        <p:tav tm="100000">
                                          <p:val>
                                            <p:strVal val="#ppt_w"/>
                                          </p:val>
                                        </p:tav>
                                      </p:tavLst>
                                    </p:anim>
                                    <p:anim calcmode="lin" valueType="num">
                                      <p:cBhvr>
                                        <p:cTn id="20" dur="1000" fill="hold"/>
                                        <p:tgtEl>
                                          <p:spTgt spid="54"/>
                                        </p:tgtEl>
                                        <p:attrNameLst>
                                          <p:attrName>ppt_h</p:attrName>
                                        </p:attrNameLst>
                                      </p:cBhvr>
                                      <p:tavLst>
                                        <p:tav tm="0">
                                          <p:val>
                                            <p:fltVal val="0"/>
                                          </p:val>
                                        </p:tav>
                                        <p:tav tm="100000">
                                          <p:val>
                                            <p:strVal val="#ppt_h"/>
                                          </p:val>
                                        </p:tav>
                                      </p:tavLst>
                                    </p:anim>
                                    <p:anim calcmode="lin" valueType="num">
                                      <p:cBhvr>
                                        <p:cTn id="21" dur="1000" fill="hold"/>
                                        <p:tgtEl>
                                          <p:spTgt spid="54"/>
                                        </p:tgtEl>
                                        <p:attrNameLst>
                                          <p:attrName>style.rotation</p:attrName>
                                        </p:attrNameLst>
                                      </p:cBhvr>
                                      <p:tavLst>
                                        <p:tav tm="0">
                                          <p:val>
                                            <p:fltVal val="90"/>
                                          </p:val>
                                        </p:tav>
                                        <p:tav tm="100000">
                                          <p:val>
                                            <p:fltVal val="0"/>
                                          </p:val>
                                        </p:tav>
                                      </p:tavLst>
                                    </p:anim>
                                    <p:animEffect transition="in" filter="fade">
                                      <p:cBhvr>
                                        <p:cTn id="22" dur="1000"/>
                                        <p:tgtEl>
                                          <p:spTgt spid="54"/>
                                        </p:tgtEl>
                                      </p:cBhvr>
                                    </p:animEffect>
                                  </p:childTnLst>
                                </p:cTn>
                              </p:par>
                              <p:par>
                                <p:cTn id="23" presetID="31" presetClass="entr" presetSubtype="0"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p:cTn id="25" dur="1000" fill="hold"/>
                                        <p:tgtEl>
                                          <p:spTgt spid="55"/>
                                        </p:tgtEl>
                                        <p:attrNameLst>
                                          <p:attrName>ppt_w</p:attrName>
                                        </p:attrNameLst>
                                      </p:cBhvr>
                                      <p:tavLst>
                                        <p:tav tm="0">
                                          <p:val>
                                            <p:fltVal val="0"/>
                                          </p:val>
                                        </p:tav>
                                        <p:tav tm="100000">
                                          <p:val>
                                            <p:strVal val="#ppt_w"/>
                                          </p:val>
                                        </p:tav>
                                      </p:tavLst>
                                    </p:anim>
                                    <p:anim calcmode="lin" valueType="num">
                                      <p:cBhvr>
                                        <p:cTn id="26" dur="1000" fill="hold"/>
                                        <p:tgtEl>
                                          <p:spTgt spid="55"/>
                                        </p:tgtEl>
                                        <p:attrNameLst>
                                          <p:attrName>ppt_h</p:attrName>
                                        </p:attrNameLst>
                                      </p:cBhvr>
                                      <p:tavLst>
                                        <p:tav tm="0">
                                          <p:val>
                                            <p:fltVal val="0"/>
                                          </p:val>
                                        </p:tav>
                                        <p:tav tm="100000">
                                          <p:val>
                                            <p:strVal val="#ppt_h"/>
                                          </p:val>
                                        </p:tav>
                                      </p:tavLst>
                                    </p:anim>
                                    <p:anim calcmode="lin" valueType="num">
                                      <p:cBhvr>
                                        <p:cTn id="27" dur="1000" fill="hold"/>
                                        <p:tgtEl>
                                          <p:spTgt spid="55"/>
                                        </p:tgtEl>
                                        <p:attrNameLst>
                                          <p:attrName>style.rotation</p:attrName>
                                        </p:attrNameLst>
                                      </p:cBhvr>
                                      <p:tavLst>
                                        <p:tav tm="0">
                                          <p:val>
                                            <p:fltVal val="90"/>
                                          </p:val>
                                        </p:tav>
                                        <p:tav tm="100000">
                                          <p:val>
                                            <p:fltVal val="0"/>
                                          </p:val>
                                        </p:tav>
                                      </p:tavLst>
                                    </p:anim>
                                    <p:animEffect transition="in" filter="fade">
                                      <p:cBhvr>
                                        <p:cTn id="28" dur="1000"/>
                                        <p:tgtEl>
                                          <p:spTgt spid="55"/>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4567377" y="354939"/>
            <a:ext cx="3057248"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tx1">
                    <a:lumMod val="85000"/>
                    <a:lumOff val="15000"/>
                  </a:schemeClr>
                </a:solidFill>
              </a:rPr>
              <a:t>网络传输功能演示</a:t>
            </a:r>
            <a:endParaRPr lang="zh-CN" altLang="en-US" sz="2800" b="1" dirty="0">
              <a:solidFill>
                <a:schemeClr val="tx1">
                  <a:lumMod val="85000"/>
                  <a:lumOff val="15000"/>
                </a:schemeClr>
              </a:solidFill>
            </a:endParaRPr>
          </a:p>
        </p:txBody>
      </p:sp>
      <p:grpSp>
        <p:nvGrpSpPr>
          <p:cNvPr id="33" name="组合 32"/>
          <p:cNvGrpSpPr/>
          <p:nvPr/>
        </p:nvGrpSpPr>
        <p:grpSpPr>
          <a:xfrm>
            <a:off x="3226138" y="2657416"/>
            <a:ext cx="6084986" cy="1577029"/>
            <a:chOff x="3606499" y="2841077"/>
            <a:chExt cx="4818013" cy="1229566"/>
          </a:xfrm>
        </p:grpSpPr>
        <p:cxnSp>
          <p:nvCxnSpPr>
            <p:cNvPr id="34" name="直接连接符 33"/>
            <p:cNvCxnSpPr/>
            <p:nvPr/>
          </p:nvCxnSpPr>
          <p:spPr>
            <a:xfrm>
              <a:off x="3606499" y="3768696"/>
              <a:ext cx="1424854" cy="268867"/>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5638674" y="3158560"/>
              <a:ext cx="2040861" cy="91208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7679534" y="2841077"/>
              <a:ext cx="744978" cy="31748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2" name="燕尾形 41"/>
          <p:cNvSpPr/>
          <p:nvPr/>
        </p:nvSpPr>
        <p:spPr>
          <a:xfrm rot="1234549">
            <a:off x="3882230" y="3444047"/>
            <a:ext cx="334954" cy="131846"/>
          </a:xfrm>
          <a:prstGeom prst="chevron">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矩形 43"/>
          <p:cNvSpPr/>
          <p:nvPr/>
        </p:nvSpPr>
        <p:spPr>
          <a:xfrm>
            <a:off x="1967149" y="4425758"/>
            <a:ext cx="1474003" cy="396583"/>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dirty="0">
                <a:solidFill>
                  <a:schemeClr val="tx1">
                    <a:lumMod val="65000"/>
                    <a:lumOff val="35000"/>
                  </a:schemeClr>
                </a:solidFill>
                <a:latin typeface="+mn-ea"/>
              </a:rPr>
              <a:t>敏感数据</a:t>
            </a:r>
            <a:endParaRPr lang="zh-CN" altLang="en-US" dirty="0">
              <a:solidFill>
                <a:schemeClr val="tx1">
                  <a:lumMod val="65000"/>
                  <a:lumOff val="35000"/>
                </a:schemeClr>
              </a:solidFill>
              <a:latin typeface="+mn-ea"/>
            </a:endParaRPr>
          </a:p>
        </p:txBody>
      </p:sp>
      <p:sp>
        <p:nvSpPr>
          <p:cNvPr id="45" name="矩形 44"/>
          <p:cNvSpPr/>
          <p:nvPr/>
        </p:nvSpPr>
        <p:spPr>
          <a:xfrm>
            <a:off x="7240679" y="4197332"/>
            <a:ext cx="1626024" cy="1027589"/>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dirty="0">
                <a:solidFill>
                  <a:schemeClr val="tx1">
                    <a:lumMod val="65000"/>
                    <a:lumOff val="35000"/>
                  </a:schemeClr>
                </a:solidFill>
              </a:rPr>
              <a:t>触发策略</a:t>
            </a:r>
            <a:endParaRPr lang="en-US" altLang="zh-CN" dirty="0">
              <a:solidFill>
                <a:schemeClr val="tx1">
                  <a:lumMod val="65000"/>
                  <a:lumOff val="35000"/>
                </a:schemeClr>
              </a:solidFill>
            </a:endParaRPr>
          </a:p>
          <a:p>
            <a:pPr algn="just">
              <a:lnSpc>
                <a:spcPct val="120000"/>
              </a:lnSpc>
            </a:pPr>
            <a:r>
              <a:rPr lang="zh-CN" altLang="en-US" dirty="0">
                <a:solidFill>
                  <a:schemeClr val="tx1">
                    <a:lumMod val="65000"/>
                    <a:lumOff val="35000"/>
                  </a:schemeClr>
                </a:solidFill>
              </a:rPr>
              <a:t>动作：阻止</a:t>
            </a:r>
            <a:endParaRPr lang="zh-CN" altLang="en-US" dirty="0">
              <a:solidFill>
                <a:schemeClr val="tx1">
                  <a:lumMod val="65000"/>
                  <a:lumOff val="35000"/>
                </a:schemeClr>
              </a:solidFill>
            </a:endParaRPr>
          </a:p>
          <a:p>
            <a:pPr algn="just">
              <a:lnSpc>
                <a:spcPct val="120000"/>
              </a:lnSpc>
            </a:pPr>
            <a:endParaRPr lang="zh-CN" altLang="en-US" sz="1600" b="1" dirty="0">
              <a:solidFill>
                <a:schemeClr val="tx1">
                  <a:lumMod val="65000"/>
                  <a:lumOff val="35000"/>
                </a:schemeClr>
              </a:solidFill>
              <a:latin typeface="+mn-ea"/>
            </a:endParaRPr>
          </a:p>
        </p:txBody>
      </p:sp>
      <p:sp>
        <p:nvSpPr>
          <p:cNvPr id="58" name="六边形 57"/>
          <p:cNvSpPr/>
          <p:nvPr/>
        </p:nvSpPr>
        <p:spPr>
          <a:xfrm>
            <a:off x="5054693" y="3596839"/>
            <a:ext cx="1340045" cy="1155212"/>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六边形 58"/>
          <p:cNvSpPr/>
          <p:nvPr/>
        </p:nvSpPr>
        <p:spPr>
          <a:xfrm>
            <a:off x="1909584" y="3235649"/>
            <a:ext cx="1340045" cy="1155212"/>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0" name="PA-云上传 (1)-43872"/>
          <p:cNvGrpSpPr>
            <a:grpSpLocks noChangeAspect="1"/>
          </p:cNvGrpSpPr>
          <p:nvPr>
            <p:custDataLst>
              <p:tags r:id="rId1"/>
            </p:custDataLst>
          </p:nvPr>
        </p:nvGrpSpPr>
        <p:grpSpPr bwMode="auto">
          <a:xfrm>
            <a:off x="5387299" y="3895375"/>
            <a:ext cx="723329" cy="558140"/>
            <a:chOff x="3236" y="1758"/>
            <a:chExt cx="1141" cy="872"/>
          </a:xfrm>
          <a:solidFill>
            <a:schemeClr val="bg1"/>
          </a:solidFill>
        </p:grpSpPr>
        <p:sp>
          <p:nvSpPr>
            <p:cNvPr id="61" name="PA-任意多边形 507"/>
            <p:cNvSpPr>
              <a:spLocks noEditPoints="1"/>
            </p:cNvSpPr>
            <p:nvPr>
              <p:custDataLst>
                <p:tags r:id="rId2"/>
              </p:custDataLst>
            </p:nvPr>
          </p:nvSpPr>
          <p:spPr bwMode="auto">
            <a:xfrm>
              <a:off x="3236" y="1758"/>
              <a:ext cx="1141" cy="805"/>
            </a:xfrm>
            <a:custGeom>
              <a:avLst/>
              <a:gdLst>
                <a:gd name="T0" fmla="*/ 1067 w 3023"/>
                <a:gd name="T1" fmla="*/ 1955 h 2133"/>
                <a:gd name="T2" fmla="*/ 1067 w 3023"/>
                <a:gd name="T3" fmla="*/ 2133 h 2133"/>
                <a:gd name="T4" fmla="*/ 1956 w 3023"/>
                <a:gd name="T5" fmla="*/ 2133 h 2133"/>
                <a:gd name="T6" fmla="*/ 1956 w 3023"/>
                <a:gd name="T7" fmla="*/ 1955 h 2133"/>
                <a:gd name="T8" fmla="*/ 1067 w 3023"/>
                <a:gd name="T9" fmla="*/ 1955 h 2133"/>
                <a:gd name="T10" fmla="*/ 623 w 3023"/>
                <a:gd name="T11" fmla="*/ 2133 h 2133"/>
                <a:gd name="T12" fmla="*/ 0 w 3023"/>
                <a:gd name="T13" fmla="*/ 1511 h 2133"/>
                <a:gd name="T14" fmla="*/ 534 w 3023"/>
                <a:gd name="T15" fmla="*/ 889 h 2133"/>
                <a:gd name="T16" fmla="*/ 1512 w 3023"/>
                <a:gd name="T17" fmla="*/ 0 h 2133"/>
                <a:gd name="T18" fmla="*/ 2489 w 3023"/>
                <a:gd name="T19" fmla="*/ 889 h 2133"/>
                <a:gd name="T20" fmla="*/ 3023 w 3023"/>
                <a:gd name="T21" fmla="*/ 1511 h 2133"/>
                <a:gd name="T22" fmla="*/ 2400 w 3023"/>
                <a:gd name="T23" fmla="*/ 2133 h 2133"/>
                <a:gd name="T24" fmla="*/ 623 w 3023"/>
                <a:gd name="T25" fmla="*/ 2133 h 2133"/>
                <a:gd name="T26" fmla="*/ 2400 w 3023"/>
                <a:gd name="T27" fmla="*/ 1955 h 2133"/>
                <a:gd name="T28" fmla="*/ 2845 w 3023"/>
                <a:gd name="T29" fmla="*/ 1511 h 2133"/>
                <a:gd name="T30" fmla="*/ 2454 w 3023"/>
                <a:gd name="T31" fmla="*/ 1066 h 2133"/>
                <a:gd name="T32" fmla="*/ 2312 w 3023"/>
                <a:gd name="T33" fmla="*/ 1049 h 2133"/>
                <a:gd name="T34" fmla="*/ 2312 w 3023"/>
                <a:gd name="T35" fmla="*/ 906 h 2133"/>
                <a:gd name="T36" fmla="*/ 1512 w 3023"/>
                <a:gd name="T37" fmla="*/ 178 h 2133"/>
                <a:gd name="T38" fmla="*/ 712 w 3023"/>
                <a:gd name="T39" fmla="*/ 906 h 2133"/>
                <a:gd name="T40" fmla="*/ 694 w 3023"/>
                <a:gd name="T41" fmla="*/ 1049 h 2133"/>
                <a:gd name="T42" fmla="*/ 569 w 3023"/>
                <a:gd name="T43" fmla="*/ 1066 h 2133"/>
                <a:gd name="T44" fmla="*/ 178 w 3023"/>
                <a:gd name="T45" fmla="*/ 1511 h 2133"/>
                <a:gd name="T46" fmla="*/ 623 w 3023"/>
                <a:gd name="T47" fmla="*/ 1955 h 2133"/>
                <a:gd name="T48" fmla="*/ 2400 w 3023"/>
                <a:gd name="T49" fmla="*/ 1955 h 2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23" h="2133">
                  <a:moveTo>
                    <a:pt x="1067" y="1955"/>
                  </a:moveTo>
                  <a:lnTo>
                    <a:pt x="1067" y="2133"/>
                  </a:lnTo>
                  <a:lnTo>
                    <a:pt x="1956" y="2133"/>
                  </a:lnTo>
                  <a:lnTo>
                    <a:pt x="1956" y="1955"/>
                  </a:lnTo>
                  <a:lnTo>
                    <a:pt x="1067" y="1955"/>
                  </a:lnTo>
                  <a:close/>
                  <a:moveTo>
                    <a:pt x="623" y="2133"/>
                  </a:moveTo>
                  <a:cubicBezTo>
                    <a:pt x="285" y="2133"/>
                    <a:pt x="0" y="1849"/>
                    <a:pt x="0" y="1511"/>
                  </a:cubicBezTo>
                  <a:cubicBezTo>
                    <a:pt x="0" y="1191"/>
                    <a:pt x="232" y="942"/>
                    <a:pt x="534" y="889"/>
                  </a:cubicBezTo>
                  <a:cubicBezTo>
                    <a:pt x="569" y="391"/>
                    <a:pt x="996" y="0"/>
                    <a:pt x="1512" y="0"/>
                  </a:cubicBezTo>
                  <a:cubicBezTo>
                    <a:pt x="2027" y="0"/>
                    <a:pt x="2436" y="391"/>
                    <a:pt x="2489" y="889"/>
                  </a:cubicBezTo>
                  <a:cubicBezTo>
                    <a:pt x="2792" y="924"/>
                    <a:pt x="3023" y="1191"/>
                    <a:pt x="3023" y="1511"/>
                  </a:cubicBezTo>
                  <a:cubicBezTo>
                    <a:pt x="3023" y="1849"/>
                    <a:pt x="2738" y="2133"/>
                    <a:pt x="2400" y="2133"/>
                  </a:cubicBezTo>
                  <a:lnTo>
                    <a:pt x="623" y="2133"/>
                  </a:lnTo>
                  <a:close/>
                  <a:moveTo>
                    <a:pt x="2400" y="1955"/>
                  </a:moveTo>
                  <a:cubicBezTo>
                    <a:pt x="2649" y="1955"/>
                    <a:pt x="2845" y="1760"/>
                    <a:pt x="2845" y="1511"/>
                  </a:cubicBezTo>
                  <a:cubicBezTo>
                    <a:pt x="2845" y="1280"/>
                    <a:pt x="2685" y="1102"/>
                    <a:pt x="2454" y="1066"/>
                  </a:cubicBezTo>
                  <a:lnTo>
                    <a:pt x="2312" y="1049"/>
                  </a:lnTo>
                  <a:lnTo>
                    <a:pt x="2312" y="906"/>
                  </a:lnTo>
                  <a:cubicBezTo>
                    <a:pt x="2276" y="498"/>
                    <a:pt x="1920" y="178"/>
                    <a:pt x="1512" y="178"/>
                  </a:cubicBezTo>
                  <a:cubicBezTo>
                    <a:pt x="1103" y="178"/>
                    <a:pt x="747" y="498"/>
                    <a:pt x="712" y="906"/>
                  </a:cubicBezTo>
                  <a:lnTo>
                    <a:pt x="694" y="1049"/>
                  </a:lnTo>
                  <a:lnTo>
                    <a:pt x="569" y="1066"/>
                  </a:lnTo>
                  <a:cubicBezTo>
                    <a:pt x="338" y="1102"/>
                    <a:pt x="178" y="1280"/>
                    <a:pt x="178" y="1511"/>
                  </a:cubicBezTo>
                  <a:cubicBezTo>
                    <a:pt x="178" y="1760"/>
                    <a:pt x="374" y="1955"/>
                    <a:pt x="623" y="1955"/>
                  </a:cubicBezTo>
                  <a:lnTo>
                    <a:pt x="2400" y="1955"/>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 name="PA-任意多边形 508"/>
            <p:cNvSpPr/>
            <p:nvPr>
              <p:custDataLst>
                <p:tags r:id="rId3"/>
              </p:custDataLst>
            </p:nvPr>
          </p:nvSpPr>
          <p:spPr bwMode="auto">
            <a:xfrm>
              <a:off x="3760" y="2023"/>
              <a:ext cx="285" cy="284"/>
            </a:xfrm>
            <a:custGeom>
              <a:avLst/>
              <a:gdLst>
                <a:gd name="T0" fmla="*/ 47 w 285"/>
                <a:gd name="T1" fmla="*/ 0 h 284"/>
                <a:gd name="T2" fmla="*/ 285 w 285"/>
                <a:gd name="T3" fmla="*/ 237 h 284"/>
                <a:gd name="T4" fmla="*/ 237 w 285"/>
                <a:gd name="T5" fmla="*/ 284 h 284"/>
                <a:gd name="T6" fmla="*/ 0 w 285"/>
                <a:gd name="T7" fmla="*/ 47 h 284"/>
                <a:gd name="T8" fmla="*/ 47 w 285"/>
                <a:gd name="T9" fmla="*/ 0 h 284"/>
              </a:gdLst>
              <a:ahLst/>
              <a:cxnLst>
                <a:cxn ang="0">
                  <a:pos x="T0" y="T1"/>
                </a:cxn>
                <a:cxn ang="0">
                  <a:pos x="T2" y="T3"/>
                </a:cxn>
                <a:cxn ang="0">
                  <a:pos x="T4" y="T5"/>
                </a:cxn>
                <a:cxn ang="0">
                  <a:pos x="T6" y="T7"/>
                </a:cxn>
                <a:cxn ang="0">
                  <a:pos x="T8" y="T9"/>
                </a:cxn>
              </a:cxnLst>
              <a:rect l="0" t="0" r="r" b="b"/>
              <a:pathLst>
                <a:path w="285" h="284">
                  <a:moveTo>
                    <a:pt x="47" y="0"/>
                  </a:moveTo>
                  <a:lnTo>
                    <a:pt x="285" y="237"/>
                  </a:lnTo>
                  <a:lnTo>
                    <a:pt x="237" y="284"/>
                  </a:lnTo>
                  <a:lnTo>
                    <a:pt x="0" y="47"/>
                  </a:lnTo>
                  <a:lnTo>
                    <a:pt x="4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3" name="PA-任意多边形 509"/>
            <p:cNvSpPr/>
            <p:nvPr>
              <p:custDataLst>
                <p:tags r:id="rId4"/>
              </p:custDataLst>
            </p:nvPr>
          </p:nvSpPr>
          <p:spPr bwMode="auto">
            <a:xfrm>
              <a:off x="3570" y="2026"/>
              <a:ext cx="284" cy="285"/>
            </a:xfrm>
            <a:custGeom>
              <a:avLst/>
              <a:gdLst>
                <a:gd name="T0" fmla="*/ 0 w 284"/>
                <a:gd name="T1" fmla="*/ 237 h 285"/>
                <a:gd name="T2" fmla="*/ 237 w 284"/>
                <a:gd name="T3" fmla="*/ 0 h 285"/>
                <a:gd name="T4" fmla="*/ 284 w 284"/>
                <a:gd name="T5" fmla="*/ 48 h 285"/>
                <a:gd name="T6" fmla="*/ 47 w 284"/>
                <a:gd name="T7" fmla="*/ 285 h 285"/>
                <a:gd name="T8" fmla="*/ 0 w 284"/>
                <a:gd name="T9" fmla="*/ 237 h 285"/>
              </a:gdLst>
              <a:ahLst/>
              <a:cxnLst>
                <a:cxn ang="0">
                  <a:pos x="T0" y="T1"/>
                </a:cxn>
                <a:cxn ang="0">
                  <a:pos x="T2" y="T3"/>
                </a:cxn>
                <a:cxn ang="0">
                  <a:pos x="T4" y="T5"/>
                </a:cxn>
                <a:cxn ang="0">
                  <a:pos x="T6" y="T7"/>
                </a:cxn>
                <a:cxn ang="0">
                  <a:pos x="T8" y="T9"/>
                </a:cxn>
              </a:cxnLst>
              <a:rect l="0" t="0" r="r" b="b"/>
              <a:pathLst>
                <a:path w="284" h="285">
                  <a:moveTo>
                    <a:pt x="0" y="237"/>
                  </a:moveTo>
                  <a:lnTo>
                    <a:pt x="237" y="0"/>
                  </a:lnTo>
                  <a:lnTo>
                    <a:pt x="284" y="48"/>
                  </a:lnTo>
                  <a:lnTo>
                    <a:pt x="47" y="285"/>
                  </a:lnTo>
                  <a:lnTo>
                    <a:pt x="0" y="2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4" name="PA-矩形 510"/>
            <p:cNvSpPr>
              <a:spLocks noChangeArrowheads="1"/>
            </p:cNvSpPr>
            <p:nvPr>
              <p:custDataLst>
                <p:tags r:id="rId5"/>
              </p:custDataLst>
            </p:nvPr>
          </p:nvSpPr>
          <p:spPr bwMode="auto">
            <a:xfrm>
              <a:off x="3773" y="2093"/>
              <a:ext cx="67" cy="5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grpSp>
      <p:grpSp>
        <p:nvGrpSpPr>
          <p:cNvPr id="65" name="PA-390-390956-Prohibited-326668"/>
          <p:cNvGrpSpPr/>
          <p:nvPr>
            <p:custDataLst>
              <p:tags r:id="rId6"/>
            </p:custDataLst>
          </p:nvPr>
        </p:nvGrpSpPr>
        <p:grpSpPr>
          <a:xfrm rot="19480784">
            <a:off x="7363867" y="3078289"/>
            <a:ext cx="702084" cy="701422"/>
            <a:chOff x="10667302" y="24097552"/>
            <a:chExt cx="1524000" cy="1524000"/>
          </a:xfrm>
        </p:grpSpPr>
        <p:sp>
          <p:nvSpPr>
            <p:cNvPr id="66" name="PA-任意多边形: 形状 2771"/>
            <p:cNvSpPr/>
            <p:nvPr>
              <p:custDataLst>
                <p:tags r:id="rId7"/>
              </p:custDataLst>
            </p:nvPr>
          </p:nvSpPr>
          <p:spPr>
            <a:xfrm>
              <a:off x="10773600" y="24203850"/>
              <a:ext cx="1312664" cy="1312664"/>
            </a:xfrm>
            <a:custGeom>
              <a:avLst/>
              <a:gdLst>
                <a:gd name="connsiteX0" fmla="*/ 155108 h 170385"/>
                <a:gd name="connsiteY0" fmla="*/ 155108 h 170385"/>
                <a:gd name="connsiteX1" fmla="*/ 155108 h 170385"/>
                <a:gd name="connsiteY1" fmla="*/ 155108 h 170385"/>
                <a:gd name="connsiteX2" fmla="*/ 155108 h 170385"/>
                <a:gd name="connsiteY2" fmla="*/ 155108 h 170385"/>
                <a:gd name="connsiteX3" fmla="*/ 155108 h 170385"/>
                <a:gd name="connsiteY3" fmla="*/ 155108 h 170385"/>
                <a:gd name="connsiteX4" fmla="*/ 155108 h 170385"/>
                <a:gd name="connsiteY4" fmla="*/ 155108 h 170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664" h="1312664">
                  <a:moveTo>
                    <a:pt x="1310557" y="656395"/>
                  </a:moveTo>
                  <a:cubicBezTo>
                    <a:pt x="1310557" y="1017678"/>
                    <a:pt x="1017678" y="1310557"/>
                    <a:pt x="656395" y="1310557"/>
                  </a:cubicBezTo>
                  <a:cubicBezTo>
                    <a:pt x="295111" y="1310557"/>
                    <a:pt x="2232" y="1017678"/>
                    <a:pt x="2232" y="656395"/>
                  </a:cubicBezTo>
                  <a:cubicBezTo>
                    <a:pt x="2232" y="295111"/>
                    <a:pt x="295111" y="2232"/>
                    <a:pt x="656395" y="2232"/>
                  </a:cubicBezTo>
                  <a:cubicBezTo>
                    <a:pt x="1017678" y="2232"/>
                    <a:pt x="1310557" y="295111"/>
                    <a:pt x="1310557" y="656395"/>
                  </a:cubicBez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 name="PA-任意多边形: 形状 2772"/>
            <p:cNvSpPr/>
            <p:nvPr>
              <p:custDataLst>
                <p:tags r:id="rId8"/>
              </p:custDataLst>
            </p:nvPr>
          </p:nvSpPr>
          <p:spPr>
            <a:xfrm>
              <a:off x="10876606" y="24306862"/>
              <a:ext cx="863203" cy="863203"/>
            </a:xfrm>
            <a:custGeom>
              <a:avLst/>
              <a:gdLst>
                <a:gd name="connsiteX0" fmla="*/ 155108 h 170385"/>
                <a:gd name="connsiteY0" fmla="*/ 155108 h 170385"/>
                <a:gd name="connsiteX1" fmla="*/ 155108 h 170385"/>
                <a:gd name="connsiteY1" fmla="*/ 155108 h 170385"/>
                <a:gd name="connsiteX2" fmla="*/ 155108 h 170385"/>
                <a:gd name="connsiteY2" fmla="*/ 155108 h 170385"/>
                <a:gd name="connsiteX3" fmla="*/ 155108 h 170385"/>
                <a:gd name="connsiteY3" fmla="*/ 155108 h 170385"/>
                <a:gd name="connsiteX4" fmla="*/ 155108 h 170385"/>
                <a:gd name="connsiteY4" fmla="*/ 155108 h 170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203" h="863203">
                  <a:moveTo>
                    <a:pt x="96973" y="862432"/>
                  </a:moveTo>
                  <a:lnTo>
                    <a:pt x="862438" y="96973"/>
                  </a:lnTo>
                  <a:cubicBezTo>
                    <a:pt x="774296" y="37177"/>
                    <a:pt x="667929" y="2232"/>
                    <a:pt x="553394" y="2232"/>
                  </a:cubicBezTo>
                  <a:cubicBezTo>
                    <a:pt x="248995" y="2232"/>
                    <a:pt x="2232" y="248998"/>
                    <a:pt x="2232" y="553394"/>
                  </a:cubicBezTo>
                  <a:cubicBezTo>
                    <a:pt x="2232" y="667920"/>
                    <a:pt x="37177" y="774290"/>
                    <a:pt x="96973" y="862432"/>
                  </a:cubicBez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8" name="PA-任意多边形: 形状 2773"/>
            <p:cNvSpPr/>
            <p:nvPr>
              <p:custDataLst>
                <p:tags r:id="rId9"/>
              </p:custDataLst>
            </p:nvPr>
          </p:nvSpPr>
          <p:spPr>
            <a:xfrm>
              <a:off x="10878138" y="24308394"/>
              <a:ext cx="797719" cy="753070"/>
            </a:xfrm>
            <a:custGeom>
              <a:avLst/>
              <a:gdLst>
                <a:gd name="connsiteX0" fmla="*/ 574714 w 1251857"/>
                <a:gd name="connsiteY0" fmla="*/ 574714 w 1251857"/>
                <a:gd name="connsiteX1" fmla="*/ 574714 w 1251857"/>
                <a:gd name="connsiteY1" fmla="*/ 574714 w 1251857"/>
                <a:gd name="connsiteX2" fmla="*/ 574714 w 1251857"/>
                <a:gd name="connsiteY2" fmla="*/ 574714 w 1251857"/>
                <a:gd name="connsiteX3" fmla="*/ 574714 w 1251857"/>
                <a:gd name="connsiteY3" fmla="*/ 574714 w 1251857"/>
                <a:gd name="connsiteX4" fmla="*/ 574714 w 1251857"/>
                <a:gd name="connsiteY4" fmla="*/ 574714 w 1251857"/>
                <a:gd name="connsiteX5" fmla="*/ 574714 w 1251857"/>
                <a:gd name="connsiteY5" fmla="*/ 574714 w 1251857"/>
                <a:gd name="connsiteX6" fmla="*/ 574714 w 1251857"/>
                <a:gd name="connsiteY6" fmla="*/ 574714 w 1251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7718" h="753070">
                  <a:moveTo>
                    <a:pt x="38720" y="753369"/>
                  </a:moveTo>
                  <a:cubicBezTo>
                    <a:pt x="37265" y="735626"/>
                    <a:pt x="36503" y="717689"/>
                    <a:pt x="36503" y="699571"/>
                  </a:cubicBezTo>
                  <a:cubicBezTo>
                    <a:pt x="36503" y="340356"/>
                    <a:pt x="327706" y="49153"/>
                    <a:pt x="686920" y="49153"/>
                  </a:cubicBezTo>
                  <a:cubicBezTo>
                    <a:pt x="724788" y="49153"/>
                    <a:pt x="761897" y="52392"/>
                    <a:pt x="797988" y="58604"/>
                  </a:cubicBezTo>
                  <a:cubicBezTo>
                    <a:pt x="723904" y="21560"/>
                    <a:pt x="640322" y="698"/>
                    <a:pt x="551859" y="698"/>
                  </a:cubicBezTo>
                  <a:cubicBezTo>
                    <a:pt x="247461" y="698"/>
                    <a:pt x="698" y="247464"/>
                    <a:pt x="698" y="551859"/>
                  </a:cubicBezTo>
                  <a:cubicBezTo>
                    <a:pt x="701" y="622981"/>
                    <a:pt x="14184" y="690951"/>
                    <a:pt x="38720" y="753369"/>
                  </a:cubicBezTo>
                  <a:close/>
                </a:path>
              </a:pathLst>
            </a:custGeom>
            <a:solidFill>
              <a:srgbClr val="000000">
                <a:alpha val="10000"/>
              </a:srgbClr>
            </a:solidFill>
            <a:ln w="2977"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9" name="PA-任意多边形: 形状 2774"/>
            <p:cNvSpPr/>
            <p:nvPr>
              <p:custDataLst>
                <p:tags r:id="rId10"/>
              </p:custDataLst>
            </p:nvPr>
          </p:nvSpPr>
          <p:spPr>
            <a:xfrm>
              <a:off x="10667302" y="24097552"/>
              <a:ext cx="1524000" cy="1524000"/>
            </a:xfrm>
            <a:custGeom>
              <a:avLst/>
              <a:gdLst>
                <a:gd name="connsiteX0" fmla="*/ 574714 w 1251857"/>
                <a:gd name="connsiteY0" fmla="*/ 574714 w 1251857"/>
                <a:gd name="connsiteX1" fmla="*/ 574714 w 1251857"/>
                <a:gd name="connsiteY1" fmla="*/ 574714 w 1251857"/>
                <a:gd name="connsiteX2" fmla="*/ 574714 w 1251857"/>
                <a:gd name="connsiteY2" fmla="*/ 574714 w 1251857"/>
                <a:gd name="connsiteX3" fmla="*/ 574714 w 1251857"/>
                <a:gd name="connsiteY3" fmla="*/ 574714 w 1251857"/>
                <a:gd name="connsiteX4" fmla="*/ 574714 w 1251857"/>
                <a:gd name="connsiteY4" fmla="*/ 574714 w 1251857"/>
                <a:gd name="connsiteX5" fmla="*/ 574714 w 1251857"/>
                <a:gd name="connsiteY5" fmla="*/ 574714 w 1251857"/>
                <a:gd name="connsiteX6" fmla="*/ 574714 w 1251857"/>
                <a:gd name="connsiteY6" fmla="*/ 574714 w 1251857"/>
                <a:gd name="connsiteX7" fmla="*/ 574714 w 1251857"/>
                <a:gd name="connsiteY7" fmla="*/ 574714 w 1251857"/>
                <a:gd name="connsiteX8" fmla="*/ 574714 w 1251857"/>
                <a:gd name="connsiteY8" fmla="*/ 574714 w 1251857"/>
                <a:gd name="connsiteX9" fmla="*/ 574714 w 1251857"/>
                <a:gd name="connsiteY9" fmla="*/ 574714 w 1251857"/>
                <a:gd name="connsiteX10" fmla="*/ 574714 w 1251857"/>
                <a:gd name="connsiteY10" fmla="*/ 574714 w 1251857"/>
                <a:gd name="connsiteX11" fmla="*/ 574714 w 1251857"/>
                <a:gd name="connsiteY11" fmla="*/ 574714 w 1251857"/>
                <a:gd name="connsiteX12" fmla="*/ 574714 w 1251857"/>
                <a:gd name="connsiteY12" fmla="*/ 574714 w 1251857"/>
                <a:gd name="connsiteX13" fmla="*/ 574714 w 1251857"/>
                <a:gd name="connsiteY13" fmla="*/ 574714 w 1251857"/>
                <a:gd name="connsiteX14" fmla="*/ 574714 w 1251857"/>
                <a:gd name="connsiteY14" fmla="*/ 574714 w 1251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0" h="1524000">
                  <a:moveTo>
                    <a:pt x="762695" y="698"/>
                  </a:moveTo>
                  <a:cubicBezTo>
                    <a:pt x="341856" y="698"/>
                    <a:pt x="698" y="341856"/>
                    <a:pt x="698" y="762695"/>
                  </a:cubicBezTo>
                  <a:cubicBezTo>
                    <a:pt x="698" y="1183533"/>
                    <a:pt x="341856" y="1524692"/>
                    <a:pt x="762695" y="1524692"/>
                  </a:cubicBezTo>
                  <a:cubicBezTo>
                    <a:pt x="1183533" y="1524692"/>
                    <a:pt x="1524692" y="1183533"/>
                    <a:pt x="1524692" y="762695"/>
                  </a:cubicBezTo>
                  <a:cubicBezTo>
                    <a:pt x="1524692" y="341856"/>
                    <a:pt x="1183539" y="698"/>
                    <a:pt x="762695" y="698"/>
                  </a:cubicBezTo>
                  <a:close/>
                  <a:moveTo>
                    <a:pt x="211536" y="762695"/>
                  </a:moveTo>
                  <a:cubicBezTo>
                    <a:pt x="211536" y="458296"/>
                    <a:pt x="458302" y="211534"/>
                    <a:pt x="762698" y="211534"/>
                  </a:cubicBezTo>
                  <a:cubicBezTo>
                    <a:pt x="877233" y="211534"/>
                    <a:pt x="983600" y="246478"/>
                    <a:pt x="1071742" y="306275"/>
                  </a:cubicBezTo>
                  <a:lnTo>
                    <a:pt x="306278" y="1071742"/>
                  </a:lnTo>
                  <a:cubicBezTo>
                    <a:pt x="246481" y="983600"/>
                    <a:pt x="211536" y="877230"/>
                    <a:pt x="211536" y="762695"/>
                  </a:cubicBezTo>
                  <a:close/>
                  <a:moveTo>
                    <a:pt x="762695" y="1313859"/>
                  </a:moveTo>
                  <a:cubicBezTo>
                    <a:pt x="648160" y="1313859"/>
                    <a:pt x="541792" y="1278914"/>
                    <a:pt x="453650" y="1219118"/>
                  </a:cubicBezTo>
                  <a:lnTo>
                    <a:pt x="1219118" y="453656"/>
                  </a:lnTo>
                  <a:cubicBezTo>
                    <a:pt x="1278914" y="541798"/>
                    <a:pt x="1313859" y="648166"/>
                    <a:pt x="1313859" y="762701"/>
                  </a:cubicBezTo>
                  <a:cubicBezTo>
                    <a:pt x="1313859" y="1067093"/>
                    <a:pt x="1067093" y="1313859"/>
                    <a:pt x="762695" y="1313859"/>
                  </a:cubicBezTo>
                  <a:close/>
                </a:path>
              </a:pathLst>
            </a:custGeom>
            <a:solidFill>
              <a:srgbClr val="FF6465"/>
            </a:solidFill>
            <a:ln w="2977"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70" name="PA-计划处理中-286595"/>
          <p:cNvGrpSpPr>
            <a:grpSpLocks noChangeAspect="1"/>
          </p:cNvGrpSpPr>
          <p:nvPr>
            <p:custDataLst>
              <p:tags r:id="rId11"/>
            </p:custDataLst>
          </p:nvPr>
        </p:nvGrpSpPr>
        <p:grpSpPr bwMode="auto">
          <a:xfrm>
            <a:off x="2287445" y="3509970"/>
            <a:ext cx="637050" cy="642013"/>
            <a:chOff x="3326" y="1643"/>
            <a:chExt cx="1027" cy="1035"/>
          </a:xfrm>
          <a:solidFill>
            <a:schemeClr val="bg1"/>
          </a:solidFill>
        </p:grpSpPr>
        <p:sp>
          <p:nvSpPr>
            <p:cNvPr id="71" name="PA-任意多边形 89"/>
            <p:cNvSpPr>
              <a:spLocks noEditPoints="1"/>
            </p:cNvSpPr>
            <p:nvPr>
              <p:custDataLst>
                <p:tags r:id="rId12"/>
              </p:custDataLst>
            </p:nvPr>
          </p:nvSpPr>
          <p:spPr bwMode="auto">
            <a:xfrm>
              <a:off x="3505" y="1643"/>
              <a:ext cx="848" cy="1035"/>
            </a:xfrm>
            <a:custGeom>
              <a:avLst/>
              <a:gdLst>
                <a:gd name="T0" fmla="*/ 1029 w 2246"/>
                <a:gd name="T1" fmla="*/ 2134 h 2742"/>
                <a:gd name="T2" fmla="*/ 2246 w 2246"/>
                <a:gd name="T3" fmla="*/ 2134 h 2742"/>
                <a:gd name="T4" fmla="*/ 1762 w 2246"/>
                <a:gd name="T5" fmla="*/ 1928 h 2742"/>
                <a:gd name="T6" fmla="*/ 1900 w 2246"/>
                <a:gd name="T7" fmla="*/ 1871 h 2742"/>
                <a:gd name="T8" fmla="*/ 1843 w 2246"/>
                <a:gd name="T9" fmla="*/ 2009 h 2742"/>
                <a:gd name="T10" fmla="*/ 1762 w 2246"/>
                <a:gd name="T11" fmla="*/ 1928 h 2742"/>
                <a:gd name="T12" fmla="*/ 1262 w 2246"/>
                <a:gd name="T13" fmla="*/ 2115 h 2742"/>
                <a:gd name="T14" fmla="*/ 1424 w 2246"/>
                <a:gd name="T15" fmla="*/ 2078 h 2742"/>
                <a:gd name="T16" fmla="*/ 1462 w 2246"/>
                <a:gd name="T17" fmla="*/ 2153 h 2742"/>
                <a:gd name="T18" fmla="*/ 1299 w 2246"/>
                <a:gd name="T19" fmla="*/ 2190 h 2742"/>
                <a:gd name="T20" fmla="*/ 1512 w 2246"/>
                <a:gd name="T21" fmla="*/ 2340 h 2742"/>
                <a:gd name="T22" fmla="*/ 1374 w 2246"/>
                <a:gd name="T23" fmla="*/ 2397 h 2742"/>
                <a:gd name="T24" fmla="*/ 1431 w 2246"/>
                <a:gd name="T25" fmla="*/ 2259 h 2742"/>
                <a:gd name="T26" fmla="*/ 1512 w 2246"/>
                <a:gd name="T27" fmla="*/ 2340 h 2742"/>
                <a:gd name="T28" fmla="*/ 1431 w 2246"/>
                <a:gd name="T29" fmla="*/ 2009 h 2742"/>
                <a:gd name="T30" fmla="*/ 1374 w 2246"/>
                <a:gd name="T31" fmla="*/ 1871 h 2742"/>
                <a:gd name="T32" fmla="*/ 1512 w 2246"/>
                <a:gd name="T33" fmla="*/ 1928 h 2742"/>
                <a:gd name="T34" fmla="*/ 1693 w 2246"/>
                <a:gd name="T35" fmla="*/ 2472 h 2742"/>
                <a:gd name="T36" fmla="*/ 1618 w 2246"/>
                <a:gd name="T37" fmla="*/ 2509 h 2742"/>
                <a:gd name="T38" fmla="*/ 1581 w 2246"/>
                <a:gd name="T39" fmla="*/ 2353 h 2742"/>
                <a:gd name="T40" fmla="*/ 1656 w 2246"/>
                <a:gd name="T41" fmla="*/ 2315 h 2742"/>
                <a:gd name="T42" fmla="*/ 1693 w 2246"/>
                <a:gd name="T43" fmla="*/ 2472 h 2742"/>
                <a:gd name="T44" fmla="*/ 1656 w 2246"/>
                <a:gd name="T45" fmla="*/ 1953 h 2742"/>
                <a:gd name="T46" fmla="*/ 1581 w 2246"/>
                <a:gd name="T47" fmla="*/ 1915 h 2742"/>
                <a:gd name="T48" fmla="*/ 1618 w 2246"/>
                <a:gd name="T49" fmla="*/ 1759 h 2742"/>
                <a:gd name="T50" fmla="*/ 1693 w 2246"/>
                <a:gd name="T51" fmla="*/ 1796 h 2742"/>
                <a:gd name="T52" fmla="*/ 1900 w 2246"/>
                <a:gd name="T53" fmla="*/ 2397 h 2742"/>
                <a:gd name="T54" fmla="*/ 1762 w 2246"/>
                <a:gd name="T55" fmla="*/ 2340 h 2742"/>
                <a:gd name="T56" fmla="*/ 1843 w 2246"/>
                <a:gd name="T57" fmla="*/ 2259 h 2742"/>
                <a:gd name="T58" fmla="*/ 1900 w 2246"/>
                <a:gd name="T59" fmla="*/ 2397 h 2742"/>
                <a:gd name="T60" fmla="*/ 1975 w 2246"/>
                <a:gd name="T61" fmla="*/ 2190 h 2742"/>
                <a:gd name="T62" fmla="*/ 1818 w 2246"/>
                <a:gd name="T63" fmla="*/ 2153 h 2742"/>
                <a:gd name="T64" fmla="*/ 1856 w 2246"/>
                <a:gd name="T65" fmla="*/ 2078 h 2742"/>
                <a:gd name="T66" fmla="*/ 2012 w 2246"/>
                <a:gd name="T67" fmla="*/ 2115 h 2742"/>
                <a:gd name="T68" fmla="*/ 129 w 2246"/>
                <a:gd name="T69" fmla="*/ 499 h 2742"/>
                <a:gd name="T70" fmla="*/ 258 w 2246"/>
                <a:gd name="T71" fmla="*/ 125 h 2742"/>
                <a:gd name="T72" fmla="*/ 0 w 2246"/>
                <a:gd name="T73" fmla="*/ 125 h 2742"/>
                <a:gd name="T74" fmla="*/ 129 w 2246"/>
                <a:gd name="T75" fmla="*/ 499 h 2742"/>
                <a:gd name="T76" fmla="*/ 1549 w 2246"/>
                <a:gd name="T77" fmla="*/ 374 h 2742"/>
                <a:gd name="T78" fmla="*/ 1420 w 2246"/>
                <a:gd name="T79" fmla="*/ 0 h 2742"/>
                <a:gd name="T80" fmla="*/ 1291 w 2246"/>
                <a:gd name="T81" fmla="*/ 374 h 2742"/>
                <a:gd name="T82" fmla="*/ 775 w 2246"/>
                <a:gd name="T83" fmla="*/ 499 h 2742"/>
                <a:gd name="T84" fmla="*/ 904 w 2246"/>
                <a:gd name="T85" fmla="*/ 125 h 2742"/>
                <a:gd name="T86" fmla="*/ 646 w 2246"/>
                <a:gd name="T87" fmla="*/ 125 h 2742"/>
                <a:gd name="T88" fmla="*/ 775 w 2246"/>
                <a:gd name="T89" fmla="*/ 499 h 2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46" h="2742">
                  <a:moveTo>
                    <a:pt x="1638" y="1526"/>
                  </a:moveTo>
                  <a:cubicBezTo>
                    <a:pt x="1302" y="1526"/>
                    <a:pt x="1029" y="1798"/>
                    <a:pt x="1029" y="2134"/>
                  </a:cubicBezTo>
                  <a:cubicBezTo>
                    <a:pt x="1029" y="2470"/>
                    <a:pt x="1302" y="2742"/>
                    <a:pt x="1638" y="2742"/>
                  </a:cubicBezTo>
                  <a:cubicBezTo>
                    <a:pt x="1974" y="2742"/>
                    <a:pt x="2246" y="2470"/>
                    <a:pt x="2246" y="2134"/>
                  </a:cubicBezTo>
                  <a:cubicBezTo>
                    <a:pt x="2246" y="1798"/>
                    <a:pt x="1974" y="1526"/>
                    <a:pt x="1638" y="1526"/>
                  </a:cubicBezTo>
                  <a:close/>
                  <a:moveTo>
                    <a:pt x="1762" y="1928"/>
                  </a:moveTo>
                  <a:lnTo>
                    <a:pt x="1818" y="1871"/>
                  </a:lnTo>
                  <a:cubicBezTo>
                    <a:pt x="1837" y="1846"/>
                    <a:pt x="1875" y="1846"/>
                    <a:pt x="1900" y="1871"/>
                  </a:cubicBezTo>
                  <a:cubicBezTo>
                    <a:pt x="1925" y="1890"/>
                    <a:pt x="1925" y="1928"/>
                    <a:pt x="1900" y="1953"/>
                  </a:cubicBezTo>
                  <a:lnTo>
                    <a:pt x="1843" y="2009"/>
                  </a:lnTo>
                  <a:cubicBezTo>
                    <a:pt x="1825" y="2034"/>
                    <a:pt x="1787" y="2034"/>
                    <a:pt x="1762" y="2009"/>
                  </a:cubicBezTo>
                  <a:cubicBezTo>
                    <a:pt x="1737" y="1990"/>
                    <a:pt x="1737" y="1953"/>
                    <a:pt x="1762" y="1928"/>
                  </a:cubicBezTo>
                  <a:close/>
                  <a:moveTo>
                    <a:pt x="1262" y="2153"/>
                  </a:moveTo>
                  <a:lnTo>
                    <a:pt x="1262" y="2115"/>
                  </a:lnTo>
                  <a:cubicBezTo>
                    <a:pt x="1262" y="2090"/>
                    <a:pt x="1281" y="2078"/>
                    <a:pt x="1299" y="2078"/>
                  </a:cubicBezTo>
                  <a:lnTo>
                    <a:pt x="1424" y="2078"/>
                  </a:lnTo>
                  <a:cubicBezTo>
                    <a:pt x="1443" y="2078"/>
                    <a:pt x="1462" y="2096"/>
                    <a:pt x="1462" y="2115"/>
                  </a:cubicBezTo>
                  <a:lnTo>
                    <a:pt x="1462" y="2153"/>
                  </a:lnTo>
                  <a:cubicBezTo>
                    <a:pt x="1462" y="2178"/>
                    <a:pt x="1443" y="2190"/>
                    <a:pt x="1418" y="2190"/>
                  </a:cubicBezTo>
                  <a:lnTo>
                    <a:pt x="1299" y="2190"/>
                  </a:lnTo>
                  <a:cubicBezTo>
                    <a:pt x="1281" y="2190"/>
                    <a:pt x="1262" y="2171"/>
                    <a:pt x="1262" y="2153"/>
                  </a:cubicBezTo>
                  <a:close/>
                  <a:moveTo>
                    <a:pt x="1512" y="2340"/>
                  </a:moveTo>
                  <a:lnTo>
                    <a:pt x="1456" y="2397"/>
                  </a:lnTo>
                  <a:cubicBezTo>
                    <a:pt x="1437" y="2422"/>
                    <a:pt x="1399" y="2422"/>
                    <a:pt x="1374" y="2397"/>
                  </a:cubicBezTo>
                  <a:cubicBezTo>
                    <a:pt x="1349" y="2378"/>
                    <a:pt x="1349" y="2340"/>
                    <a:pt x="1374" y="2315"/>
                  </a:cubicBezTo>
                  <a:lnTo>
                    <a:pt x="1431" y="2259"/>
                  </a:lnTo>
                  <a:cubicBezTo>
                    <a:pt x="1449" y="2234"/>
                    <a:pt x="1487" y="2234"/>
                    <a:pt x="1512" y="2259"/>
                  </a:cubicBezTo>
                  <a:cubicBezTo>
                    <a:pt x="1537" y="2278"/>
                    <a:pt x="1537" y="2315"/>
                    <a:pt x="1512" y="2340"/>
                  </a:cubicBezTo>
                  <a:close/>
                  <a:moveTo>
                    <a:pt x="1512" y="2009"/>
                  </a:moveTo>
                  <a:cubicBezTo>
                    <a:pt x="1487" y="2034"/>
                    <a:pt x="1449" y="2034"/>
                    <a:pt x="1431" y="2009"/>
                  </a:cubicBezTo>
                  <a:lnTo>
                    <a:pt x="1374" y="1953"/>
                  </a:lnTo>
                  <a:cubicBezTo>
                    <a:pt x="1349" y="1934"/>
                    <a:pt x="1349" y="1896"/>
                    <a:pt x="1374" y="1871"/>
                  </a:cubicBezTo>
                  <a:cubicBezTo>
                    <a:pt x="1393" y="1846"/>
                    <a:pt x="1431" y="1846"/>
                    <a:pt x="1456" y="1871"/>
                  </a:cubicBezTo>
                  <a:lnTo>
                    <a:pt x="1512" y="1928"/>
                  </a:lnTo>
                  <a:cubicBezTo>
                    <a:pt x="1537" y="1946"/>
                    <a:pt x="1537" y="1984"/>
                    <a:pt x="1512" y="2009"/>
                  </a:cubicBezTo>
                  <a:close/>
                  <a:moveTo>
                    <a:pt x="1693" y="2472"/>
                  </a:moveTo>
                  <a:cubicBezTo>
                    <a:pt x="1693" y="2490"/>
                    <a:pt x="1674" y="2509"/>
                    <a:pt x="1656" y="2509"/>
                  </a:cubicBezTo>
                  <a:lnTo>
                    <a:pt x="1618" y="2509"/>
                  </a:lnTo>
                  <a:cubicBezTo>
                    <a:pt x="1599" y="2509"/>
                    <a:pt x="1581" y="2490"/>
                    <a:pt x="1581" y="2472"/>
                  </a:cubicBezTo>
                  <a:lnTo>
                    <a:pt x="1581" y="2353"/>
                  </a:lnTo>
                  <a:cubicBezTo>
                    <a:pt x="1581" y="2334"/>
                    <a:pt x="1599" y="2315"/>
                    <a:pt x="1618" y="2315"/>
                  </a:cubicBezTo>
                  <a:lnTo>
                    <a:pt x="1656" y="2315"/>
                  </a:lnTo>
                  <a:cubicBezTo>
                    <a:pt x="1681" y="2315"/>
                    <a:pt x="1693" y="2328"/>
                    <a:pt x="1693" y="2353"/>
                  </a:cubicBezTo>
                  <a:lnTo>
                    <a:pt x="1693" y="2472"/>
                  </a:lnTo>
                  <a:close/>
                  <a:moveTo>
                    <a:pt x="1693" y="1915"/>
                  </a:moveTo>
                  <a:cubicBezTo>
                    <a:pt x="1693" y="1934"/>
                    <a:pt x="1674" y="1953"/>
                    <a:pt x="1656" y="1953"/>
                  </a:cubicBezTo>
                  <a:lnTo>
                    <a:pt x="1618" y="1953"/>
                  </a:lnTo>
                  <a:cubicBezTo>
                    <a:pt x="1599" y="1953"/>
                    <a:pt x="1581" y="1934"/>
                    <a:pt x="1581" y="1915"/>
                  </a:cubicBezTo>
                  <a:lnTo>
                    <a:pt x="1581" y="1796"/>
                  </a:lnTo>
                  <a:cubicBezTo>
                    <a:pt x="1581" y="1778"/>
                    <a:pt x="1593" y="1759"/>
                    <a:pt x="1618" y="1759"/>
                  </a:cubicBezTo>
                  <a:lnTo>
                    <a:pt x="1656" y="1759"/>
                  </a:lnTo>
                  <a:cubicBezTo>
                    <a:pt x="1681" y="1759"/>
                    <a:pt x="1693" y="1778"/>
                    <a:pt x="1693" y="1796"/>
                  </a:cubicBezTo>
                  <a:lnTo>
                    <a:pt x="1693" y="1915"/>
                  </a:lnTo>
                  <a:close/>
                  <a:moveTo>
                    <a:pt x="1900" y="2397"/>
                  </a:moveTo>
                  <a:cubicBezTo>
                    <a:pt x="1881" y="2422"/>
                    <a:pt x="1843" y="2422"/>
                    <a:pt x="1818" y="2397"/>
                  </a:cubicBezTo>
                  <a:lnTo>
                    <a:pt x="1762" y="2340"/>
                  </a:lnTo>
                  <a:cubicBezTo>
                    <a:pt x="1737" y="2322"/>
                    <a:pt x="1737" y="2284"/>
                    <a:pt x="1762" y="2259"/>
                  </a:cubicBezTo>
                  <a:cubicBezTo>
                    <a:pt x="1781" y="2234"/>
                    <a:pt x="1818" y="2234"/>
                    <a:pt x="1843" y="2259"/>
                  </a:cubicBezTo>
                  <a:lnTo>
                    <a:pt x="1900" y="2315"/>
                  </a:lnTo>
                  <a:cubicBezTo>
                    <a:pt x="1925" y="2334"/>
                    <a:pt x="1925" y="2372"/>
                    <a:pt x="1900" y="2397"/>
                  </a:cubicBezTo>
                  <a:close/>
                  <a:moveTo>
                    <a:pt x="2012" y="2153"/>
                  </a:moveTo>
                  <a:cubicBezTo>
                    <a:pt x="2012" y="2171"/>
                    <a:pt x="1993" y="2190"/>
                    <a:pt x="1975" y="2190"/>
                  </a:cubicBezTo>
                  <a:lnTo>
                    <a:pt x="1856" y="2190"/>
                  </a:lnTo>
                  <a:cubicBezTo>
                    <a:pt x="1837" y="2190"/>
                    <a:pt x="1818" y="2171"/>
                    <a:pt x="1818" y="2153"/>
                  </a:cubicBezTo>
                  <a:lnTo>
                    <a:pt x="1818" y="2115"/>
                  </a:lnTo>
                  <a:cubicBezTo>
                    <a:pt x="1818" y="2096"/>
                    <a:pt x="1837" y="2078"/>
                    <a:pt x="1856" y="2078"/>
                  </a:cubicBezTo>
                  <a:lnTo>
                    <a:pt x="1975" y="2078"/>
                  </a:lnTo>
                  <a:cubicBezTo>
                    <a:pt x="1993" y="2078"/>
                    <a:pt x="2012" y="2090"/>
                    <a:pt x="2012" y="2115"/>
                  </a:cubicBezTo>
                  <a:lnTo>
                    <a:pt x="2012" y="2153"/>
                  </a:lnTo>
                  <a:close/>
                  <a:moveTo>
                    <a:pt x="129" y="499"/>
                  </a:moveTo>
                  <a:cubicBezTo>
                    <a:pt x="201" y="499"/>
                    <a:pt x="258" y="443"/>
                    <a:pt x="258" y="374"/>
                  </a:cubicBezTo>
                  <a:lnTo>
                    <a:pt x="258" y="125"/>
                  </a:lnTo>
                  <a:cubicBezTo>
                    <a:pt x="258" y="56"/>
                    <a:pt x="201" y="0"/>
                    <a:pt x="129" y="0"/>
                  </a:cubicBezTo>
                  <a:cubicBezTo>
                    <a:pt x="58" y="0"/>
                    <a:pt x="0" y="56"/>
                    <a:pt x="0" y="125"/>
                  </a:cubicBezTo>
                  <a:lnTo>
                    <a:pt x="0" y="374"/>
                  </a:lnTo>
                  <a:cubicBezTo>
                    <a:pt x="0" y="443"/>
                    <a:pt x="58" y="499"/>
                    <a:pt x="129" y="499"/>
                  </a:cubicBezTo>
                  <a:close/>
                  <a:moveTo>
                    <a:pt x="1420" y="499"/>
                  </a:moveTo>
                  <a:cubicBezTo>
                    <a:pt x="1491" y="499"/>
                    <a:pt x="1549" y="443"/>
                    <a:pt x="1549" y="374"/>
                  </a:cubicBezTo>
                  <a:lnTo>
                    <a:pt x="1549" y="125"/>
                  </a:lnTo>
                  <a:cubicBezTo>
                    <a:pt x="1549" y="56"/>
                    <a:pt x="1491" y="0"/>
                    <a:pt x="1420" y="0"/>
                  </a:cubicBezTo>
                  <a:cubicBezTo>
                    <a:pt x="1349" y="0"/>
                    <a:pt x="1291" y="56"/>
                    <a:pt x="1291" y="125"/>
                  </a:cubicBezTo>
                  <a:lnTo>
                    <a:pt x="1291" y="374"/>
                  </a:lnTo>
                  <a:cubicBezTo>
                    <a:pt x="1291" y="443"/>
                    <a:pt x="1349" y="499"/>
                    <a:pt x="1420" y="499"/>
                  </a:cubicBezTo>
                  <a:close/>
                  <a:moveTo>
                    <a:pt x="775" y="499"/>
                  </a:moveTo>
                  <a:cubicBezTo>
                    <a:pt x="846" y="499"/>
                    <a:pt x="904" y="443"/>
                    <a:pt x="904" y="374"/>
                  </a:cubicBezTo>
                  <a:lnTo>
                    <a:pt x="904" y="125"/>
                  </a:lnTo>
                  <a:cubicBezTo>
                    <a:pt x="904" y="56"/>
                    <a:pt x="846" y="0"/>
                    <a:pt x="775" y="0"/>
                  </a:cubicBezTo>
                  <a:cubicBezTo>
                    <a:pt x="703" y="0"/>
                    <a:pt x="646" y="56"/>
                    <a:pt x="646" y="125"/>
                  </a:cubicBezTo>
                  <a:lnTo>
                    <a:pt x="646" y="374"/>
                  </a:lnTo>
                  <a:cubicBezTo>
                    <a:pt x="646" y="443"/>
                    <a:pt x="703" y="499"/>
                    <a:pt x="775" y="499"/>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2" name="PA-任意多边形 90"/>
            <p:cNvSpPr>
              <a:spLocks noEditPoints="1"/>
            </p:cNvSpPr>
            <p:nvPr>
              <p:custDataLst>
                <p:tags r:id="rId13"/>
              </p:custDataLst>
            </p:nvPr>
          </p:nvSpPr>
          <p:spPr bwMode="auto">
            <a:xfrm>
              <a:off x="3326" y="1737"/>
              <a:ext cx="942" cy="911"/>
            </a:xfrm>
            <a:custGeom>
              <a:avLst/>
              <a:gdLst>
                <a:gd name="T0" fmla="*/ 1414 w 2495"/>
                <a:gd name="T1" fmla="*/ 1996 h 2412"/>
                <a:gd name="T2" fmla="*/ 452 w 2495"/>
                <a:gd name="T3" fmla="*/ 1996 h 2412"/>
                <a:gd name="T4" fmla="*/ 344 w 2495"/>
                <a:gd name="T5" fmla="*/ 1892 h 2412"/>
                <a:gd name="T6" fmla="*/ 452 w 2495"/>
                <a:gd name="T7" fmla="*/ 1788 h 2412"/>
                <a:gd name="T8" fmla="*/ 1411 w 2495"/>
                <a:gd name="T9" fmla="*/ 1788 h 2412"/>
                <a:gd name="T10" fmla="*/ 1520 w 2495"/>
                <a:gd name="T11" fmla="*/ 1497 h 2412"/>
                <a:gd name="T12" fmla="*/ 473 w 2495"/>
                <a:gd name="T13" fmla="*/ 1497 h 2412"/>
                <a:gd name="T14" fmla="*/ 344 w 2495"/>
                <a:gd name="T15" fmla="*/ 1372 h 2412"/>
                <a:gd name="T16" fmla="*/ 473 w 2495"/>
                <a:gd name="T17" fmla="*/ 1247 h 2412"/>
                <a:gd name="T18" fmla="*/ 1801 w 2495"/>
                <a:gd name="T19" fmla="*/ 1247 h 2412"/>
                <a:gd name="T20" fmla="*/ 2113 w 2495"/>
                <a:gd name="T21" fmla="*/ 1175 h 2412"/>
                <a:gd name="T22" fmla="*/ 2495 w 2495"/>
                <a:gd name="T23" fmla="*/ 1287 h 2412"/>
                <a:gd name="T24" fmla="*/ 2495 w 2495"/>
                <a:gd name="T25" fmla="*/ 124 h 2412"/>
                <a:gd name="T26" fmla="*/ 2366 w 2495"/>
                <a:gd name="T27" fmla="*/ 0 h 2412"/>
                <a:gd name="T28" fmla="*/ 2151 w 2495"/>
                <a:gd name="T29" fmla="*/ 0 h 2412"/>
                <a:gd name="T30" fmla="*/ 2151 w 2495"/>
                <a:gd name="T31" fmla="*/ 124 h 2412"/>
                <a:gd name="T32" fmla="*/ 1893 w 2495"/>
                <a:gd name="T33" fmla="*/ 374 h 2412"/>
                <a:gd name="T34" fmla="*/ 1635 w 2495"/>
                <a:gd name="T35" fmla="*/ 124 h 2412"/>
                <a:gd name="T36" fmla="*/ 1635 w 2495"/>
                <a:gd name="T37" fmla="*/ 0 h 2412"/>
                <a:gd name="T38" fmla="*/ 1506 w 2495"/>
                <a:gd name="T39" fmla="*/ 0 h 2412"/>
                <a:gd name="T40" fmla="*/ 1506 w 2495"/>
                <a:gd name="T41" fmla="*/ 124 h 2412"/>
                <a:gd name="T42" fmla="*/ 1248 w 2495"/>
                <a:gd name="T43" fmla="*/ 374 h 2412"/>
                <a:gd name="T44" fmla="*/ 990 w 2495"/>
                <a:gd name="T45" fmla="*/ 124 h 2412"/>
                <a:gd name="T46" fmla="*/ 990 w 2495"/>
                <a:gd name="T47" fmla="*/ 0 h 2412"/>
                <a:gd name="T48" fmla="*/ 860 w 2495"/>
                <a:gd name="T49" fmla="*/ 0 h 2412"/>
                <a:gd name="T50" fmla="*/ 860 w 2495"/>
                <a:gd name="T51" fmla="*/ 124 h 2412"/>
                <a:gd name="T52" fmla="*/ 602 w 2495"/>
                <a:gd name="T53" fmla="*/ 374 h 2412"/>
                <a:gd name="T54" fmla="*/ 344 w 2495"/>
                <a:gd name="T55" fmla="*/ 124 h 2412"/>
                <a:gd name="T56" fmla="*/ 344 w 2495"/>
                <a:gd name="T57" fmla="*/ 0 h 2412"/>
                <a:gd name="T58" fmla="*/ 129 w 2495"/>
                <a:gd name="T59" fmla="*/ 0 h 2412"/>
                <a:gd name="T60" fmla="*/ 0 w 2495"/>
                <a:gd name="T61" fmla="*/ 124 h 2412"/>
                <a:gd name="T62" fmla="*/ 0 w 2495"/>
                <a:gd name="T63" fmla="*/ 2287 h 2412"/>
                <a:gd name="T64" fmla="*/ 129 w 2495"/>
                <a:gd name="T65" fmla="*/ 2412 h 2412"/>
                <a:gd name="T66" fmla="*/ 1641 w 2495"/>
                <a:gd name="T67" fmla="*/ 2412 h 2412"/>
                <a:gd name="T68" fmla="*/ 1414 w 2495"/>
                <a:gd name="T69" fmla="*/ 1996 h 2412"/>
                <a:gd name="T70" fmla="*/ 473 w 2495"/>
                <a:gd name="T71" fmla="*/ 707 h 2412"/>
                <a:gd name="T72" fmla="*/ 2022 w 2495"/>
                <a:gd name="T73" fmla="*/ 707 h 2412"/>
                <a:gd name="T74" fmla="*/ 2151 w 2495"/>
                <a:gd name="T75" fmla="*/ 831 h 2412"/>
                <a:gd name="T76" fmla="*/ 2022 w 2495"/>
                <a:gd name="T77" fmla="*/ 956 h 2412"/>
                <a:gd name="T78" fmla="*/ 473 w 2495"/>
                <a:gd name="T79" fmla="*/ 956 h 2412"/>
                <a:gd name="T80" fmla="*/ 344 w 2495"/>
                <a:gd name="T81" fmla="*/ 831 h 2412"/>
                <a:gd name="T82" fmla="*/ 473 w 2495"/>
                <a:gd name="T83" fmla="*/ 707 h 2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5" h="2412">
                  <a:moveTo>
                    <a:pt x="1414" y="1996"/>
                  </a:moveTo>
                  <a:lnTo>
                    <a:pt x="452" y="1996"/>
                  </a:lnTo>
                  <a:cubicBezTo>
                    <a:pt x="392" y="1996"/>
                    <a:pt x="344" y="1950"/>
                    <a:pt x="344" y="1892"/>
                  </a:cubicBezTo>
                  <a:cubicBezTo>
                    <a:pt x="344" y="1835"/>
                    <a:pt x="392" y="1788"/>
                    <a:pt x="452" y="1788"/>
                  </a:cubicBezTo>
                  <a:lnTo>
                    <a:pt x="1411" y="1788"/>
                  </a:lnTo>
                  <a:cubicBezTo>
                    <a:pt x="1426" y="1682"/>
                    <a:pt x="1464" y="1583"/>
                    <a:pt x="1520" y="1497"/>
                  </a:cubicBezTo>
                  <a:lnTo>
                    <a:pt x="473" y="1497"/>
                  </a:lnTo>
                  <a:cubicBezTo>
                    <a:pt x="402" y="1497"/>
                    <a:pt x="344" y="1441"/>
                    <a:pt x="344" y="1372"/>
                  </a:cubicBezTo>
                  <a:cubicBezTo>
                    <a:pt x="344" y="1303"/>
                    <a:pt x="402" y="1247"/>
                    <a:pt x="473" y="1247"/>
                  </a:cubicBezTo>
                  <a:lnTo>
                    <a:pt x="1801" y="1247"/>
                  </a:lnTo>
                  <a:cubicBezTo>
                    <a:pt x="1896" y="1201"/>
                    <a:pt x="2001" y="1175"/>
                    <a:pt x="2113" y="1175"/>
                  </a:cubicBezTo>
                  <a:cubicBezTo>
                    <a:pt x="2254" y="1175"/>
                    <a:pt x="2385" y="1216"/>
                    <a:pt x="2495" y="1287"/>
                  </a:cubicBezTo>
                  <a:lnTo>
                    <a:pt x="2495" y="124"/>
                  </a:lnTo>
                  <a:cubicBezTo>
                    <a:pt x="2495" y="56"/>
                    <a:pt x="2438" y="0"/>
                    <a:pt x="2366" y="0"/>
                  </a:cubicBezTo>
                  <a:lnTo>
                    <a:pt x="2151" y="0"/>
                  </a:lnTo>
                  <a:lnTo>
                    <a:pt x="2151" y="124"/>
                  </a:lnTo>
                  <a:cubicBezTo>
                    <a:pt x="2151" y="262"/>
                    <a:pt x="2036" y="374"/>
                    <a:pt x="1893" y="374"/>
                  </a:cubicBezTo>
                  <a:cubicBezTo>
                    <a:pt x="1750" y="374"/>
                    <a:pt x="1635" y="262"/>
                    <a:pt x="1635" y="124"/>
                  </a:cubicBezTo>
                  <a:lnTo>
                    <a:pt x="1635" y="0"/>
                  </a:lnTo>
                  <a:lnTo>
                    <a:pt x="1506" y="0"/>
                  </a:lnTo>
                  <a:lnTo>
                    <a:pt x="1506" y="124"/>
                  </a:lnTo>
                  <a:cubicBezTo>
                    <a:pt x="1506" y="262"/>
                    <a:pt x="1390" y="374"/>
                    <a:pt x="1248" y="374"/>
                  </a:cubicBezTo>
                  <a:cubicBezTo>
                    <a:pt x="1105" y="374"/>
                    <a:pt x="990" y="262"/>
                    <a:pt x="990" y="124"/>
                  </a:cubicBezTo>
                  <a:lnTo>
                    <a:pt x="990" y="0"/>
                  </a:lnTo>
                  <a:lnTo>
                    <a:pt x="860" y="0"/>
                  </a:lnTo>
                  <a:lnTo>
                    <a:pt x="860" y="124"/>
                  </a:lnTo>
                  <a:cubicBezTo>
                    <a:pt x="860" y="262"/>
                    <a:pt x="745" y="374"/>
                    <a:pt x="602" y="374"/>
                  </a:cubicBezTo>
                  <a:cubicBezTo>
                    <a:pt x="460" y="374"/>
                    <a:pt x="344" y="262"/>
                    <a:pt x="344" y="124"/>
                  </a:cubicBezTo>
                  <a:lnTo>
                    <a:pt x="344" y="0"/>
                  </a:lnTo>
                  <a:lnTo>
                    <a:pt x="129" y="0"/>
                  </a:lnTo>
                  <a:cubicBezTo>
                    <a:pt x="58" y="0"/>
                    <a:pt x="0" y="55"/>
                    <a:pt x="0" y="124"/>
                  </a:cubicBezTo>
                  <a:lnTo>
                    <a:pt x="0" y="2287"/>
                  </a:lnTo>
                  <a:cubicBezTo>
                    <a:pt x="0" y="2356"/>
                    <a:pt x="58" y="2412"/>
                    <a:pt x="129" y="2412"/>
                  </a:cubicBezTo>
                  <a:lnTo>
                    <a:pt x="1641" y="2412"/>
                  </a:lnTo>
                  <a:cubicBezTo>
                    <a:pt x="1522" y="2306"/>
                    <a:pt x="1440" y="2160"/>
                    <a:pt x="1414" y="1996"/>
                  </a:cubicBezTo>
                  <a:close/>
                  <a:moveTo>
                    <a:pt x="473" y="707"/>
                  </a:moveTo>
                  <a:lnTo>
                    <a:pt x="2022" y="707"/>
                  </a:lnTo>
                  <a:cubicBezTo>
                    <a:pt x="2093" y="707"/>
                    <a:pt x="2151" y="763"/>
                    <a:pt x="2151" y="831"/>
                  </a:cubicBezTo>
                  <a:cubicBezTo>
                    <a:pt x="2151" y="900"/>
                    <a:pt x="2093" y="956"/>
                    <a:pt x="2022" y="956"/>
                  </a:cubicBezTo>
                  <a:lnTo>
                    <a:pt x="473" y="956"/>
                  </a:lnTo>
                  <a:cubicBezTo>
                    <a:pt x="402" y="956"/>
                    <a:pt x="344" y="900"/>
                    <a:pt x="344" y="831"/>
                  </a:cubicBezTo>
                  <a:cubicBezTo>
                    <a:pt x="344" y="763"/>
                    <a:pt x="402" y="707"/>
                    <a:pt x="473" y="707"/>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73" name="燕尾形 72"/>
          <p:cNvSpPr/>
          <p:nvPr/>
        </p:nvSpPr>
        <p:spPr>
          <a:xfrm rot="1234549">
            <a:off x="9151483" y="2109035"/>
            <a:ext cx="381859" cy="131180"/>
          </a:xfrm>
          <a:prstGeom prst="chevron">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74" name="图片 73"/>
          <p:cNvPicPr>
            <a:picLocks noChangeAspect="1"/>
          </p:cNvPicPr>
          <p:nvPr/>
        </p:nvPicPr>
        <p:blipFill>
          <a:blip r:embed="rId14"/>
          <a:stretch>
            <a:fillRect/>
          </a:stretch>
        </p:blipFill>
        <p:spPr>
          <a:xfrm>
            <a:off x="9018677" y="1868143"/>
            <a:ext cx="1341236" cy="1158340"/>
          </a:xfrm>
          <a:prstGeom prst="rect">
            <a:avLst/>
          </a:prstGeom>
        </p:spPr>
      </p:pic>
      <p:pic>
        <p:nvPicPr>
          <p:cNvPr id="75" name="图片 74"/>
          <p:cNvPicPr>
            <a:picLocks noChangeAspect="1"/>
          </p:cNvPicPr>
          <p:nvPr/>
        </p:nvPicPr>
        <p:blipFill>
          <a:blip r:embed="rId15"/>
          <a:stretch>
            <a:fillRect/>
          </a:stretch>
        </p:blipFill>
        <p:spPr>
          <a:xfrm>
            <a:off x="9404882" y="2203029"/>
            <a:ext cx="725487" cy="518205"/>
          </a:xfrm>
          <a:prstGeom prst="rect">
            <a:avLst/>
          </a:prstGeom>
        </p:spPr>
      </p:pic>
      <p:sp>
        <p:nvSpPr>
          <p:cNvPr id="76" name="文本框 75"/>
          <p:cNvSpPr txBox="1"/>
          <p:nvPr/>
        </p:nvSpPr>
        <p:spPr>
          <a:xfrm>
            <a:off x="9382662" y="2341002"/>
            <a:ext cx="793694" cy="369332"/>
          </a:xfrm>
          <a:prstGeom prst="rect">
            <a:avLst/>
          </a:prstGeom>
          <a:noFill/>
        </p:spPr>
        <p:txBody>
          <a:bodyPr wrap="square" rtlCol="0">
            <a:spAutoFit/>
          </a:bodyPr>
          <a:lstStyle/>
          <a:p>
            <a:r>
              <a:rPr lang="zh-CN" altLang="en-US" dirty="0">
                <a:solidFill>
                  <a:schemeClr val="bg1"/>
                </a:solidFill>
              </a:rPr>
              <a:t>云盘</a:t>
            </a:r>
            <a:endParaRPr lang="zh-CN" altLang="en-US" dirty="0">
              <a:solidFill>
                <a:schemeClr val="bg1"/>
              </a:solidFill>
            </a:endParaRPr>
          </a:p>
        </p:txBody>
      </p:sp>
      <p:sp>
        <p:nvSpPr>
          <p:cNvPr id="77" name="文本框 76"/>
          <p:cNvSpPr txBox="1"/>
          <p:nvPr/>
        </p:nvSpPr>
        <p:spPr>
          <a:xfrm>
            <a:off x="5404560" y="4865921"/>
            <a:ext cx="646331" cy="369332"/>
          </a:xfrm>
          <a:prstGeom prst="rect">
            <a:avLst/>
          </a:prstGeom>
          <a:noFill/>
        </p:spPr>
        <p:txBody>
          <a:bodyPr wrap="none" rtlCol="0">
            <a:spAutoFit/>
          </a:bodyPr>
          <a:lstStyle/>
          <a:p>
            <a:r>
              <a:rPr lang="zh-CN" altLang="en-US" dirty="0"/>
              <a:t>上传</a:t>
            </a:r>
            <a:endParaRPr lang="zh-CN" altLang="en-US" dirty="0"/>
          </a:p>
        </p:txBody>
      </p:sp>
      <p:pic>
        <p:nvPicPr>
          <p:cNvPr id="78" name="图片 77"/>
          <p:cNvPicPr>
            <a:picLocks noChangeAspect="1"/>
          </p:cNvPicPr>
          <p:nvPr/>
        </p:nvPicPr>
        <p:blipFill>
          <a:blip r:embed="rId16"/>
          <a:stretch>
            <a:fillRect/>
          </a:stretch>
        </p:blipFill>
        <p:spPr>
          <a:xfrm rot="18656897">
            <a:off x="6809756" y="2916442"/>
            <a:ext cx="347502" cy="243861"/>
          </a:xfrm>
          <a:prstGeom prst="rect">
            <a:avLst/>
          </a:prstGeom>
        </p:spPr>
      </p:pic>
      <p:sp>
        <p:nvSpPr>
          <p:cNvPr id="79" name="文本框 78"/>
          <p:cNvSpPr txBox="1"/>
          <p:nvPr/>
        </p:nvSpPr>
        <p:spPr>
          <a:xfrm>
            <a:off x="9421114" y="3194093"/>
            <a:ext cx="646331" cy="369332"/>
          </a:xfrm>
          <a:prstGeom prst="rect">
            <a:avLst/>
          </a:prstGeom>
          <a:noFill/>
        </p:spPr>
        <p:txBody>
          <a:bodyPr wrap="none" rtlCol="0">
            <a:spAutoFit/>
          </a:bodyPr>
          <a:lstStyle/>
          <a:p>
            <a:r>
              <a:rPr lang="zh-CN" altLang="en-US" dirty="0"/>
              <a:t>目标</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fade">
                                      <p:cBhvr>
                                        <p:cTn id="1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7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4567376" y="354939"/>
            <a:ext cx="3057248"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tx1">
                    <a:lumMod val="85000"/>
                    <a:lumOff val="15000"/>
                  </a:schemeClr>
                </a:solidFill>
              </a:rPr>
              <a:t>应用程序功能演示</a:t>
            </a:r>
            <a:endParaRPr lang="zh-CN" altLang="en-US" sz="2800" b="1" dirty="0">
              <a:solidFill>
                <a:schemeClr val="tx1">
                  <a:lumMod val="85000"/>
                  <a:lumOff val="15000"/>
                </a:schemeClr>
              </a:solidFill>
            </a:endParaRPr>
          </a:p>
        </p:txBody>
      </p:sp>
      <p:grpSp>
        <p:nvGrpSpPr>
          <p:cNvPr id="51" name="组合 50"/>
          <p:cNvGrpSpPr/>
          <p:nvPr/>
        </p:nvGrpSpPr>
        <p:grpSpPr>
          <a:xfrm>
            <a:off x="975240" y="1410734"/>
            <a:ext cx="3211722" cy="2599263"/>
            <a:chOff x="1293925" y="3687393"/>
            <a:chExt cx="2090754" cy="1678188"/>
          </a:xfrm>
        </p:grpSpPr>
        <p:sp>
          <p:nvSpPr>
            <p:cNvPr id="52" name="矩形 51"/>
            <p:cNvSpPr/>
            <p:nvPr/>
          </p:nvSpPr>
          <p:spPr>
            <a:xfrm>
              <a:off x="1293925" y="3687393"/>
              <a:ext cx="2090754" cy="167818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lnSpc>
                  <a:spcPct val="130000"/>
                </a:lnSpc>
              </a:pPr>
              <a:endParaRPr lang="zh-CN" altLang="en-US" sz="300" dirty="0">
                <a:solidFill>
                  <a:sysClr val="windowText" lastClr="000000"/>
                </a:solidFill>
              </a:endParaRPr>
            </a:p>
          </p:txBody>
        </p:sp>
        <p:sp>
          <p:nvSpPr>
            <p:cNvPr id="53" name="矩形 52"/>
            <p:cNvSpPr/>
            <p:nvPr/>
          </p:nvSpPr>
          <p:spPr>
            <a:xfrm>
              <a:off x="1407055" y="4640473"/>
              <a:ext cx="1864494" cy="579191"/>
            </a:xfrm>
            <a:prstGeom prst="rect">
              <a:avLst/>
            </a:prstGeom>
          </p:spPr>
          <p:txBody>
            <a:bodyPr anchor="ctr"/>
            <a:lstStyle/>
            <a:p>
              <a:pPr algn="ctr"/>
            </a:p>
          </p:txBody>
        </p:sp>
        <p:grpSp>
          <p:nvGrpSpPr>
            <p:cNvPr id="54" name="PA-im-284121"/>
            <p:cNvGrpSpPr>
              <a:grpSpLocks noChangeAspect="1"/>
            </p:cNvGrpSpPr>
            <p:nvPr>
              <p:custDataLst>
                <p:tags r:id="rId1"/>
              </p:custDataLst>
            </p:nvPr>
          </p:nvGrpSpPr>
          <p:grpSpPr bwMode="auto">
            <a:xfrm>
              <a:off x="2162347" y="3963935"/>
              <a:ext cx="353907" cy="362425"/>
              <a:chOff x="3383" y="1692"/>
              <a:chExt cx="914" cy="936"/>
            </a:xfrm>
          </p:grpSpPr>
          <p:sp>
            <p:nvSpPr>
              <p:cNvPr id="56" name="PA-任意多边形 12"/>
              <p:cNvSpPr>
                <a:spLocks noEditPoints="1"/>
              </p:cNvSpPr>
              <p:nvPr>
                <p:custDataLst>
                  <p:tags r:id="rId2"/>
                </p:custDataLst>
              </p:nvPr>
            </p:nvSpPr>
            <p:spPr bwMode="auto">
              <a:xfrm>
                <a:off x="3467" y="1692"/>
                <a:ext cx="746" cy="936"/>
              </a:xfrm>
              <a:custGeom>
                <a:avLst/>
                <a:gdLst>
                  <a:gd name="T0" fmla="*/ 149 w 1975"/>
                  <a:gd name="T1" fmla="*/ 150 h 2479"/>
                  <a:gd name="T2" fmla="*/ 1326 w 1975"/>
                  <a:gd name="T3" fmla="*/ 150 h 2479"/>
                  <a:gd name="T4" fmla="*/ 1326 w 1975"/>
                  <a:gd name="T5" fmla="*/ 574 h 2479"/>
                  <a:gd name="T6" fmla="*/ 1377 w 1975"/>
                  <a:gd name="T7" fmla="*/ 624 h 2479"/>
                  <a:gd name="T8" fmla="*/ 1826 w 1975"/>
                  <a:gd name="T9" fmla="*/ 624 h 2479"/>
                  <a:gd name="T10" fmla="*/ 1826 w 1975"/>
                  <a:gd name="T11" fmla="*/ 933 h 2479"/>
                  <a:gd name="T12" fmla="*/ 1975 w 1975"/>
                  <a:gd name="T13" fmla="*/ 933 h 2479"/>
                  <a:gd name="T14" fmla="*/ 1975 w 1975"/>
                  <a:gd name="T15" fmla="*/ 579 h 2479"/>
                  <a:gd name="T16" fmla="*/ 1975 w 1975"/>
                  <a:gd name="T17" fmla="*/ 573 h 2479"/>
                  <a:gd name="T18" fmla="*/ 1963 w 1975"/>
                  <a:gd name="T19" fmla="*/ 540 h 2479"/>
                  <a:gd name="T20" fmla="*/ 1415 w 1975"/>
                  <a:gd name="T21" fmla="*/ 18 h 2479"/>
                  <a:gd name="T22" fmla="*/ 1415 w 1975"/>
                  <a:gd name="T23" fmla="*/ 17 h 2479"/>
                  <a:gd name="T24" fmla="*/ 1405 w 1975"/>
                  <a:gd name="T25" fmla="*/ 9 h 2479"/>
                  <a:gd name="T26" fmla="*/ 1401 w 1975"/>
                  <a:gd name="T27" fmla="*/ 7 h 2479"/>
                  <a:gd name="T28" fmla="*/ 1391 w 1975"/>
                  <a:gd name="T29" fmla="*/ 3 h 2479"/>
                  <a:gd name="T30" fmla="*/ 1389 w 1975"/>
                  <a:gd name="T31" fmla="*/ 2 h 2479"/>
                  <a:gd name="T32" fmla="*/ 1377 w 1975"/>
                  <a:gd name="T33" fmla="*/ 0 h 2479"/>
                  <a:gd name="T34" fmla="*/ 101 w 1975"/>
                  <a:gd name="T35" fmla="*/ 0 h 2479"/>
                  <a:gd name="T36" fmla="*/ 0 w 1975"/>
                  <a:gd name="T37" fmla="*/ 102 h 2479"/>
                  <a:gd name="T38" fmla="*/ 0 w 1975"/>
                  <a:gd name="T39" fmla="*/ 933 h 2479"/>
                  <a:gd name="T40" fmla="*/ 149 w 1975"/>
                  <a:gd name="T41" fmla="*/ 933 h 2479"/>
                  <a:gd name="T42" fmla="*/ 149 w 1975"/>
                  <a:gd name="T43" fmla="*/ 150 h 2479"/>
                  <a:gd name="T44" fmla="*/ 1826 w 1975"/>
                  <a:gd name="T45" fmla="*/ 2302 h 2479"/>
                  <a:gd name="T46" fmla="*/ 149 w 1975"/>
                  <a:gd name="T47" fmla="*/ 2302 h 2479"/>
                  <a:gd name="T48" fmla="*/ 149 w 1975"/>
                  <a:gd name="T49" fmla="*/ 1885 h 2479"/>
                  <a:gd name="T50" fmla="*/ 0 w 1975"/>
                  <a:gd name="T51" fmla="*/ 1885 h 2479"/>
                  <a:gd name="T52" fmla="*/ 0 w 1975"/>
                  <a:gd name="T53" fmla="*/ 2377 h 2479"/>
                  <a:gd name="T54" fmla="*/ 101 w 1975"/>
                  <a:gd name="T55" fmla="*/ 2479 h 2479"/>
                  <a:gd name="T56" fmla="*/ 1874 w 1975"/>
                  <a:gd name="T57" fmla="*/ 2479 h 2479"/>
                  <a:gd name="T58" fmla="*/ 1975 w 1975"/>
                  <a:gd name="T59" fmla="*/ 2377 h 2479"/>
                  <a:gd name="T60" fmla="*/ 1975 w 1975"/>
                  <a:gd name="T61" fmla="*/ 1885 h 2479"/>
                  <a:gd name="T62" fmla="*/ 1826 w 1975"/>
                  <a:gd name="T63" fmla="*/ 1885 h 2479"/>
                  <a:gd name="T64" fmla="*/ 1826 w 1975"/>
                  <a:gd name="T65" fmla="*/ 2302 h 2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75" h="2479">
                    <a:moveTo>
                      <a:pt x="149" y="150"/>
                    </a:moveTo>
                    <a:lnTo>
                      <a:pt x="1326" y="150"/>
                    </a:lnTo>
                    <a:lnTo>
                      <a:pt x="1326" y="574"/>
                    </a:lnTo>
                    <a:cubicBezTo>
                      <a:pt x="1326" y="602"/>
                      <a:pt x="1349" y="624"/>
                      <a:pt x="1377" y="624"/>
                    </a:cubicBezTo>
                    <a:lnTo>
                      <a:pt x="1826" y="624"/>
                    </a:lnTo>
                    <a:lnTo>
                      <a:pt x="1826" y="933"/>
                    </a:lnTo>
                    <a:lnTo>
                      <a:pt x="1975" y="933"/>
                    </a:lnTo>
                    <a:lnTo>
                      <a:pt x="1975" y="579"/>
                    </a:lnTo>
                    <a:cubicBezTo>
                      <a:pt x="1975" y="577"/>
                      <a:pt x="1975" y="575"/>
                      <a:pt x="1975" y="573"/>
                    </a:cubicBezTo>
                    <a:cubicBezTo>
                      <a:pt x="1975" y="561"/>
                      <a:pt x="1971" y="549"/>
                      <a:pt x="1963" y="540"/>
                    </a:cubicBezTo>
                    <a:lnTo>
                      <a:pt x="1415" y="18"/>
                    </a:lnTo>
                    <a:cubicBezTo>
                      <a:pt x="1415" y="17"/>
                      <a:pt x="1415" y="17"/>
                      <a:pt x="1415" y="17"/>
                    </a:cubicBezTo>
                    <a:cubicBezTo>
                      <a:pt x="1412" y="14"/>
                      <a:pt x="1408" y="11"/>
                      <a:pt x="1405" y="9"/>
                    </a:cubicBezTo>
                    <a:cubicBezTo>
                      <a:pt x="1404" y="8"/>
                      <a:pt x="1402" y="7"/>
                      <a:pt x="1401" y="7"/>
                    </a:cubicBezTo>
                    <a:cubicBezTo>
                      <a:pt x="1398" y="5"/>
                      <a:pt x="1395" y="4"/>
                      <a:pt x="1391" y="3"/>
                    </a:cubicBezTo>
                    <a:cubicBezTo>
                      <a:pt x="1390" y="2"/>
                      <a:pt x="1389" y="2"/>
                      <a:pt x="1389" y="2"/>
                    </a:cubicBezTo>
                    <a:cubicBezTo>
                      <a:pt x="1385" y="1"/>
                      <a:pt x="1381" y="0"/>
                      <a:pt x="1377" y="0"/>
                    </a:cubicBezTo>
                    <a:lnTo>
                      <a:pt x="101" y="0"/>
                    </a:lnTo>
                    <a:cubicBezTo>
                      <a:pt x="45" y="0"/>
                      <a:pt x="0" y="46"/>
                      <a:pt x="0" y="102"/>
                    </a:cubicBezTo>
                    <a:lnTo>
                      <a:pt x="0" y="933"/>
                    </a:lnTo>
                    <a:lnTo>
                      <a:pt x="149" y="933"/>
                    </a:lnTo>
                    <a:lnTo>
                      <a:pt x="149" y="150"/>
                    </a:lnTo>
                    <a:close/>
                    <a:moveTo>
                      <a:pt x="1826" y="2302"/>
                    </a:moveTo>
                    <a:lnTo>
                      <a:pt x="149" y="2302"/>
                    </a:lnTo>
                    <a:lnTo>
                      <a:pt x="149" y="1885"/>
                    </a:lnTo>
                    <a:lnTo>
                      <a:pt x="0" y="1885"/>
                    </a:lnTo>
                    <a:lnTo>
                      <a:pt x="0" y="2377"/>
                    </a:lnTo>
                    <a:cubicBezTo>
                      <a:pt x="0" y="2433"/>
                      <a:pt x="45" y="2479"/>
                      <a:pt x="101" y="2479"/>
                    </a:cubicBezTo>
                    <a:lnTo>
                      <a:pt x="1874" y="2479"/>
                    </a:lnTo>
                    <a:cubicBezTo>
                      <a:pt x="1930" y="2479"/>
                      <a:pt x="1975" y="2433"/>
                      <a:pt x="1975" y="2377"/>
                    </a:cubicBezTo>
                    <a:lnTo>
                      <a:pt x="1975" y="1885"/>
                    </a:lnTo>
                    <a:lnTo>
                      <a:pt x="1826" y="1885"/>
                    </a:lnTo>
                    <a:lnTo>
                      <a:pt x="1826" y="2302"/>
                    </a:lnTo>
                    <a:close/>
                  </a:path>
                </a:pathLst>
              </a:custGeom>
              <a:solidFill>
                <a:srgbClr val="4E8CEE"/>
              </a:solid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 name="PA-任意多边形 13"/>
              <p:cNvSpPr>
                <a:spLocks noEditPoints="1"/>
              </p:cNvSpPr>
              <p:nvPr>
                <p:custDataLst>
                  <p:tags r:id="rId3"/>
                </p:custDataLst>
              </p:nvPr>
            </p:nvSpPr>
            <p:spPr bwMode="auto">
              <a:xfrm>
                <a:off x="3383" y="2044"/>
                <a:ext cx="914" cy="360"/>
              </a:xfrm>
              <a:custGeom>
                <a:avLst/>
                <a:gdLst>
                  <a:gd name="T0" fmla="*/ 2263 w 2423"/>
                  <a:gd name="T1" fmla="*/ 0 h 952"/>
                  <a:gd name="T2" fmla="*/ 160 w 2423"/>
                  <a:gd name="T3" fmla="*/ 0 h 952"/>
                  <a:gd name="T4" fmla="*/ 0 w 2423"/>
                  <a:gd name="T5" fmla="*/ 160 h 952"/>
                  <a:gd name="T6" fmla="*/ 0 w 2423"/>
                  <a:gd name="T7" fmla="*/ 792 h 952"/>
                  <a:gd name="T8" fmla="*/ 160 w 2423"/>
                  <a:gd name="T9" fmla="*/ 952 h 952"/>
                  <a:gd name="T10" fmla="*/ 2263 w 2423"/>
                  <a:gd name="T11" fmla="*/ 952 h 952"/>
                  <a:gd name="T12" fmla="*/ 2423 w 2423"/>
                  <a:gd name="T13" fmla="*/ 792 h 952"/>
                  <a:gd name="T14" fmla="*/ 2423 w 2423"/>
                  <a:gd name="T15" fmla="*/ 160 h 952"/>
                  <a:gd name="T16" fmla="*/ 2263 w 2423"/>
                  <a:gd name="T17" fmla="*/ 0 h 952"/>
                  <a:gd name="T18" fmla="*/ 769 w 2423"/>
                  <a:gd name="T19" fmla="*/ 785 h 952"/>
                  <a:gd name="T20" fmla="*/ 587 w 2423"/>
                  <a:gd name="T21" fmla="*/ 785 h 952"/>
                  <a:gd name="T22" fmla="*/ 587 w 2423"/>
                  <a:gd name="T23" fmla="*/ 164 h 952"/>
                  <a:gd name="T24" fmla="*/ 769 w 2423"/>
                  <a:gd name="T25" fmla="*/ 164 h 952"/>
                  <a:gd name="T26" fmla="*/ 769 w 2423"/>
                  <a:gd name="T27" fmla="*/ 785 h 952"/>
                  <a:gd name="T28" fmla="*/ 1811 w 2423"/>
                  <a:gd name="T29" fmla="*/ 785 h 952"/>
                  <a:gd name="T30" fmla="*/ 1642 w 2423"/>
                  <a:gd name="T31" fmla="*/ 785 h 952"/>
                  <a:gd name="T32" fmla="*/ 1642 w 2423"/>
                  <a:gd name="T33" fmla="*/ 296 h 952"/>
                  <a:gd name="T34" fmla="*/ 1463 w 2423"/>
                  <a:gd name="T35" fmla="*/ 785 h 952"/>
                  <a:gd name="T36" fmla="*/ 1288 w 2423"/>
                  <a:gd name="T37" fmla="*/ 785 h 952"/>
                  <a:gd name="T38" fmla="*/ 1109 w 2423"/>
                  <a:gd name="T39" fmla="*/ 296 h 952"/>
                  <a:gd name="T40" fmla="*/ 1109 w 2423"/>
                  <a:gd name="T41" fmla="*/ 785 h 952"/>
                  <a:gd name="T42" fmla="*/ 940 w 2423"/>
                  <a:gd name="T43" fmla="*/ 785 h 952"/>
                  <a:gd name="T44" fmla="*/ 940 w 2423"/>
                  <a:gd name="T45" fmla="*/ 164 h 952"/>
                  <a:gd name="T46" fmla="*/ 1213 w 2423"/>
                  <a:gd name="T47" fmla="*/ 164 h 952"/>
                  <a:gd name="T48" fmla="*/ 1376 w 2423"/>
                  <a:gd name="T49" fmla="*/ 588 h 952"/>
                  <a:gd name="T50" fmla="*/ 1538 w 2423"/>
                  <a:gd name="T51" fmla="*/ 164 h 952"/>
                  <a:gd name="T52" fmla="*/ 1811 w 2423"/>
                  <a:gd name="T53" fmla="*/ 164 h 952"/>
                  <a:gd name="T54" fmla="*/ 1811 w 2423"/>
                  <a:gd name="T55" fmla="*/ 785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23" h="952">
                    <a:moveTo>
                      <a:pt x="2263" y="0"/>
                    </a:moveTo>
                    <a:lnTo>
                      <a:pt x="160" y="0"/>
                    </a:lnTo>
                    <a:cubicBezTo>
                      <a:pt x="72" y="0"/>
                      <a:pt x="0" y="71"/>
                      <a:pt x="0" y="160"/>
                    </a:cubicBezTo>
                    <a:lnTo>
                      <a:pt x="0" y="792"/>
                    </a:lnTo>
                    <a:cubicBezTo>
                      <a:pt x="0" y="881"/>
                      <a:pt x="72" y="952"/>
                      <a:pt x="160" y="952"/>
                    </a:cubicBezTo>
                    <a:lnTo>
                      <a:pt x="2263" y="952"/>
                    </a:lnTo>
                    <a:cubicBezTo>
                      <a:pt x="2351" y="952"/>
                      <a:pt x="2423" y="881"/>
                      <a:pt x="2423" y="792"/>
                    </a:cubicBezTo>
                    <a:lnTo>
                      <a:pt x="2423" y="160"/>
                    </a:lnTo>
                    <a:cubicBezTo>
                      <a:pt x="2423" y="71"/>
                      <a:pt x="2351" y="0"/>
                      <a:pt x="2263" y="0"/>
                    </a:cubicBezTo>
                    <a:close/>
                    <a:moveTo>
                      <a:pt x="769" y="785"/>
                    </a:moveTo>
                    <a:lnTo>
                      <a:pt x="587" y="785"/>
                    </a:lnTo>
                    <a:lnTo>
                      <a:pt x="587" y="164"/>
                    </a:lnTo>
                    <a:lnTo>
                      <a:pt x="769" y="164"/>
                    </a:lnTo>
                    <a:lnTo>
                      <a:pt x="769" y="785"/>
                    </a:lnTo>
                    <a:close/>
                    <a:moveTo>
                      <a:pt x="1811" y="785"/>
                    </a:moveTo>
                    <a:lnTo>
                      <a:pt x="1642" y="785"/>
                    </a:lnTo>
                    <a:lnTo>
                      <a:pt x="1642" y="296"/>
                    </a:lnTo>
                    <a:lnTo>
                      <a:pt x="1463" y="785"/>
                    </a:lnTo>
                    <a:lnTo>
                      <a:pt x="1288" y="785"/>
                    </a:lnTo>
                    <a:lnTo>
                      <a:pt x="1109" y="296"/>
                    </a:lnTo>
                    <a:lnTo>
                      <a:pt x="1109" y="785"/>
                    </a:lnTo>
                    <a:lnTo>
                      <a:pt x="940" y="785"/>
                    </a:lnTo>
                    <a:lnTo>
                      <a:pt x="940" y="164"/>
                    </a:lnTo>
                    <a:lnTo>
                      <a:pt x="1213" y="164"/>
                    </a:lnTo>
                    <a:lnTo>
                      <a:pt x="1376" y="588"/>
                    </a:lnTo>
                    <a:lnTo>
                      <a:pt x="1538" y="164"/>
                    </a:lnTo>
                    <a:lnTo>
                      <a:pt x="1811" y="164"/>
                    </a:lnTo>
                    <a:lnTo>
                      <a:pt x="1811" y="785"/>
                    </a:lnTo>
                    <a:close/>
                  </a:path>
                </a:pathLst>
              </a:custGeom>
              <a:solidFill>
                <a:srgbClr val="BAD4FF"/>
              </a:solid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 name="PA-任意多边形 14"/>
              <p:cNvSpPr>
                <a:spLocks noEditPoints="1"/>
              </p:cNvSpPr>
              <p:nvPr>
                <p:custDataLst>
                  <p:tags r:id="rId4"/>
                </p:custDataLst>
              </p:nvPr>
            </p:nvSpPr>
            <p:spPr bwMode="auto">
              <a:xfrm>
                <a:off x="3604" y="2106"/>
                <a:ext cx="462" cy="235"/>
              </a:xfrm>
              <a:custGeom>
                <a:avLst/>
                <a:gdLst>
                  <a:gd name="T0" fmla="*/ 0 w 462"/>
                  <a:gd name="T1" fmla="*/ 0 h 235"/>
                  <a:gd name="T2" fmla="*/ 69 w 462"/>
                  <a:gd name="T3" fmla="*/ 0 h 235"/>
                  <a:gd name="T4" fmla="*/ 69 w 462"/>
                  <a:gd name="T5" fmla="*/ 235 h 235"/>
                  <a:gd name="T6" fmla="*/ 0 w 462"/>
                  <a:gd name="T7" fmla="*/ 235 h 235"/>
                  <a:gd name="T8" fmla="*/ 0 w 462"/>
                  <a:gd name="T9" fmla="*/ 0 h 235"/>
                  <a:gd name="T10" fmla="*/ 298 w 462"/>
                  <a:gd name="T11" fmla="*/ 160 h 235"/>
                  <a:gd name="T12" fmla="*/ 237 w 462"/>
                  <a:gd name="T13" fmla="*/ 0 h 235"/>
                  <a:gd name="T14" fmla="*/ 134 w 462"/>
                  <a:gd name="T15" fmla="*/ 0 h 235"/>
                  <a:gd name="T16" fmla="*/ 134 w 462"/>
                  <a:gd name="T17" fmla="*/ 235 h 235"/>
                  <a:gd name="T18" fmla="*/ 197 w 462"/>
                  <a:gd name="T19" fmla="*/ 235 h 235"/>
                  <a:gd name="T20" fmla="*/ 197 w 462"/>
                  <a:gd name="T21" fmla="*/ 50 h 235"/>
                  <a:gd name="T22" fmla="*/ 265 w 462"/>
                  <a:gd name="T23" fmla="*/ 235 h 235"/>
                  <a:gd name="T24" fmla="*/ 331 w 462"/>
                  <a:gd name="T25" fmla="*/ 235 h 235"/>
                  <a:gd name="T26" fmla="*/ 399 w 462"/>
                  <a:gd name="T27" fmla="*/ 50 h 235"/>
                  <a:gd name="T28" fmla="*/ 399 w 462"/>
                  <a:gd name="T29" fmla="*/ 235 h 235"/>
                  <a:gd name="T30" fmla="*/ 462 w 462"/>
                  <a:gd name="T31" fmla="*/ 235 h 235"/>
                  <a:gd name="T32" fmla="*/ 462 w 462"/>
                  <a:gd name="T33" fmla="*/ 0 h 235"/>
                  <a:gd name="T34" fmla="*/ 359 w 462"/>
                  <a:gd name="T35" fmla="*/ 0 h 235"/>
                  <a:gd name="T36" fmla="*/ 298 w 462"/>
                  <a:gd name="T37" fmla="*/ 16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2" h="235">
                    <a:moveTo>
                      <a:pt x="0" y="0"/>
                    </a:moveTo>
                    <a:lnTo>
                      <a:pt x="69" y="0"/>
                    </a:lnTo>
                    <a:lnTo>
                      <a:pt x="69" y="235"/>
                    </a:lnTo>
                    <a:lnTo>
                      <a:pt x="0" y="235"/>
                    </a:lnTo>
                    <a:lnTo>
                      <a:pt x="0" y="0"/>
                    </a:lnTo>
                    <a:close/>
                    <a:moveTo>
                      <a:pt x="298" y="160"/>
                    </a:moveTo>
                    <a:lnTo>
                      <a:pt x="237" y="0"/>
                    </a:lnTo>
                    <a:lnTo>
                      <a:pt x="134" y="0"/>
                    </a:lnTo>
                    <a:lnTo>
                      <a:pt x="134" y="235"/>
                    </a:lnTo>
                    <a:lnTo>
                      <a:pt x="197" y="235"/>
                    </a:lnTo>
                    <a:lnTo>
                      <a:pt x="197" y="50"/>
                    </a:lnTo>
                    <a:lnTo>
                      <a:pt x="265" y="235"/>
                    </a:lnTo>
                    <a:lnTo>
                      <a:pt x="331" y="235"/>
                    </a:lnTo>
                    <a:lnTo>
                      <a:pt x="399" y="50"/>
                    </a:lnTo>
                    <a:lnTo>
                      <a:pt x="399" y="235"/>
                    </a:lnTo>
                    <a:lnTo>
                      <a:pt x="462" y="235"/>
                    </a:lnTo>
                    <a:lnTo>
                      <a:pt x="462" y="0"/>
                    </a:lnTo>
                    <a:lnTo>
                      <a:pt x="359" y="0"/>
                    </a:lnTo>
                    <a:lnTo>
                      <a:pt x="298" y="160"/>
                    </a:lnTo>
                    <a:close/>
                  </a:path>
                </a:pathLst>
              </a:custGeom>
              <a:solidFill>
                <a:srgbClr val="4E8C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5" name="矩形 54"/>
            <p:cNvSpPr/>
            <p:nvPr/>
          </p:nvSpPr>
          <p:spPr>
            <a:xfrm>
              <a:off x="1375595" y="4494555"/>
              <a:ext cx="189595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rPr>
                <a:t>可识别</a:t>
              </a:r>
              <a:r>
                <a:rPr lang="en-US" altLang="zh-CN" sz="1400" dirty="0">
                  <a:solidFill>
                    <a:schemeClr val="tx1">
                      <a:lumMod val="50000"/>
                      <a:lumOff val="50000"/>
                    </a:schemeClr>
                  </a:solidFill>
                </a:rPr>
                <a:t>QQ</a:t>
              </a:r>
              <a:r>
                <a:rPr lang="zh-CN" altLang="en-US" sz="1400" dirty="0">
                  <a:solidFill>
                    <a:schemeClr val="tx1">
                      <a:lumMod val="50000"/>
                      <a:lumOff val="50000"/>
                    </a:schemeClr>
                  </a:solidFill>
                </a:rPr>
                <a:t>、微信、钉钉等通讯软件输入的文字内容</a:t>
              </a:r>
              <a:endParaRPr lang="zh-CN" altLang="en-US" sz="1400" dirty="0">
                <a:solidFill>
                  <a:schemeClr val="tx1">
                    <a:lumMod val="50000"/>
                    <a:lumOff val="50000"/>
                  </a:schemeClr>
                </a:solidFill>
              </a:endParaRPr>
            </a:p>
          </p:txBody>
        </p:sp>
      </p:grpSp>
      <p:grpSp>
        <p:nvGrpSpPr>
          <p:cNvPr id="59" name="组合 58"/>
          <p:cNvGrpSpPr/>
          <p:nvPr/>
        </p:nvGrpSpPr>
        <p:grpSpPr>
          <a:xfrm>
            <a:off x="4314916" y="1457277"/>
            <a:ext cx="3421193" cy="2516848"/>
            <a:chOff x="3798390" y="3687393"/>
            <a:chExt cx="2090754" cy="1678188"/>
          </a:xfrm>
        </p:grpSpPr>
        <p:sp>
          <p:nvSpPr>
            <p:cNvPr id="60" name="矩形 59"/>
            <p:cNvSpPr/>
            <p:nvPr/>
          </p:nvSpPr>
          <p:spPr>
            <a:xfrm>
              <a:off x="3798390" y="3687393"/>
              <a:ext cx="2090754" cy="167818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lnSpc>
                  <a:spcPct val="130000"/>
                </a:lnSpc>
              </a:pPr>
              <a:endParaRPr lang="zh-CN" altLang="en-US" sz="300" dirty="0">
                <a:solidFill>
                  <a:sysClr val="windowText" lastClr="000000"/>
                </a:solidFill>
              </a:endParaRPr>
            </a:p>
          </p:txBody>
        </p:sp>
        <p:sp>
          <p:nvSpPr>
            <p:cNvPr id="61" name="矩形 60"/>
            <p:cNvSpPr/>
            <p:nvPr/>
          </p:nvSpPr>
          <p:spPr>
            <a:xfrm>
              <a:off x="3911520" y="4640475"/>
              <a:ext cx="1864494" cy="579190"/>
            </a:xfrm>
            <a:prstGeom prst="rect">
              <a:avLst/>
            </a:prstGeom>
          </p:spPr>
          <p:txBody>
            <a:bodyPr anchor="ctr"/>
            <a:lstStyle/>
            <a:p>
              <a:pPr algn="ctr"/>
            </a:p>
          </p:txBody>
        </p:sp>
        <p:grpSp>
          <p:nvGrpSpPr>
            <p:cNvPr id="62" name="PA-baidu-chinese-china-icon-multiColor-283312"/>
            <p:cNvGrpSpPr>
              <a:grpSpLocks noChangeAspect="1"/>
            </p:cNvGrpSpPr>
            <p:nvPr>
              <p:custDataLst>
                <p:tags r:id="rId5"/>
              </p:custDataLst>
            </p:nvPr>
          </p:nvGrpSpPr>
          <p:grpSpPr bwMode="auto">
            <a:xfrm>
              <a:off x="4662553" y="3963935"/>
              <a:ext cx="362425" cy="362190"/>
              <a:chOff x="3067" y="1387"/>
              <a:chExt cx="1546" cy="1545"/>
            </a:xfrm>
          </p:grpSpPr>
          <p:sp>
            <p:nvSpPr>
              <p:cNvPr id="64" name="PA-任意多边形 3816"/>
              <p:cNvSpPr/>
              <p:nvPr>
                <p:custDataLst>
                  <p:tags r:id="rId6"/>
                </p:custDataLst>
              </p:nvPr>
            </p:nvSpPr>
            <p:spPr bwMode="auto">
              <a:xfrm>
                <a:off x="3067" y="1388"/>
                <a:ext cx="1546" cy="1544"/>
              </a:xfrm>
              <a:custGeom>
                <a:avLst/>
                <a:gdLst>
                  <a:gd name="T0" fmla="*/ 3991 w 4097"/>
                  <a:gd name="T1" fmla="*/ 491 h 4097"/>
                  <a:gd name="T2" fmla="*/ 3835 w 4097"/>
                  <a:gd name="T3" fmla="*/ 275 h 4097"/>
                  <a:gd name="T4" fmla="*/ 3615 w 4097"/>
                  <a:gd name="T5" fmla="*/ 110 h 4097"/>
                  <a:gd name="T6" fmla="*/ 3151 w 4097"/>
                  <a:gd name="T7" fmla="*/ 0 h 4097"/>
                  <a:gd name="T8" fmla="*/ 946 w 4097"/>
                  <a:gd name="T9" fmla="*/ 0 h 4097"/>
                  <a:gd name="T10" fmla="*/ 477 w 4097"/>
                  <a:gd name="T11" fmla="*/ 111 h 4097"/>
                  <a:gd name="T12" fmla="*/ 261 w 4097"/>
                  <a:gd name="T13" fmla="*/ 273 h 4097"/>
                  <a:gd name="T14" fmla="*/ 101 w 4097"/>
                  <a:gd name="T15" fmla="*/ 491 h 4097"/>
                  <a:gd name="T16" fmla="*/ 0 w 4097"/>
                  <a:gd name="T17" fmla="*/ 949 h 4097"/>
                  <a:gd name="T18" fmla="*/ 0 w 4097"/>
                  <a:gd name="T19" fmla="*/ 3148 h 4097"/>
                  <a:gd name="T20" fmla="*/ 101 w 4097"/>
                  <a:gd name="T21" fmla="*/ 3614 h 4097"/>
                  <a:gd name="T22" fmla="*/ 262 w 4097"/>
                  <a:gd name="T23" fmla="*/ 3835 h 4097"/>
                  <a:gd name="T24" fmla="*/ 478 w 4097"/>
                  <a:gd name="T25" fmla="*/ 3994 h 4097"/>
                  <a:gd name="T26" fmla="*/ 946 w 4097"/>
                  <a:gd name="T27" fmla="*/ 4097 h 4097"/>
                  <a:gd name="T28" fmla="*/ 3151 w 4097"/>
                  <a:gd name="T29" fmla="*/ 4097 h 4097"/>
                  <a:gd name="T30" fmla="*/ 3615 w 4097"/>
                  <a:gd name="T31" fmla="*/ 3994 h 4097"/>
                  <a:gd name="T32" fmla="*/ 3834 w 4097"/>
                  <a:gd name="T33" fmla="*/ 3835 h 4097"/>
                  <a:gd name="T34" fmla="*/ 3992 w 4097"/>
                  <a:gd name="T35" fmla="*/ 3614 h 4097"/>
                  <a:gd name="T36" fmla="*/ 4097 w 4097"/>
                  <a:gd name="T37" fmla="*/ 3148 h 4097"/>
                  <a:gd name="T38" fmla="*/ 4097 w 4097"/>
                  <a:gd name="T39" fmla="*/ 949 h 4097"/>
                  <a:gd name="T40" fmla="*/ 3991 w 4097"/>
                  <a:gd name="T41" fmla="*/ 491 h 4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97" h="4097">
                    <a:moveTo>
                      <a:pt x="3991" y="491"/>
                    </a:moveTo>
                    <a:cubicBezTo>
                      <a:pt x="3948" y="412"/>
                      <a:pt x="3898" y="339"/>
                      <a:pt x="3835" y="275"/>
                    </a:cubicBezTo>
                    <a:cubicBezTo>
                      <a:pt x="3771" y="211"/>
                      <a:pt x="3695" y="154"/>
                      <a:pt x="3615" y="110"/>
                    </a:cubicBezTo>
                    <a:cubicBezTo>
                      <a:pt x="3481" y="37"/>
                      <a:pt x="3315" y="0"/>
                      <a:pt x="3151" y="0"/>
                    </a:cubicBezTo>
                    <a:lnTo>
                      <a:pt x="946" y="0"/>
                    </a:lnTo>
                    <a:cubicBezTo>
                      <a:pt x="779" y="0"/>
                      <a:pt x="617" y="38"/>
                      <a:pt x="477" y="111"/>
                    </a:cubicBezTo>
                    <a:cubicBezTo>
                      <a:pt x="397" y="154"/>
                      <a:pt x="324" y="210"/>
                      <a:pt x="261" y="273"/>
                    </a:cubicBezTo>
                    <a:cubicBezTo>
                      <a:pt x="198" y="337"/>
                      <a:pt x="142" y="409"/>
                      <a:pt x="101" y="491"/>
                    </a:cubicBezTo>
                    <a:cubicBezTo>
                      <a:pt x="32" y="627"/>
                      <a:pt x="0" y="786"/>
                      <a:pt x="0" y="949"/>
                    </a:cubicBezTo>
                    <a:lnTo>
                      <a:pt x="0" y="3148"/>
                    </a:lnTo>
                    <a:cubicBezTo>
                      <a:pt x="0" y="3313"/>
                      <a:pt x="27" y="3479"/>
                      <a:pt x="101" y="3614"/>
                    </a:cubicBezTo>
                    <a:cubicBezTo>
                      <a:pt x="144" y="3692"/>
                      <a:pt x="200" y="3772"/>
                      <a:pt x="262" y="3835"/>
                    </a:cubicBezTo>
                    <a:cubicBezTo>
                      <a:pt x="325" y="3898"/>
                      <a:pt x="400" y="3950"/>
                      <a:pt x="478" y="3994"/>
                    </a:cubicBezTo>
                    <a:cubicBezTo>
                      <a:pt x="614" y="4069"/>
                      <a:pt x="780" y="4097"/>
                      <a:pt x="946" y="4097"/>
                    </a:cubicBezTo>
                    <a:lnTo>
                      <a:pt x="3151" y="4097"/>
                    </a:lnTo>
                    <a:cubicBezTo>
                      <a:pt x="3320" y="4097"/>
                      <a:pt x="3478" y="4072"/>
                      <a:pt x="3615" y="3994"/>
                    </a:cubicBezTo>
                    <a:cubicBezTo>
                      <a:pt x="3691" y="3951"/>
                      <a:pt x="3773" y="3896"/>
                      <a:pt x="3834" y="3835"/>
                    </a:cubicBezTo>
                    <a:cubicBezTo>
                      <a:pt x="3897" y="3771"/>
                      <a:pt x="3949" y="3693"/>
                      <a:pt x="3992" y="3614"/>
                    </a:cubicBezTo>
                    <a:cubicBezTo>
                      <a:pt x="4065" y="3479"/>
                      <a:pt x="4097" y="3312"/>
                      <a:pt x="4097" y="3148"/>
                    </a:cubicBezTo>
                    <a:lnTo>
                      <a:pt x="4097" y="949"/>
                    </a:lnTo>
                    <a:cubicBezTo>
                      <a:pt x="4097" y="784"/>
                      <a:pt x="4065" y="626"/>
                      <a:pt x="3991" y="491"/>
                    </a:cubicBezTo>
                    <a:close/>
                  </a:path>
                </a:pathLst>
              </a:custGeom>
              <a:solidFill>
                <a:srgbClr val="FFFFFF"/>
              </a:solidFill>
              <a:ln w="0">
                <a:noFill/>
                <a:prstDash val="solid"/>
                <a:round/>
              </a:ln>
              <a:extLst>
                <a:ext uri="{91240B29-F687-4F45-9708-019B960494DF}">
                  <a14:hiddenLine xmlns:a14="http://schemas.microsoft.com/office/drawing/2010/main" w="0">
                    <a:solidFill>
                      <a:srgbClr val="878787"/>
                    </a:solidFill>
                    <a:prstDash val="solid"/>
                    <a:round/>
                    <a:headEnd type="none" w="med" len="med"/>
                    <a:tailEnd type="none" w="med" len="me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878787"/>
                  </a:solidFill>
                </a:endParaRPr>
              </a:p>
            </p:txBody>
          </p:sp>
          <p:sp>
            <p:nvSpPr>
              <p:cNvPr id="67" name="PA-任意多边形 3817"/>
              <p:cNvSpPr>
                <a:spLocks noEditPoints="1"/>
              </p:cNvSpPr>
              <p:nvPr>
                <p:custDataLst>
                  <p:tags r:id="rId7"/>
                </p:custDataLst>
              </p:nvPr>
            </p:nvSpPr>
            <p:spPr bwMode="auto">
              <a:xfrm>
                <a:off x="3320" y="1387"/>
                <a:ext cx="1293" cy="1329"/>
              </a:xfrm>
              <a:custGeom>
                <a:avLst/>
                <a:gdLst>
                  <a:gd name="T0" fmla="*/ 884 w 2740"/>
                  <a:gd name="T1" fmla="*/ 852 h 2955"/>
                  <a:gd name="T2" fmla="*/ 1342 w 2740"/>
                  <a:gd name="T3" fmla="*/ 594 h 2955"/>
                  <a:gd name="T4" fmla="*/ 1018 w 2740"/>
                  <a:gd name="T5" fmla="*/ 1 h 2955"/>
                  <a:gd name="T6" fmla="*/ 909 w 2740"/>
                  <a:gd name="T7" fmla="*/ 36 h 2955"/>
                  <a:gd name="T8" fmla="*/ 715 w 2740"/>
                  <a:gd name="T9" fmla="*/ 483 h 2955"/>
                  <a:gd name="T10" fmla="*/ 1792 w 2740"/>
                  <a:gd name="T11" fmla="*/ 934 h 2955"/>
                  <a:gd name="T12" fmla="*/ 2209 w 2740"/>
                  <a:gd name="T13" fmla="*/ 527 h 2955"/>
                  <a:gd name="T14" fmla="*/ 1883 w 2740"/>
                  <a:gd name="T15" fmla="*/ 67 h 2955"/>
                  <a:gd name="T16" fmla="*/ 1792 w 2740"/>
                  <a:gd name="T17" fmla="*/ 94 h 2955"/>
                  <a:gd name="T18" fmla="*/ 1527 w 2740"/>
                  <a:gd name="T19" fmla="*/ 502 h 2955"/>
                  <a:gd name="T20" fmla="*/ 1792 w 2740"/>
                  <a:gd name="T21" fmla="*/ 934 h 2955"/>
                  <a:gd name="T22" fmla="*/ 696 w 2740"/>
                  <a:gd name="T23" fmla="*/ 1306 h 2955"/>
                  <a:gd name="T24" fmla="*/ 348 w 2740"/>
                  <a:gd name="T25" fmla="*/ 673 h 2955"/>
                  <a:gd name="T26" fmla="*/ 239 w 2740"/>
                  <a:gd name="T27" fmla="*/ 703 h 2955"/>
                  <a:gd name="T28" fmla="*/ 215 w 2740"/>
                  <a:gd name="T29" fmla="*/ 1507 h 2955"/>
                  <a:gd name="T30" fmla="*/ 2720 w 2740"/>
                  <a:gd name="T31" fmla="*/ 1180 h 2955"/>
                  <a:gd name="T32" fmla="*/ 2302 w 2740"/>
                  <a:gd name="T33" fmla="*/ 898 h 2955"/>
                  <a:gd name="T34" fmla="*/ 2079 w 2740"/>
                  <a:gd name="T35" fmla="*/ 1111 h 2955"/>
                  <a:gd name="T36" fmla="*/ 2053 w 2740"/>
                  <a:gd name="T37" fmla="*/ 1397 h 2955"/>
                  <a:gd name="T38" fmla="*/ 2337 w 2740"/>
                  <a:gd name="T39" fmla="*/ 1744 h 2955"/>
                  <a:gd name="T40" fmla="*/ 2721 w 2740"/>
                  <a:gd name="T41" fmla="*/ 1475 h 2955"/>
                  <a:gd name="T42" fmla="*/ 2720 w 2740"/>
                  <a:gd name="T43" fmla="*/ 1180 h 2955"/>
                  <a:gd name="T44" fmla="*/ 2083 w 2740"/>
                  <a:gd name="T45" fmla="*/ 1798 h 2955"/>
                  <a:gd name="T46" fmla="*/ 1805 w 2740"/>
                  <a:gd name="T47" fmla="*/ 1484 h 2955"/>
                  <a:gd name="T48" fmla="*/ 1339 w 2740"/>
                  <a:gd name="T49" fmla="*/ 1193 h 2955"/>
                  <a:gd name="T50" fmla="*/ 1054 w 2740"/>
                  <a:gd name="T51" fmla="*/ 1317 h 2955"/>
                  <a:gd name="T52" fmla="*/ 793 w 2740"/>
                  <a:gd name="T53" fmla="*/ 1644 h 2955"/>
                  <a:gd name="T54" fmla="*/ 573 w 2740"/>
                  <a:gd name="T55" fmla="*/ 1851 h 2955"/>
                  <a:gd name="T56" fmla="*/ 393 w 2740"/>
                  <a:gd name="T57" fmla="*/ 2805 h 2955"/>
                  <a:gd name="T58" fmla="*/ 672 w 2740"/>
                  <a:gd name="T59" fmla="*/ 2903 h 2955"/>
                  <a:gd name="T60" fmla="*/ 826 w 2740"/>
                  <a:gd name="T61" fmla="*/ 2902 h 2955"/>
                  <a:gd name="T62" fmla="*/ 1055 w 2740"/>
                  <a:gd name="T63" fmla="*/ 2880 h 2955"/>
                  <a:gd name="T64" fmla="*/ 1324 w 2740"/>
                  <a:gd name="T65" fmla="*/ 2840 h 2955"/>
                  <a:gd name="T66" fmla="*/ 1570 w 2740"/>
                  <a:gd name="T67" fmla="*/ 2858 h 2955"/>
                  <a:gd name="T68" fmla="*/ 1853 w 2740"/>
                  <a:gd name="T69" fmla="*/ 2924 h 2955"/>
                  <a:gd name="T70" fmla="*/ 2433 w 2740"/>
                  <a:gd name="T71" fmla="*/ 2748 h 2955"/>
                  <a:gd name="T72" fmla="*/ 2275 w 2740"/>
                  <a:gd name="T73" fmla="*/ 1977 h 2955"/>
                  <a:gd name="T74" fmla="*/ 1032 w 2740"/>
                  <a:gd name="T75" fmla="*/ 2668 h 2955"/>
                  <a:gd name="T76" fmla="*/ 575 w 2740"/>
                  <a:gd name="T77" fmla="*/ 2378 h 2955"/>
                  <a:gd name="T78" fmla="*/ 589 w 2740"/>
                  <a:gd name="T79" fmla="*/ 2165 h 2955"/>
                  <a:gd name="T80" fmla="*/ 1089 w 2740"/>
                  <a:gd name="T81" fmla="*/ 1938 h 2955"/>
                  <a:gd name="T82" fmla="*/ 1095 w 2740"/>
                  <a:gd name="T83" fmla="*/ 1671 h 2955"/>
                  <a:gd name="T84" fmla="*/ 1277 w 2740"/>
                  <a:gd name="T85" fmla="*/ 1670 h 2955"/>
                  <a:gd name="T86" fmla="*/ 2036 w 2740"/>
                  <a:gd name="T87" fmla="*/ 2668 h 2955"/>
                  <a:gd name="T88" fmla="*/ 1449 w 2740"/>
                  <a:gd name="T89" fmla="*/ 2612 h 2955"/>
                  <a:gd name="T90" fmla="*/ 1387 w 2740"/>
                  <a:gd name="T91" fmla="*/ 1955 h 2955"/>
                  <a:gd name="T92" fmla="*/ 1576 w 2740"/>
                  <a:gd name="T93" fmla="*/ 2348 h 2955"/>
                  <a:gd name="T94" fmla="*/ 1745 w 2740"/>
                  <a:gd name="T95" fmla="*/ 2502 h 2955"/>
                  <a:gd name="T96" fmla="*/ 1849 w 2740"/>
                  <a:gd name="T97" fmla="*/ 1955 h 2955"/>
                  <a:gd name="T98" fmla="*/ 2036 w 2740"/>
                  <a:gd name="T99" fmla="*/ 2668 h 2955"/>
                  <a:gd name="T100" fmla="*/ 882 w 2740"/>
                  <a:gd name="T101" fmla="*/ 2497 h 2955"/>
                  <a:gd name="T102" fmla="*/ 1085 w 2740"/>
                  <a:gd name="T103" fmla="*/ 2502 h 2955"/>
                  <a:gd name="T104" fmla="*/ 906 w 2740"/>
                  <a:gd name="T105" fmla="*/ 2105 h 2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40" h="2955">
                    <a:moveTo>
                      <a:pt x="727" y="588"/>
                    </a:moveTo>
                    <a:cubicBezTo>
                      <a:pt x="756" y="701"/>
                      <a:pt x="804" y="791"/>
                      <a:pt x="884" y="852"/>
                    </a:cubicBezTo>
                    <a:cubicBezTo>
                      <a:pt x="920" y="880"/>
                      <a:pt x="980" y="920"/>
                      <a:pt x="1052" y="907"/>
                    </a:cubicBezTo>
                    <a:cubicBezTo>
                      <a:pt x="1222" y="879"/>
                      <a:pt x="1303" y="751"/>
                      <a:pt x="1342" y="594"/>
                    </a:cubicBezTo>
                    <a:cubicBezTo>
                      <a:pt x="1405" y="346"/>
                      <a:pt x="1289" y="85"/>
                      <a:pt x="1123" y="17"/>
                    </a:cubicBezTo>
                    <a:cubicBezTo>
                      <a:pt x="1094" y="4"/>
                      <a:pt x="1060" y="0"/>
                      <a:pt x="1018" y="1"/>
                    </a:cubicBezTo>
                    <a:cubicBezTo>
                      <a:pt x="1007" y="2"/>
                      <a:pt x="995" y="4"/>
                      <a:pt x="984" y="6"/>
                    </a:cubicBezTo>
                    <a:cubicBezTo>
                      <a:pt x="957" y="14"/>
                      <a:pt x="931" y="23"/>
                      <a:pt x="909" y="36"/>
                    </a:cubicBezTo>
                    <a:cubicBezTo>
                      <a:pt x="800" y="102"/>
                      <a:pt x="747" y="222"/>
                      <a:pt x="718" y="369"/>
                    </a:cubicBezTo>
                    <a:cubicBezTo>
                      <a:pt x="712" y="401"/>
                      <a:pt x="709" y="448"/>
                      <a:pt x="715" y="483"/>
                    </a:cubicBezTo>
                    <a:cubicBezTo>
                      <a:pt x="721" y="521"/>
                      <a:pt x="718" y="554"/>
                      <a:pt x="727" y="588"/>
                    </a:cubicBezTo>
                    <a:close/>
                    <a:moveTo>
                      <a:pt x="1792" y="934"/>
                    </a:moveTo>
                    <a:cubicBezTo>
                      <a:pt x="1895" y="956"/>
                      <a:pt x="1978" y="900"/>
                      <a:pt x="2031" y="857"/>
                    </a:cubicBezTo>
                    <a:cubicBezTo>
                      <a:pt x="2122" y="785"/>
                      <a:pt x="2183" y="662"/>
                      <a:pt x="2209" y="527"/>
                    </a:cubicBezTo>
                    <a:cubicBezTo>
                      <a:pt x="2243" y="348"/>
                      <a:pt x="2116" y="176"/>
                      <a:pt x="2019" y="113"/>
                    </a:cubicBezTo>
                    <a:cubicBezTo>
                      <a:pt x="1983" y="90"/>
                      <a:pt x="1943" y="66"/>
                      <a:pt x="1883" y="67"/>
                    </a:cubicBezTo>
                    <a:cubicBezTo>
                      <a:pt x="1873" y="68"/>
                      <a:pt x="1862" y="69"/>
                      <a:pt x="1851" y="71"/>
                    </a:cubicBezTo>
                    <a:cubicBezTo>
                      <a:pt x="1832" y="78"/>
                      <a:pt x="1812" y="86"/>
                      <a:pt x="1792" y="94"/>
                    </a:cubicBezTo>
                    <a:cubicBezTo>
                      <a:pt x="1680" y="158"/>
                      <a:pt x="1588" y="272"/>
                      <a:pt x="1546" y="405"/>
                    </a:cubicBezTo>
                    <a:cubicBezTo>
                      <a:pt x="1536" y="435"/>
                      <a:pt x="1533" y="467"/>
                      <a:pt x="1527" y="502"/>
                    </a:cubicBezTo>
                    <a:cubicBezTo>
                      <a:pt x="1520" y="548"/>
                      <a:pt x="1524" y="613"/>
                      <a:pt x="1532" y="652"/>
                    </a:cubicBezTo>
                    <a:cubicBezTo>
                      <a:pt x="1564" y="816"/>
                      <a:pt x="1629" y="901"/>
                      <a:pt x="1792" y="934"/>
                    </a:cubicBezTo>
                    <a:close/>
                    <a:moveTo>
                      <a:pt x="397" y="1551"/>
                    </a:moveTo>
                    <a:cubicBezTo>
                      <a:pt x="559" y="1524"/>
                      <a:pt x="651" y="1450"/>
                      <a:pt x="696" y="1306"/>
                    </a:cubicBezTo>
                    <a:cubicBezTo>
                      <a:pt x="720" y="1233"/>
                      <a:pt x="735" y="1072"/>
                      <a:pt x="711" y="985"/>
                    </a:cubicBezTo>
                    <a:cubicBezTo>
                      <a:pt x="671" y="836"/>
                      <a:pt x="537" y="670"/>
                      <a:pt x="348" y="673"/>
                    </a:cubicBezTo>
                    <a:cubicBezTo>
                      <a:pt x="334" y="674"/>
                      <a:pt x="321" y="676"/>
                      <a:pt x="307" y="677"/>
                    </a:cubicBezTo>
                    <a:cubicBezTo>
                      <a:pt x="284" y="682"/>
                      <a:pt x="258" y="692"/>
                      <a:pt x="239" y="703"/>
                    </a:cubicBezTo>
                    <a:cubicBezTo>
                      <a:pt x="129" y="768"/>
                      <a:pt x="75" y="891"/>
                      <a:pt x="44" y="1035"/>
                    </a:cubicBezTo>
                    <a:cubicBezTo>
                      <a:pt x="0" y="1241"/>
                      <a:pt x="96" y="1428"/>
                      <a:pt x="215" y="1507"/>
                    </a:cubicBezTo>
                    <a:cubicBezTo>
                      <a:pt x="255" y="1533"/>
                      <a:pt x="321" y="1564"/>
                      <a:pt x="397" y="1551"/>
                    </a:cubicBezTo>
                    <a:close/>
                    <a:moveTo>
                      <a:pt x="2720" y="1180"/>
                    </a:moveTo>
                    <a:cubicBezTo>
                      <a:pt x="2669" y="1010"/>
                      <a:pt x="2568" y="890"/>
                      <a:pt x="2343" y="893"/>
                    </a:cubicBezTo>
                    <a:cubicBezTo>
                      <a:pt x="2329" y="894"/>
                      <a:pt x="2316" y="896"/>
                      <a:pt x="2302" y="898"/>
                    </a:cubicBezTo>
                    <a:cubicBezTo>
                      <a:pt x="2283" y="903"/>
                      <a:pt x="2264" y="908"/>
                      <a:pt x="2245" y="914"/>
                    </a:cubicBezTo>
                    <a:cubicBezTo>
                      <a:pt x="2161" y="948"/>
                      <a:pt x="2108" y="1021"/>
                      <a:pt x="2079" y="1111"/>
                    </a:cubicBezTo>
                    <a:cubicBezTo>
                      <a:pt x="2064" y="1158"/>
                      <a:pt x="2062" y="1209"/>
                      <a:pt x="2053" y="1264"/>
                    </a:cubicBezTo>
                    <a:lnTo>
                      <a:pt x="2053" y="1397"/>
                    </a:lnTo>
                    <a:cubicBezTo>
                      <a:pt x="2062" y="1449"/>
                      <a:pt x="2058" y="1493"/>
                      <a:pt x="2072" y="1536"/>
                    </a:cubicBezTo>
                    <a:cubicBezTo>
                      <a:pt x="2113" y="1670"/>
                      <a:pt x="2188" y="1718"/>
                      <a:pt x="2337" y="1744"/>
                    </a:cubicBezTo>
                    <a:cubicBezTo>
                      <a:pt x="2384" y="1753"/>
                      <a:pt x="2449" y="1752"/>
                      <a:pt x="2493" y="1741"/>
                    </a:cubicBezTo>
                    <a:cubicBezTo>
                      <a:pt x="2629" y="1705"/>
                      <a:pt x="2690" y="1615"/>
                      <a:pt x="2721" y="1475"/>
                    </a:cubicBezTo>
                    <a:cubicBezTo>
                      <a:pt x="2730" y="1436"/>
                      <a:pt x="2724" y="1396"/>
                      <a:pt x="2731" y="1352"/>
                    </a:cubicBezTo>
                    <a:cubicBezTo>
                      <a:pt x="2740" y="1298"/>
                      <a:pt x="2733" y="1223"/>
                      <a:pt x="2720" y="1180"/>
                    </a:cubicBezTo>
                    <a:close/>
                    <a:moveTo>
                      <a:pt x="2275" y="1977"/>
                    </a:moveTo>
                    <a:cubicBezTo>
                      <a:pt x="2206" y="1922"/>
                      <a:pt x="2147" y="1857"/>
                      <a:pt x="2083" y="1798"/>
                    </a:cubicBezTo>
                    <a:cubicBezTo>
                      <a:pt x="2039" y="1759"/>
                      <a:pt x="1992" y="1715"/>
                      <a:pt x="1955" y="1669"/>
                    </a:cubicBezTo>
                    <a:cubicBezTo>
                      <a:pt x="1906" y="1607"/>
                      <a:pt x="1849" y="1550"/>
                      <a:pt x="1805" y="1484"/>
                    </a:cubicBezTo>
                    <a:cubicBezTo>
                      <a:pt x="1757" y="1413"/>
                      <a:pt x="1709" y="1340"/>
                      <a:pt x="1640" y="1290"/>
                    </a:cubicBezTo>
                    <a:cubicBezTo>
                      <a:pt x="1560" y="1233"/>
                      <a:pt x="1480" y="1190"/>
                      <a:pt x="1339" y="1193"/>
                    </a:cubicBezTo>
                    <a:cubicBezTo>
                      <a:pt x="1311" y="1204"/>
                      <a:pt x="1277" y="1200"/>
                      <a:pt x="1249" y="1208"/>
                    </a:cubicBezTo>
                    <a:cubicBezTo>
                      <a:pt x="1171" y="1232"/>
                      <a:pt x="1111" y="1272"/>
                      <a:pt x="1054" y="1317"/>
                    </a:cubicBezTo>
                    <a:cubicBezTo>
                      <a:pt x="994" y="1364"/>
                      <a:pt x="960" y="1436"/>
                      <a:pt x="917" y="1498"/>
                    </a:cubicBezTo>
                    <a:cubicBezTo>
                      <a:pt x="880" y="1551"/>
                      <a:pt x="833" y="1595"/>
                      <a:pt x="793" y="1644"/>
                    </a:cubicBezTo>
                    <a:cubicBezTo>
                      <a:pt x="775" y="1663"/>
                      <a:pt x="756" y="1682"/>
                      <a:pt x="738" y="1702"/>
                    </a:cubicBezTo>
                    <a:cubicBezTo>
                      <a:pt x="680" y="1748"/>
                      <a:pt x="630" y="1805"/>
                      <a:pt x="573" y="1851"/>
                    </a:cubicBezTo>
                    <a:cubicBezTo>
                      <a:pt x="443" y="1954"/>
                      <a:pt x="352" y="2024"/>
                      <a:pt x="267" y="2174"/>
                    </a:cubicBezTo>
                    <a:cubicBezTo>
                      <a:pt x="149" y="2383"/>
                      <a:pt x="256" y="2695"/>
                      <a:pt x="393" y="2805"/>
                    </a:cubicBezTo>
                    <a:cubicBezTo>
                      <a:pt x="440" y="2843"/>
                      <a:pt x="497" y="2875"/>
                      <a:pt x="564" y="2892"/>
                    </a:cubicBezTo>
                    <a:cubicBezTo>
                      <a:pt x="597" y="2900"/>
                      <a:pt x="635" y="2897"/>
                      <a:pt x="672" y="2903"/>
                    </a:cubicBezTo>
                    <a:lnTo>
                      <a:pt x="731" y="2903"/>
                    </a:lnTo>
                    <a:cubicBezTo>
                      <a:pt x="759" y="2908"/>
                      <a:pt x="799" y="2906"/>
                      <a:pt x="826" y="2902"/>
                    </a:cubicBezTo>
                    <a:cubicBezTo>
                      <a:pt x="846" y="2901"/>
                      <a:pt x="865" y="2900"/>
                      <a:pt x="885" y="2900"/>
                    </a:cubicBezTo>
                    <a:cubicBezTo>
                      <a:pt x="943" y="2890"/>
                      <a:pt x="1000" y="2891"/>
                      <a:pt x="1055" y="2880"/>
                    </a:cubicBezTo>
                    <a:cubicBezTo>
                      <a:pt x="1118" y="2867"/>
                      <a:pt x="1179" y="2857"/>
                      <a:pt x="1245" y="2844"/>
                    </a:cubicBezTo>
                    <a:cubicBezTo>
                      <a:pt x="1271" y="2843"/>
                      <a:pt x="1298" y="2841"/>
                      <a:pt x="1324" y="2840"/>
                    </a:cubicBezTo>
                    <a:lnTo>
                      <a:pt x="1401" y="2838"/>
                    </a:lnTo>
                    <a:cubicBezTo>
                      <a:pt x="1460" y="2848"/>
                      <a:pt x="1516" y="2847"/>
                      <a:pt x="1570" y="2858"/>
                    </a:cubicBezTo>
                    <a:cubicBezTo>
                      <a:pt x="1624" y="2873"/>
                      <a:pt x="1679" y="2887"/>
                      <a:pt x="1733" y="2902"/>
                    </a:cubicBezTo>
                    <a:cubicBezTo>
                      <a:pt x="1773" y="2909"/>
                      <a:pt x="1813" y="2917"/>
                      <a:pt x="1853" y="2924"/>
                    </a:cubicBezTo>
                    <a:cubicBezTo>
                      <a:pt x="2014" y="2955"/>
                      <a:pt x="2206" y="2925"/>
                      <a:pt x="2308" y="2864"/>
                    </a:cubicBezTo>
                    <a:cubicBezTo>
                      <a:pt x="2358" y="2834"/>
                      <a:pt x="2400" y="2795"/>
                      <a:pt x="2433" y="2748"/>
                    </a:cubicBezTo>
                    <a:cubicBezTo>
                      <a:pt x="2514" y="2631"/>
                      <a:pt x="2564" y="2389"/>
                      <a:pt x="2493" y="2224"/>
                    </a:cubicBezTo>
                    <a:cubicBezTo>
                      <a:pt x="2444" y="2113"/>
                      <a:pt x="2363" y="2048"/>
                      <a:pt x="2275" y="1977"/>
                    </a:cubicBezTo>
                    <a:close/>
                    <a:moveTo>
                      <a:pt x="1276" y="2668"/>
                    </a:moveTo>
                    <a:cubicBezTo>
                      <a:pt x="1276" y="2668"/>
                      <a:pt x="1115" y="2668"/>
                      <a:pt x="1032" y="2668"/>
                    </a:cubicBezTo>
                    <a:cubicBezTo>
                      <a:pt x="975" y="2668"/>
                      <a:pt x="877" y="2677"/>
                      <a:pt x="830" y="2665"/>
                    </a:cubicBezTo>
                    <a:cubicBezTo>
                      <a:pt x="686" y="2626"/>
                      <a:pt x="606" y="2531"/>
                      <a:pt x="575" y="2378"/>
                    </a:cubicBezTo>
                    <a:cubicBezTo>
                      <a:pt x="568" y="2341"/>
                      <a:pt x="563" y="2287"/>
                      <a:pt x="570" y="2244"/>
                    </a:cubicBezTo>
                    <a:cubicBezTo>
                      <a:pt x="575" y="2214"/>
                      <a:pt x="579" y="2189"/>
                      <a:pt x="589" y="2165"/>
                    </a:cubicBezTo>
                    <a:cubicBezTo>
                      <a:pt x="636" y="2049"/>
                      <a:pt x="728" y="1963"/>
                      <a:pt x="868" y="1939"/>
                    </a:cubicBezTo>
                    <a:cubicBezTo>
                      <a:pt x="941" y="1939"/>
                      <a:pt x="1015" y="1938"/>
                      <a:pt x="1089" y="1938"/>
                    </a:cubicBezTo>
                    <a:cubicBezTo>
                      <a:pt x="1090" y="1937"/>
                      <a:pt x="1092" y="1937"/>
                      <a:pt x="1093" y="1937"/>
                    </a:cubicBezTo>
                    <a:cubicBezTo>
                      <a:pt x="1094" y="1848"/>
                      <a:pt x="1094" y="1760"/>
                      <a:pt x="1095" y="1671"/>
                    </a:cubicBezTo>
                    <a:cubicBezTo>
                      <a:pt x="1097" y="1670"/>
                      <a:pt x="1099" y="1669"/>
                      <a:pt x="1101" y="1667"/>
                    </a:cubicBezTo>
                    <a:cubicBezTo>
                      <a:pt x="1159" y="1668"/>
                      <a:pt x="1277" y="1670"/>
                      <a:pt x="1277" y="1670"/>
                    </a:cubicBezTo>
                    <a:lnTo>
                      <a:pt x="1276" y="2668"/>
                    </a:lnTo>
                    <a:close/>
                    <a:moveTo>
                      <a:pt x="2036" y="2668"/>
                    </a:moveTo>
                    <a:cubicBezTo>
                      <a:pt x="2036" y="2668"/>
                      <a:pt x="1876" y="2668"/>
                      <a:pt x="1790" y="2668"/>
                    </a:cubicBezTo>
                    <a:cubicBezTo>
                      <a:pt x="1650" y="2668"/>
                      <a:pt x="1521" y="2683"/>
                      <a:pt x="1449" y="2612"/>
                    </a:cubicBezTo>
                    <a:cubicBezTo>
                      <a:pt x="1381" y="2546"/>
                      <a:pt x="1387" y="2462"/>
                      <a:pt x="1387" y="2329"/>
                    </a:cubicBezTo>
                    <a:cubicBezTo>
                      <a:pt x="1387" y="2205"/>
                      <a:pt x="1387" y="1955"/>
                      <a:pt x="1387" y="1955"/>
                    </a:cubicBezTo>
                    <a:lnTo>
                      <a:pt x="1576" y="1955"/>
                    </a:lnTo>
                    <a:lnTo>
                      <a:pt x="1576" y="2348"/>
                    </a:lnTo>
                    <a:cubicBezTo>
                      <a:pt x="1576" y="2348"/>
                      <a:pt x="1571" y="2445"/>
                      <a:pt x="1590" y="2471"/>
                    </a:cubicBezTo>
                    <a:cubicBezTo>
                      <a:pt x="1616" y="2509"/>
                      <a:pt x="1681" y="2502"/>
                      <a:pt x="1745" y="2502"/>
                    </a:cubicBezTo>
                    <a:cubicBezTo>
                      <a:pt x="1778" y="2501"/>
                      <a:pt x="1849" y="2501"/>
                      <a:pt x="1849" y="2501"/>
                    </a:cubicBezTo>
                    <a:lnTo>
                      <a:pt x="1849" y="1955"/>
                    </a:lnTo>
                    <a:lnTo>
                      <a:pt x="2036" y="1955"/>
                    </a:lnTo>
                    <a:lnTo>
                      <a:pt x="2036" y="2668"/>
                    </a:lnTo>
                    <a:close/>
                    <a:moveTo>
                      <a:pt x="770" y="2222"/>
                    </a:moveTo>
                    <a:cubicBezTo>
                      <a:pt x="731" y="2348"/>
                      <a:pt x="783" y="2466"/>
                      <a:pt x="882" y="2497"/>
                    </a:cubicBezTo>
                    <a:cubicBezTo>
                      <a:pt x="908" y="2505"/>
                      <a:pt x="945" y="2502"/>
                      <a:pt x="978" y="2502"/>
                    </a:cubicBezTo>
                    <a:cubicBezTo>
                      <a:pt x="1050" y="2501"/>
                      <a:pt x="1085" y="2502"/>
                      <a:pt x="1085" y="2502"/>
                    </a:cubicBezTo>
                    <a:lnTo>
                      <a:pt x="1085" y="2107"/>
                    </a:lnTo>
                    <a:cubicBezTo>
                      <a:pt x="1085" y="2107"/>
                      <a:pt x="965" y="2106"/>
                      <a:pt x="906" y="2105"/>
                    </a:cubicBezTo>
                    <a:cubicBezTo>
                      <a:pt x="868" y="2112"/>
                      <a:pt x="793" y="2148"/>
                      <a:pt x="770" y="2222"/>
                    </a:cubicBezTo>
                    <a:close/>
                  </a:path>
                </a:pathLst>
              </a:custGeom>
              <a:solidFill>
                <a:srgbClr val="1B78D7"/>
              </a:solidFill>
              <a:ln w="0">
                <a:noFill/>
                <a:prstDash val="solid"/>
                <a:round/>
              </a:ln>
              <a:extLst>
                <a:ext uri="{91240B29-F687-4F45-9708-019B960494DF}">
                  <a14:hiddenLine xmlns:a14="http://schemas.microsoft.com/office/drawing/2010/main" w="0">
                    <a:solidFill>
                      <a:srgbClr val="878787"/>
                    </a:solidFill>
                    <a:prstDash val="solid"/>
                    <a:round/>
                    <a:headEnd type="none" w="med" len="med"/>
                    <a:tailEnd type="none" w="med" len="me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878787"/>
                  </a:solidFill>
                </a:endParaRPr>
              </a:p>
            </p:txBody>
          </p:sp>
        </p:grpSp>
        <p:sp>
          <p:nvSpPr>
            <p:cNvPr id="63" name="矩形 62"/>
            <p:cNvSpPr/>
            <p:nvPr/>
          </p:nvSpPr>
          <p:spPr>
            <a:xfrm>
              <a:off x="3880060" y="4494555"/>
              <a:ext cx="189595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rPr>
                <a:t>自定义策略监控网盘、飞鸽等带有发送文件功能类软件</a:t>
              </a:r>
              <a:endParaRPr lang="zh-CN" altLang="en-US" sz="1400" dirty="0">
                <a:solidFill>
                  <a:schemeClr val="tx1">
                    <a:lumMod val="50000"/>
                    <a:lumOff val="50000"/>
                  </a:schemeClr>
                </a:solidFill>
              </a:endParaRPr>
            </a:p>
          </p:txBody>
        </p:sp>
      </p:grpSp>
      <p:grpSp>
        <p:nvGrpSpPr>
          <p:cNvPr id="69" name="组合 68"/>
          <p:cNvGrpSpPr/>
          <p:nvPr/>
        </p:nvGrpSpPr>
        <p:grpSpPr>
          <a:xfrm>
            <a:off x="7864063" y="1410734"/>
            <a:ext cx="3579700" cy="2591355"/>
            <a:chOff x="6302854" y="3687393"/>
            <a:chExt cx="2090754" cy="1678188"/>
          </a:xfrm>
        </p:grpSpPr>
        <p:sp>
          <p:nvSpPr>
            <p:cNvPr id="70" name="矩形 69"/>
            <p:cNvSpPr/>
            <p:nvPr/>
          </p:nvSpPr>
          <p:spPr>
            <a:xfrm>
              <a:off x="6302854" y="3687393"/>
              <a:ext cx="2090754" cy="167818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lnSpc>
                  <a:spcPct val="130000"/>
                </a:lnSpc>
              </a:pPr>
              <a:endParaRPr lang="zh-CN" altLang="en-US" sz="300" dirty="0">
                <a:solidFill>
                  <a:sysClr val="windowText" lastClr="000000"/>
                </a:solidFill>
              </a:endParaRPr>
            </a:p>
          </p:txBody>
        </p:sp>
        <p:sp>
          <p:nvSpPr>
            <p:cNvPr id="71" name="矩形 70"/>
            <p:cNvSpPr/>
            <p:nvPr/>
          </p:nvSpPr>
          <p:spPr>
            <a:xfrm>
              <a:off x="6415984" y="4640473"/>
              <a:ext cx="1864494" cy="579191"/>
            </a:xfrm>
            <a:prstGeom prst="rect">
              <a:avLst/>
            </a:prstGeom>
          </p:spPr>
          <p:txBody>
            <a:bodyPr anchor="ctr"/>
            <a:lstStyle/>
            <a:p>
              <a:pPr algn="ctr"/>
            </a:p>
          </p:txBody>
        </p:sp>
        <p:grpSp>
          <p:nvGrpSpPr>
            <p:cNvPr id="74" name="PA-app-store-apple-apple-app-store-app-store-logo-appstore-apps-icon-multiColor-multiColor-278713"/>
            <p:cNvGrpSpPr>
              <a:grpSpLocks noChangeAspect="1"/>
            </p:cNvGrpSpPr>
            <p:nvPr>
              <p:custDataLst>
                <p:tags r:id="rId8"/>
              </p:custDataLst>
            </p:nvPr>
          </p:nvGrpSpPr>
          <p:grpSpPr bwMode="auto">
            <a:xfrm>
              <a:off x="7167017" y="3964330"/>
              <a:ext cx="362425" cy="361635"/>
              <a:chOff x="3386" y="1707"/>
              <a:chExt cx="917" cy="915"/>
            </a:xfrm>
          </p:grpSpPr>
          <p:sp>
            <p:nvSpPr>
              <p:cNvPr id="77" name="PA-矩形 1787"/>
              <p:cNvSpPr>
                <a:spLocks noChangeArrowheads="1"/>
              </p:cNvSpPr>
              <p:nvPr>
                <p:custDataLst>
                  <p:tags r:id="rId9"/>
                </p:custDataLst>
              </p:nvPr>
            </p:nvSpPr>
            <p:spPr bwMode="auto">
              <a:xfrm>
                <a:off x="3389" y="1710"/>
                <a:ext cx="914" cy="912"/>
              </a:xfrm>
              <a:prstGeom prst="rect">
                <a:avLst/>
              </a:prstGeom>
              <a:solidFill>
                <a:srgbClr val="118ACB"/>
              </a:solidFill>
              <a:ln>
                <a:noFill/>
              </a:ln>
              <a:extLst>
                <a:ext uri="{91240B29-F687-4F45-9708-019B960494DF}">
                  <a14:hiddenLine xmlns:a14="http://schemas.microsoft.com/office/drawing/2010/main" w="9525">
                    <a:solidFill>
                      <a:srgbClr val="878787"/>
                    </a:solidFill>
                    <a:prstDash val="solid"/>
                    <a:miter lim="800000"/>
                    <a:headEnd type="none" w="med" len="med"/>
                    <a:tailEnd type="none" w="med" len="me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878787"/>
                  </a:solidFill>
                </a:endParaRPr>
              </a:p>
            </p:txBody>
          </p:sp>
          <p:sp>
            <p:nvSpPr>
              <p:cNvPr id="78" name="PA-椭圆 1788"/>
              <p:cNvSpPr>
                <a:spLocks noChangeArrowheads="1"/>
              </p:cNvSpPr>
              <p:nvPr>
                <p:custDataLst>
                  <p:tags r:id="rId10"/>
                </p:custDataLst>
              </p:nvPr>
            </p:nvSpPr>
            <p:spPr bwMode="auto">
              <a:xfrm>
                <a:off x="3386" y="1707"/>
                <a:ext cx="908" cy="906"/>
              </a:xfrm>
              <a:prstGeom prst="ellipse">
                <a:avLst/>
              </a:prstGeom>
              <a:solidFill>
                <a:srgbClr val="FFFFFF"/>
              </a:solidFill>
              <a:ln w="0">
                <a:noFill/>
                <a:prstDash val="solid"/>
                <a:round/>
              </a:ln>
              <a:extLst>
                <a:ext uri="{91240B29-F687-4F45-9708-019B960494DF}">
                  <a14:hiddenLine xmlns:a14="http://schemas.microsoft.com/office/drawing/2010/main" w="0">
                    <a:solidFill>
                      <a:srgbClr val="878787"/>
                    </a:solidFill>
                    <a:prstDash val="solid"/>
                    <a:round/>
                    <a:headEnd type="none" w="med" len="med"/>
                    <a:tailEnd type="none" w="med" len="me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878787"/>
                  </a:solidFill>
                </a:endParaRPr>
              </a:p>
            </p:txBody>
          </p:sp>
          <p:sp>
            <p:nvSpPr>
              <p:cNvPr id="81" name="PA-矩形 1789"/>
              <p:cNvSpPr>
                <a:spLocks noChangeArrowheads="1"/>
              </p:cNvSpPr>
              <p:nvPr>
                <p:custDataLst>
                  <p:tags r:id="rId11"/>
                </p:custDataLst>
              </p:nvPr>
            </p:nvSpPr>
            <p:spPr bwMode="auto">
              <a:xfrm>
                <a:off x="3389" y="1710"/>
                <a:ext cx="914" cy="912"/>
              </a:xfrm>
              <a:prstGeom prst="rect">
                <a:avLst/>
              </a:prstGeom>
              <a:solidFill>
                <a:srgbClr val="118ACB"/>
              </a:solidFill>
              <a:ln>
                <a:noFill/>
              </a:ln>
              <a:extLst>
                <a:ext uri="{91240B29-F687-4F45-9708-019B960494DF}">
                  <a14:hiddenLine xmlns:a14="http://schemas.microsoft.com/office/drawing/2010/main" w="9525">
                    <a:solidFill>
                      <a:srgbClr val="878787"/>
                    </a:solidFill>
                    <a:prstDash val="solid"/>
                    <a:miter lim="800000"/>
                    <a:headEnd type="none" w="med" len="med"/>
                    <a:tailEnd type="none" w="med" len="me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878787"/>
                  </a:solidFill>
                </a:endParaRPr>
              </a:p>
            </p:txBody>
          </p:sp>
          <p:sp>
            <p:nvSpPr>
              <p:cNvPr id="83" name="PA-矩形 1790"/>
              <p:cNvSpPr>
                <a:spLocks noChangeArrowheads="1"/>
              </p:cNvSpPr>
              <p:nvPr>
                <p:custDataLst>
                  <p:tags r:id="rId12"/>
                </p:custDataLst>
              </p:nvPr>
            </p:nvSpPr>
            <p:spPr bwMode="auto">
              <a:xfrm>
                <a:off x="3837" y="1710"/>
                <a:ext cx="460" cy="912"/>
              </a:xfrm>
              <a:prstGeom prst="rect">
                <a:avLst/>
              </a:prstGeom>
              <a:solidFill>
                <a:srgbClr val="118ACB"/>
              </a:solidFill>
              <a:ln>
                <a:noFill/>
              </a:ln>
              <a:extLst>
                <a:ext uri="{91240B29-F687-4F45-9708-019B960494DF}">
                  <a14:hiddenLine xmlns:a14="http://schemas.microsoft.com/office/drawing/2010/main" w="9525">
                    <a:solidFill>
                      <a:srgbClr val="878787"/>
                    </a:solidFill>
                    <a:prstDash val="solid"/>
                    <a:miter lim="800000"/>
                    <a:headEnd type="none" w="med" len="med"/>
                    <a:tailEnd type="none" w="med" len="me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878787"/>
                  </a:solidFill>
                </a:endParaRPr>
              </a:p>
            </p:txBody>
          </p:sp>
          <p:sp>
            <p:nvSpPr>
              <p:cNvPr id="84" name="PA-任意多边形 1791"/>
              <p:cNvSpPr/>
              <p:nvPr>
                <p:custDataLst>
                  <p:tags r:id="rId13"/>
                </p:custDataLst>
              </p:nvPr>
            </p:nvSpPr>
            <p:spPr bwMode="auto">
              <a:xfrm>
                <a:off x="3840" y="1707"/>
                <a:ext cx="454" cy="906"/>
              </a:xfrm>
              <a:custGeom>
                <a:avLst/>
                <a:gdLst>
                  <a:gd name="T0" fmla="*/ 0 w 1200"/>
                  <a:gd name="T1" fmla="*/ 0 h 2400"/>
                  <a:gd name="T2" fmla="*/ 0 w 1200"/>
                  <a:gd name="T3" fmla="*/ 2400 h 2400"/>
                  <a:gd name="T4" fmla="*/ 1200 w 1200"/>
                  <a:gd name="T5" fmla="*/ 1200 h 2400"/>
                  <a:gd name="T6" fmla="*/ 0 w 1200"/>
                  <a:gd name="T7" fmla="*/ 0 h 2400"/>
                </a:gdLst>
                <a:ahLst/>
                <a:cxnLst>
                  <a:cxn ang="0">
                    <a:pos x="T0" y="T1"/>
                  </a:cxn>
                  <a:cxn ang="0">
                    <a:pos x="T2" y="T3"/>
                  </a:cxn>
                  <a:cxn ang="0">
                    <a:pos x="T4" y="T5"/>
                  </a:cxn>
                  <a:cxn ang="0">
                    <a:pos x="T6" y="T7"/>
                  </a:cxn>
                </a:cxnLst>
                <a:rect l="0" t="0" r="r" b="b"/>
                <a:pathLst>
                  <a:path w="1200" h="2400">
                    <a:moveTo>
                      <a:pt x="0" y="0"/>
                    </a:moveTo>
                    <a:lnTo>
                      <a:pt x="0" y="2400"/>
                    </a:lnTo>
                    <a:cubicBezTo>
                      <a:pt x="663" y="2400"/>
                      <a:pt x="1200" y="1863"/>
                      <a:pt x="1200" y="1200"/>
                    </a:cubicBezTo>
                    <a:cubicBezTo>
                      <a:pt x="1200" y="538"/>
                      <a:pt x="663" y="0"/>
                      <a:pt x="0" y="0"/>
                    </a:cubicBezTo>
                    <a:close/>
                  </a:path>
                </a:pathLst>
              </a:custGeom>
              <a:solidFill>
                <a:srgbClr val="FFFFFF"/>
              </a:solidFill>
              <a:ln w="0">
                <a:noFill/>
                <a:prstDash val="solid"/>
                <a:round/>
              </a:ln>
              <a:extLst>
                <a:ext uri="{91240B29-F687-4F45-9708-019B960494DF}">
                  <a14:hiddenLine xmlns:a14="http://schemas.microsoft.com/office/drawing/2010/main" w="0">
                    <a:solidFill>
                      <a:srgbClr val="878787"/>
                    </a:solidFill>
                    <a:prstDash val="solid"/>
                    <a:round/>
                    <a:headEnd type="none" w="med" len="med"/>
                    <a:tailEnd type="none" w="med" len="me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878787"/>
                  </a:solidFill>
                </a:endParaRPr>
              </a:p>
            </p:txBody>
          </p:sp>
          <p:sp>
            <p:nvSpPr>
              <p:cNvPr id="85" name="PA-矩形 1792"/>
              <p:cNvSpPr>
                <a:spLocks noChangeArrowheads="1"/>
              </p:cNvSpPr>
              <p:nvPr>
                <p:custDataLst>
                  <p:tags r:id="rId14"/>
                </p:custDataLst>
              </p:nvPr>
            </p:nvSpPr>
            <p:spPr bwMode="auto">
              <a:xfrm>
                <a:off x="3837" y="1710"/>
                <a:ext cx="460" cy="912"/>
              </a:xfrm>
              <a:prstGeom prst="rect">
                <a:avLst/>
              </a:prstGeom>
              <a:solidFill>
                <a:srgbClr val="118ACB"/>
              </a:solidFill>
              <a:ln>
                <a:noFill/>
              </a:ln>
              <a:extLst>
                <a:ext uri="{91240B29-F687-4F45-9708-019B960494DF}">
                  <a14:hiddenLine xmlns:a14="http://schemas.microsoft.com/office/drawing/2010/main" w="9525">
                    <a:solidFill>
                      <a:srgbClr val="878787"/>
                    </a:solidFill>
                    <a:prstDash val="solid"/>
                    <a:miter lim="800000"/>
                    <a:headEnd type="none" w="med" len="med"/>
                    <a:tailEnd type="none" w="med" len="me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878787"/>
                  </a:solidFill>
                </a:endParaRPr>
              </a:p>
            </p:txBody>
          </p:sp>
          <p:sp>
            <p:nvSpPr>
              <p:cNvPr id="86" name="PA-椭圆 1793"/>
              <p:cNvSpPr>
                <a:spLocks noChangeArrowheads="1"/>
              </p:cNvSpPr>
              <p:nvPr>
                <p:custDataLst>
                  <p:tags r:id="rId15"/>
                </p:custDataLst>
              </p:nvPr>
            </p:nvSpPr>
            <p:spPr bwMode="auto">
              <a:xfrm>
                <a:off x="3444" y="1765"/>
                <a:ext cx="793" cy="791"/>
              </a:xfrm>
              <a:prstGeom prst="ellipse">
                <a:avLst/>
              </a:prstGeom>
              <a:solidFill>
                <a:srgbClr val="118ACB"/>
              </a:solidFill>
              <a:ln w="0">
                <a:noFill/>
                <a:prstDash val="solid"/>
                <a:round/>
              </a:ln>
              <a:extLst>
                <a:ext uri="{91240B29-F687-4F45-9708-019B960494DF}">
                  <a14:hiddenLine xmlns:a14="http://schemas.microsoft.com/office/drawing/2010/main" w="0">
                    <a:solidFill>
                      <a:srgbClr val="878787"/>
                    </a:solidFill>
                    <a:prstDash val="solid"/>
                    <a:round/>
                    <a:headEnd type="none" w="med" len="med"/>
                    <a:tailEnd type="none" w="med" len="me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878787"/>
                  </a:solidFill>
                </a:endParaRPr>
              </a:p>
            </p:txBody>
          </p:sp>
          <p:sp>
            <p:nvSpPr>
              <p:cNvPr id="87" name="PA-任意多边形 1794"/>
              <p:cNvSpPr/>
              <p:nvPr>
                <p:custDataLst>
                  <p:tags r:id="rId16"/>
                </p:custDataLst>
              </p:nvPr>
            </p:nvSpPr>
            <p:spPr bwMode="auto">
              <a:xfrm>
                <a:off x="3840" y="1765"/>
                <a:ext cx="397" cy="791"/>
              </a:xfrm>
              <a:custGeom>
                <a:avLst/>
                <a:gdLst>
                  <a:gd name="T0" fmla="*/ 0 w 1048"/>
                  <a:gd name="T1" fmla="*/ 0 h 2095"/>
                  <a:gd name="T2" fmla="*/ 0 w 1048"/>
                  <a:gd name="T3" fmla="*/ 2095 h 2095"/>
                  <a:gd name="T4" fmla="*/ 1048 w 1048"/>
                  <a:gd name="T5" fmla="*/ 1047 h 2095"/>
                  <a:gd name="T6" fmla="*/ 0 w 1048"/>
                  <a:gd name="T7" fmla="*/ 0 h 2095"/>
                </a:gdLst>
                <a:ahLst/>
                <a:cxnLst>
                  <a:cxn ang="0">
                    <a:pos x="T0" y="T1"/>
                  </a:cxn>
                  <a:cxn ang="0">
                    <a:pos x="T2" y="T3"/>
                  </a:cxn>
                  <a:cxn ang="0">
                    <a:pos x="T4" y="T5"/>
                  </a:cxn>
                  <a:cxn ang="0">
                    <a:pos x="T6" y="T7"/>
                  </a:cxn>
                </a:cxnLst>
                <a:rect l="0" t="0" r="r" b="b"/>
                <a:pathLst>
                  <a:path w="1048" h="2095">
                    <a:moveTo>
                      <a:pt x="0" y="0"/>
                    </a:moveTo>
                    <a:lnTo>
                      <a:pt x="0" y="2095"/>
                    </a:lnTo>
                    <a:cubicBezTo>
                      <a:pt x="579" y="2095"/>
                      <a:pt x="1048" y="1626"/>
                      <a:pt x="1048" y="1047"/>
                    </a:cubicBezTo>
                    <a:cubicBezTo>
                      <a:pt x="1048" y="469"/>
                      <a:pt x="579" y="0"/>
                      <a:pt x="0" y="0"/>
                    </a:cubicBezTo>
                    <a:close/>
                  </a:path>
                </a:pathLst>
              </a:custGeom>
              <a:solidFill>
                <a:srgbClr val="1281BD"/>
              </a:solidFill>
              <a:ln w="0">
                <a:noFill/>
                <a:prstDash val="solid"/>
                <a:round/>
              </a:ln>
              <a:extLst>
                <a:ext uri="{91240B29-F687-4F45-9708-019B960494DF}">
                  <a14:hiddenLine xmlns:a14="http://schemas.microsoft.com/office/drawing/2010/main" w="0">
                    <a:solidFill>
                      <a:srgbClr val="878787"/>
                    </a:solidFill>
                    <a:prstDash val="solid"/>
                    <a:round/>
                    <a:headEnd type="none" w="med" len="med"/>
                    <a:tailEnd type="none" w="med" len="me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878787"/>
                  </a:solidFill>
                </a:endParaRPr>
              </a:p>
            </p:txBody>
          </p:sp>
          <p:sp>
            <p:nvSpPr>
              <p:cNvPr id="88" name="PA-任意多边形 1795"/>
              <p:cNvSpPr/>
              <p:nvPr>
                <p:custDataLst>
                  <p:tags r:id="rId17"/>
                </p:custDataLst>
              </p:nvPr>
            </p:nvSpPr>
            <p:spPr bwMode="auto">
              <a:xfrm>
                <a:off x="3444" y="2143"/>
                <a:ext cx="396" cy="413"/>
              </a:xfrm>
              <a:custGeom>
                <a:avLst/>
                <a:gdLst>
                  <a:gd name="T0" fmla="*/ 1 w 1047"/>
                  <a:gd name="T1" fmla="*/ 0 h 1094"/>
                  <a:gd name="T2" fmla="*/ 0 w 1047"/>
                  <a:gd name="T3" fmla="*/ 46 h 1094"/>
                  <a:gd name="T4" fmla="*/ 1047 w 1047"/>
                  <a:gd name="T5" fmla="*/ 1094 h 1094"/>
                  <a:gd name="T6" fmla="*/ 1047 w 1047"/>
                  <a:gd name="T7" fmla="*/ 1001 h 1094"/>
                  <a:gd name="T8" fmla="*/ 1 w 1047"/>
                  <a:gd name="T9" fmla="*/ 0 h 1094"/>
                </a:gdLst>
                <a:ahLst/>
                <a:cxnLst>
                  <a:cxn ang="0">
                    <a:pos x="T0" y="T1"/>
                  </a:cxn>
                  <a:cxn ang="0">
                    <a:pos x="T2" y="T3"/>
                  </a:cxn>
                  <a:cxn ang="0">
                    <a:pos x="T4" y="T5"/>
                  </a:cxn>
                  <a:cxn ang="0">
                    <a:pos x="T6" y="T7"/>
                  </a:cxn>
                  <a:cxn ang="0">
                    <a:pos x="T8" y="T9"/>
                  </a:cxn>
                </a:cxnLst>
                <a:rect l="0" t="0" r="r" b="b"/>
                <a:pathLst>
                  <a:path w="1047" h="1094">
                    <a:moveTo>
                      <a:pt x="1" y="0"/>
                    </a:moveTo>
                    <a:cubicBezTo>
                      <a:pt x="0" y="15"/>
                      <a:pt x="0" y="31"/>
                      <a:pt x="0" y="46"/>
                    </a:cubicBezTo>
                    <a:cubicBezTo>
                      <a:pt x="0" y="625"/>
                      <a:pt x="469" y="1094"/>
                      <a:pt x="1047" y="1094"/>
                    </a:cubicBezTo>
                    <a:lnTo>
                      <a:pt x="1047" y="1001"/>
                    </a:lnTo>
                    <a:cubicBezTo>
                      <a:pt x="484" y="1001"/>
                      <a:pt x="25" y="557"/>
                      <a:pt x="1" y="0"/>
                    </a:cubicBezTo>
                    <a:close/>
                  </a:path>
                </a:pathLst>
              </a:custGeom>
              <a:solidFill>
                <a:srgbClr val="1281BD"/>
              </a:solidFill>
              <a:ln w="0">
                <a:noFill/>
                <a:prstDash val="solid"/>
                <a:round/>
              </a:ln>
              <a:extLst>
                <a:ext uri="{91240B29-F687-4F45-9708-019B960494DF}">
                  <a14:hiddenLine xmlns:a14="http://schemas.microsoft.com/office/drawing/2010/main" w="0">
                    <a:solidFill>
                      <a:srgbClr val="878787"/>
                    </a:solidFill>
                    <a:prstDash val="solid"/>
                    <a:round/>
                    <a:headEnd type="none" w="med" len="med"/>
                    <a:tailEnd type="none" w="med" len="me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878787"/>
                  </a:solidFill>
                </a:endParaRPr>
              </a:p>
            </p:txBody>
          </p:sp>
          <p:sp>
            <p:nvSpPr>
              <p:cNvPr id="89" name="PA-任意多边形 1796"/>
              <p:cNvSpPr/>
              <p:nvPr>
                <p:custDataLst>
                  <p:tags r:id="rId18"/>
                </p:custDataLst>
              </p:nvPr>
            </p:nvSpPr>
            <p:spPr bwMode="auto">
              <a:xfrm>
                <a:off x="3840" y="2143"/>
                <a:ext cx="397" cy="413"/>
              </a:xfrm>
              <a:custGeom>
                <a:avLst/>
                <a:gdLst>
                  <a:gd name="T0" fmla="*/ 1047 w 1048"/>
                  <a:gd name="T1" fmla="*/ 0 h 1094"/>
                  <a:gd name="T2" fmla="*/ 0 w 1048"/>
                  <a:gd name="T3" fmla="*/ 1001 h 1094"/>
                  <a:gd name="T4" fmla="*/ 0 w 1048"/>
                  <a:gd name="T5" fmla="*/ 1094 h 1094"/>
                  <a:gd name="T6" fmla="*/ 1048 w 1048"/>
                  <a:gd name="T7" fmla="*/ 46 h 1094"/>
                  <a:gd name="T8" fmla="*/ 1047 w 1048"/>
                  <a:gd name="T9" fmla="*/ 0 h 1094"/>
                </a:gdLst>
                <a:ahLst/>
                <a:cxnLst>
                  <a:cxn ang="0">
                    <a:pos x="T0" y="T1"/>
                  </a:cxn>
                  <a:cxn ang="0">
                    <a:pos x="T2" y="T3"/>
                  </a:cxn>
                  <a:cxn ang="0">
                    <a:pos x="T4" y="T5"/>
                  </a:cxn>
                  <a:cxn ang="0">
                    <a:pos x="T6" y="T7"/>
                  </a:cxn>
                  <a:cxn ang="0">
                    <a:pos x="T8" y="T9"/>
                  </a:cxn>
                </a:cxnLst>
                <a:rect l="0" t="0" r="r" b="b"/>
                <a:pathLst>
                  <a:path w="1048" h="1094">
                    <a:moveTo>
                      <a:pt x="1047" y="0"/>
                    </a:moveTo>
                    <a:cubicBezTo>
                      <a:pt x="1023" y="557"/>
                      <a:pt x="563" y="1001"/>
                      <a:pt x="0" y="1001"/>
                    </a:cubicBezTo>
                    <a:lnTo>
                      <a:pt x="0" y="1094"/>
                    </a:lnTo>
                    <a:cubicBezTo>
                      <a:pt x="579" y="1094"/>
                      <a:pt x="1048" y="625"/>
                      <a:pt x="1048" y="46"/>
                    </a:cubicBezTo>
                    <a:cubicBezTo>
                      <a:pt x="1048" y="31"/>
                      <a:pt x="1048" y="15"/>
                      <a:pt x="1047" y="0"/>
                    </a:cubicBezTo>
                    <a:close/>
                  </a:path>
                </a:pathLst>
              </a:custGeom>
              <a:solidFill>
                <a:srgbClr val="1178B1"/>
              </a:solidFill>
              <a:ln w="0">
                <a:noFill/>
                <a:prstDash val="solid"/>
                <a:round/>
              </a:ln>
              <a:extLst>
                <a:ext uri="{91240B29-F687-4F45-9708-019B960494DF}">
                  <a14:hiddenLine xmlns:a14="http://schemas.microsoft.com/office/drawing/2010/main" w="0">
                    <a:solidFill>
                      <a:srgbClr val="878787"/>
                    </a:solidFill>
                    <a:prstDash val="solid"/>
                    <a:round/>
                    <a:headEnd type="none" w="med" len="med"/>
                    <a:tailEnd type="none" w="med" len="me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878787"/>
                  </a:solidFill>
                </a:endParaRPr>
              </a:p>
            </p:txBody>
          </p:sp>
          <p:sp>
            <p:nvSpPr>
              <p:cNvPr id="90" name="PA-任意多边形 1797"/>
              <p:cNvSpPr>
                <a:spLocks noEditPoints="1"/>
              </p:cNvSpPr>
              <p:nvPr>
                <p:custDataLst>
                  <p:tags r:id="rId19"/>
                </p:custDataLst>
              </p:nvPr>
            </p:nvSpPr>
            <p:spPr bwMode="auto">
              <a:xfrm>
                <a:off x="3576" y="1910"/>
                <a:ext cx="528" cy="497"/>
              </a:xfrm>
              <a:custGeom>
                <a:avLst/>
                <a:gdLst>
                  <a:gd name="T0" fmla="*/ 0 w 1395"/>
                  <a:gd name="T1" fmla="*/ 609 h 1317"/>
                  <a:gd name="T2" fmla="*/ 356 w 1395"/>
                  <a:gd name="T3" fmla="*/ 580 h 1317"/>
                  <a:gd name="T4" fmla="*/ 29 w 1395"/>
                  <a:gd name="T5" fmla="*/ 827 h 1317"/>
                  <a:gd name="T6" fmla="*/ 232 w 1395"/>
                  <a:gd name="T7" fmla="*/ 1197 h 1317"/>
                  <a:gd name="T8" fmla="*/ 101 w 1395"/>
                  <a:gd name="T9" fmla="*/ 1257 h 1317"/>
                  <a:gd name="T10" fmla="*/ 147 w 1395"/>
                  <a:gd name="T11" fmla="*/ 1114 h 1317"/>
                  <a:gd name="T12" fmla="*/ 232 w 1395"/>
                  <a:gd name="T13" fmla="*/ 1197 h 1317"/>
                  <a:gd name="T14" fmla="*/ 259 w 1395"/>
                  <a:gd name="T15" fmla="*/ 1125 h 1317"/>
                  <a:gd name="T16" fmla="*/ 163 w 1395"/>
                  <a:gd name="T17" fmla="*/ 1033 h 1317"/>
                  <a:gd name="T18" fmla="*/ 423 w 1395"/>
                  <a:gd name="T19" fmla="*/ 580 h 1317"/>
                  <a:gd name="T20" fmla="*/ 596 w 1395"/>
                  <a:gd name="T21" fmla="*/ 344 h 1317"/>
                  <a:gd name="T22" fmla="*/ 692 w 1395"/>
                  <a:gd name="T23" fmla="*/ 436 h 1317"/>
                  <a:gd name="T24" fmla="*/ 467 w 1395"/>
                  <a:gd name="T25" fmla="*/ 827 h 1317"/>
                  <a:gd name="T26" fmla="*/ 535 w 1395"/>
                  <a:gd name="T27" fmla="*/ 827 h 1317"/>
                  <a:gd name="T28" fmla="*/ 805 w 1395"/>
                  <a:gd name="T29" fmla="*/ 580 h 1317"/>
                  <a:gd name="T30" fmla="*/ 535 w 1395"/>
                  <a:gd name="T31" fmla="*/ 827 h 1317"/>
                  <a:gd name="T32" fmla="*/ 793 w 1395"/>
                  <a:gd name="T33" fmla="*/ 405 h 1317"/>
                  <a:gd name="T34" fmla="*/ 880 w 1395"/>
                  <a:gd name="T35" fmla="*/ 338 h 1317"/>
                  <a:gd name="T36" fmla="*/ 1061 w 1395"/>
                  <a:gd name="T37" fmla="*/ 665 h 1317"/>
                  <a:gd name="T38" fmla="*/ 1071 w 1395"/>
                  <a:gd name="T39" fmla="*/ 684 h 1317"/>
                  <a:gd name="T40" fmla="*/ 1082 w 1395"/>
                  <a:gd name="T41" fmla="*/ 704 h 1317"/>
                  <a:gd name="T42" fmla="*/ 1093 w 1395"/>
                  <a:gd name="T43" fmla="*/ 724 h 1317"/>
                  <a:gd name="T44" fmla="*/ 1147 w 1395"/>
                  <a:gd name="T45" fmla="*/ 827 h 1317"/>
                  <a:gd name="T46" fmla="*/ 1106 w 1395"/>
                  <a:gd name="T47" fmla="*/ 908 h 1317"/>
                  <a:gd name="T48" fmla="*/ 1147 w 1395"/>
                  <a:gd name="T49" fmla="*/ 1088 h 1317"/>
                  <a:gd name="T50" fmla="*/ 1108 w 1395"/>
                  <a:gd name="T51" fmla="*/ 961 h 1317"/>
                  <a:gd name="T52" fmla="*/ 1204 w 1395"/>
                  <a:gd name="T53" fmla="*/ 952 h 1317"/>
                  <a:gd name="T54" fmla="*/ 1230 w 1395"/>
                  <a:gd name="T55" fmla="*/ 1079 h 1317"/>
                  <a:gd name="T56" fmla="*/ 1147 w 1395"/>
                  <a:gd name="T57" fmla="*/ 1088 h 1317"/>
                  <a:gd name="T58" fmla="*/ 1225 w 1395"/>
                  <a:gd name="T59" fmla="*/ 1230 h 1317"/>
                  <a:gd name="T60" fmla="*/ 1353 w 1395"/>
                  <a:gd name="T61" fmla="*/ 1317 h 1317"/>
                  <a:gd name="T62" fmla="*/ 1366 w 1395"/>
                  <a:gd name="T63" fmla="*/ 827 h 1317"/>
                  <a:gd name="T64" fmla="*/ 1199 w 1395"/>
                  <a:gd name="T65" fmla="*/ 802 h 1317"/>
                  <a:gd name="T66" fmla="*/ 1082 w 1395"/>
                  <a:gd name="T67" fmla="*/ 580 h 1317"/>
                  <a:gd name="T68" fmla="*/ 1395 w 1395"/>
                  <a:gd name="T69" fmla="*/ 609 h 1317"/>
                  <a:gd name="T70" fmla="*/ 1395 w 1395"/>
                  <a:gd name="T71" fmla="*/ 798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95" h="1317">
                    <a:moveTo>
                      <a:pt x="0" y="798"/>
                    </a:moveTo>
                    <a:lnTo>
                      <a:pt x="0" y="609"/>
                    </a:lnTo>
                    <a:cubicBezTo>
                      <a:pt x="0" y="593"/>
                      <a:pt x="13" y="580"/>
                      <a:pt x="29" y="580"/>
                    </a:cubicBezTo>
                    <a:lnTo>
                      <a:pt x="356" y="580"/>
                    </a:lnTo>
                    <a:lnTo>
                      <a:pt x="214" y="827"/>
                    </a:lnTo>
                    <a:lnTo>
                      <a:pt x="29" y="827"/>
                    </a:lnTo>
                    <a:cubicBezTo>
                      <a:pt x="13" y="827"/>
                      <a:pt x="0" y="814"/>
                      <a:pt x="0" y="798"/>
                    </a:cubicBezTo>
                    <a:close/>
                    <a:moveTo>
                      <a:pt x="232" y="1197"/>
                    </a:moveTo>
                    <a:lnTo>
                      <a:pt x="124" y="1270"/>
                    </a:lnTo>
                    <a:cubicBezTo>
                      <a:pt x="109" y="1281"/>
                      <a:pt x="99" y="1274"/>
                      <a:pt x="101" y="1257"/>
                    </a:cubicBezTo>
                    <a:lnTo>
                      <a:pt x="116" y="1130"/>
                    </a:lnTo>
                    <a:cubicBezTo>
                      <a:pt x="118" y="1113"/>
                      <a:pt x="132" y="1105"/>
                      <a:pt x="147" y="1114"/>
                    </a:cubicBezTo>
                    <a:lnTo>
                      <a:pt x="231" y="1162"/>
                    </a:lnTo>
                    <a:cubicBezTo>
                      <a:pt x="247" y="1171"/>
                      <a:pt x="247" y="1187"/>
                      <a:pt x="232" y="1197"/>
                    </a:cubicBezTo>
                    <a:close/>
                    <a:moveTo>
                      <a:pt x="303" y="1114"/>
                    </a:moveTo>
                    <a:cubicBezTo>
                      <a:pt x="294" y="1129"/>
                      <a:pt x="274" y="1134"/>
                      <a:pt x="259" y="1125"/>
                    </a:cubicBezTo>
                    <a:lnTo>
                      <a:pt x="175" y="1077"/>
                    </a:lnTo>
                    <a:cubicBezTo>
                      <a:pt x="159" y="1068"/>
                      <a:pt x="154" y="1049"/>
                      <a:pt x="163" y="1033"/>
                    </a:cubicBezTo>
                    <a:lnTo>
                      <a:pt x="281" y="827"/>
                    </a:lnTo>
                    <a:lnTo>
                      <a:pt x="423" y="580"/>
                    </a:lnTo>
                    <a:lnTo>
                      <a:pt x="552" y="355"/>
                    </a:lnTo>
                    <a:cubicBezTo>
                      <a:pt x="561" y="340"/>
                      <a:pt x="581" y="335"/>
                      <a:pt x="596" y="344"/>
                    </a:cubicBezTo>
                    <a:lnTo>
                      <a:pt x="680" y="392"/>
                    </a:lnTo>
                    <a:cubicBezTo>
                      <a:pt x="695" y="401"/>
                      <a:pt x="701" y="420"/>
                      <a:pt x="692" y="436"/>
                    </a:cubicBezTo>
                    <a:lnTo>
                      <a:pt x="574" y="641"/>
                    </a:lnTo>
                    <a:lnTo>
                      <a:pt x="467" y="827"/>
                    </a:lnTo>
                    <a:lnTo>
                      <a:pt x="303" y="1114"/>
                    </a:lnTo>
                    <a:close/>
                    <a:moveTo>
                      <a:pt x="535" y="827"/>
                    </a:moveTo>
                    <a:lnTo>
                      <a:pt x="676" y="580"/>
                    </a:lnTo>
                    <a:lnTo>
                      <a:pt x="805" y="580"/>
                    </a:lnTo>
                    <a:cubicBezTo>
                      <a:pt x="854" y="693"/>
                      <a:pt x="892" y="772"/>
                      <a:pt x="919" y="827"/>
                    </a:cubicBezTo>
                    <a:lnTo>
                      <a:pt x="535" y="827"/>
                    </a:lnTo>
                    <a:close/>
                    <a:moveTo>
                      <a:pt x="1037" y="910"/>
                    </a:moveTo>
                    <a:cubicBezTo>
                      <a:pt x="1003" y="893"/>
                      <a:pt x="836" y="506"/>
                      <a:pt x="793" y="405"/>
                    </a:cubicBezTo>
                    <a:cubicBezTo>
                      <a:pt x="750" y="304"/>
                      <a:pt x="620" y="36"/>
                      <a:pt x="662" y="15"/>
                    </a:cubicBezTo>
                    <a:cubicBezTo>
                      <a:pt x="692" y="0"/>
                      <a:pt x="799" y="212"/>
                      <a:pt x="880" y="338"/>
                    </a:cubicBezTo>
                    <a:cubicBezTo>
                      <a:pt x="925" y="411"/>
                      <a:pt x="1000" y="549"/>
                      <a:pt x="1059" y="660"/>
                    </a:cubicBezTo>
                    <a:cubicBezTo>
                      <a:pt x="1060" y="662"/>
                      <a:pt x="1060" y="663"/>
                      <a:pt x="1061" y="665"/>
                    </a:cubicBezTo>
                    <a:cubicBezTo>
                      <a:pt x="1064" y="670"/>
                      <a:pt x="1067" y="675"/>
                      <a:pt x="1069" y="680"/>
                    </a:cubicBezTo>
                    <a:cubicBezTo>
                      <a:pt x="1070" y="681"/>
                      <a:pt x="1071" y="683"/>
                      <a:pt x="1071" y="684"/>
                    </a:cubicBezTo>
                    <a:cubicBezTo>
                      <a:pt x="1074" y="688"/>
                      <a:pt x="1076" y="693"/>
                      <a:pt x="1078" y="697"/>
                    </a:cubicBezTo>
                    <a:cubicBezTo>
                      <a:pt x="1080" y="700"/>
                      <a:pt x="1081" y="702"/>
                      <a:pt x="1082" y="704"/>
                    </a:cubicBezTo>
                    <a:cubicBezTo>
                      <a:pt x="1084" y="707"/>
                      <a:pt x="1085" y="710"/>
                      <a:pt x="1087" y="713"/>
                    </a:cubicBezTo>
                    <a:cubicBezTo>
                      <a:pt x="1089" y="717"/>
                      <a:pt x="1091" y="721"/>
                      <a:pt x="1093" y="724"/>
                    </a:cubicBezTo>
                    <a:cubicBezTo>
                      <a:pt x="1093" y="725"/>
                      <a:pt x="1093" y="726"/>
                      <a:pt x="1094" y="726"/>
                    </a:cubicBezTo>
                    <a:cubicBezTo>
                      <a:pt x="1119" y="775"/>
                      <a:pt x="1139" y="812"/>
                      <a:pt x="1147" y="827"/>
                    </a:cubicBezTo>
                    <a:cubicBezTo>
                      <a:pt x="1147" y="828"/>
                      <a:pt x="1148" y="829"/>
                      <a:pt x="1148" y="830"/>
                    </a:cubicBezTo>
                    <a:cubicBezTo>
                      <a:pt x="1169" y="867"/>
                      <a:pt x="1129" y="899"/>
                      <a:pt x="1106" y="908"/>
                    </a:cubicBezTo>
                    <a:cubicBezTo>
                      <a:pt x="1084" y="917"/>
                      <a:pt x="1071" y="927"/>
                      <a:pt x="1037" y="910"/>
                    </a:cubicBezTo>
                    <a:close/>
                    <a:moveTo>
                      <a:pt x="1147" y="1088"/>
                    </a:moveTo>
                    <a:lnTo>
                      <a:pt x="1097" y="1008"/>
                    </a:lnTo>
                    <a:cubicBezTo>
                      <a:pt x="1086" y="991"/>
                      <a:pt x="1091" y="970"/>
                      <a:pt x="1108" y="961"/>
                    </a:cubicBezTo>
                    <a:lnTo>
                      <a:pt x="1157" y="937"/>
                    </a:lnTo>
                    <a:cubicBezTo>
                      <a:pt x="1174" y="928"/>
                      <a:pt x="1195" y="935"/>
                      <a:pt x="1204" y="952"/>
                    </a:cubicBezTo>
                    <a:lnTo>
                      <a:pt x="1244" y="1029"/>
                    </a:lnTo>
                    <a:cubicBezTo>
                      <a:pt x="1253" y="1047"/>
                      <a:pt x="1247" y="1069"/>
                      <a:pt x="1230" y="1079"/>
                    </a:cubicBezTo>
                    <a:lnTo>
                      <a:pt x="1196" y="1099"/>
                    </a:lnTo>
                    <a:cubicBezTo>
                      <a:pt x="1180" y="1109"/>
                      <a:pt x="1158" y="1104"/>
                      <a:pt x="1147" y="1088"/>
                    </a:cubicBezTo>
                    <a:close/>
                    <a:moveTo>
                      <a:pt x="1353" y="1317"/>
                    </a:moveTo>
                    <a:cubicBezTo>
                      <a:pt x="1342" y="1283"/>
                      <a:pt x="1261" y="1281"/>
                      <a:pt x="1225" y="1230"/>
                    </a:cubicBezTo>
                    <a:cubicBezTo>
                      <a:pt x="1189" y="1179"/>
                      <a:pt x="1219" y="1153"/>
                      <a:pt x="1232" y="1140"/>
                    </a:cubicBezTo>
                    <a:cubicBezTo>
                      <a:pt x="1378" y="1058"/>
                      <a:pt x="1353" y="1317"/>
                      <a:pt x="1353" y="1317"/>
                    </a:cubicBezTo>
                    <a:close/>
                    <a:moveTo>
                      <a:pt x="1395" y="798"/>
                    </a:moveTo>
                    <a:cubicBezTo>
                      <a:pt x="1395" y="814"/>
                      <a:pt x="1382" y="827"/>
                      <a:pt x="1366" y="827"/>
                    </a:cubicBezTo>
                    <a:lnTo>
                      <a:pt x="1209" y="827"/>
                    </a:lnTo>
                    <a:cubicBezTo>
                      <a:pt x="1207" y="818"/>
                      <a:pt x="1204" y="810"/>
                      <a:pt x="1199" y="802"/>
                    </a:cubicBezTo>
                    <a:cubicBezTo>
                      <a:pt x="1195" y="794"/>
                      <a:pt x="1183" y="772"/>
                      <a:pt x="1168" y="743"/>
                    </a:cubicBezTo>
                    <a:cubicBezTo>
                      <a:pt x="1146" y="701"/>
                      <a:pt x="1115" y="642"/>
                      <a:pt x="1082" y="580"/>
                    </a:cubicBezTo>
                    <a:lnTo>
                      <a:pt x="1366" y="580"/>
                    </a:lnTo>
                    <a:cubicBezTo>
                      <a:pt x="1382" y="580"/>
                      <a:pt x="1395" y="593"/>
                      <a:pt x="1395" y="609"/>
                    </a:cubicBezTo>
                    <a:lnTo>
                      <a:pt x="1395" y="798"/>
                    </a:lnTo>
                    <a:lnTo>
                      <a:pt x="1395" y="798"/>
                    </a:lnTo>
                    <a:close/>
                  </a:path>
                </a:pathLst>
              </a:custGeom>
              <a:solidFill>
                <a:srgbClr val="FFFFFF"/>
              </a:solidFill>
              <a:ln w="0">
                <a:noFill/>
                <a:prstDash val="solid"/>
                <a:round/>
              </a:ln>
              <a:extLst>
                <a:ext uri="{91240B29-F687-4F45-9708-019B960494DF}">
                  <a14:hiddenLine xmlns:a14="http://schemas.microsoft.com/office/drawing/2010/main" w="0">
                    <a:solidFill>
                      <a:srgbClr val="878787"/>
                    </a:solidFill>
                    <a:prstDash val="solid"/>
                    <a:round/>
                    <a:headEnd type="none" w="med" len="med"/>
                    <a:tailEnd type="none" w="med" len="me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878787"/>
                  </a:solidFill>
                </a:endParaRPr>
              </a:p>
            </p:txBody>
          </p:sp>
        </p:grpSp>
        <p:sp>
          <p:nvSpPr>
            <p:cNvPr id="76" name="矩形 75"/>
            <p:cNvSpPr/>
            <p:nvPr/>
          </p:nvSpPr>
          <p:spPr>
            <a:xfrm>
              <a:off x="6400252" y="4494555"/>
              <a:ext cx="189595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rPr>
                <a:t>通过策略可以阻止设定的应用禁止打开敏感信息</a:t>
              </a:r>
              <a:endParaRPr lang="zh-CN" altLang="en-US" sz="1400" dirty="0">
                <a:solidFill>
                  <a:schemeClr val="tx1">
                    <a:lumMod val="50000"/>
                    <a:lumOff val="50000"/>
                  </a:schemeClr>
                </a:solidFill>
              </a:endParaRPr>
            </a:p>
          </p:txBody>
        </p:sp>
      </p:grpSp>
      <p:grpSp>
        <p:nvGrpSpPr>
          <p:cNvPr id="91" name="组 9"/>
          <p:cNvGrpSpPr/>
          <p:nvPr/>
        </p:nvGrpSpPr>
        <p:grpSpPr>
          <a:xfrm>
            <a:off x="2937897" y="5260171"/>
            <a:ext cx="1467054" cy="589248"/>
            <a:chOff x="908447" y="4318940"/>
            <a:chExt cx="1467135" cy="589280"/>
          </a:xfrm>
          <a:solidFill>
            <a:srgbClr val="3A5F7A"/>
          </a:solidFill>
        </p:grpSpPr>
        <p:sp>
          <p:nvSpPr>
            <p:cNvPr id="92" name="圆角矩形 91"/>
            <p:cNvSpPr/>
            <p:nvPr/>
          </p:nvSpPr>
          <p:spPr>
            <a:xfrm>
              <a:off x="1043582" y="4451020"/>
              <a:ext cx="1332000" cy="457200"/>
            </a:xfrm>
            <a:prstGeom prst="round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椭圆 92"/>
            <p:cNvSpPr/>
            <p:nvPr/>
          </p:nvSpPr>
          <p:spPr>
            <a:xfrm>
              <a:off x="908447" y="4318940"/>
              <a:ext cx="375920" cy="3759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94" name="文本框 93"/>
            <p:cNvSpPr txBox="1"/>
            <p:nvPr/>
          </p:nvSpPr>
          <p:spPr>
            <a:xfrm>
              <a:off x="1419502" y="4506900"/>
              <a:ext cx="595068" cy="338572"/>
            </a:xfrm>
            <a:prstGeom prst="rect">
              <a:avLst/>
            </a:prstGeom>
            <a:solidFill>
              <a:schemeClr val="bg1"/>
            </a:solidFill>
          </p:spPr>
          <p:txBody>
            <a:bodyPr wrap="none" rtlCol="0">
              <a:spAutoFit/>
            </a:bodyPr>
            <a:lstStyle/>
            <a:p>
              <a:r>
                <a:rPr kumimoji="1" lang="zh-CN" altLang="en-US" sz="1600" dirty="0">
                  <a:solidFill>
                    <a:schemeClr val="bg2">
                      <a:lumMod val="10000"/>
                    </a:schemeClr>
                  </a:solidFill>
                  <a:latin typeface="微软雅黑" panose="020B0503020204020204" charset="-122"/>
                  <a:ea typeface="微软雅黑" panose="020B0503020204020204" charset="-122"/>
                  <a:cs typeface="微软雅黑" panose="020B0503020204020204" charset="-122"/>
                </a:rPr>
                <a:t>放行</a:t>
              </a:r>
              <a:endParaRPr kumimoji="1" lang="zh-CN" altLang="en-US" sz="1600" dirty="0">
                <a:solidFill>
                  <a:schemeClr val="bg2">
                    <a:lumMod val="10000"/>
                  </a:schemeClr>
                </a:solidFill>
                <a:latin typeface="微软雅黑" panose="020B0503020204020204" charset="-122"/>
                <a:ea typeface="微软雅黑" panose="020B0503020204020204" charset="-122"/>
                <a:cs typeface="微软雅黑" panose="020B0503020204020204" charset="-122"/>
              </a:endParaRPr>
            </a:p>
          </p:txBody>
        </p:sp>
      </p:grpSp>
      <p:grpSp>
        <p:nvGrpSpPr>
          <p:cNvPr id="95" name="组 10"/>
          <p:cNvGrpSpPr/>
          <p:nvPr/>
        </p:nvGrpSpPr>
        <p:grpSpPr>
          <a:xfrm>
            <a:off x="5443186" y="5260171"/>
            <a:ext cx="1467054" cy="589248"/>
            <a:chOff x="2840793" y="4318940"/>
            <a:chExt cx="1467135" cy="589280"/>
          </a:xfrm>
          <a:solidFill>
            <a:srgbClr val="3A5F7A"/>
          </a:solidFill>
        </p:grpSpPr>
        <p:sp>
          <p:nvSpPr>
            <p:cNvPr id="99" name="圆角矩形 98"/>
            <p:cNvSpPr/>
            <p:nvPr/>
          </p:nvSpPr>
          <p:spPr>
            <a:xfrm>
              <a:off x="2975928" y="4451020"/>
              <a:ext cx="1332000" cy="457200"/>
            </a:xfrm>
            <a:prstGeom prst="round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椭圆 99"/>
            <p:cNvSpPr/>
            <p:nvPr/>
          </p:nvSpPr>
          <p:spPr>
            <a:xfrm>
              <a:off x="2840793" y="4318940"/>
              <a:ext cx="375920" cy="3759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101" name="文本框 100"/>
            <p:cNvSpPr txBox="1"/>
            <p:nvPr/>
          </p:nvSpPr>
          <p:spPr>
            <a:xfrm>
              <a:off x="3351848" y="4506900"/>
              <a:ext cx="595068" cy="338572"/>
            </a:xfrm>
            <a:prstGeom prst="rect">
              <a:avLst/>
            </a:prstGeom>
            <a:solidFill>
              <a:schemeClr val="bg1"/>
            </a:solidFill>
          </p:spPr>
          <p:txBody>
            <a:bodyPr wrap="none" rtlCol="0">
              <a:spAutoFit/>
            </a:bodyPr>
            <a:lstStyle/>
            <a:p>
              <a:r>
                <a:rPr kumimoji="1" lang="zh-CN" altLang="en-US" sz="1600" dirty="0">
                  <a:solidFill>
                    <a:schemeClr val="bg2">
                      <a:lumMod val="10000"/>
                    </a:schemeClr>
                  </a:solidFill>
                  <a:latin typeface="微软雅黑" panose="020B0503020204020204" charset="-122"/>
                  <a:ea typeface="微软雅黑" panose="020B0503020204020204" charset="-122"/>
                  <a:cs typeface="微软雅黑" panose="020B0503020204020204" charset="-122"/>
                </a:rPr>
                <a:t>警告</a:t>
              </a:r>
              <a:endParaRPr kumimoji="1" lang="zh-CN" altLang="en-US" sz="1600" dirty="0">
                <a:solidFill>
                  <a:schemeClr val="bg2">
                    <a:lumMod val="10000"/>
                  </a:schemeClr>
                </a:solidFill>
                <a:latin typeface="微软雅黑" panose="020B0503020204020204" charset="-122"/>
                <a:ea typeface="微软雅黑" panose="020B0503020204020204" charset="-122"/>
                <a:cs typeface="微软雅黑" panose="020B0503020204020204" charset="-122"/>
              </a:endParaRPr>
            </a:p>
          </p:txBody>
        </p:sp>
      </p:grpSp>
      <p:grpSp>
        <p:nvGrpSpPr>
          <p:cNvPr id="102" name="组 222"/>
          <p:cNvGrpSpPr/>
          <p:nvPr/>
        </p:nvGrpSpPr>
        <p:grpSpPr>
          <a:xfrm>
            <a:off x="7864063" y="5260171"/>
            <a:ext cx="1406272" cy="589248"/>
            <a:chOff x="7605484" y="4318940"/>
            <a:chExt cx="1406350" cy="589280"/>
          </a:xfrm>
          <a:solidFill>
            <a:srgbClr val="3A5F7A"/>
          </a:solidFill>
        </p:grpSpPr>
        <p:sp>
          <p:nvSpPr>
            <p:cNvPr id="103" name="圆角矩形 102"/>
            <p:cNvSpPr/>
            <p:nvPr/>
          </p:nvSpPr>
          <p:spPr>
            <a:xfrm>
              <a:off x="7740619" y="4451020"/>
              <a:ext cx="1271215" cy="457200"/>
            </a:xfrm>
            <a:prstGeom prst="round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椭圆 103"/>
            <p:cNvSpPr/>
            <p:nvPr/>
          </p:nvSpPr>
          <p:spPr>
            <a:xfrm>
              <a:off x="7605484" y="4318940"/>
              <a:ext cx="375920" cy="3759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sp>
          <p:nvSpPr>
            <p:cNvPr id="105" name="文本框 104"/>
            <p:cNvSpPr txBox="1"/>
            <p:nvPr/>
          </p:nvSpPr>
          <p:spPr>
            <a:xfrm>
              <a:off x="8078692" y="4506900"/>
              <a:ext cx="595068" cy="338572"/>
            </a:xfrm>
            <a:prstGeom prst="rect">
              <a:avLst/>
            </a:prstGeom>
            <a:solidFill>
              <a:schemeClr val="bg1"/>
            </a:solidFill>
          </p:spPr>
          <p:txBody>
            <a:bodyPr wrap="none" rtlCol="0">
              <a:spAutoFit/>
            </a:bodyPr>
            <a:lstStyle/>
            <a:p>
              <a:r>
                <a:rPr kumimoji="1" lang="zh-CN" altLang="en-US" sz="1600" dirty="0">
                  <a:solidFill>
                    <a:schemeClr val="bg2">
                      <a:lumMod val="10000"/>
                    </a:schemeClr>
                  </a:solidFill>
                  <a:latin typeface="微软雅黑" panose="020B0503020204020204" charset="-122"/>
                  <a:ea typeface="微软雅黑" panose="020B0503020204020204" charset="-122"/>
                  <a:cs typeface="微软雅黑" panose="020B0503020204020204" charset="-122"/>
                </a:rPr>
                <a:t>阻止</a:t>
              </a:r>
              <a:endParaRPr kumimoji="1" lang="zh-CN" altLang="en-US" sz="1600" dirty="0">
                <a:solidFill>
                  <a:schemeClr val="bg2">
                    <a:lumMod val="10000"/>
                  </a:schemeClr>
                </a:solidFill>
                <a:latin typeface="微软雅黑" panose="020B0503020204020204" charset="-122"/>
                <a:ea typeface="微软雅黑" panose="020B0503020204020204" charset="-122"/>
                <a:cs typeface="微软雅黑" panose="020B0503020204020204" charset="-122"/>
              </a:endParaRPr>
            </a:p>
          </p:txBody>
        </p:sp>
      </p:grpSp>
      <p:sp>
        <p:nvSpPr>
          <p:cNvPr id="118" name="PA-A000320150529F21PPSH-3565"/>
          <p:cNvSpPr/>
          <p:nvPr>
            <p:custDataLst>
              <p:tags r:id="rId20"/>
            </p:custDataLst>
          </p:nvPr>
        </p:nvSpPr>
        <p:spPr bwMode="auto">
          <a:xfrm rot="10800000">
            <a:off x="5650278" y="3568307"/>
            <a:ext cx="844550" cy="1254750"/>
          </a:xfrm>
          <a:custGeom>
            <a:avLst/>
            <a:gdLst>
              <a:gd name="T0" fmla="*/ 604779902 w 4773"/>
              <a:gd name="T1" fmla="*/ 604564574 h 5385"/>
              <a:gd name="T2" fmla="*/ 604779902 w 4773"/>
              <a:gd name="T3" fmla="*/ 604564574 h 5385"/>
              <a:gd name="T4" fmla="*/ 604779902 w 4773"/>
              <a:gd name="T5" fmla="*/ 604564574 h 5385"/>
              <a:gd name="T6" fmla="*/ 604779902 w 4773"/>
              <a:gd name="T7" fmla="*/ 604564574 h 5385"/>
              <a:gd name="T8" fmla="*/ 604779902 w 4773"/>
              <a:gd name="T9" fmla="*/ 604564574 h 5385"/>
              <a:gd name="T10" fmla="*/ 604779902 w 4773"/>
              <a:gd name="T11" fmla="*/ 604564574 h 5385"/>
              <a:gd name="T12" fmla="*/ 604779902 w 4773"/>
              <a:gd name="T13" fmla="*/ 604564574 h 5385"/>
              <a:gd name="T14" fmla="*/ 604779902 w 4773"/>
              <a:gd name="T15" fmla="*/ 604564574 h 5385"/>
              <a:gd name="T16" fmla="*/ 604779902 w 4773"/>
              <a:gd name="T17" fmla="*/ 604564574 h 5385"/>
              <a:gd name="T18" fmla="*/ 604779902 w 4773"/>
              <a:gd name="T19" fmla="*/ 604564574 h 5385"/>
              <a:gd name="T20" fmla="*/ 604779902 w 4773"/>
              <a:gd name="T21" fmla="*/ 604564574 h 5385"/>
              <a:gd name="T22" fmla="*/ 604779902 w 4773"/>
              <a:gd name="T23" fmla="*/ 604564574 h 5385"/>
              <a:gd name="T24" fmla="*/ 604779902 w 4773"/>
              <a:gd name="T25" fmla="*/ 604564574 h 5385"/>
              <a:gd name="T26" fmla="*/ 604779902 w 4773"/>
              <a:gd name="T27" fmla="*/ 604564574 h 5385"/>
              <a:gd name="T28" fmla="*/ 604779902 w 4773"/>
              <a:gd name="T29" fmla="*/ 604564574 h 5385"/>
              <a:gd name="T30" fmla="*/ 604779902 w 4773"/>
              <a:gd name="T31" fmla="*/ 604564574 h 5385"/>
              <a:gd name="T32" fmla="*/ 604779902 w 4773"/>
              <a:gd name="T33" fmla="*/ 604564574 h 5385"/>
              <a:gd name="T34" fmla="*/ 604779902 w 4773"/>
              <a:gd name="T35" fmla="*/ 604564574 h 5385"/>
              <a:gd name="T36" fmla="*/ 604779902 w 4773"/>
              <a:gd name="T37" fmla="*/ 604564574 h 5385"/>
              <a:gd name="T38" fmla="*/ 604779902 w 4773"/>
              <a:gd name="T39" fmla="*/ 604564574 h 5385"/>
              <a:gd name="T40" fmla="*/ 604779902 w 4773"/>
              <a:gd name="T41" fmla="*/ 604564574 h 5385"/>
              <a:gd name="T42" fmla="*/ 604779902 w 4773"/>
              <a:gd name="T43" fmla="*/ 604564574 h 5385"/>
              <a:gd name="T44" fmla="*/ 604779902 w 4773"/>
              <a:gd name="T45" fmla="*/ 604564574 h 5385"/>
              <a:gd name="T46" fmla="*/ 604779902 w 4773"/>
              <a:gd name="T47" fmla="*/ 604564574 h 5385"/>
              <a:gd name="T48" fmla="*/ 604779902 w 4773"/>
              <a:gd name="T49" fmla="*/ 604564574 h 5385"/>
              <a:gd name="T50" fmla="*/ 604779902 w 4773"/>
              <a:gd name="T51" fmla="*/ 604564574 h 5385"/>
              <a:gd name="T52" fmla="*/ 604779902 w 4773"/>
              <a:gd name="T53" fmla="*/ 604564574 h 5385"/>
              <a:gd name="T54" fmla="*/ 604779902 w 4773"/>
              <a:gd name="T55" fmla="*/ 604564574 h 5385"/>
              <a:gd name="T56" fmla="*/ 604779902 w 4773"/>
              <a:gd name="T57" fmla="*/ 604564574 h 5385"/>
              <a:gd name="T58" fmla="*/ 604779902 w 4773"/>
              <a:gd name="T59" fmla="*/ 604564574 h 5385"/>
              <a:gd name="T60" fmla="*/ 604779902 w 4773"/>
              <a:gd name="T61" fmla="*/ 604564574 h 5385"/>
              <a:gd name="T62" fmla="*/ 604779902 w 4773"/>
              <a:gd name="T63" fmla="*/ 604564574 h 5385"/>
              <a:gd name="T64" fmla="*/ 604779902 w 4773"/>
              <a:gd name="T65" fmla="*/ 604564574 h 5385"/>
              <a:gd name="T66" fmla="*/ 604779902 w 4773"/>
              <a:gd name="T67" fmla="*/ 604564574 h 5385"/>
              <a:gd name="T68" fmla="*/ 604779902 w 4773"/>
              <a:gd name="T69" fmla="*/ 604564574 h 5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73" h="5385">
                <a:moveTo>
                  <a:pt x="1934" y="5385"/>
                </a:moveTo>
                <a:lnTo>
                  <a:pt x="2833" y="5385"/>
                </a:lnTo>
                <a:lnTo>
                  <a:pt x="2834" y="3899"/>
                </a:lnTo>
                <a:lnTo>
                  <a:pt x="2913" y="3779"/>
                </a:lnTo>
                <a:lnTo>
                  <a:pt x="2996" y="3662"/>
                </a:lnTo>
                <a:lnTo>
                  <a:pt x="3092" y="3531"/>
                </a:lnTo>
                <a:lnTo>
                  <a:pt x="3174" y="3430"/>
                </a:lnTo>
                <a:lnTo>
                  <a:pt x="3250" y="3333"/>
                </a:lnTo>
                <a:lnTo>
                  <a:pt x="3370" y="3203"/>
                </a:lnTo>
                <a:lnTo>
                  <a:pt x="3445" y="3124"/>
                </a:lnTo>
                <a:lnTo>
                  <a:pt x="3517" y="3049"/>
                </a:lnTo>
                <a:lnTo>
                  <a:pt x="3613" y="2955"/>
                </a:lnTo>
                <a:lnTo>
                  <a:pt x="3712" y="2862"/>
                </a:lnTo>
                <a:lnTo>
                  <a:pt x="3769" y="2813"/>
                </a:lnTo>
                <a:lnTo>
                  <a:pt x="3834" y="2759"/>
                </a:lnTo>
                <a:lnTo>
                  <a:pt x="3899" y="2709"/>
                </a:lnTo>
                <a:lnTo>
                  <a:pt x="3968" y="2660"/>
                </a:lnTo>
                <a:lnTo>
                  <a:pt x="4039" y="2611"/>
                </a:lnTo>
                <a:lnTo>
                  <a:pt x="4118" y="2561"/>
                </a:lnTo>
                <a:lnTo>
                  <a:pt x="4232" y="2500"/>
                </a:lnTo>
                <a:lnTo>
                  <a:pt x="4475" y="2805"/>
                </a:lnTo>
                <a:lnTo>
                  <a:pt x="4773" y="1571"/>
                </a:lnTo>
                <a:lnTo>
                  <a:pt x="3507" y="1571"/>
                </a:lnTo>
                <a:lnTo>
                  <a:pt x="3736" y="1868"/>
                </a:lnTo>
                <a:lnTo>
                  <a:pt x="3639" y="1924"/>
                </a:lnTo>
                <a:lnTo>
                  <a:pt x="3548" y="1982"/>
                </a:lnTo>
                <a:lnTo>
                  <a:pt x="3446" y="2057"/>
                </a:lnTo>
                <a:lnTo>
                  <a:pt x="3355" y="2134"/>
                </a:lnTo>
                <a:lnTo>
                  <a:pt x="3273" y="2205"/>
                </a:lnTo>
                <a:lnTo>
                  <a:pt x="3186" y="2282"/>
                </a:lnTo>
                <a:lnTo>
                  <a:pt x="3111" y="2355"/>
                </a:lnTo>
                <a:lnTo>
                  <a:pt x="3028" y="2444"/>
                </a:lnTo>
                <a:lnTo>
                  <a:pt x="2947" y="2543"/>
                </a:lnTo>
                <a:lnTo>
                  <a:pt x="2836" y="2677"/>
                </a:lnTo>
                <a:lnTo>
                  <a:pt x="2837" y="1122"/>
                </a:lnTo>
                <a:lnTo>
                  <a:pt x="3287" y="1122"/>
                </a:lnTo>
                <a:lnTo>
                  <a:pt x="2388" y="0"/>
                </a:lnTo>
                <a:lnTo>
                  <a:pt x="1490" y="1122"/>
                </a:lnTo>
                <a:lnTo>
                  <a:pt x="1939" y="1122"/>
                </a:lnTo>
                <a:lnTo>
                  <a:pt x="1941" y="2682"/>
                </a:lnTo>
                <a:lnTo>
                  <a:pt x="1838" y="2557"/>
                </a:lnTo>
                <a:lnTo>
                  <a:pt x="1751" y="2453"/>
                </a:lnTo>
                <a:lnTo>
                  <a:pt x="1682" y="2380"/>
                </a:lnTo>
                <a:lnTo>
                  <a:pt x="1621" y="2317"/>
                </a:lnTo>
                <a:lnTo>
                  <a:pt x="1552" y="2249"/>
                </a:lnTo>
                <a:lnTo>
                  <a:pt x="1483" y="2188"/>
                </a:lnTo>
                <a:lnTo>
                  <a:pt x="1399" y="2115"/>
                </a:lnTo>
                <a:lnTo>
                  <a:pt x="1303" y="2039"/>
                </a:lnTo>
                <a:lnTo>
                  <a:pt x="1209" y="1978"/>
                </a:lnTo>
                <a:lnTo>
                  <a:pt x="1118" y="1918"/>
                </a:lnTo>
                <a:lnTo>
                  <a:pt x="1030" y="1868"/>
                </a:lnTo>
                <a:lnTo>
                  <a:pt x="1261" y="1573"/>
                </a:lnTo>
                <a:lnTo>
                  <a:pt x="0" y="1573"/>
                </a:lnTo>
                <a:lnTo>
                  <a:pt x="291" y="2810"/>
                </a:lnTo>
                <a:lnTo>
                  <a:pt x="534" y="2497"/>
                </a:lnTo>
                <a:lnTo>
                  <a:pt x="648" y="2559"/>
                </a:lnTo>
                <a:lnTo>
                  <a:pt x="763" y="2631"/>
                </a:lnTo>
                <a:lnTo>
                  <a:pt x="904" y="2736"/>
                </a:lnTo>
                <a:lnTo>
                  <a:pt x="993" y="2805"/>
                </a:lnTo>
                <a:lnTo>
                  <a:pt x="1077" y="2882"/>
                </a:lnTo>
                <a:lnTo>
                  <a:pt x="1154" y="2953"/>
                </a:lnTo>
                <a:lnTo>
                  <a:pt x="1254" y="3051"/>
                </a:lnTo>
                <a:lnTo>
                  <a:pt x="1329" y="3125"/>
                </a:lnTo>
                <a:lnTo>
                  <a:pt x="1443" y="3246"/>
                </a:lnTo>
                <a:lnTo>
                  <a:pt x="1533" y="3357"/>
                </a:lnTo>
                <a:lnTo>
                  <a:pt x="1633" y="3476"/>
                </a:lnTo>
                <a:lnTo>
                  <a:pt x="1731" y="3604"/>
                </a:lnTo>
                <a:lnTo>
                  <a:pt x="1822" y="3736"/>
                </a:lnTo>
                <a:lnTo>
                  <a:pt x="1937" y="3905"/>
                </a:lnTo>
                <a:lnTo>
                  <a:pt x="1934" y="5385"/>
                </a:lnTo>
                <a:close/>
              </a:path>
            </a:pathLst>
          </a:custGeom>
          <a:solidFill>
            <a:schemeClr val="accent1"/>
          </a:solidFill>
          <a:ln>
            <a:noFill/>
          </a:ln>
          <a:extLst>
            <a:ext uri="{91240B29-F687-4F45-9708-019B960494DF}">
              <a14:hiddenLine xmlns:a14="http://schemas.microsoft.com/office/drawing/2010/main" w="0">
                <a:solidFill>
                  <a:srgbClr val="000000"/>
                </a:solidFill>
                <a:prstDash val="solid"/>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par>
                                <p:cTn id="10" presetID="53" presetClass="entr" presetSubtype="16" fill="hold" nodeType="with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p:cTn id="12" dur="500" fill="hold"/>
                                        <p:tgtEl>
                                          <p:spTgt spid="59"/>
                                        </p:tgtEl>
                                        <p:attrNameLst>
                                          <p:attrName>ppt_w</p:attrName>
                                        </p:attrNameLst>
                                      </p:cBhvr>
                                      <p:tavLst>
                                        <p:tav tm="0">
                                          <p:val>
                                            <p:fltVal val="0"/>
                                          </p:val>
                                        </p:tav>
                                        <p:tav tm="100000">
                                          <p:val>
                                            <p:strVal val="#ppt_w"/>
                                          </p:val>
                                        </p:tav>
                                      </p:tavLst>
                                    </p:anim>
                                    <p:anim calcmode="lin" valueType="num">
                                      <p:cBhvr>
                                        <p:cTn id="13" dur="500" fill="hold"/>
                                        <p:tgtEl>
                                          <p:spTgt spid="59"/>
                                        </p:tgtEl>
                                        <p:attrNameLst>
                                          <p:attrName>ppt_h</p:attrName>
                                        </p:attrNameLst>
                                      </p:cBhvr>
                                      <p:tavLst>
                                        <p:tav tm="0">
                                          <p:val>
                                            <p:fltVal val="0"/>
                                          </p:val>
                                        </p:tav>
                                        <p:tav tm="100000">
                                          <p:val>
                                            <p:strVal val="#ppt_h"/>
                                          </p:val>
                                        </p:tav>
                                      </p:tavLst>
                                    </p:anim>
                                    <p:animEffect transition="in" filter="fade">
                                      <p:cBhvr>
                                        <p:cTn id="14" dur="500"/>
                                        <p:tgtEl>
                                          <p:spTgt spid="59"/>
                                        </p:tgtEl>
                                      </p:cBhvr>
                                    </p:animEffect>
                                  </p:childTnLst>
                                </p:cTn>
                              </p:par>
                              <p:par>
                                <p:cTn id="15" presetID="53" presetClass="entr" presetSubtype="16"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p:cTn id="17" dur="500" fill="hold"/>
                                        <p:tgtEl>
                                          <p:spTgt spid="69"/>
                                        </p:tgtEl>
                                        <p:attrNameLst>
                                          <p:attrName>ppt_w</p:attrName>
                                        </p:attrNameLst>
                                      </p:cBhvr>
                                      <p:tavLst>
                                        <p:tav tm="0">
                                          <p:val>
                                            <p:fltVal val="0"/>
                                          </p:val>
                                        </p:tav>
                                        <p:tav tm="100000">
                                          <p:val>
                                            <p:strVal val="#ppt_w"/>
                                          </p:val>
                                        </p:tav>
                                      </p:tavLst>
                                    </p:anim>
                                    <p:anim calcmode="lin" valueType="num">
                                      <p:cBhvr>
                                        <p:cTn id="18" dur="500" fill="hold"/>
                                        <p:tgtEl>
                                          <p:spTgt spid="69"/>
                                        </p:tgtEl>
                                        <p:attrNameLst>
                                          <p:attrName>ppt_h</p:attrName>
                                        </p:attrNameLst>
                                      </p:cBhvr>
                                      <p:tavLst>
                                        <p:tav tm="0">
                                          <p:val>
                                            <p:fltVal val="0"/>
                                          </p:val>
                                        </p:tav>
                                        <p:tav tm="100000">
                                          <p:val>
                                            <p:strVal val="#ppt_h"/>
                                          </p:val>
                                        </p:tav>
                                      </p:tavLst>
                                    </p:anim>
                                    <p:animEffect transition="in" filter="fade">
                                      <p:cBhvr>
                                        <p:cTn id="1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占位符 21"/>
          <p:cNvPicPr>
            <a:picLocks noGrp="1" noChangeAspect="1"/>
          </p:cNvPicPr>
          <p:nvPr>
            <p:ph type="pic" sz="quarter" idx="12"/>
          </p:nvPr>
        </p:nvPicPr>
        <p:blipFill>
          <a:blip r:embed="rId1"/>
          <a:stretch>
            <a:fillRect/>
          </a:stretch>
        </p:blipFill>
        <p:spPr>
          <a:xfrm>
            <a:off x="4996687" y="1467642"/>
            <a:ext cx="4706291" cy="4066187"/>
          </a:xfrm>
        </p:spPr>
      </p:pic>
      <p:grpSp>
        <p:nvGrpSpPr>
          <p:cNvPr id="24" name="组合 23"/>
          <p:cNvGrpSpPr/>
          <p:nvPr/>
        </p:nvGrpSpPr>
        <p:grpSpPr>
          <a:xfrm>
            <a:off x="2600589" y="1467642"/>
            <a:ext cx="2325606" cy="4066185"/>
            <a:chOff x="1346220" y="3819941"/>
            <a:chExt cx="2325606" cy="2006963"/>
          </a:xfrm>
        </p:grpSpPr>
        <p:sp>
          <p:nvSpPr>
            <p:cNvPr id="6" name="Rectangle 7"/>
            <p:cNvSpPr/>
            <p:nvPr/>
          </p:nvSpPr>
          <p:spPr>
            <a:xfrm>
              <a:off x="1346220" y="3819941"/>
              <a:ext cx="2325606" cy="200696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p>
          </p:txBody>
        </p:sp>
        <p:sp>
          <p:nvSpPr>
            <p:cNvPr id="17" name="矩形 16"/>
            <p:cNvSpPr/>
            <p:nvPr/>
          </p:nvSpPr>
          <p:spPr>
            <a:xfrm>
              <a:off x="1596064" y="4223257"/>
              <a:ext cx="1825917" cy="1029953"/>
            </a:xfrm>
            <a:prstGeom prst="rect">
              <a:avLst/>
            </a:prstGeom>
          </p:spPr>
          <p:txBody>
            <a:bodyPr wrap="square">
              <a:spAutoFit/>
              <a:scene3d>
                <a:camera prst="orthographicFront"/>
                <a:lightRig rig="threePt" dir="t"/>
              </a:scene3d>
              <a:sp3d contourW="12700"/>
            </a:bodyPr>
            <a:lstStyle/>
            <a:p>
              <a:pPr>
                <a:lnSpc>
                  <a:spcPct val="120000"/>
                </a:lnSpc>
              </a:pPr>
              <a:r>
                <a:rPr lang="en-US" altLang="zh-CN" dirty="0">
                  <a:solidFill>
                    <a:schemeClr val="bg1"/>
                  </a:solidFill>
                </a:rPr>
                <a:t>DLP</a:t>
              </a:r>
              <a:r>
                <a:rPr lang="zh-CN" altLang="en-US" dirty="0">
                  <a:solidFill>
                    <a:schemeClr val="bg1"/>
                  </a:solidFill>
                </a:rPr>
                <a:t>系统记录违规用户行为事件，可提供账号登录平台，查看部门所有触发违规行为的事件记录</a:t>
              </a:r>
              <a:endParaRPr lang="zh-CN" altLang="en-US" sz="1200" dirty="0">
                <a:solidFill>
                  <a:schemeClr val="bg1"/>
                </a:solidFill>
              </a:endParaRPr>
            </a:p>
          </p:txBody>
        </p:sp>
      </p:grpSp>
      <p:sp>
        <p:nvSpPr>
          <p:cNvPr id="13" name="文本框 12"/>
          <p:cNvSpPr txBox="1"/>
          <p:nvPr/>
        </p:nvSpPr>
        <p:spPr>
          <a:xfrm>
            <a:off x="4387839" y="354939"/>
            <a:ext cx="3416320"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tx1">
                    <a:lumMod val="85000"/>
                    <a:lumOff val="15000"/>
                  </a:schemeClr>
                </a:solidFill>
              </a:rPr>
              <a:t>报表及水印功能演示</a:t>
            </a:r>
            <a:endParaRPr lang="zh-CN" altLang="en-US" sz="2800" b="1" dirty="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randombar(horizontal)">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01593" y="1598434"/>
            <a:ext cx="4878774" cy="1200329"/>
          </a:xfrm>
          <a:prstGeom prst="rect">
            <a:avLst/>
          </a:prstGeom>
        </p:spPr>
        <p:txBody>
          <a:bodyPr wrap="square">
            <a:spAutoFit/>
          </a:bodyPr>
          <a:lstStyle/>
          <a:p>
            <a:r>
              <a:rPr kumimoji="1" lang="zh-CN" altLang="en-US" dirty="0">
                <a:solidFill>
                  <a:schemeClr val="bg1"/>
                </a:solidFill>
                <a:latin typeface="黑体" panose="02010609060101010101" charset="-122"/>
                <a:ea typeface="黑体" panose="02010609060101010101" charset="-122"/>
                <a:cs typeface="黑体" panose="02010609060101010101" charset="-122"/>
              </a:rPr>
              <a:t>集中展示全局数据分析与泄漏风险事件，可根据类型、时段进行定制的</a:t>
            </a:r>
            <a:r>
              <a:rPr kumimoji="1" lang="en-US" altLang="zh-CN" dirty="0">
                <a:solidFill>
                  <a:schemeClr val="bg1"/>
                </a:solidFill>
                <a:latin typeface="黑体" panose="02010609060101010101" charset="-122"/>
                <a:ea typeface="黑体" panose="02010609060101010101" charset="-122"/>
                <a:cs typeface="黑体" panose="02010609060101010101" charset="-122"/>
              </a:rPr>
              <a:t>DLP</a:t>
            </a:r>
            <a:r>
              <a:rPr kumimoji="1" lang="zh-CN" altLang="en-US" dirty="0">
                <a:solidFill>
                  <a:schemeClr val="bg1"/>
                </a:solidFill>
                <a:latin typeface="黑体" panose="02010609060101010101" charset="-122"/>
                <a:ea typeface="黑体" panose="02010609060101010101" charset="-122"/>
                <a:cs typeface="黑体" panose="02010609060101010101" charset="-122"/>
              </a:rPr>
              <a:t>图表</a:t>
            </a:r>
            <a:endParaRPr kumimoji="1" lang="en-US" altLang="zh-CN" dirty="0">
              <a:solidFill>
                <a:schemeClr val="bg1"/>
              </a:solidFill>
              <a:latin typeface="黑体" panose="02010609060101010101" charset="-122"/>
              <a:ea typeface="黑体" panose="02010609060101010101" charset="-122"/>
              <a:cs typeface="黑体" panose="02010609060101010101" charset="-122"/>
            </a:endParaRPr>
          </a:p>
          <a:p>
            <a:pPr marL="285750" indent="-285750">
              <a:buFont typeface="Arial" panose="020B0604020202020204" pitchFamily="34" charset="0"/>
              <a:buChar char="•"/>
            </a:pPr>
            <a:r>
              <a:rPr kumimoji="1" lang="zh-CN" altLang="en-US" dirty="0">
                <a:solidFill>
                  <a:schemeClr val="bg1"/>
                </a:solidFill>
                <a:latin typeface="黑体" panose="02010609060101010101" charset="-122"/>
                <a:ea typeface="黑体" panose="02010609060101010101" charset="-122"/>
                <a:cs typeface="黑体" panose="02010609060101010101" charset="-122"/>
              </a:rPr>
              <a:t>泄漏目标排名：洞察数据泄漏流</a:t>
            </a:r>
            <a:endParaRPr kumimoji="1" lang="en-US" altLang="zh-CN" dirty="0">
              <a:solidFill>
                <a:schemeClr val="bg1"/>
              </a:solidFill>
              <a:latin typeface="黑体" panose="02010609060101010101" charset="-122"/>
              <a:ea typeface="黑体" panose="02010609060101010101" charset="-122"/>
              <a:cs typeface="黑体" panose="02010609060101010101" charset="-122"/>
            </a:endParaRPr>
          </a:p>
          <a:p>
            <a:pPr marL="285750" indent="-285750">
              <a:buFont typeface="Arial" panose="020B0604020202020204" pitchFamily="34" charset="0"/>
              <a:buChar char="•"/>
            </a:pPr>
            <a:r>
              <a:rPr kumimoji="1" lang="zh-CN" altLang="en-US" dirty="0">
                <a:solidFill>
                  <a:schemeClr val="bg1"/>
                </a:solidFill>
                <a:latin typeface="黑体" panose="02010609060101010101" charset="-122"/>
                <a:ea typeface="黑体" panose="02010609060101010101" charset="-122"/>
                <a:cs typeface="黑体" panose="02010609060101010101" charset="-122"/>
              </a:rPr>
              <a:t>泄漏事件趋势：识别数据泄漏类型与趋势</a:t>
            </a:r>
            <a:endParaRPr kumimoji="1" lang="zh-CN" altLang="en-US" dirty="0">
              <a:solidFill>
                <a:schemeClr val="bg1"/>
              </a:solidFill>
              <a:latin typeface="黑体" panose="02010609060101010101" charset="-122"/>
              <a:ea typeface="黑体" panose="02010609060101010101" charset="-122"/>
              <a:cs typeface="黑体" panose="02010609060101010101" charset="-122"/>
            </a:endParaRPr>
          </a:p>
        </p:txBody>
      </p:sp>
      <p:sp>
        <p:nvSpPr>
          <p:cNvPr id="7" name="文本框 6"/>
          <p:cNvSpPr txBox="1"/>
          <p:nvPr/>
        </p:nvSpPr>
        <p:spPr>
          <a:xfrm>
            <a:off x="4926448" y="354939"/>
            <a:ext cx="2339103"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tx1">
                    <a:lumMod val="85000"/>
                    <a:lumOff val="15000"/>
                  </a:schemeClr>
                </a:solidFill>
              </a:rPr>
              <a:t>水印效果展示</a:t>
            </a:r>
            <a:endParaRPr lang="zh-CN" altLang="en-US" sz="2800" b="1" dirty="0">
              <a:solidFill>
                <a:schemeClr val="tx1">
                  <a:lumMod val="85000"/>
                  <a:lumOff val="15000"/>
                </a:schemeClr>
              </a:solidFill>
            </a:endParaRPr>
          </a:p>
        </p:txBody>
      </p:sp>
      <p:pic>
        <p:nvPicPr>
          <p:cNvPr id="4" name="图片 3"/>
          <p:cNvPicPr>
            <a:picLocks noChangeAspect="1"/>
          </p:cNvPicPr>
          <p:nvPr/>
        </p:nvPicPr>
        <p:blipFill>
          <a:blip r:embed="rId1"/>
          <a:stretch>
            <a:fillRect/>
          </a:stretch>
        </p:blipFill>
        <p:spPr>
          <a:xfrm>
            <a:off x="5898206" y="2198599"/>
            <a:ext cx="6041607" cy="3564518"/>
          </a:xfrm>
          <a:prstGeom prst="rect">
            <a:avLst/>
          </a:prstGeom>
        </p:spPr>
      </p:pic>
      <p:pic>
        <p:nvPicPr>
          <p:cNvPr id="5" name="图片 4"/>
          <p:cNvPicPr>
            <a:picLocks noChangeAspect="1"/>
          </p:cNvPicPr>
          <p:nvPr/>
        </p:nvPicPr>
        <p:blipFill>
          <a:blip r:embed="rId2"/>
          <a:stretch>
            <a:fillRect/>
          </a:stretch>
        </p:blipFill>
        <p:spPr>
          <a:xfrm>
            <a:off x="285174" y="2198598"/>
            <a:ext cx="5572478" cy="3564519"/>
          </a:xfrm>
          <a:prstGeom prst="rect">
            <a:avLst/>
          </a:prstGeom>
        </p:spPr>
      </p:pic>
      <p:grpSp>
        <p:nvGrpSpPr>
          <p:cNvPr id="11" name="组 9"/>
          <p:cNvGrpSpPr/>
          <p:nvPr/>
        </p:nvGrpSpPr>
        <p:grpSpPr>
          <a:xfrm>
            <a:off x="2344175" y="1367522"/>
            <a:ext cx="1467054" cy="589248"/>
            <a:chOff x="908447" y="4318940"/>
            <a:chExt cx="1467135" cy="589280"/>
          </a:xfrm>
          <a:solidFill>
            <a:srgbClr val="3A5F7A"/>
          </a:solidFill>
        </p:grpSpPr>
        <p:sp>
          <p:nvSpPr>
            <p:cNvPr id="12" name="圆角矩形 11"/>
            <p:cNvSpPr/>
            <p:nvPr/>
          </p:nvSpPr>
          <p:spPr>
            <a:xfrm>
              <a:off x="1043582" y="4451020"/>
              <a:ext cx="1332000" cy="457200"/>
            </a:xfrm>
            <a:prstGeom prst="round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solidFill>
                    <a:srgbClr val="FF0000"/>
                  </a:solidFill>
                </a:rPr>
                <a:t>二维码水印</a:t>
              </a:r>
              <a:endParaRPr kumimoji="1" lang="zh-CN" altLang="en-US" sz="1600" dirty="0">
                <a:solidFill>
                  <a:srgbClr val="FF0000"/>
                </a:solidFill>
              </a:endParaRPr>
            </a:p>
          </p:txBody>
        </p:sp>
        <p:sp>
          <p:nvSpPr>
            <p:cNvPr id="13" name="椭圆 12"/>
            <p:cNvSpPr/>
            <p:nvPr/>
          </p:nvSpPr>
          <p:spPr>
            <a:xfrm>
              <a:off x="908447" y="4318940"/>
              <a:ext cx="375920" cy="3759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grpSp>
      <p:grpSp>
        <p:nvGrpSpPr>
          <p:cNvPr id="16" name="组 9"/>
          <p:cNvGrpSpPr/>
          <p:nvPr/>
        </p:nvGrpSpPr>
        <p:grpSpPr>
          <a:xfrm>
            <a:off x="8185482" y="1363540"/>
            <a:ext cx="1467054" cy="589248"/>
            <a:chOff x="908447" y="4318940"/>
            <a:chExt cx="1467135" cy="589280"/>
          </a:xfrm>
          <a:solidFill>
            <a:srgbClr val="3A5F7A"/>
          </a:solidFill>
        </p:grpSpPr>
        <p:sp>
          <p:nvSpPr>
            <p:cNvPr id="17" name="圆角矩形 16"/>
            <p:cNvSpPr/>
            <p:nvPr/>
          </p:nvSpPr>
          <p:spPr>
            <a:xfrm>
              <a:off x="1043582" y="4451020"/>
              <a:ext cx="1332000" cy="457200"/>
            </a:xfrm>
            <a:prstGeom prst="round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solidFill>
                    <a:srgbClr val="FF0000"/>
                  </a:solidFill>
                </a:rPr>
                <a:t>文字水印</a:t>
              </a:r>
              <a:endParaRPr kumimoji="1" lang="zh-CN" altLang="en-US" sz="1600" dirty="0">
                <a:solidFill>
                  <a:srgbClr val="FF0000"/>
                </a:solidFill>
              </a:endParaRPr>
            </a:p>
          </p:txBody>
        </p:sp>
        <p:sp>
          <p:nvSpPr>
            <p:cNvPr id="18" name="椭圆 17"/>
            <p:cNvSpPr/>
            <p:nvPr/>
          </p:nvSpPr>
          <p:spPr>
            <a:xfrm>
              <a:off x="908447" y="4318940"/>
              <a:ext cx="375920" cy="3759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53" presetClass="entr" presetSubtype="16"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082639" y="403761"/>
            <a:ext cx="2576945" cy="523220"/>
          </a:xfrm>
          <a:prstGeom prst="rect">
            <a:avLst/>
          </a:prstGeom>
          <a:noFill/>
        </p:spPr>
        <p:txBody>
          <a:bodyPr wrap="square" rtlCol="0">
            <a:spAutoFit/>
          </a:bodyPr>
          <a:lstStyle/>
          <a:p>
            <a:r>
              <a:rPr lang="zh-CN" altLang="en-US" sz="2800" dirty="0"/>
              <a:t>本地数据发现</a:t>
            </a:r>
            <a:endParaRPr lang="zh-CN" altLang="en-US" sz="2800" dirty="0"/>
          </a:p>
        </p:txBody>
      </p:sp>
      <p:pic>
        <p:nvPicPr>
          <p:cNvPr id="7" name="图片 6"/>
          <p:cNvPicPr>
            <a:picLocks noChangeAspect="1"/>
          </p:cNvPicPr>
          <p:nvPr/>
        </p:nvPicPr>
        <p:blipFill>
          <a:blip r:embed="rId1"/>
          <a:stretch>
            <a:fillRect/>
          </a:stretch>
        </p:blipFill>
        <p:spPr>
          <a:xfrm>
            <a:off x="1353786" y="1085933"/>
            <a:ext cx="10066317" cy="541192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7"/>
          <p:cNvSpPr/>
          <p:nvPr/>
        </p:nvSpPr>
        <p:spPr>
          <a:xfrm>
            <a:off x="6846276" y="205196"/>
            <a:ext cx="5122985" cy="279440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p>
        </p:txBody>
      </p:sp>
      <p:pic>
        <p:nvPicPr>
          <p:cNvPr id="8" name="图片 7"/>
          <p:cNvPicPr>
            <a:picLocks noChangeAspect="1"/>
          </p:cNvPicPr>
          <p:nvPr/>
        </p:nvPicPr>
        <p:blipFill>
          <a:blip r:embed="rId1" cstate="screen"/>
          <a:stretch>
            <a:fillRect/>
          </a:stretch>
        </p:blipFill>
        <p:spPr>
          <a:xfrm>
            <a:off x="187570" y="226465"/>
            <a:ext cx="6598119" cy="4619103"/>
          </a:xfrm>
          <a:prstGeom prst="rect">
            <a:avLst/>
          </a:prstGeom>
        </p:spPr>
      </p:pic>
      <p:pic>
        <p:nvPicPr>
          <p:cNvPr id="9" name="图片 8"/>
          <p:cNvPicPr/>
          <p:nvPr/>
        </p:nvPicPr>
        <p:blipFill>
          <a:blip r:embed="rId2"/>
          <a:stretch>
            <a:fillRect/>
          </a:stretch>
        </p:blipFill>
        <p:spPr>
          <a:xfrm>
            <a:off x="6846276" y="3020871"/>
            <a:ext cx="5122986" cy="3628124"/>
          </a:xfrm>
          <a:prstGeom prst="rect">
            <a:avLst/>
          </a:prstGeom>
        </p:spPr>
      </p:pic>
      <p:pic>
        <p:nvPicPr>
          <p:cNvPr id="10" name="图片 9"/>
          <p:cNvPicPr/>
          <p:nvPr/>
        </p:nvPicPr>
        <p:blipFill>
          <a:blip r:embed="rId3" cstate="screen"/>
          <a:stretch>
            <a:fillRect/>
          </a:stretch>
        </p:blipFill>
        <p:spPr>
          <a:xfrm>
            <a:off x="187569" y="4845568"/>
            <a:ext cx="6598119" cy="1803427"/>
          </a:xfrm>
          <a:prstGeom prst="rect">
            <a:avLst/>
          </a:prstGeom>
        </p:spPr>
      </p:pic>
      <p:sp>
        <p:nvSpPr>
          <p:cNvPr id="3" name="矩形 2"/>
          <p:cNvSpPr/>
          <p:nvPr/>
        </p:nvSpPr>
        <p:spPr>
          <a:xfrm>
            <a:off x="7125657" y="912644"/>
            <a:ext cx="4878774" cy="1200329"/>
          </a:xfrm>
          <a:prstGeom prst="rect">
            <a:avLst/>
          </a:prstGeom>
        </p:spPr>
        <p:txBody>
          <a:bodyPr wrap="square">
            <a:spAutoFit/>
          </a:bodyPr>
          <a:lstStyle/>
          <a:p>
            <a:r>
              <a:rPr kumimoji="1" lang="zh-CN" altLang="en-US" dirty="0">
                <a:solidFill>
                  <a:schemeClr val="bg1"/>
                </a:solidFill>
                <a:latin typeface="黑体" panose="02010609060101010101" charset="-122"/>
                <a:ea typeface="黑体" panose="02010609060101010101" charset="-122"/>
                <a:cs typeface="黑体" panose="02010609060101010101" charset="-122"/>
              </a:rPr>
              <a:t>集中展示全局数据分析与泄漏风险事件，可根据类型、时段进行定制的</a:t>
            </a:r>
            <a:r>
              <a:rPr kumimoji="1" lang="en-US" altLang="zh-CN" dirty="0">
                <a:solidFill>
                  <a:schemeClr val="bg1"/>
                </a:solidFill>
                <a:latin typeface="黑体" panose="02010609060101010101" charset="-122"/>
                <a:ea typeface="黑体" panose="02010609060101010101" charset="-122"/>
                <a:cs typeface="黑体" panose="02010609060101010101" charset="-122"/>
              </a:rPr>
              <a:t>DLP</a:t>
            </a:r>
            <a:r>
              <a:rPr kumimoji="1" lang="zh-CN" altLang="en-US" dirty="0">
                <a:solidFill>
                  <a:schemeClr val="bg1"/>
                </a:solidFill>
                <a:latin typeface="黑体" panose="02010609060101010101" charset="-122"/>
                <a:ea typeface="黑体" panose="02010609060101010101" charset="-122"/>
                <a:cs typeface="黑体" panose="02010609060101010101" charset="-122"/>
              </a:rPr>
              <a:t>图表</a:t>
            </a:r>
            <a:endParaRPr kumimoji="1" lang="en-US" altLang="zh-CN" dirty="0">
              <a:solidFill>
                <a:schemeClr val="bg1"/>
              </a:solidFill>
              <a:latin typeface="黑体" panose="02010609060101010101" charset="-122"/>
              <a:ea typeface="黑体" panose="02010609060101010101" charset="-122"/>
              <a:cs typeface="黑体" panose="02010609060101010101" charset="-122"/>
            </a:endParaRPr>
          </a:p>
          <a:p>
            <a:pPr marL="285750" indent="-285750">
              <a:buFont typeface="Arial" panose="020B0604020202020204" pitchFamily="34" charset="0"/>
              <a:buChar char="•"/>
            </a:pPr>
            <a:r>
              <a:rPr kumimoji="1" lang="zh-CN" altLang="en-US" dirty="0">
                <a:solidFill>
                  <a:schemeClr val="bg1"/>
                </a:solidFill>
                <a:latin typeface="黑体" panose="02010609060101010101" charset="-122"/>
                <a:ea typeface="黑体" panose="02010609060101010101" charset="-122"/>
                <a:cs typeface="黑体" panose="02010609060101010101" charset="-122"/>
              </a:rPr>
              <a:t>泄漏目标排名：洞察数据泄漏流</a:t>
            </a:r>
            <a:endParaRPr kumimoji="1" lang="en-US" altLang="zh-CN" dirty="0">
              <a:solidFill>
                <a:schemeClr val="bg1"/>
              </a:solidFill>
              <a:latin typeface="黑体" panose="02010609060101010101" charset="-122"/>
              <a:ea typeface="黑体" panose="02010609060101010101" charset="-122"/>
              <a:cs typeface="黑体" panose="02010609060101010101" charset="-122"/>
            </a:endParaRPr>
          </a:p>
          <a:p>
            <a:pPr marL="285750" indent="-285750">
              <a:buFont typeface="Arial" panose="020B0604020202020204" pitchFamily="34" charset="0"/>
              <a:buChar char="•"/>
            </a:pPr>
            <a:r>
              <a:rPr kumimoji="1" lang="zh-CN" altLang="en-US" dirty="0">
                <a:solidFill>
                  <a:schemeClr val="bg1"/>
                </a:solidFill>
                <a:latin typeface="黑体" panose="02010609060101010101" charset="-122"/>
                <a:ea typeface="黑体" panose="02010609060101010101" charset="-122"/>
                <a:cs typeface="黑体" panose="02010609060101010101" charset="-122"/>
              </a:rPr>
              <a:t>泄漏事件趋势：识别数据泄漏类型与趋势</a:t>
            </a:r>
            <a:endParaRPr kumimoji="1" lang="zh-CN" altLang="en-US" dirty="0">
              <a:solidFill>
                <a:schemeClr val="bg1"/>
              </a:solidFill>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stretch>
            <a:fillRect/>
          </a:stretch>
        </p:blipFill>
        <p:spPr>
          <a:xfrm>
            <a:off x="0" y="0"/>
            <a:ext cx="12192000" cy="6858000"/>
          </a:xfrm>
        </p:spPr>
      </p:pic>
      <p:sp>
        <p:nvSpPr>
          <p:cNvPr id="4" name="矩形 3"/>
          <p:cNvSpPr/>
          <p:nvPr/>
        </p:nvSpPr>
        <p:spPr>
          <a:xfrm>
            <a:off x="0" y="0"/>
            <a:ext cx="1219200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rotWithShape="1">
          <a:blip r:embed="rId2" cstate="screen"/>
          <a:srcRect/>
          <a:stretch>
            <a:fillRect/>
          </a:stretch>
        </p:blipFill>
        <p:spPr>
          <a:xfrm>
            <a:off x="1676400" y="5498757"/>
            <a:ext cx="8864352" cy="1359243"/>
          </a:xfrm>
          <a:prstGeom prst="rect">
            <a:avLst/>
          </a:prstGeom>
        </p:spPr>
      </p:pic>
      <p:grpSp>
        <p:nvGrpSpPr>
          <p:cNvPr id="23" name="组合 22"/>
          <p:cNvGrpSpPr/>
          <p:nvPr/>
        </p:nvGrpSpPr>
        <p:grpSpPr>
          <a:xfrm>
            <a:off x="1688976" y="1344613"/>
            <a:ext cx="8839200" cy="4168774"/>
            <a:chOff x="1688976" y="1344613"/>
            <a:chExt cx="8839200" cy="4168774"/>
          </a:xfrm>
        </p:grpSpPr>
        <p:sp>
          <p:nvSpPr>
            <p:cNvPr id="5" name="矩形 4"/>
            <p:cNvSpPr/>
            <p:nvPr/>
          </p:nvSpPr>
          <p:spPr>
            <a:xfrm>
              <a:off x="1688976" y="1344613"/>
              <a:ext cx="8839200" cy="4168774"/>
            </a:xfrm>
            <a:prstGeom prst="rect">
              <a:avLst/>
            </a:prstGeom>
            <a:pattFill prst="smConfetti">
              <a:fgClr>
                <a:schemeClr val="bg2">
                  <a:lumMod val="90000"/>
                </a:schemeClr>
              </a:fgClr>
              <a:bgClr>
                <a:schemeClr val="bg1"/>
              </a:bgClr>
            </a:pattFill>
            <a:ln>
              <a:noFill/>
            </a:ln>
            <a:effectLst>
              <a:outerShdw blurRad="4572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1913270" y="1554164"/>
              <a:ext cx="8365460" cy="3730624"/>
              <a:chOff x="1676400" y="1770052"/>
              <a:chExt cx="8839200" cy="3941890"/>
            </a:xfrm>
          </p:grpSpPr>
          <p:sp>
            <p:nvSpPr>
              <p:cNvPr id="8" name="任意多边形 7"/>
              <p:cNvSpPr/>
              <p:nvPr/>
            </p:nvSpPr>
            <p:spPr>
              <a:xfrm>
                <a:off x="167640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flipH="1">
                <a:off x="1019175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flipV="1">
                <a:off x="167640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flipH="1" flipV="1">
                <a:off x="1019175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文本框 12"/>
          <p:cNvSpPr txBox="1"/>
          <p:nvPr/>
        </p:nvSpPr>
        <p:spPr>
          <a:xfrm>
            <a:off x="2831120" y="2913854"/>
            <a:ext cx="6554911" cy="1015663"/>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6000" b="1" noProof="0" dirty="0">
                <a:solidFill>
                  <a:schemeClr val="accent1"/>
                </a:solidFill>
                <a:latin typeface="Arial" panose="020B0604020202020204"/>
                <a:ea typeface="微软雅黑" panose="020B0503020204020204" charset="-122"/>
              </a:rPr>
              <a:t>感谢观看</a:t>
            </a:r>
            <a:endParaRPr kumimoji="0" lang="zh-CN" altLang="en-US" sz="6000" b="1" i="0" u="none" strike="noStrike" kern="1200" cap="none" spc="0" normalizeH="0" baseline="0" noProof="0" dirty="0">
              <a:ln>
                <a:noFill/>
              </a:ln>
              <a:solidFill>
                <a:schemeClr val="accent1"/>
              </a:solidFill>
              <a:effectLst/>
              <a:uLnTx/>
              <a:uFillTx/>
              <a:latin typeface="Arial" panose="020B0604020202020204"/>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stretch>
            <a:fillRect/>
          </a:stretch>
        </p:blipFill>
        <p:spPr>
          <a:xfrm>
            <a:off x="0" y="0"/>
            <a:ext cx="12192000" cy="6858000"/>
          </a:xfrm>
        </p:spPr>
      </p:pic>
      <p:sp>
        <p:nvSpPr>
          <p:cNvPr id="4" name="矩形 3"/>
          <p:cNvSpPr/>
          <p:nvPr/>
        </p:nvSpPr>
        <p:spPr>
          <a:xfrm>
            <a:off x="0" y="-8535"/>
            <a:ext cx="1219200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5439412" y="788999"/>
            <a:ext cx="1313181" cy="769441"/>
          </a:xfrm>
          <a:prstGeom prst="rect">
            <a:avLst/>
          </a:prstGeom>
          <a:noFill/>
        </p:spPr>
        <p:txBody>
          <a:bodyPr wrap="none" rtlCol="0">
            <a:spAutoFit/>
            <a:scene3d>
              <a:camera prst="orthographicFront"/>
              <a:lightRig rig="threePt" dir="t"/>
            </a:scene3d>
            <a:sp3d contourW="12700"/>
          </a:bodyPr>
          <a:lstStyle/>
          <a:p>
            <a:pPr algn="ctr"/>
            <a:r>
              <a:rPr lang="zh-CN" altLang="en-US" sz="4400" b="1" dirty="0">
                <a:solidFill>
                  <a:schemeClr val="bg1"/>
                </a:solidFill>
              </a:rPr>
              <a:t>目录</a:t>
            </a:r>
            <a:endParaRPr lang="zh-CN" altLang="en-US" sz="4400" b="1" dirty="0">
              <a:solidFill>
                <a:schemeClr val="bg1"/>
              </a:solidFill>
            </a:endParaRPr>
          </a:p>
        </p:txBody>
      </p:sp>
      <p:grpSp>
        <p:nvGrpSpPr>
          <p:cNvPr id="76" name="组合 75"/>
          <p:cNvGrpSpPr/>
          <p:nvPr/>
        </p:nvGrpSpPr>
        <p:grpSpPr>
          <a:xfrm>
            <a:off x="4023030" y="1685985"/>
            <a:ext cx="4145939" cy="1322908"/>
            <a:chOff x="1688976" y="2170100"/>
            <a:chExt cx="4145939" cy="1322908"/>
          </a:xfrm>
        </p:grpSpPr>
        <p:grpSp>
          <p:nvGrpSpPr>
            <p:cNvPr id="35" name="组合 34"/>
            <p:cNvGrpSpPr/>
            <p:nvPr/>
          </p:nvGrpSpPr>
          <p:grpSpPr>
            <a:xfrm>
              <a:off x="1688976" y="2170100"/>
              <a:ext cx="4145939" cy="1322908"/>
              <a:chOff x="1688973" y="1344613"/>
              <a:chExt cx="13064769" cy="4168774"/>
            </a:xfrm>
          </p:grpSpPr>
          <p:sp>
            <p:nvSpPr>
              <p:cNvPr id="57" name="矩形 56"/>
              <p:cNvSpPr/>
              <p:nvPr/>
            </p:nvSpPr>
            <p:spPr>
              <a:xfrm>
                <a:off x="1688973" y="1344613"/>
                <a:ext cx="13064769" cy="4168774"/>
              </a:xfrm>
              <a:prstGeom prst="rect">
                <a:avLst/>
              </a:prstGeom>
              <a:pattFill prst="smConfetti">
                <a:fgClr>
                  <a:schemeClr val="bg2">
                    <a:lumMod val="90000"/>
                  </a:schemeClr>
                </a:fgClr>
                <a:bgClr>
                  <a:schemeClr val="bg1"/>
                </a:bgClr>
              </a:pattFill>
              <a:ln>
                <a:noFill/>
              </a:ln>
              <a:effectLst>
                <a:outerShdw blurRad="4572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1913270" y="1554164"/>
                <a:ext cx="12638213" cy="3730624"/>
                <a:chOff x="1676400" y="1770052"/>
                <a:chExt cx="13353917" cy="3941890"/>
              </a:xfrm>
            </p:grpSpPr>
            <p:sp>
              <p:nvSpPr>
                <p:cNvPr id="59" name="任意多边形 58"/>
                <p:cNvSpPr/>
                <p:nvPr/>
              </p:nvSpPr>
              <p:spPr>
                <a:xfrm>
                  <a:off x="167640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flipH="1">
                  <a:off x="14706467"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flipV="1">
                  <a:off x="167640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flipH="1" flipV="1">
                  <a:off x="14706467"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6" name="文本框 65"/>
            <p:cNvSpPr txBox="1"/>
            <p:nvPr/>
          </p:nvSpPr>
          <p:spPr>
            <a:xfrm>
              <a:off x="2643690" y="2605159"/>
              <a:ext cx="2236510"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1">
                      <a:lumMod val="75000"/>
                      <a:lumOff val="25000"/>
                    </a:schemeClr>
                  </a:solidFill>
                </a:rPr>
                <a:t>01. </a:t>
              </a:r>
              <a:r>
                <a:rPr lang="zh-CN" altLang="en-US" sz="2400" b="1" dirty="0">
                  <a:solidFill>
                    <a:schemeClr val="tx1">
                      <a:lumMod val="75000"/>
                      <a:lumOff val="25000"/>
                    </a:schemeClr>
                  </a:solidFill>
                </a:rPr>
                <a:t>风险与应对</a:t>
              </a:r>
              <a:endParaRPr lang="zh-CN" altLang="en-US" sz="2400" b="1" dirty="0">
                <a:solidFill>
                  <a:schemeClr val="tx1">
                    <a:lumMod val="75000"/>
                    <a:lumOff val="25000"/>
                  </a:schemeClr>
                </a:solidFill>
              </a:endParaRPr>
            </a:p>
          </p:txBody>
        </p:sp>
      </p:grpSp>
      <p:grpSp>
        <p:nvGrpSpPr>
          <p:cNvPr id="78" name="组合 77"/>
          <p:cNvGrpSpPr/>
          <p:nvPr/>
        </p:nvGrpSpPr>
        <p:grpSpPr>
          <a:xfrm>
            <a:off x="4023031" y="4876392"/>
            <a:ext cx="4145939" cy="1322908"/>
            <a:chOff x="1688976" y="4085717"/>
            <a:chExt cx="4145939" cy="1322908"/>
          </a:xfrm>
        </p:grpSpPr>
        <p:grpSp>
          <p:nvGrpSpPr>
            <p:cNvPr id="36" name="组合 35"/>
            <p:cNvGrpSpPr/>
            <p:nvPr/>
          </p:nvGrpSpPr>
          <p:grpSpPr>
            <a:xfrm>
              <a:off x="1688976" y="4085717"/>
              <a:ext cx="4145939" cy="1322908"/>
              <a:chOff x="1688973" y="1344613"/>
              <a:chExt cx="13064769" cy="4168774"/>
            </a:xfrm>
          </p:grpSpPr>
          <p:sp>
            <p:nvSpPr>
              <p:cNvPr id="51" name="矩形 50"/>
              <p:cNvSpPr/>
              <p:nvPr/>
            </p:nvSpPr>
            <p:spPr>
              <a:xfrm>
                <a:off x="1688973" y="1344613"/>
                <a:ext cx="13064769" cy="4168774"/>
              </a:xfrm>
              <a:prstGeom prst="rect">
                <a:avLst/>
              </a:prstGeom>
              <a:pattFill prst="smConfetti">
                <a:fgClr>
                  <a:schemeClr val="bg2">
                    <a:lumMod val="90000"/>
                  </a:schemeClr>
                </a:fgClr>
                <a:bgClr>
                  <a:schemeClr val="bg1"/>
                </a:bgClr>
              </a:pattFill>
              <a:ln>
                <a:noFill/>
              </a:ln>
              <a:effectLst>
                <a:outerShdw blurRad="4572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p:cNvGrpSpPr/>
              <p:nvPr/>
            </p:nvGrpSpPr>
            <p:grpSpPr>
              <a:xfrm>
                <a:off x="1913270" y="1554164"/>
                <a:ext cx="12638213" cy="3730624"/>
                <a:chOff x="1676400" y="1770052"/>
                <a:chExt cx="13353917" cy="3941890"/>
              </a:xfrm>
            </p:grpSpPr>
            <p:sp>
              <p:nvSpPr>
                <p:cNvPr id="53" name="任意多边形 52"/>
                <p:cNvSpPr/>
                <p:nvPr/>
              </p:nvSpPr>
              <p:spPr>
                <a:xfrm>
                  <a:off x="167640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flipH="1">
                  <a:off x="14706467"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V="1">
                  <a:off x="167640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flipH="1" flipV="1">
                  <a:off x="14706467"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9" name="文本框 68"/>
            <p:cNvSpPr txBox="1"/>
            <p:nvPr/>
          </p:nvSpPr>
          <p:spPr>
            <a:xfrm>
              <a:off x="2028137" y="4516338"/>
              <a:ext cx="3467616"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1">
                      <a:lumMod val="75000"/>
                      <a:lumOff val="25000"/>
                    </a:schemeClr>
                  </a:solidFill>
                </a:rPr>
                <a:t>03. DLP</a:t>
              </a:r>
              <a:r>
                <a:rPr lang="zh-CN" altLang="en-US" sz="2400" b="1" dirty="0">
                  <a:solidFill>
                    <a:schemeClr val="tx1">
                      <a:lumMod val="75000"/>
                      <a:lumOff val="25000"/>
                    </a:schemeClr>
                  </a:solidFill>
                </a:rPr>
                <a:t>功能介绍与演示</a:t>
              </a:r>
              <a:endParaRPr lang="zh-CN" altLang="en-US" sz="2400" b="1" dirty="0">
                <a:solidFill>
                  <a:schemeClr val="tx1">
                    <a:lumMod val="75000"/>
                    <a:lumOff val="25000"/>
                  </a:schemeClr>
                </a:solidFill>
              </a:endParaRPr>
            </a:p>
          </p:txBody>
        </p:sp>
      </p:grpSp>
      <p:grpSp>
        <p:nvGrpSpPr>
          <p:cNvPr id="77" name="组合 76"/>
          <p:cNvGrpSpPr/>
          <p:nvPr/>
        </p:nvGrpSpPr>
        <p:grpSpPr>
          <a:xfrm>
            <a:off x="4023030" y="3292093"/>
            <a:ext cx="4145939" cy="1322908"/>
            <a:chOff x="6382237" y="2170100"/>
            <a:chExt cx="4145939" cy="1322908"/>
          </a:xfrm>
        </p:grpSpPr>
        <p:grpSp>
          <p:nvGrpSpPr>
            <p:cNvPr id="37" name="组合 36"/>
            <p:cNvGrpSpPr/>
            <p:nvPr/>
          </p:nvGrpSpPr>
          <p:grpSpPr>
            <a:xfrm>
              <a:off x="6382237" y="2170100"/>
              <a:ext cx="4145939" cy="1322908"/>
              <a:chOff x="1688973" y="1344613"/>
              <a:chExt cx="13064769" cy="4168774"/>
            </a:xfrm>
          </p:grpSpPr>
          <p:sp>
            <p:nvSpPr>
              <p:cNvPr id="45" name="矩形 44"/>
              <p:cNvSpPr/>
              <p:nvPr/>
            </p:nvSpPr>
            <p:spPr>
              <a:xfrm>
                <a:off x="1688973" y="1344613"/>
                <a:ext cx="13064769" cy="4168774"/>
              </a:xfrm>
              <a:prstGeom prst="rect">
                <a:avLst/>
              </a:prstGeom>
              <a:pattFill prst="smConfetti">
                <a:fgClr>
                  <a:schemeClr val="bg2">
                    <a:lumMod val="90000"/>
                  </a:schemeClr>
                </a:fgClr>
                <a:bgClr>
                  <a:schemeClr val="bg1"/>
                </a:bgClr>
              </a:pattFill>
              <a:ln>
                <a:noFill/>
              </a:ln>
              <a:effectLst>
                <a:outerShdw blurRad="4572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1913270" y="1554164"/>
                <a:ext cx="12638213" cy="3730624"/>
                <a:chOff x="1676400" y="1770052"/>
                <a:chExt cx="13353917" cy="3941890"/>
              </a:xfrm>
            </p:grpSpPr>
            <p:sp>
              <p:nvSpPr>
                <p:cNvPr id="47" name="任意多边形 46"/>
                <p:cNvSpPr/>
                <p:nvPr/>
              </p:nvSpPr>
              <p:spPr>
                <a:xfrm>
                  <a:off x="1676400"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flipH="1">
                  <a:off x="14706467" y="538809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flipV="1">
                  <a:off x="1676400"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flipH="1" flipV="1">
                  <a:off x="14706467" y="1770052"/>
                  <a:ext cx="323850" cy="323850"/>
                </a:xfrm>
                <a:custGeom>
                  <a:avLst/>
                  <a:gdLst>
                    <a:gd name="connsiteX0" fmla="*/ 0 w 609600"/>
                    <a:gd name="connsiteY0" fmla="*/ 0 h 609600"/>
                    <a:gd name="connsiteX1" fmla="*/ 160020 w 609600"/>
                    <a:gd name="connsiteY1" fmla="*/ 0 h 609600"/>
                    <a:gd name="connsiteX2" fmla="*/ 160020 w 609600"/>
                    <a:gd name="connsiteY2" fmla="*/ 449580 h 609600"/>
                    <a:gd name="connsiteX3" fmla="*/ 609600 w 609600"/>
                    <a:gd name="connsiteY3" fmla="*/ 449580 h 609600"/>
                    <a:gd name="connsiteX4" fmla="*/ 609600 w 609600"/>
                    <a:gd name="connsiteY4" fmla="*/ 609600 h 609600"/>
                    <a:gd name="connsiteX5" fmla="*/ 0 w 609600"/>
                    <a:gd name="connsiteY5"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 h="609600">
                      <a:moveTo>
                        <a:pt x="0" y="0"/>
                      </a:moveTo>
                      <a:lnTo>
                        <a:pt x="160020" y="0"/>
                      </a:lnTo>
                      <a:lnTo>
                        <a:pt x="160020" y="449580"/>
                      </a:lnTo>
                      <a:lnTo>
                        <a:pt x="609600" y="449580"/>
                      </a:lnTo>
                      <a:lnTo>
                        <a:pt x="609600" y="609600"/>
                      </a:lnTo>
                      <a:lnTo>
                        <a:pt x="0" y="609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2" name="文本框 71"/>
            <p:cNvSpPr txBox="1"/>
            <p:nvPr/>
          </p:nvSpPr>
          <p:spPr>
            <a:xfrm>
              <a:off x="7379430" y="2589817"/>
              <a:ext cx="2151551"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1">
                      <a:lumMod val="75000"/>
                      <a:lumOff val="25000"/>
                    </a:schemeClr>
                  </a:solidFill>
                </a:rPr>
                <a:t>02.</a:t>
              </a:r>
              <a:r>
                <a:rPr lang="zh-CN" altLang="en-US" sz="2400" b="1" dirty="0">
                  <a:solidFill>
                    <a:schemeClr val="tx1">
                      <a:lumMod val="75000"/>
                      <a:lumOff val="25000"/>
                    </a:schemeClr>
                  </a:solidFill>
                </a:rPr>
                <a:t>什么是</a:t>
              </a:r>
              <a:r>
                <a:rPr lang="en-US" altLang="zh-CN" sz="2400" b="1" dirty="0">
                  <a:solidFill>
                    <a:schemeClr val="tx1">
                      <a:lumMod val="75000"/>
                      <a:lumOff val="25000"/>
                    </a:schemeClr>
                  </a:solidFill>
                </a:rPr>
                <a:t>DLP</a:t>
              </a:r>
              <a:endParaRPr lang="zh-CN" altLang="en-US" sz="2400" b="1" dirty="0">
                <a:solidFill>
                  <a:schemeClr val="tx1">
                    <a:lumMod val="75000"/>
                    <a:lumOff val="2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7"/>
                                        </p:tgtEl>
                                        <p:attrNameLst>
                                          <p:attrName>style.visibility</p:attrName>
                                        </p:attrNameLst>
                                      </p:cBhvr>
                                      <p:to>
                                        <p:strVal val="visible"/>
                                      </p:to>
                                    </p:set>
                                    <p:anim calcmode="lin" valueType="num">
                                      <p:cBhvr>
                                        <p:cTn id="13" dur="500" fill="hold"/>
                                        <p:tgtEl>
                                          <p:spTgt spid="77"/>
                                        </p:tgtEl>
                                        <p:attrNameLst>
                                          <p:attrName>ppt_w</p:attrName>
                                        </p:attrNameLst>
                                      </p:cBhvr>
                                      <p:tavLst>
                                        <p:tav tm="0">
                                          <p:val>
                                            <p:fltVal val="0"/>
                                          </p:val>
                                        </p:tav>
                                        <p:tav tm="100000">
                                          <p:val>
                                            <p:strVal val="#ppt_w"/>
                                          </p:val>
                                        </p:tav>
                                      </p:tavLst>
                                    </p:anim>
                                    <p:anim calcmode="lin" valueType="num">
                                      <p:cBhvr>
                                        <p:cTn id="14" dur="500" fill="hold"/>
                                        <p:tgtEl>
                                          <p:spTgt spid="77"/>
                                        </p:tgtEl>
                                        <p:attrNameLst>
                                          <p:attrName>ppt_h</p:attrName>
                                        </p:attrNameLst>
                                      </p:cBhvr>
                                      <p:tavLst>
                                        <p:tav tm="0">
                                          <p:val>
                                            <p:fltVal val="0"/>
                                          </p:val>
                                        </p:tav>
                                        <p:tav tm="100000">
                                          <p:val>
                                            <p:strVal val="#ppt_h"/>
                                          </p:val>
                                        </p:tav>
                                      </p:tavLst>
                                    </p:anim>
                                    <p:animEffect transition="in" filter="fade">
                                      <p:cBhvr>
                                        <p:cTn id="15" dur="500"/>
                                        <p:tgtEl>
                                          <p:spTgt spid="7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78"/>
                                        </p:tgtEl>
                                        <p:attrNameLst>
                                          <p:attrName>style.visibility</p:attrName>
                                        </p:attrNameLst>
                                      </p:cBhvr>
                                      <p:to>
                                        <p:strVal val="visible"/>
                                      </p:to>
                                    </p:set>
                                    <p:anim calcmode="lin" valueType="num">
                                      <p:cBhvr>
                                        <p:cTn id="19" dur="500" fill="hold"/>
                                        <p:tgtEl>
                                          <p:spTgt spid="78"/>
                                        </p:tgtEl>
                                        <p:attrNameLst>
                                          <p:attrName>ppt_w</p:attrName>
                                        </p:attrNameLst>
                                      </p:cBhvr>
                                      <p:tavLst>
                                        <p:tav tm="0">
                                          <p:val>
                                            <p:fltVal val="0"/>
                                          </p:val>
                                        </p:tav>
                                        <p:tav tm="100000">
                                          <p:val>
                                            <p:strVal val="#ppt_w"/>
                                          </p:val>
                                        </p:tav>
                                      </p:tavLst>
                                    </p:anim>
                                    <p:anim calcmode="lin" valueType="num">
                                      <p:cBhvr>
                                        <p:cTn id="20" dur="500" fill="hold"/>
                                        <p:tgtEl>
                                          <p:spTgt spid="78"/>
                                        </p:tgtEl>
                                        <p:attrNameLst>
                                          <p:attrName>ppt_h</p:attrName>
                                        </p:attrNameLst>
                                      </p:cBhvr>
                                      <p:tavLst>
                                        <p:tav tm="0">
                                          <p:val>
                                            <p:fltVal val="0"/>
                                          </p:val>
                                        </p:tav>
                                        <p:tav tm="100000">
                                          <p:val>
                                            <p:strVal val="#ppt_h"/>
                                          </p:val>
                                        </p:tav>
                                      </p:tavLst>
                                    </p:anim>
                                    <p:animEffect transition="in" filter="fade">
                                      <p:cBhvr>
                                        <p:cTn id="2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stretch>
            <a:fillRect/>
          </a:stretch>
        </p:blipFill>
        <p:spPr>
          <a:xfrm>
            <a:off x="0" y="0"/>
            <a:ext cx="12192000" cy="6858000"/>
          </a:xfrm>
        </p:spPr>
      </p:pic>
      <p:sp>
        <p:nvSpPr>
          <p:cNvPr id="4" name="矩形 3"/>
          <p:cNvSpPr/>
          <p:nvPr/>
        </p:nvSpPr>
        <p:spPr>
          <a:xfrm>
            <a:off x="0" y="0"/>
            <a:ext cx="1219200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4060371" y="1393371"/>
            <a:ext cx="4071258" cy="4071258"/>
            <a:chOff x="3759200" y="1092200"/>
            <a:chExt cx="4673600" cy="4673600"/>
          </a:xfrm>
        </p:grpSpPr>
        <p:sp>
          <p:nvSpPr>
            <p:cNvPr id="5" name="椭圆 4"/>
            <p:cNvSpPr/>
            <p:nvPr/>
          </p:nvSpPr>
          <p:spPr>
            <a:xfrm>
              <a:off x="3759200" y="1092200"/>
              <a:ext cx="4673600" cy="4673600"/>
            </a:xfrm>
            <a:prstGeom prst="ellipse">
              <a:avLst/>
            </a:prstGeom>
            <a:noFill/>
            <a:ln w="508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20457" y="1353457"/>
              <a:ext cx="4151086" cy="4151086"/>
            </a:xfrm>
            <a:prstGeom prst="ellipse">
              <a:avLst/>
            </a:prstGeom>
            <a:noFill/>
            <a:ln w="15875">
              <a:solidFill>
                <a:schemeClr val="bg1">
                  <a:alpha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4693212" y="3158163"/>
            <a:ext cx="2805576" cy="1077218"/>
            <a:chOff x="4693212" y="3158163"/>
            <a:chExt cx="2805576" cy="1077218"/>
          </a:xfrm>
        </p:grpSpPr>
        <p:cxnSp>
          <p:nvCxnSpPr>
            <p:cNvPr id="8" name="直接连接符 7"/>
            <p:cNvCxnSpPr/>
            <p:nvPr/>
          </p:nvCxnSpPr>
          <p:spPr>
            <a:xfrm>
              <a:off x="5323115" y="3882798"/>
              <a:ext cx="1545771" cy="0"/>
            </a:xfrm>
            <a:prstGeom prst="line">
              <a:avLst/>
            </a:prstGeom>
            <a:ln w="25400" cap="rnd">
              <a:solidFill>
                <a:schemeClr val="bg1"/>
              </a:solidFill>
              <a:round/>
              <a:headEnd type="non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693212" y="3158163"/>
              <a:ext cx="2805576" cy="1077218"/>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bg1"/>
                  </a:solidFill>
                </a:rPr>
                <a:t>01.</a:t>
              </a:r>
              <a:r>
                <a:rPr lang="zh-CN" altLang="en-US" sz="3200" b="1" dirty="0">
                  <a:solidFill>
                    <a:schemeClr val="bg1"/>
                  </a:solidFill>
                </a:rPr>
                <a:t>风险与应对</a:t>
              </a:r>
              <a:endParaRPr lang="zh-CN" altLang="en-US" sz="3200" b="1" dirty="0">
                <a:solidFill>
                  <a:schemeClr val="bg1"/>
                </a:solidFill>
                <a:effectLst>
                  <a:outerShdw blurRad="88900" dist="88900" dir="5400000" algn="t" rotWithShape="0">
                    <a:prstClr val="black">
                      <a:alpha val="59000"/>
                    </a:prstClr>
                  </a:outerShdw>
                </a:effectLst>
                <a:latin typeface="Century Gothic" panose="020B0502020202020204" pitchFamily="34" charset="0"/>
                <a:ea typeface="微软雅黑" panose="020B0503020204020204" charset="-122"/>
                <a:cs typeface="Lantinghei SC Demibold" charset="-122"/>
              </a:endParaRPr>
            </a:p>
            <a:p>
              <a:pPr algn="ctr"/>
              <a:endParaRPr lang="zh-CN" altLang="en-US" sz="32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
          <p:cNvSpPr/>
          <p:nvPr/>
        </p:nvSpPr>
        <p:spPr>
          <a:xfrm>
            <a:off x="5078930" y="3130329"/>
            <a:ext cx="2021449" cy="2021449"/>
          </a:xfrm>
          <a:prstGeom prst="ellipse">
            <a:avLst/>
          </a:prstGeom>
          <a:noFill/>
          <a:ln>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9" name="Block Arc 7"/>
          <p:cNvSpPr/>
          <p:nvPr/>
        </p:nvSpPr>
        <p:spPr>
          <a:xfrm flipH="1" flipV="1">
            <a:off x="4488092" y="2539491"/>
            <a:ext cx="3203125" cy="3203124"/>
          </a:xfrm>
          <a:prstGeom prst="blockArc">
            <a:avLst>
              <a:gd name="adj1" fmla="val 21599999"/>
              <a:gd name="adj2" fmla="val 8180671"/>
              <a:gd name="adj3" fmla="val 11913"/>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p>
        </p:txBody>
      </p:sp>
      <p:sp>
        <p:nvSpPr>
          <p:cNvPr id="30" name="Isosceles Triangle 8"/>
          <p:cNvSpPr/>
          <p:nvPr/>
        </p:nvSpPr>
        <p:spPr>
          <a:xfrm rot="18900000" flipH="1" flipV="1">
            <a:off x="6966834" y="3064598"/>
            <a:ext cx="658106" cy="567333"/>
          </a:xfrm>
          <a:prstGeom prst="triangle">
            <a:avLst/>
          </a:prstGeom>
          <a:solidFill>
            <a:schemeClr val="accent1"/>
          </a:solidFill>
          <a:ln>
            <a:noFill/>
          </a:ln>
          <a:effectLst>
            <a:outerShdw blurRad="774700" dist="850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p>
        </p:txBody>
      </p:sp>
      <p:sp>
        <p:nvSpPr>
          <p:cNvPr id="31" name="Block Arc 10"/>
          <p:cNvSpPr/>
          <p:nvPr/>
        </p:nvSpPr>
        <p:spPr>
          <a:xfrm>
            <a:off x="4488092" y="2539491"/>
            <a:ext cx="3203125" cy="3203124"/>
          </a:xfrm>
          <a:prstGeom prst="blockArc">
            <a:avLst>
              <a:gd name="adj1" fmla="val 21599999"/>
              <a:gd name="adj2" fmla="val 8180671"/>
              <a:gd name="adj3" fmla="val 11913"/>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p>
        </p:txBody>
      </p:sp>
      <p:sp>
        <p:nvSpPr>
          <p:cNvPr id="32" name="Isosceles Triangle 11"/>
          <p:cNvSpPr/>
          <p:nvPr/>
        </p:nvSpPr>
        <p:spPr>
          <a:xfrm rot="8100000" flipV="1">
            <a:off x="4562444" y="4666655"/>
            <a:ext cx="658105" cy="567333"/>
          </a:xfrm>
          <a:prstGeom prst="triangle">
            <a:avLst/>
          </a:prstGeom>
          <a:solidFill>
            <a:schemeClr val="accent2"/>
          </a:solidFill>
          <a:ln>
            <a:noFill/>
          </a:ln>
          <a:effectLst>
            <a:outerShdw blurRad="774700" dist="850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p>
        </p:txBody>
      </p:sp>
      <p:grpSp>
        <p:nvGrpSpPr>
          <p:cNvPr id="40" name="组合 39"/>
          <p:cNvGrpSpPr/>
          <p:nvPr/>
        </p:nvGrpSpPr>
        <p:grpSpPr>
          <a:xfrm>
            <a:off x="1330940" y="2762958"/>
            <a:ext cx="2856141" cy="1717239"/>
            <a:chOff x="874712" y="3344238"/>
            <a:chExt cx="2856141" cy="1717239"/>
          </a:xfrm>
        </p:grpSpPr>
        <p:sp>
          <p:nvSpPr>
            <p:cNvPr id="41" name="矩形 40"/>
            <p:cNvSpPr/>
            <p:nvPr/>
          </p:nvSpPr>
          <p:spPr>
            <a:xfrm>
              <a:off x="874712" y="3677812"/>
              <a:ext cx="2856141" cy="1383665"/>
            </a:xfrm>
            <a:prstGeom prst="rect">
              <a:avLst/>
            </a:prstGeom>
          </p:spPr>
          <p:txBody>
            <a:bodyPr wrap="square">
              <a:spAutoFit/>
              <a:scene3d>
                <a:camera prst="orthographicFront"/>
                <a:lightRig rig="threePt" dir="t"/>
              </a:scene3d>
              <a:sp3d contourW="12700"/>
            </a:bodyPr>
            <a:lstStyle/>
            <a:p>
              <a:pPr fontAlgn="auto">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网络罪犯</a:t>
              </a:r>
              <a:r>
                <a:rPr lang="en-US" altLang="zh-CN" sz="1400"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a:t>
              </a:r>
              <a:r>
                <a:rPr lang="zh-CN" altLang="en-US" sz="1400"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黑客</a:t>
              </a:r>
              <a:r>
                <a:rPr lang="en-US" altLang="zh-CN" sz="1400"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/APT/</a:t>
              </a:r>
              <a:r>
                <a:rPr lang="zh-CN" altLang="en-US" sz="1400"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竞争对手，通过网络漏洞等手段窃取企业内部重要信息，从而引发大量用户数据外泄问题，对企业造成负面影响</a:t>
              </a:r>
              <a:r>
                <a:rPr lang="zh-CN" altLang="en-US" sz="1200" dirty="0">
                  <a:solidFill>
                    <a:schemeClr val="tx1">
                      <a:lumMod val="50000"/>
                      <a:lumOff val="50000"/>
                    </a:schemeClr>
                  </a:solidFill>
                </a:rPr>
                <a:t>。</a:t>
              </a:r>
              <a:endParaRPr lang="zh-CN" altLang="en-US" sz="1200" dirty="0">
                <a:solidFill>
                  <a:schemeClr val="tx1">
                    <a:lumMod val="50000"/>
                    <a:lumOff val="50000"/>
                  </a:schemeClr>
                </a:solidFill>
              </a:endParaRPr>
            </a:p>
          </p:txBody>
        </p:sp>
        <p:sp>
          <p:nvSpPr>
            <p:cNvPr id="42" name="矩形 41"/>
            <p:cNvSpPr/>
            <p:nvPr/>
          </p:nvSpPr>
          <p:spPr>
            <a:xfrm>
              <a:off x="874712" y="3344238"/>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rPr>
                <a:t>外部的威胁</a:t>
              </a:r>
              <a:endParaRPr lang="zh-CN" altLang="en-US" sz="1600" b="1" dirty="0">
                <a:solidFill>
                  <a:schemeClr val="tx1">
                    <a:lumMod val="75000"/>
                    <a:lumOff val="25000"/>
                  </a:schemeClr>
                </a:solidFill>
              </a:endParaRPr>
            </a:p>
          </p:txBody>
        </p:sp>
      </p:grpSp>
      <p:grpSp>
        <p:nvGrpSpPr>
          <p:cNvPr id="43" name="组合 42"/>
          <p:cNvGrpSpPr/>
          <p:nvPr/>
        </p:nvGrpSpPr>
        <p:grpSpPr>
          <a:xfrm>
            <a:off x="8139272" y="4292876"/>
            <a:ext cx="2856141" cy="2040454"/>
            <a:chOff x="874712" y="3344238"/>
            <a:chExt cx="2856141" cy="2040454"/>
          </a:xfrm>
        </p:grpSpPr>
        <p:sp>
          <p:nvSpPr>
            <p:cNvPr id="44" name="矩形 43"/>
            <p:cNvSpPr/>
            <p:nvPr/>
          </p:nvSpPr>
          <p:spPr>
            <a:xfrm>
              <a:off x="874712" y="3677812"/>
              <a:ext cx="2856141" cy="1706880"/>
            </a:xfrm>
            <a:prstGeom prst="rect">
              <a:avLst/>
            </a:prstGeom>
          </p:spPr>
          <p:txBody>
            <a:bodyPr wrap="square">
              <a:spAutoFit/>
              <a:scene3d>
                <a:camera prst="orthographicFront"/>
                <a:lightRig rig="threePt" dir="t"/>
              </a:scene3d>
              <a:sp3d contourW="12700"/>
            </a:bodyPr>
            <a:lstStyle/>
            <a:p>
              <a:pPr algn="l" fontAlgn="auto">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大多数的数据外泄是由一些普通事件导致，而导致这些事件发生的往往是企业内部员工所为，如公司设备丢失、</a:t>
              </a:r>
              <a:r>
                <a:rPr lang="en-US" altLang="zh-CN" sz="1400"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U</a:t>
              </a:r>
              <a:r>
                <a:rPr lang="zh-CN" altLang="en-US" sz="1400"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盘拷贝公司数据、窃取公司数据转卖等。</a:t>
              </a:r>
              <a:endParaRPr lang="zh-CN" altLang="en-US" sz="1400"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endParaRPr>
            </a:p>
          </p:txBody>
        </p:sp>
        <p:sp>
          <p:nvSpPr>
            <p:cNvPr id="45" name="矩形 44"/>
            <p:cNvSpPr/>
            <p:nvPr/>
          </p:nvSpPr>
          <p:spPr>
            <a:xfrm>
              <a:off x="1488879" y="3344238"/>
              <a:ext cx="2241974" cy="36234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tx1">
                      <a:lumMod val="75000"/>
                      <a:lumOff val="25000"/>
                    </a:schemeClr>
                  </a:solidFill>
                </a:rPr>
                <a:t>内部的威胁</a:t>
              </a:r>
              <a:endParaRPr lang="zh-CN" altLang="en-US" sz="1600" b="1" dirty="0">
                <a:solidFill>
                  <a:schemeClr val="tx1">
                    <a:lumMod val="75000"/>
                    <a:lumOff val="25000"/>
                  </a:schemeClr>
                </a:solidFill>
              </a:endParaRPr>
            </a:p>
          </p:txBody>
        </p:sp>
      </p:grpSp>
      <p:sp>
        <p:nvSpPr>
          <p:cNvPr id="24" name="文本框 23"/>
          <p:cNvSpPr txBox="1"/>
          <p:nvPr/>
        </p:nvSpPr>
        <p:spPr>
          <a:xfrm>
            <a:off x="4387841" y="354939"/>
            <a:ext cx="3416321"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tx1">
                    <a:lumMod val="85000"/>
                    <a:lumOff val="15000"/>
                  </a:schemeClr>
                </a:solidFill>
              </a:rPr>
              <a:t>企业数据泄漏的威胁</a:t>
            </a:r>
            <a:endParaRPr lang="zh-CN" altLang="en-US" sz="2800" b="1" dirty="0">
              <a:solidFill>
                <a:schemeClr val="tx1">
                  <a:lumMod val="85000"/>
                  <a:lumOff val="15000"/>
                </a:schemeClr>
              </a:solidFill>
            </a:endParaRPr>
          </a:p>
        </p:txBody>
      </p:sp>
      <p:grpSp>
        <p:nvGrpSpPr>
          <p:cNvPr id="25" name="PA-资料-54072"/>
          <p:cNvGrpSpPr>
            <a:grpSpLocks noChangeAspect="1"/>
          </p:cNvGrpSpPr>
          <p:nvPr>
            <p:custDataLst>
              <p:tags r:id="rId1"/>
            </p:custDataLst>
          </p:nvPr>
        </p:nvGrpSpPr>
        <p:grpSpPr bwMode="auto">
          <a:xfrm>
            <a:off x="5619122" y="3475097"/>
            <a:ext cx="1023692" cy="1332947"/>
            <a:chOff x="3434" y="1633"/>
            <a:chExt cx="811" cy="1056"/>
          </a:xfrm>
        </p:grpSpPr>
        <p:sp>
          <p:nvSpPr>
            <p:cNvPr id="26" name="PA_任意多边形 1235"/>
            <p:cNvSpPr/>
            <p:nvPr>
              <p:custDataLst>
                <p:tags r:id="rId2"/>
              </p:custDataLst>
            </p:nvPr>
          </p:nvSpPr>
          <p:spPr bwMode="auto">
            <a:xfrm>
              <a:off x="3614" y="1633"/>
              <a:ext cx="631" cy="906"/>
            </a:xfrm>
            <a:custGeom>
              <a:avLst/>
              <a:gdLst>
                <a:gd name="T0" fmla="*/ 1534 w 1671"/>
                <a:gd name="T1" fmla="*/ 2402 h 2402"/>
                <a:gd name="T2" fmla="*/ 138 w 1671"/>
                <a:gd name="T3" fmla="*/ 2402 h 2402"/>
                <a:gd name="T4" fmla="*/ 0 w 1671"/>
                <a:gd name="T5" fmla="*/ 2265 h 2402"/>
                <a:gd name="T6" fmla="*/ 0 w 1671"/>
                <a:gd name="T7" fmla="*/ 137 h 2402"/>
                <a:gd name="T8" fmla="*/ 138 w 1671"/>
                <a:gd name="T9" fmla="*/ 0 h 2402"/>
                <a:gd name="T10" fmla="*/ 1096 w 1671"/>
                <a:gd name="T11" fmla="*/ 0 h 2402"/>
                <a:gd name="T12" fmla="*/ 1671 w 1671"/>
                <a:gd name="T13" fmla="*/ 575 h 2402"/>
                <a:gd name="T14" fmla="*/ 1671 w 1671"/>
                <a:gd name="T15" fmla="*/ 2265 h 2402"/>
                <a:gd name="T16" fmla="*/ 1534 w 1671"/>
                <a:gd name="T17" fmla="*/ 2402 h 2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1" h="2402">
                  <a:moveTo>
                    <a:pt x="1534" y="2402"/>
                  </a:moveTo>
                  <a:lnTo>
                    <a:pt x="138" y="2402"/>
                  </a:lnTo>
                  <a:cubicBezTo>
                    <a:pt x="62" y="2402"/>
                    <a:pt x="0" y="2340"/>
                    <a:pt x="0" y="2265"/>
                  </a:cubicBezTo>
                  <a:lnTo>
                    <a:pt x="0" y="137"/>
                  </a:lnTo>
                  <a:cubicBezTo>
                    <a:pt x="0" y="62"/>
                    <a:pt x="62" y="0"/>
                    <a:pt x="138" y="0"/>
                  </a:cubicBezTo>
                  <a:lnTo>
                    <a:pt x="1096" y="0"/>
                  </a:lnTo>
                  <a:lnTo>
                    <a:pt x="1671" y="575"/>
                  </a:lnTo>
                  <a:lnTo>
                    <a:pt x="1671" y="2265"/>
                  </a:lnTo>
                  <a:cubicBezTo>
                    <a:pt x="1671" y="2340"/>
                    <a:pt x="1609" y="2402"/>
                    <a:pt x="1534" y="2402"/>
                  </a:cubicBezTo>
                  <a:close/>
                </a:path>
              </a:pathLst>
            </a:custGeom>
            <a:solidFill>
              <a:srgbClr val="126EB3"/>
            </a:solid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 name="PA_任意多边形 1236"/>
            <p:cNvSpPr/>
            <p:nvPr>
              <p:custDataLst>
                <p:tags r:id="rId3"/>
              </p:custDataLst>
            </p:nvPr>
          </p:nvSpPr>
          <p:spPr bwMode="auto">
            <a:xfrm>
              <a:off x="3614" y="1758"/>
              <a:ext cx="498" cy="779"/>
            </a:xfrm>
            <a:custGeom>
              <a:avLst/>
              <a:gdLst>
                <a:gd name="T0" fmla="*/ 2 w 498"/>
                <a:gd name="T1" fmla="*/ 779 h 779"/>
                <a:gd name="T2" fmla="*/ 0 w 498"/>
                <a:gd name="T3" fmla="*/ 0 h 779"/>
                <a:gd name="T4" fmla="*/ 278 w 498"/>
                <a:gd name="T5" fmla="*/ 0 h 779"/>
                <a:gd name="T6" fmla="*/ 498 w 498"/>
                <a:gd name="T7" fmla="*/ 217 h 779"/>
                <a:gd name="T8" fmla="*/ 498 w 498"/>
                <a:gd name="T9" fmla="*/ 779 h 779"/>
                <a:gd name="T10" fmla="*/ 2 w 498"/>
                <a:gd name="T11" fmla="*/ 779 h 779"/>
              </a:gdLst>
              <a:ahLst/>
              <a:cxnLst>
                <a:cxn ang="0">
                  <a:pos x="T0" y="T1"/>
                </a:cxn>
                <a:cxn ang="0">
                  <a:pos x="T2" y="T3"/>
                </a:cxn>
                <a:cxn ang="0">
                  <a:pos x="T4" y="T5"/>
                </a:cxn>
                <a:cxn ang="0">
                  <a:pos x="T6" y="T7"/>
                </a:cxn>
                <a:cxn ang="0">
                  <a:pos x="T8" y="T9"/>
                </a:cxn>
                <a:cxn ang="0">
                  <a:pos x="T10" y="T11"/>
                </a:cxn>
              </a:cxnLst>
              <a:rect l="0" t="0" r="r" b="b"/>
              <a:pathLst>
                <a:path w="498" h="779">
                  <a:moveTo>
                    <a:pt x="2" y="779"/>
                  </a:moveTo>
                  <a:lnTo>
                    <a:pt x="0" y="0"/>
                  </a:lnTo>
                  <a:lnTo>
                    <a:pt x="278" y="0"/>
                  </a:lnTo>
                  <a:lnTo>
                    <a:pt x="498" y="217"/>
                  </a:lnTo>
                  <a:lnTo>
                    <a:pt x="498" y="779"/>
                  </a:lnTo>
                  <a:lnTo>
                    <a:pt x="2" y="779"/>
                  </a:lnTo>
                  <a:close/>
                </a:path>
              </a:pathLst>
            </a:custGeom>
            <a:solidFill>
              <a:srgbClr val="126E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 name="PA_任意多边形 1237"/>
            <p:cNvSpPr/>
            <p:nvPr>
              <p:custDataLst>
                <p:tags r:id="rId4"/>
              </p:custDataLst>
            </p:nvPr>
          </p:nvSpPr>
          <p:spPr bwMode="auto">
            <a:xfrm>
              <a:off x="3434" y="1806"/>
              <a:ext cx="631" cy="883"/>
            </a:xfrm>
            <a:custGeom>
              <a:avLst/>
              <a:gdLst>
                <a:gd name="T0" fmla="*/ 1533 w 1670"/>
                <a:gd name="T1" fmla="*/ 2339 h 2339"/>
                <a:gd name="T2" fmla="*/ 137 w 1670"/>
                <a:gd name="T3" fmla="*/ 2339 h 2339"/>
                <a:gd name="T4" fmla="*/ 0 w 1670"/>
                <a:gd name="T5" fmla="*/ 2205 h 2339"/>
                <a:gd name="T6" fmla="*/ 0 w 1670"/>
                <a:gd name="T7" fmla="*/ 133 h 2339"/>
                <a:gd name="T8" fmla="*/ 137 w 1670"/>
                <a:gd name="T9" fmla="*/ 0 h 2339"/>
                <a:gd name="T10" fmla="*/ 1095 w 1670"/>
                <a:gd name="T11" fmla="*/ 0 h 2339"/>
                <a:gd name="T12" fmla="*/ 1670 w 1670"/>
                <a:gd name="T13" fmla="*/ 560 h 2339"/>
                <a:gd name="T14" fmla="*/ 1670 w 1670"/>
                <a:gd name="T15" fmla="*/ 2205 h 2339"/>
                <a:gd name="T16" fmla="*/ 1533 w 1670"/>
                <a:gd name="T17" fmla="*/ 2339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0" h="2339">
                  <a:moveTo>
                    <a:pt x="1533" y="2339"/>
                  </a:moveTo>
                  <a:lnTo>
                    <a:pt x="137" y="2339"/>
                  </a:lnTo>
                  <a:cubicBezTo>
                    <a:pt x="61" y="2339"/>
                    <a:pt x="0" y="2279"/>
                    <a:pt x="0" y="2205"/>
                  </a:cubicBezTo>
                  <a:lnTo>
                    <a:pt x="0" y="133"/>
                  </a:lnTo>
                  <a:cubicBezTo>
                    <a:pt x="0" y="60"/>
                    <a:pt x="61" y="0"/>
                    <a:pt x="137" y="0"/>
                  </a:cubicBezTo>
                  <a:lnTo>
                    <a:pt x="1095" y="0"/>
                  </a:lnTo>
                  <a:lnTo>
                    <a:pt x="1670" y="560"/>
                  </a:lnTo>
                  <a:lnTo>
                    <a:pt x="1670" y="2205"/>
                  </a:lnTo>
                  <a:cubicBezTo>
                    <a:pt x="1670" y="2279"/>
                    <a:pt x="1609" y="2339"/>
                    <a:pt x="1533" y="2339"/>
                  </a:cubicBezTo>
                  <a:close/>
                </a:path>
              </a:pathLst>
            </a:custGeom>
            <a:solidFill>
              <a:srgbClr val="093759"/>
            </a:solid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PA_任意多边形 1238"/>
            <p:cNvSpPr/>
            <p:nvPr>
              <p:custDataLst>
                <p:tags r:id="rId5"/>
              </p:custDataLst>
            </p:nvPr>
          </p:nvSpPr>
          <p:spPr bwMode="auto">
            <a:xfrm>
              <a:off x="3815" y="1809"/>
              <a:ext cx="250" cy="249"/>
            </a:xfrm>
            <a:custGeom>
              <a:avLst/>
              <a:gdLst>
                <a:gd name="T0" fmla="*/ 250 w 250"/>
                <a:gd name="T1" fmla="*/ 249 h 249"/>
                <a:gd name="T2" fmla="*/ 0 w 250"/>
                <a:gd name="T3" fmla="*/ 249 h 249"/>
                <a:gd name="T4" fmla="*/ 0 w 250"/>
                <a:gd name="T5" fmla="*/ 0 h 249"/>
                <a:gd name="T6" fmla="*/ 250 w 250"/>
                <a:gd name="T7" fmla="*/ 249 h 249"/>
              </a:gdLst>
              <a:ahLst/>
              <a:cxnLst>
                <a:cxn ang="0">
                  <a:pos x="T0" y="T1"/>
                </a:cxn>
                <a:cxn ang="0">
                  <a:pos x="T2" y="T3"/>
                </a:cxn>
                <a:cxn ang="0">
                  <a:pos x="T4" y="T5"/>
                </a:cxn>
                <a:cxn ang="0">
                  <a:pos x="T6" y="T7"/>
                </a:cxn>
              </a:cxnLst>
              <a:rect l="0" t="0" r="r" b="b"/>
              <a:pathLst>
                <a:path w="250" h="249">
                  <a:moveTo>
                    <a:pt x="250" y="249"/>
                  </a:moveTo>
                  <a:lnTo>
                    <a:pt x="0" y="249"/>
                  </a:lnTo>
                  <a:lnTo>
                    <a:pt x="0" y="0"/>
                  </a:lnTo>
                  <a:lnTo>
                    <a:pt x="250" y="249"/>
                  </a:lnTo>
                  <a:close/>
                </a:path>
              </a:pathLst>
            </a:custGeom>
            <a:solidFill>
              <a:srgbClr val="F34D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0" name="PA_任意多边形 1239"/>
            <p:cNvSpPr/>
            <p:nvPr>
              <p:custDataLst>
                <p:tags r:id="rId6"/>
              </p:custDataLst>
            </p:nvPr>
          </p:nvSpPr>
          <p:spPr bwMode="auto">
            <a:xfrm>
              <a:off x="3832" y="1825"/>
              <a:ext cx="217" cy="217"/>
            </a:xfrm>
            <a:custGeom>
              <a:avLst/>
              <a:gdLst>
                <a:gd name="T0" fmla="*/ 217 w 217"/>
                <a:gd name="T1" fmla="*/ 217 h 217"/>
                <a:gd name="T2" fmla="*/ 0 w 217"/>
                <a:gd name="T3" fmla="*/ 217 h 217"/>
                <a:gd name="T4" fmla="*/ 0 w 217"/>
                <a:gd name="T5" fmla="*/ 0 h 217"/>
                <a:gd name="T6" fmla="*/ 217 w 217"/>
                <a:gd name="T7" fmla="*/ 217 h 217"/>
              </a:gdLst>
              <a:ahLst/>
              <a:cxnLst>
                <a:cxn ang="0">
                  <a:pos x="T0" y="T1"/>
                </a:cxn>
                <a:cxn ang="0">
                  <a:pos x="T2" y="T3"/>
                </a:cxn>
                <a:cxn ang="0">
                  <a:pos x="T4" y="T5"/>
                </a:cxn>
                <a:cxn ang="0">
                  <a:pos x="T6" y="T7"/>
                </a:cxn>
              </a:cxnLst>
              <a:rect l="0" t="0" r="r" b="b"/>
              <a:pathLst>
                <a:path w="217" h="217">
                  <a:moveTo>
                    <a:pt x="217" y="217"/>
                  </a:moveTo>
                  <a:lnTo>
                    <a:pt x="0" y="217"/>
                  </a:lnTo>
                  <a:lnTo>
                    <a:pt x="0" y="0"/>
                  </a:lnTo>
                  <a:lnTo>
                    <a:pt x="217" y="2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 name="PA_任意多边形 1240"/>
            <p:cNvSpPr/>
            <p:nvPr>
              <p:custDataLst>
                <p:tags r:id="rId7"/>
              </p:custDataLst>
            </p:nvPr>
          </p:nvSpPr>
          <p:spPr bwMode="auto">
            <a:xfrm>
              <a:off x="3995" y="1633"/>
              <a:ext cx="250" cy="249"/>
            </a:xfrm>
            <a:custGeom>
              <a:avLst/>
              <a:gdLst>
                <a:gd name="T0" fmla="*/ 250 w 250"/>
                <a:gd name="T1" fmla="*/ 249 h 249"/>
                <a:gd name="T2" fmla="*/ 0 w 250"/>
                <a:gd name="T3" fmla="*/ 249 h 249"/>
                <a:gd name="T4" fmla="*/ 0 w 250"/>
                <a:gd name="T5" fmla="*/ 0 h 249"/>
                <a:gd name="T6" fmla="*/ 250 w 250"/>
                <a:gd name="T7" fmla="*/ 249 h 249"/>
              </a:gdLst>
              <a:ahLst/>
              <a:cxnLst>
                <a:cxn ang="0">
                  <a:pos x="T0" y="T1"/>
                </a:cxn>
                <a:cxn ang="0">
                  <a:pos x="T2" y="T3"/>
                </a:cxn>
                <a:cxn ang="0">
                  <a:pos x="T4" y="T5"/>
                </a:cxn>
                <a:cxn ang="0">
                  <a:pos x="T6" y="T7"/>
                </a:cxn>
              </a:cxnLst>
              <a:rect l="0" t="0" r="r" b="b"/>
              <a:pathLst>
                <a:path w="250" h="249">
                  <a:moveTo>
                    <a:pt x="250" y="249"/>
                  </a:moveTo>
                  <a:lnTo>
                    <a:pt x="0" y="249"/>
                  </a:lnTo>
                  <a:lnTo>
                    <a:pt x="0" y="0"/>
                  </a:lnTo>
                  <a:lnTo>
                    <a:pt x="250" y="249"/>
                  </a:lnTo>
                  <a:close/>
                </a:path>
              </a:pathLst>
            </a:custGeom>
            <a:solidFill>
              <a:srgbClr val="079F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 name="PA_任意多边形 1241"/>
            <p:cNvSpPr>
              <a:spLocks noEditPoints="1"/>
            </p:cNvSpPr>
            <p:nvPr>
              <p:custDataLst>
                <p:tags r:id="rId8"/>
              </p:custDataLst>
            </p:nvPr>
          </p:nvSpPr>
          <p:spPr bwMode="auto">
            <a:xfrm>
              <a:off x="3501" y="1649"/>
              <a:ext cx="728" cy="896"/>
            </a:xfrm>
            <a:custGeom>
              <a:avLst/>
              <a:gdLst>
                <a:gd name="T0" fmla="*/ 1928 w 1928"/>
                <a:gd name="T1" fmla="*/ 575 h 2374"/>
                <a:gd name="T2" fmla="*/ 1353 w 1928"/>
                <a:gd name="T3" fmla="*/ 575 h 2374"/>
                <a:gd name="T4" fmla="*/ 1353 w 1928"/>
                <a:gd name="T5" fmla="*/ 0 h 2374"/>
                <a:gd name="T6" fmla="*/ 1928 w 1928"/>
                <a:gd name="T7" fmla="*/ 575 h 2374"/>
                <a:gd name="T8" fmla="*/ 1096 w 1928"/>
                <a:gd name="T9" fmla="*/ 1466 h 2374"/>
                <a:gd name="T10" fmla="*/ 64 w 1928"/>
                <a:gd name="T11" fmla="*/ 1466 h 2374"/>
                <a:gd name="T12" fmla="*/ 1 w 1928"/>
                <a:gd name="T13" fmla="*/ 1404 h 2374"/>
                <a:gd name="T14" fmla="*/ 64 w 1928"/>
                <a:gd name="T15" fmla="*/ 1341 h 2374"/>
                <a:gd name="T16" fmla="*/ 1096 w 1928"/>
                <a:gd name="T17" fmla="*/ 1341 h 2374"/>
                <a:gd name="T18" fmla="*/ 1159 w 1928"/>
                <a:gd name="T19" fmla="*/ 1404 h 2374"/>
                <a:gd name="T20" fmla="*/ 1096 w 1928"/>
                <a:gd name="T21" fmla="*/ 1466 h 2374"/>
                <a:gd name="T22" fmla="*/ 795 w 1928"/>
                <a:gd name="T23" fmla="*/ 2374 h 2374"/>
                <a:gd name="T24" fmla="*/ 64 w 1928"/>
                <a:gd name="T25" fmla="*/ 2374 h 2374"/>
                <a:gd name="T26" fmla="*/ 1 w 1928"/>
                <a:gd name="T27" fmla="*/ 2311 h 2374"/>
                <a:gd name="T28" fmla="*/ 64 w 1928"/>
                <a:gd name="T29" fmla="*/ 2249 h 2374"/>
                <a:gd name="T30" fmla="*/ 795 w 1928"/>
                <a:gd name="T31" fmla="*/ 2249 h 2374"/>
                <a:gd name="T32" fmla="*/ 858 w 1928"/>
                <a:gd name="T33" fmla="*/ 2311 h 2374"/>
                <a:gd name="T34" fmla="*/ 795 w 1928"/>
                <a:gd name="T35" fmla="*/ 2374 h 2374"/>
                <a:gd name="T36" fmla="*/ 1345 w 1928"/>
                <a:gd name="T37" fmla="*/ 1769 h 2374"/>
                <a:gd name="T38" fmla="*/ 63 w 1928"/>
                <a:gd name="T39" fmla="*/ 1769 h 2374"/>
                <a:gd name="T40" fmla="*/ 0 w 1928"/>
                <a:gd name="T41" fmla="*/ 1706 h 2374"/>
                <a:gd name="T42" fmla="*/ 63 w 1928"/>
                <a:gd name="T43" fmla="*/ 1644 h 2374"/>
                <a:gd name="T44" fmla="*/ 1345 w 1928"/>
                <a:gd name="T45" fmla="*/ 1644 h 2374"/>
                <a:gd name="T46" fmla="*/ 1407 w 1928"/>
                <a:gd name="T47" fmla="*/ 1706 h 2374"/>
                <a:gd name="T48" fmla="*/ 1345 w 1928"/>
                <a:gd name="T49" fmla="*/ 1769 h 2374"/>
                <a:gd name="T50" fmla="*/ 1343 w 1928"/>
                <a:gd name="T51" fmla="*/ 2071 h 2374"/>
                <a:gd name="T52" fmla="*/ 63 w 1928"/>
                <a:gd name="T53" fmla="*/ 2071 h 2374"/>
                <a:gd name="T54" fmla="*/ 0 w 1928"/>
                <a:gd name="T55" fmla="*/ 2009 h 2374"/>
                <a:gd name="T56" fmla="*/ 63 w 1928"/>
                <a:gd name="T57" fmla="*/ 1946 h 2374"/>
                <a:gd name="T58" fmla="*/ 1343 w 1928"/>
                <a:gd name="T59" fmla="*/ 1946 h 2374"/>
                <a:gd name="T60" fmla="*/ 1406 w 1928"/>
                <a:gd name="T61" fmla="*/ 2009 h 2374"/>
                <a:gd name="T62" fmla="*/ 1343 w 1928"/>
                <a:gd name="T63" fmla="*/ 2071 h 2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28" h="2374">
                  <a:moveTo>
                    <a:pt x="1928" y="575"/>
                  </a:moveTo>
                  <a:lnTo>
                    <a:pt x="1353" y="575"/>
                  </a:lnTo>
                  <a:lnTo>
                    <a:pt x="1353" y="0"/>
                  </a:lnTo>
                  <a:lnTo>
                    <a:pt x="1928" y="575"/>
                  </a:lnTo>
                  <a:close/>
                  <a:moveTo>
                    <a:pt x="1096" y="1466"/>
                  </a:moveTo>
                  <a:lnTo>
                    <a:pt x="64" y="1466"/>
                  </a:lnTo>
                  <a:cubicBezTo>
                    <a:pt x="29" y="1466"/>
                    <a:pt x="1" y="1438"/>
                    <a:pt x="1" y="1404"/>
                  </a:cubicBezTo>
                  <a:cubicBezTo>
                    <a:pt x="1" y="1369"/>
                    <a:pt x="29" y="1341"/>
                    <a:pt x="64" y="1341"/>
                  </a:cubicBezTo>
                  <a:lnTo>
                    <a:pt x="1096" y="1341"/>
                  </a:lnTo>
                  <a:cubicBezTo>
                    <a:pt x="1131" y="1341"/>
                    <a:pt x="1159" y="1369"/>
                    <a:pt x="1159" y="1404"/>
                  </a:cubicBezTo>
                  <a:cubicBezTo>
                    <a:pt x="1159" y="1438"/>
                    <a:pt x="1131" y="1466"/>
                    <a:pt x="1096" y="1466"/>
                  </a:cubicBezTo>
                  <a:close/>
                  <a:moveTo>
                    <a:pt x="795" y="2374"/>
                  </a:moveTo>
                  <a:lnTo>
                    <a:pt x="64" y="2374"/>
                  </a:lnTo>
                  <a:cubicBezTo>
                    <a:pt x="29" y="2374"/>
                    <a:pt x="1" y="2345"/>
                    <a:pt x="1" y="2311"/>
                  </a:cubicBezTo>
                  <a:cubicBezTo>
                    <a:pt x="1" y="2277"/>
                    <a:pt x="29" y="2249"/>
                    <a:pt x="64" y="2249"/>
                  </a:cubicBezTo>
                  <a:lnTo>
                    <a:pt x="795" y="2249"/>
                  </a:lnTo>
                  <a:cubicBezTo>
                    <a:pt x="829" y="2249"/>
                    <a:pt x="858" y="2277"/>
                    <a:pt x="858" y="2311"/>
                  </a:cubicBezTo>
                  <a:cubicBezTo>
                    <a:pt x="858" y="2345"/>
                    <a:pt x="829" y="2374"/>
                    <a:pt x="795" y="2374"/>
                  </a:cubicBezTo>
                  <a:close/>
                  <a:moveTo>
                    <a:pt x="1345" y="1769"/>
                  </a:moveTo>
                  <a:lnTo>
                    <a:pt x="63" y="1769"/>
                  </a:lnTo>
                  <a:cubicBezTo>
                    <a:pt x="28" y="1769"/>
                    <a:pt x="0" y="1740"/>
                    <a:pt x="0" y="1706"/>
                  </a:cubicBezTo>
                  <a:cubicBezTo>
                    <a:pt x="0" y="1672"/>
                    <a:pt x="28" y="1644"/>
                    <a:pt x="63" y="1644"/>
                  </a:cubicBezTo>
                  <a:lnTo>
                    <a:pt x="1345" y="1644"/>
                  </a:lnTo>
                  <a:cubicBezTo>
                    <a:pt x="1379" y="1644"/>
                    <a:pt x="1407" y="1672"/>
                    <a:pt x="1407" y="1706"/>
                  </a:cubicBezTo>
                  <a:cubicBezTo>
                    <a:pt x="1407" y="1740"/>
                    <a:pt x="1379" y="1769"/>
                    <a:pt x="1345" y="1769"/>
                  </a:cubicBezTo>
                  <a:close/>
                  <a:moveTo>
                    <a:pt x="1343" y="2071"/>
                  </a:moveTo>
                  <a:lnTo>
                    <a:pt x="63" y="2071"/>
                  </a:lnTo>
                  <a:cubicBezTo>
                    <a:pt x="28" y="2071"/>
                    <a:pt x="0" y="2043"/>
                    <a:pt x="0" y="2009"/>
                  </a:cubicBezTo>
                  <a:cubicBezTo>
                    <a:pt x="0" y="1974"/>
                    <a:pt x="28" y="1946"/>
                    <a:pt x="63" y="1946"/>
                  </a:cubicBezTo>
                  <a:lnTo>
                    <a:pt x="1343" y="1946"/>
                  </a:lnTo>
                  <a:cubicBezTo>
                    <a:pt x="1378" y="1946"/>
                    <a:pt x="1406" y="1974"/>
                    <a:pt x="1406" y="2009"/>
                  </a:cubicBezTo>
                  <a:cubicBezTo>
                    <a:pt x="1406" y="2043"/>
                    <a:pt x="1378" y="2071"/>
                    <a:pt x="1343" y="2071"/>
                  </a:cubicBezTo>
                  <a:close/>
                </a:path>
              </a:pathLst>
            </a:custGeom>
            <a:solidFill>
              <a:srgbClr val="FFFFFF"/>
            </a:solid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22" name="矩形 21"/>
          <p:cNvSpPr/>
          <p:nvPr/>
        </p:nvSpPr>
        <p:spPr>
          <a:xfrm>
            <a:off x="1711619" y="1357627"/>
            <a:ext cx="9092411" cy="922020"/>
          </a:xfrm>
          <a:prstGeom prst="rect">
            <a:avLst/>
          </a:prstGeom>
        </p:spPr>
        <p:txBody>
          <a:bodyPr wrap="square">
            <a:spAutoFit/>
            <a:scene3d>
              <a:camera prst="orthographicFront"/>
              <a:lightRig rig="threePt" dir="t"/>
            </a:scene3d>
            <a:sp3d contourW="12700"/>
          </a:bodyPr>
          <a:lstStyle/>
          <a:p>
            <a:pPr lvl="0" eaLnBrk="0" fontAlgn="base" hangingPunct="0">
              <a:lnSpc>
                <a:spcPct val="150000"/>
              </a:lnSpc>
              <a:spcBef>
                <a:spcPct val="0"/>
              </a:spcBef>
              <a:spcAft>
                <a:spcPct val="0"/>
              </a:spcAft>
            </a:pPr>
            <a:r>
              <a:rPr lang="zh-CN" altLang="en-US" dirty="0"/>
              <a:t>无论企业处于何种规模</a:t>
            </a:r>
            <a:r>
              <a:rPr lang="en-US" altLang="zh-CN" dirty="0"/>
              <a:t>,</a:t>
            </a:r>
            <a:r>
              <a:rPr lang="zh-CN" altLang="en-US" dirty="0"/>
              <a:t>都存在数据泄密的风险</a:t>
            </a:r>
            <a:r>
              <a:rPr lang="en-US" altLang="zh-CN" dirty="0"/>
              <a:t>, </a:t>
            </a:r>
            <a:r>
              <a:rPr lang="zh-CN" altLang="en-US" dirty="0"/>
              <a:t>让企业面临核心客户数据、知识产权、公司重大发展战略及投资决策等方面数据泄密的风险</a:t>
            </a:r>
            <a:r>
              <a:rPr lang="en-US" altLang="zh-CN" dirty="0"/>
              <a:t>, </a:t>
            </a:r>
            <a:r>
              <a:rPr lang="zh-CN" altLang="en-US" dirty="0"/>
              <a:t>给企业造成无法估量的损失。</a:t>
            </a:r>
            <a:endParaRPr lang="zh-CN" altLang="en-US" sz="1100" dirty="0">
              <a:solidFill>
                <a:schemeClr val="tx1">
                  <a:lumMod val="65000"/>
                  <a:lumOff val="35000"/>
                </a:schemeClr>
              </a:solidFill>
              <a:latin typeface="微软雅黑" panose="020B0503020204020204" charset="-122"/>
              <a:ea typeface="微软雅黑" panose="020B050302020402020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anim calcmode="lin" valueType="num">
                                      <p:cBhvr>
                                        <p:cTn id="10" dur="500" fill="hold"/>
                                        <p:tgtEl>
                                          <p:spTgt spid="28"/>
                                        </p:tgtEl>
                                        <p:attrNameLst>
                                          <p:attrName>ppt_x</p:attrName>
                                        </p:attrNameLst>
                                      </p:cBhvr>
                                      <p:tavLst>
                                        <p:tav tm="0">
                                          <p:val>
                                            <p:fltVal val="0.5"/>
                                          </p:val>
                                        </p:tav>
                                        <p:tav tm="100000">
                                          <p:val>
                                            <p:strVal val="#ppt_x"/>
                                          </p:val>
                                        </p:tav>
                                      </p:tavLst>
                                    </p:anim>
                                    <p:anim calcmode="lin" valueType="num">
                                      <p:cBhvr>
                                        <p:cTn id="11" dur="500" fill="hold"/>
                                        <p:tgtEl>
                                          <p:spTgt spid="28"/>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p:cTn id="14" dur="500" fill="hold"/>
                                        <p:tgtEl>
                                          <p:spTgt spid="29"/>
                                        </p:tgtEl>
                                        <p:attrNameLst>
                                          <p:attrName>ppt_w</p:attrName>
                                        </p:attrNameLst>
                                      </p:cBhvr>
                                      <p:tavLst>
                                        <p:tav tm="0">
                                          <p:val>
                                            <p:fltVal val="0"/>
                                          </p:val>
                                        </p:tav>
                                        <p:tav tm="100000">
                                          <p:val>
                                            <p:strVal val="#ppt_w"/>
                                          </p:val>
                                        </p:tav>
                                      </p:tavLst>
                                    </p:anim>
                                    <p:anim calcmode="lin" valueType="num">
                                      <p:cBhvr>
                                        <p:cTn id="15" dur="500" fill="hold"/>
                                        <p:tgtEl>
                                          <p:spTgt spid="29"/>
                                        </p:tgtEl>
                                        <p:attrNameLst>
                                          <p:attrName>ppt_h</p:attrName>
                                        </p:attrNameLst>
                                      </p:cBhvr>
                                      <p:tavLst>
                                        <p:tav tm="0">
                                          <p:val>
                                            <p:fltVal val="0"/>
                                          </p:val>
                                        </p:tav>
                                        <p:tav tm="100000">
                                          <p:val>
                                            <p:strVal val="#ppt_h"/>
                                          </p:val>
                                        </p:tav>
                                      </p:tavLst>
                                    </p:anim>
                                    <p:animEffect transition="in" filter="fade">
                                      <p:cBhvr>
                                        <p:cTn id="16" dur="500"/>
                                        <p:tgtEl>
                                          <p:spTgt spid="29"/>
                                        </p:tgtEl>
                                      </p:cBhvr>
                                    </p:animEffect>
                                    <p:anim calcmode="lin" valueType="num">
                                      <p:cBhvr>
                                        <p:cTn id="17" dur="500" fill="hold"/>
                                        <p:tgtEl>
                                          <p:spTgt spid="29"/>
                                        </p:tgtEl>
                                        <p:attrNameLst>
                                          <p:attrName>ppt_x</p:attrName>
                                        </p:attrNameLst>
                                      </p:cBhvr>
                                      <p:tavLst>
                                        <p:tav tm="0">
                                          <p:val>
                                            <p:fltVal val="0.5"/>
                                          </p:val>
                                        </p:tav>
                                        <p:tav tm="100000">
                                          <p:val>
                                            <p:strVal val="#ppt_x"/>
                                          </p:val>
                                        </p:tav>
                                      </p:tavLst>
                                    </p:anim>
                                    <p:anim calcmode="lin" valueType="num">
                                      <p:cBhvr>
                                        <p:cTn id="18" dur="500" fill="hold"/>
                                        <p:tgtEl>
                                          <p:spTgt spid="29"/>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p:cTn id="21" dur="500" fill="hold"/>
                                        <p:tgtEl>
                                          <p:spTgt spid="30"/>
                                        </p:tgtEl>
                                        <p:attrNameLst>
                                          <p:attrName>ppt_w</p:attrName>
                                        </p:attrNameLst>
                                      </p:cBhvr>
                                      <p:tavLst>
                                        <p:tav tm="0">
                                          <p:val>
                                            <p:fltVal val="0"/>
                                          </p:val>
                                        </p:tav>
                                        <p:tav tm="100000">
                                          <p:val>
                                            <p:strVal val="#ppt_w"/>
                                          </p:val>
                                        </p:tav>
                                      </p:tavLst>
                                    </p:anim>
                                    <p:anim calcmode="lin" valueType="num">
                                      <p:cBhvr>
                                        <p:cTn id="22" dur="500" fill="hold"/>
                                        <p:tgtEl>
                                          <p:spTgt spid="30"/>
                                        </p:tgtEl>
                                        <p:attrNameLst>
                                          <p:attrName>ppt_h</p:attrName>
                                        </p:attrNameLst>
                                      </p:cBhvr>
                                      <p:tavLst>
                                        <p:tav tm="0">
                                          <p:val>
                                            <p:fltVal val="0"/>
                                          </p:val>
                                        </p:tav>
                                        <p:tav tm="100000">
                                          <p:val>
                                            <p:strVal val="#ppt_h"/>
                                          </p:val>
                                        </p:tav>
                                      </p:tavLst>
                                    </p:anim>
                                    <p:animEffect transition="in" filter="fade">
                                      <p:cBhvr>
                                        <p:cTn id="23" dur="500"/>
                                        <p:tgtEl>
                                          <p:spTgt spid="30"/>
                                        </p:tgtEl>
                                      </p:cBhvr>
                                    </p:animEffect>
                                    <p:anim calcmode="lin" valueType="num">
                                      <p:cBhvr>
                                        <p:cTn id="24" dur="500" fill="hold"/>
                                        <p:tgtEl>
                                          <p:spTgt spid="30"/>
                                        </p:tgtEl>
                                        <p:attrNameLst>
                                          <p:attrName>ppt_x</p:attrName>
                                        </p:attrNameLst>
                                      </p:cBhvr>
                                      <p:tavLst>
                                        <p:tav tm="0">
                                          <p:val>
                                            <p:fltVal val="0.5"/>
                                          </p:val>
                                        </p:tav>
                                        <p:tav tm="100000">
                                          <p:val>
                                            <p:strVal val="#ppt_x"/>
                                          </p:val>
                                        </p:tav>
                                      </p:tavLst>
                                    </p:anim>
                                    <p:anim calcmode="lin" valueType="num">
                                      <p:cBhvr>
                                        <p:cTn id="25" dur="500" fill="hold"/>
                                        <p:tgtEl>
                                          <p:spTgt spid="30"/>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anim calcmode="lin" valueType="num">
                                      <p:cBhvr>
                                        <p:cTn id="31" dur="500" fill="hold"/>
                                        <p:tgtEl>
                                          <p:spTgt spid="31"/>
                                        </p:tgtEl>
                                        <p:attrNameLst>
                                          <p:attrName>ppt_x</p:attrName>
                                        </p:attrNameLst>
                                      </p:cBhvr>
                                      <p:tavLst>
                                        <p:tav tm="0">
                                          <p:val>
                                            <p:fltVal val="0.5"/>
                                          </p:val>
                                        </p:tav>
                                        <p:tav tm="100000">
                                          <p:val>
                                            <p:strVal val="#ppt_x"/>
                                          </p:val>
                                        </p:tav>
                                      </p:tavLst>
                                    </p:anim>
                                    <p:anim calcmode="lin" valueType="num">
                                      <p:cBhvr>
                                        <p:cTn id="32" dur="500" fill="hold"/>
                                        <p:tgtEl>
                                          <p:spTgt spid="31"/>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anim calcmode="lin" valueType="num">
                                      <p:cBhvr>
                                        <p:cTn id="38" dur="500" fill="hold"/>
                                        <p:tgtEl>
                                          <p:spTgt spid="32"/>
                                        </p:tgtEl>
                                        <p:attrNameLst>
                                          <p:attrName>ppt_x</p:attrName>
                                        </p:attrNameLst>
                                      </p:cBhvr>
                                      <p:tavLst>
                                        <p:tav tm="0">
                                          <p:val>
                                            <p:fltVal val="0.5"/>
                                          </p:val>
                                        </p:tav>
                                        <p:tav tm="100000">
                                          <p:val>
                                            <p:strVal val="#ppt_x"/>
                                          </p:val>
                                        </p:tav>
                                      </p:tavLst>
                                    </p:anim>
                                    <p:anim calcmode="lin" valueType="num">
                                      <p:cBhvr>
                                        <p:cTn id="39" dur="500" fill="hold"/>
                                        <p:tgtEl>
                                          <p:spTgt spid="32"/>
                                        </p:tgtEl>
                                        <p:attrNameLst>
                                          <p:attrName>ppt_y</p:attrName>
                                        </p:attrNameLst>
                                      </p:cBhvr>
                                      <p:tavLst>
                                        <p:tav tm="0">
                                          <p:val>
                                            <p:fltVal val="0.5"/>
                                          </p:val>
                                        </p:tav>
                                        <p:tav tm="100000">
                                          <p:val>
                                            <p:strVal val="#ppt_y"/>
                                          </p:val>
                                        </p:tav>
                                      </p:tavLst>
                                    </p:anim>
                                  </p:childTnLst>
                                </p:cTn>
                              </p:par>
                            </p:childTnLst>
                          </p:cTn>
                        </p:par>
                        <p:par>
                          <p:cTn id="40" fill="hold">
                            <p:stCondLst>
                              <p:cond delay="500"/>
                            </p:stCondLst>
                            <p:childTnLst>
                              <p:par>
                                <p:cTn id="41" presetID="12" presetClass="entr" presetSubtype="4" fill="hold" nodeType="after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p:tgtEl>
                                          <p:spTgt spid="40"/>
                                        </p:tgtEl>
                                        <p:attrNameLst>
                                          <p:attrName>ppt_y</p:attrName>
                                        </p:attrNameLst>
                                      </p:cBhvr>
                                      <p:tavLst>
                                        <p:tav tm="0">
                                          <p:val>
                                            <p:strVal val="#ppt_y+#ppt_h*1.125000"/>
                                          </p:val>
                                        </p:tav>
                                        <p:tav tm="100000">
                                          <p:val>
                                            <p:strVal val="#ppt_y"/>
                                          </p:val>
                                        </p:tav>
                                      </p:tavLst>
                                    </p:anim>
                                    <p:animEffect transition="in" filter="wipe(up)">
                                      <p:cBhvr>
                                        <p:cTn id="44" dur="500"/>
                                        <p:tgtEl>
                                          <p:spTgt spid="40"/>
                                        </p:tgtEl>
                                      </p:cBhvr>
                                    </p:animEffect>
                                  </p:childTnLst>
                                </p:cTn>
                              </p:par>
                              <p:par>
                                <p:cTn id="45" presetID="12" presetClass="entr" presetSubtype="1"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p:tgtEl>
                                          <p:spTgt spid="43"/>
                                        </p:tgtEl>
                                        <p:attrNameLst>
                                          <p:attrName>ppt_y</p:attrName>
                                        </p:attrNameLst>
                                      </p:cBhvr>
                                      <p:tavLst>
                                        <p:tav tm="0">
                                          <p:val>
                                            <p:strVal val="#ppt_y-#ppt_h*1.125000"/>
                                          </p:val>
                                        </p:tav>
                                        <p:tav tm="100000">
                                          <p:val>
                                            <p:strVal val="#ppt_y"/>
                                          </p:val>
                                        </p:tav>
                                      </p:tavLst>
                                    </p:anim>
                                    <p:animEffect transition="in" filter="wipe(down)">
                                      <p:cBhvr>
                                        <p:cTn id="4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181095" y="1996356"/>
            <a:ext cx="7829810" cy="1087699"/>
            <a:chOff x="2038089" y="1705495"/>
            <a:chExt cx="7829810" cy="1087699"/>
          </a:xfrm>
        </p:grpSpPr>
        <p:sp>
          <p:nvSpPr>
            <p:cNvPr id="2" name="Shape 2539"/>
            <p:cNvSpPr/>
            <p:nvPr/>
          </p:nvSpPr>
          <p:spPr>
            <a:xfrm>
              <a:off x="2038089" y="2015169"/>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90" tIns="38090" rIns="38090" bIns="3809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grpSp>
          <p:nvGrpSpPr>
            <p:cNvPr id="10" name="组合 9"/>
            <p:cNvGrpSpPr/>
            <p:nvPr/>
          </p:nvGrpSpPr>
          <p:grpSpPr>
            <a:xfrm>
              <a:off x="2534258" y="1705495"/>
              <a:ext cx="7333641" cy="1087699"/>
              <a:chOff x="874712" y="1114425"/>
              <a:chExt cx="7333641" cy="1087699"/>
            </a:xfrm>
          </p:grpSpPr>
          <p:sp>
            <p:nvSpPr>
              <p:cNvPr id="11" name="矩形 10"/>
              <p:cNvSpPr/>
              <p:nvPr/>
            </p:nvSpPr>
            <p:spPr>
              <a:xfrm>
                <a:off x="874712" y="1464889"/>
                <a:ext cx="7333641" cy="737235"/>
              </a:xfrm>
              <a:prstGeom prst="rect">
                <a:avLst/>
              </a:prstGeom>
            </p:spPr>
            <p:txBody>
              <a:bodyPr wrap="square">
                <a:spAutoFit/>
                <a:scene3d>
                  <a:camera prst="orthographicFront"/>
                  <a:lightRig rig="threePt" dir="t"/>
                </a:scene3d>
                <a:sp3d contourW="12700"/>
              </a:bodyPr>
              <a:lstStyle/>
              <a:p>
                <a:pPr algn="just" fontAlgn="auto">
                  <a:lnSpc>
                    <a:spcPct val="150000"/>
                  </a:lnSpc>
                </a:pPr>
                <a:r>
                  <a:rPr lang="zh-CN" altLang="en-US" sz="1400" dirty="0">
                    <a:solidFill>
                      <a:schemeClr val="tx1">
                        <a:lumMod val="50000"/>
                        <a:lumOff val="50000"/>
                      </a:schemeClr>
                    </a:solidFill>
                  </a:rPr>
                  <a:t>某公司员工为数据备份，上传公司项目资料至百度云盘作为备份，由于没有设置私隐加密，其上传的内容为公开分享，将公司项目文件暴露在互联网中。</a:t>
                </a:r>
                <a:endParaRPr lang="zh-CN" altLang="en-US" sz="1400" dirty="0">
                  <a:solidFill>
                    <a:schemeClr val="tx1">
                      <a:lumMod val="50000"/>
                      <a:lumOff val="50000"/>
                    </a:schemeClr>
                  </a:solidFill>
                </a:endParaRPr>
              </a:p>
            </p:txBody>
          </p:sp>
          <p:sp>
            <p:nvSpPr>
              <p:cNvPr id="12" name="矩形 11"/>
              <p:cNvSpPr/>
              <p:nvPr/>
            </p:nvSpPr>
            <p:spPr>
              <a:xfrm>
                <a:off x="874713" y="1114425"/>
                <a:ext cx="2084387"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无意识外泄行为</a:t>
                </a:r>
                <a:endParaRPr lang="zh-CN" altLang="en-US" b="1" dirty="0"/>
              </a:p>
            </p:txBody>
          </p:sp>
        </p:grpSp>
      </p:grpSp>
      <p:grpSp>
        <p:nvGrpSpPr>
          <p:cNvPr id="20" name="组合 19"/>
          <p:cNvGrpSpPr/>
          <p:nvPr/>
        </p:nvGrpSpPr>
        <p:grpSpPr>
          <a:xfrm>
            <a:off x="2181095" y="3351902"/>
            <a:ext cx="7829810" cy="1087699"/>
            <a:chOff x="2038089" y="3346364"/>
            <a:chExt cx="7829810" cy="1087699"/>
          </a:xfrm>
        </p:grpSpPr>
        <p:sp>
          <p:nvSpPr>
            <p:cNvPr id="3" name="Shape 2539"/>
            <p:cNvSpPr/>
            <p:nvPr/>
          </p:nvSpPr>
          <p:spPr>
            <a:xfrm>
              <a:off x="2038089" y="3656039"/>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90" tIns="38090" rIns="38090" bIns="3809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grpSp>
          <p:nvGrpSpPr>
            <p:cNvPr id="13" name="组合 12"/>
            <p:cNvGrpSpPr/>
            <p:nvPr/>
          </p:nvGrpSpPr>
          <p:grpSpPr>
            <a:xfrm>
              <a:off x="2534258" y="3346364"/>
              <a:ext cx="7333641" cy="1087699"/>
              <a:chOff x="874712" y="1114425"/>
              <a:chExt cx="7333641" cy="1087699"/>
            </a:xfrm>
          </p:grpSpPr>
          <p:sp>
            <p:nvSpPr>
              <p:cNvPr id="14" name="矩形 13"/>
              <p:cNvSpPr/>
              <p:nvPr/>
            </p:nvSpPr>
            <p:spPr>
              <a:xfrm>
                <a:off x="874712" y="1464889"/>
                <a:ext cx="7333641" cy="737235"/>
              </a:xfrm>
              <a:prstGeom prst="rect">
                <a:avLst/>
              </a:prstGeom>
            </p:spPr>
            <p:txBody>
              <a:bodyPr wrap="square">
                <a:spAutoFit/>
                <a:scene3d>
                  <a:camera prst="orthographicFront"/>
                  <a:lightRig rig="threePt" dir="t"/>
                </a:scene3d>
                <a:sp3d contourW="12700"/>
              </a:bodyPr>
              <a:lstStyle/>
              <a:p>
                <a:pPr algn="just" fontAlgn="auto">
                  <a:lnSpc>
                    <a:spcPct val="150000"/>
                  </a:lnSpc>
                </a:pPr>
                <a:r>
                  <a:rPr lang="zh-CN" altLang="en-US" sz="1400" dirty="0">
                    <a:solidFill>
                      <a:schemeClr val="tx1">
                        <a:lumMod val="50000"/>
                        <a:lumOff val="50000"/>
                      </a:schemeClr>
                    </a:solidFill>
                  </a:rPr>
                  <a:t>知名网站历史网页工程源码被内部员工发至开源平台，由于外泄的代码被发现存在作假行为，导致该公司股价下跌，造成负面影响。</a:t>
                </a:r>
                <a:endParaRPr lang="zh-CN" altLang="en-US" sz="1400" dirty="0">
                  <a:solidFill>
                    <a:schemeClr val="tx1">
                      <a:lumMod val="50000"/>
                      <a:lumOff val="50000"/>
                    </a:schemeClr>
                  </a:solidFill>
                </a:endParaRPr>
              </a:p>
            </p:txBody>
          </p:sp>
          <p:sp>
            <p:nvSpPr>
              <p:cNvPr id="15" name="矩形 14"/>
              <p:cNvSpPr/>
              <p:nvPr/>
            </p:nvSpPr>
            <p:spPr>
              <a:xfrm>
                <a:off x="874713" y="1114425"/>
                <a:ext cx="2084387"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主动外泄行为</a:t>
                </a:r>
                <a:endParaRPr lang="zh-CN" altLang="en-US" b="1" dirty="0"/>
              </a:p>
            </p:txBody>
          </p:sp>
        </p:grpSp>
      </p:grpSp>
      <p:grpSp>
        <p:nvGrpSpPr>
          <p:cNvPr id="21" name="组合 20"/>
          <p:cNvGrpSpPr/>
          <p:nvPr/>
        </p:nvGrpSpPr>
        <p:grpSpPr>
          <a:xfrm>
            <a:off x="2181095" y="4707448"/>
            <a:ext cx="7829810" cy="1087699"/>
            <a:chOff x="2038089" y="4987234"/>
            <a:chExt cx="7829810" cy="1087699"/>
          </a:xfrm>
        </p:grpSpPr>
        <p:sp>
          <p:nvSpPr>
            <p:cNvPr id="4" name="Shape 2539"/>
            <p:cNvSpPr/>
            <p:nvPr/>
          </p:nvSpPr>
          <p:spPr>
            <a:xfrm>
              <a:off x="2038089" y="5296908"/>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90" tIns="38090" rIns="38090" bIns="3809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grpSp>
          <p:nvGrpSpPr>
            <p:cNvPr id="16" name="组合 15"/>
            <p:cNvGrpSpPr/>
            <p:nvPr/>
          </p:nvGrpSpPr>
          <p:grpSpPr>
            <a:xfrm>
              <a:off x="2534258" y="4987234"/>
              <a:ext cx="7333641" cy="1087699"/>
              <a:chOff x="874712" y="1114425"/>
              <a:chExt cx="7333641" cy="1087699"/>
            </a:xfrm>
          </p:grpSpPr>
          <p:sp>
            <p:nvSpPr>
              <p:cNvPr id="17" name="矩形 16"/>
              <p:cNvSpPr/>
              <p:nvPr/>
            </p:nvSpPr>
            <p:spPr>
              <a:xfrm>
                <a:off x="874712" y="1464889"/>
                <a:ext cx="7333641" cy="737235"/>
              </a:xfrm>
              <a:prstGeom prst="rect">
                <a:avLst/>
              </a:prstGeom>
            </p:spPr>
            <p:txBody>
              <a:bodyPr wrap="square">
                <a:spAutoFit/>
                <a:scene3d>
                  <a:camera prst="orthographicFront"/>
                  <a:lightRig rig="threePt" dir="t"/>
                </a:scene3d>
                <a:sp3d contourW="12700"/>
              </a:bodyPr>
              <a:lstStyle/>
              <a:p>
                <a:pPr algn="just" fontAlgn="auto">
                  <a:lnSpc>
                    <a:spcPct val="150000"/>
                  </a:lnSpc>
                </a:pPr>
                <a:r>
                  <a:rPr lang="zh-CN" altLang="en-US" sz="1400" dirty="0">
                    <a:solidFill>
                      <a:schemeClr val="tx1">
                        <a:lumMod val="50000"/>
                        <a:lumOff val="50000"/>
                      </a:schemeClr>
                    </a:solidFill>
                  </a:rPr>
                  <a:t>苹果公司以窃取商业机密罪起诉了苹果前雇员员工，原因为该员工在离职前利用自身权限下载了苹果公司无人驾驶项目的商业机密和知识产权相关文件</a:t>
                </a:r>
                <a:endParaRPr lang="zh-CN" altLang="en-US" sz="1400" dirty="0">
                  <a:solidFill>
                    <a:schemeClr val="tx1">
                      <a:lumMod val="50000"/>
                      <a:lumOff val="50000"/>
                    </a:schemeClr>
                  </a:solidFill>
                </a:endParaRPr>
              </a:p>
            </p:txBody>
          </p:sp>
          <p:sp>
            <p:nvSpPr>
              <p:cNvPr id="18" name="矩形 17"/>
              <p:cNvSpPr/>
              <p:nvPr/>
            </p:nvSpPr>
            <p:spPr>
              <a:xfrm>
                <a:off x="874713" y="1114425"/>
                <a:ext cx="2084387"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离职员工外泄行为</a:t>
                </a:r>
                <a:endParaRPr lang="zh-CN" altLang="en-US" b="1" dirty="0"/>
              </a:p>
            </p:txBody>
          </p:sp>
        </p:grpSp>
      </p:grpSp>
      <p:sp>
        <p:nvSpPr>
          <p:cNvPr id="24" name="文本框 23"/>
          <p:cNvSpPr txBox="1"/>
          <p:nvPr/>
        </p:nvSpPr>
        <p:spPr>
          <a:xfrm>
            <a:off x="3669697" y="354939"/>
            <a:ext cx="4852610"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tx1">
                    <a:lumMod val="85000"/>
                    <a:lumOff val="15000"/>
                  </a:schemeClr>
                </a:solidFill>
              </a:rPr>
              <a:t>企业员工数据泄漏的三个案例</a:t>
            </a:r>
            <a:endParaRPr lang="zh-CN" altLang="en-US" sz="2800" b="1" dirty="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p:tgtEl>
                                          <p:spTgt spid="20"/>
                                        </p:tgtEl>
                                        <p:attrNameLst>
                                          <p:attrName>ppt_x</p:attrName>
                                        </p:attrNameLst>
                                      </p:cBhvr>
                                      <p:tavLst>
                                        <p:tav tm="0">
                                          <p:val>
                                            <p:strVal val="#ppt_x-#ppt_w*1.125000"/>
                                          </p:val>
                                        </p:tav>
                                        <p:tav tm="100000">
                                          <p:val>
                                            <p:strVal val="#ppt_x"/>
                                          </p:val>
                                        </p:tav>
                                      </p:tavLst>
                                    </p:anim>
                                    <p:animEffect transition="in" filter="wipe(right)">
                                      <p:cBhvr>
                                        <p:cTn id="13" dur="500"/>
                                        <p:tgtEl>
                                          <p:spTgt spid="20"/>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p:tgtEl>
                                          <p:spTgt spid="21"/>
                                        </p:tgtEl>
                                        <p:attrNameLst>
                                          <p:attrName>ppt_x</p:attrName>
                                        </p:attrNameLst>
                                      </p:cBhvr>
                                      <p:tavLst>
                                        <p:tav tm="0">
                                          <p:val>
                                            <p:strVal val="#ppt_x-#ppt_w*1.125000"/>
                                          </p:val>
                                        </p:tav>
                                        <p:tav tm="100000">
                                          <p:val>
                                            <p:strVal val="#ppt_x"/>
                                          </p:val>
                                        </p:tav>
                                      </p:tavLst>
                                    </p:anim>
                                    <p:animEffect transition="in" filter="wipe(right)">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1161803" y="1995919"/>
            <a:ext cx="9868395" cy="3322955"/>
          </a:xfrm>
          <a:prstGeom prst="rect">
            <a:avLst/>
          </a:prstGeom>
        </p:spPr>
        <p:txBody>
          <a:bodyPr wrap="square">
            <a:spAutoFit/>
            <a:scene3d>
              <a:camera prst="orthographicFront"/>
              <a:lightRig rig="threePt" dir="t"/>
            </a:scene3d>
            <a:sp3d contourW="12700"/>
          </a:bodyPr>
          <a:lstStyle/>
          <a:p>
            <a:pPr eaLnBrk="0" fontAlgn="base" hangingPunct="0">
              <a:lnSpc>
                <a:spcPct val="150000"/>
              </a:lnSpc>
              <a:spcBef>
                <a:spcPct val="0"/>
              </a:spcBef>
              <a:spcAft>
                <a:spcPct val="0"/>
              </a:spcAft>
            </a:pPr>
            <a:r>
              <a:rPr lang="zh-CN" altLang="en-US" sz="2000" dirty="0"/>
              <a:t>维护企业信息安全，保护商业机密这是需要公司上下共同重视并进行预防的重要问题。</a:t>
            </a:r>
            <a:endParaRPr lang="en-US" altLang="zh-CN" sz="2000" dirty="0"/>
          </a:p>
          <a:p>
            <a:pPr eaLnBrk="0" fontAlgn="base" hangingPunct="0">
              <a:lnSpc>
                <a:spcPct val="150000"/>
              </a:lnSpc>
              <a:spcBef>
                <a:spcPct val="0"/>
              </a:spcBef>
              <a:spcAft>
                <a:spcPct val="0"/>
              </a:spcAft>
            </a:pPr>
            <a:endParaRPr lang="zh-CN" altLang="en-US" sz="2000" dirty="0">
              <a:solidFill>
                <a:schemeClr val="tx1">
                  <a:lumMod val="65000"/>
                  <a:lumOff val="35000"/>
                </a:schemeClr>
              </a:solidFill>
              <a:latin typeface="微软雅黑" panose="020B0503020204020204" charset="-122"/>
              <a:cs typeface="Arial" panose="020B0604020202020204" pitchFamily="34" charset="0"/>
            </a:endParaRPr>
          </a:p>
          <a:p>
            <a:pPr lvl="0" eaLnBrk="0" fontAlgn="base" hangingPunct="0">
              <a:lnSpc>
                <a:spcPct val="150000"/>
              </a:lnSpc>
              <a:spcBef>
                <a:spcPct val="0"/>
              </a:spcBef>
              <a:spcAft>
                <a:spcPct val="0"/>
              </a:spcAft>
            </a:pPr>
            <a:r>
              <a:rPr lang="zh-CN" altLang="en-US" sz="2000" dirty="0"/>
              <a:t>为了预防数据泄漏事件发生，避免造成不</a:t>
            </a:r>
            <a:r>
              <a:rPr lang="zh-CN" altLang="en-US" sz="2000" dirty="0"/>
              <a:t>可挽回的损失，依照信息安全部门建议，</a:t>
            </a:r>
            <a:r>
              <a:rPr lang="en-US" altLang="zh-CN" sz="2000" dirty="0"/>
              <a:t>IT</a:t>
            </a:r>
            <a:r>
              <a:rPr lang="zh-CN" altLang="en-US" sz="2000" dirty="0"/>
              <a:t>在公司内成立了“</a:t>
            </a:r>
            <a:r>
              <a:rPr lang="en-US" altLang="zh-CN" sz="2000" dirty="0"/>
              <a:t>DLP</a:t>
            </a:r>
            <a:r>
              <a:rPr lang="zh-CN" altLang="en-US" sz="2000" dirty="0"/>
              <a:t>数据防泄密”</a:t>
            </a:r>
            <a:r>
              <a:rPr lang="en-US" altLang="zh-CN" sz="2000" dirty="0"/>
              <a:t> </a:t>
            </a:r>
            <a:r>
              <a:rPr lang="zh-CN" altLang="en-US" sz="2000" dirty="0"/>
              <a:t>信息安全项目，目标是针对公司所有部门的敏感</a:t>
            </a:r>
            <a:r>
              <a:rPr lang="en-US" altLang="zh-CN" sz="2000" dirty="0"/>
              <a:t>/</a:t>
            </a:r>
            <a:r>
              <a:rPr lang="zh-CN" altLang="en-US" sz="2000" dirty="0"/>
              <a:t>核心数据进行防护管理工作。目前，公司“严选事业部”及“</a:t>
            </a:r>
            <a:r>
              <a:rPr lang="en-US" altLang="zh-CN" sz="2000" dirty="0"/>
              <a:t>HR</a:t>
            </a:r>
            <a:r>
              <a:rPr lang="zh-CN" altLang="en-US" sz="2000" dirty="0"/>
              <a:t>”已成功部署使用。游戏</a:t>
            </a:r>
            <a:r>
              <a:rPr lang="en-US" altLang="zh-CN" sz="2000" dirty="0"/>
              <a:t>IT</a:t>
            </a:r>
            <a:r>
              <a:rPr lang="zh-CN" altLang="en-US" sz="2000" dirty="0"/>
              <a:t>将会与各个重要部门协商沟通，希望逐步为公司所有部门全面部署</a:t>
            </a:r>
            <a:r>
              <a:rPr lang="en-US" altLang="zh-CN" sz="2000" dirty="0"/>
              <a:t>DLP</a:t>
            </a:r>
            <a:r>
              <a:rPr lang="zh-CN" altLang="en-US" sz="2000" dirty="0"/>
              <a:t>防泄密系统工作。</a:t>
            </a:r>
            <a:endParaRPr lang="en-US" altLang="zh-CN" sz="2000" dirty="0"/>
          </a:p>
        </p:txBody>
      </p:sp>
      <p:sp>
        <p:nvSpPr>
          <p:cNvPr id="86" name="文本框 85"/>
          <p:cNvSpPr txBox="1"/>
          <p:nvPr/>
        </p:nvSpPr>
        <p:spPr>
          <a:xfrm>
            <a:off x="5285523" y="354939"/>
            <a:ext cx="1620957"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tx1">
                    <a:lumMod val="85000"/>
                    <a:lumOff val="15000"/>
                  </a:schemeClr>
                </a:solidFill>
              </a:rPr>
              <a:t>应对方案</a:t>
            </a:r>
            <a:endParaRPr lang="zh-CN" altLang="en-US" sz="2800" b="1" dirty="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stretch>
            <a:fillRect/>
          </a:stretch>
        </p:blipFill>
        <p:spPr>
          <a:xfrm>
            <a:off x="0" y="0"/>
            <a:ext cx="12192000" cy="6858000"/>
          </a:xfrm>
        </p:spPr>
      </p:pic>
      <p:sp>
        <p:nvSpPr>
          <p:cNvPr id="4" name="矩形 3"/>
          <p:cNvSpPr/>
          <p:nvPr/>
        </p:nvSpPr>
        <p:spPr>
          <a:xfrm>
            <a:off x="0" y="-7048"/>
            <a:ext cx="1219200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4060371" y="1393371"/>
            <a:ext cx="4071258" cy="4071258"/>
            <a:chOff x="3759200" y="1092200"/>
            <a:chExt cx="4673600" cy="4673600"/>
          </a:xfrm>
        </p:grpSpPr>
        <p:sp>
          <p:nvSpPr>
            <p:cNvPr id="5" name="椭圆 4"/>
            <p:cNvSpPr/>
            <p:nvPr/>
          </p:nvSpPr>
          <p:spPr>
            <a:xfrm>
              <a:off x="3759200" y="1092200"/>
              <a:ext cx="4673600" cy="4673600"/>
            </a:xfrm>
            <a:prstGeom prst="ellipse">
              <a:avLst/>
            </a:prstGeom>
            <a:noFill/>
            <a:ln w="508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20457" y="1353457"/>
              <a:ext cx="4151086" cy="4151086"/>
            </a:xfrm>
            <a:prstGeom prst="ellipse">
              <a:avLst/>
            </a:prstGeom>
            <a:noFill/>
            <a:ln w="15875">
              <a:solidFill>
                <a:schemeClr val="bg1">
                  <a:alpha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4528904" y="3036994"/>
            <a:ext cx="3134192" cy="784011"/>
            <a:chOff x="4528907" y="3098787"/>
            <a:chExt cx="3134192" cy="784011"/>
          </a:xfrm>
        </p:grpSpPr>
        <p:cxnSp>
          <p:nvCxnSpPr>
            <p:cNvPr id="8" name="直接连接符 7"/>
            <p:cNvCxnSpPr/>
            <p:nvPr/>
          </p:nvCxnSpPr>
          <p:spPr>
            <a:xfrm>
              <a:off x="5323115" y="3882798"/>
              <a:ext cx="1545771" cy="0"/>
            </a:xfrm>
            <a:prstGeom prst="line">
              <a:avLst/>
            </a:prstGeom>
            <a:ln w="25400" cap="rnd">
              <a:solidFill>
                <a:schemeClr val="bg1"/>
              </a:solidFill>
              <a:round/>
              <a:headEnd type="non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528907" y="3098787"/>
              <a:ext cx="3134192" cy="646331"/>
            </a:xfrm>
            <a:prstGeom prst="rect">
              <a:avLst/>
            </a:prstGeom>
            <a:noFill/>
          </p:spPr>
          <p:txBody>
            <a:bodyPr wrap="none" rtlCol="0">
              <a:spAutoFit/>
              <a:scene3d>
                <a:camera prst="orthographicFront"/>
                <a:lightRig rig="threePt" dir="t"/>
              </a:scene3d>
              <a:sp3d contourW="12700"/>
            </a:bodyPr>
            <a:lstStyle/>
            <a:p>
              <a:pPr algn="ctr"/>
              <a:r>
                <a:rPr lang="en-US" altLang="zh-CN" sz="3600" b="1" dirty="0">
                  <a:solidFill>
                    <a:schemeClr val="bg1"/>
                  </a:solidFill>
                </a:rPr>
                <a:t>02.</a:t>
              </a:r>
              <a:r>
                <a:rPr lang="zh-CN" altLang="en-US" sz="3600" b="1" dirty="0">
                  <a:solidFill>
                    <a:schemeClr val="bg1"/>
                  </a:solidFill>
                </a:rPr>
                <a:t>什么是</a:t>
              </a:r>
              <a:r>
                <a:rPr lang="en-US" altLang="zh-CN" sz="3600" b="1" dirty="0">
                  <a:solidFill>
                    <a:schemeClr val="bg1"/>
                  </a:solidFill>
                </a:rPr>
                <a:t>DLP</a:t>
              </a:r>
              <a:endParaRPr lang="zh-CN" altLang="en-US" sz="36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1521690" y="1799519"/>
            <a:ext cx="9148622" cy="3784600"/>
          </a:xfrm>
          <a:prstGeom prst="rect">
            <a:avLst/>
          </a:prstGeom>
        </p:spPr>
        <p:txBody>
          <a:bodyPr wrap="square">
            <a:spAutoFit/>
            <a:scene3d>
              <a:camera prst="orthographicFront"/>
              <a:lightRig rig="threePt" dir="t"/>
            </a:scene3d>
            <a:sp3d contourW="12700"/>
          </a:bodyPr>
          <a:lstStyle/>
          <a:p>
            <a:pPr eaLnBrk="0" fontAlgn="base" hangingPunct="0">
              <a:lnSpc>
                <a:spcPct val="150000"/>
              </a:lnSpc>
              <a:spcBef>
                <a:spcPct val="0"/>
              </a:spcBef>
              <a:spcAft>
                <a:spcPct val="0"/>
              </a:spcAft>
            </a:pPr>
            <a:r>
              <a:rPr lang="zh-CN" altLang="en-US" sz="2000" dirty="0"/>
              <a:t>什么是</a:t>
            </a:r>
            <a:r>
              <a:rPr lang="en-US" altLang="zh-CN" sz="2000" dirty="0"/>
              <a:t>DLP</a:t>
            </a:r>
            <a:r>
              <a:rPr lang="zh-CN" altLang="en-US" sz="2000" dirty="0"/>
              <a:t>呢？字面上翻译为“数据泄露防护”，其核心能力就是内容识别，通过识别技术可以扩展到对数据的防控。</a:t>
            </a:r>
            <a:endParaRPr lang="zh-CN" altLang="en-US" sz="2000" dirty="0">
              <a:solidFill>
                <a:schemeClr val="tx1">
                  <a:lumMod val="65000"/>
                  <a:lumOff val="35000"/>
                </a:schemeClr>
              </a:solidFill>
              <a:latin typeface="微软雅黑" panose="020B0503020204020204" charset="-122"/>
              <a:cs typeface="Arial" panose="020B0604020202020204" pitchFamily="34" charset="0"/>
            </a:endParaRPr>
          </a:p>
          <a:p>
            <a:pPr lvl="0" eaLnBrk="0" fontAlgn="base" hangingPunct="0">
              <a:lnSpc>
                <a:spcPct val="150000"/>
              </a:lnSpc>
              <a:spcBef>
                <a:spcPct val="0"/>
              </a:spcBef>
              <a:spcAft>
                <a:spcPct val="0"/>
              </a:spcAft>
            </a:pPr>
            <a:endParaRPr lang="en-US" altLang="zh-CN" sz="2000" dirty="0"/>
          </a:p>
          <a:p>
            <a:pPr lvl="0" eaLnBrk="0" fontAlgn="base" hangingPunct="0">
              <a:lnSpc>
                <a:spcPct val="150000"/>
              </a:lnSpc>
              <a:spcBef>
                <a:spcPct val="0"/>
              </a:spcBef>
              <a:spcAft>
                <a:spcPct val="0"/>
              </a:spcAft>
            </a:pPr>
            <a:r>
              <a:rPr lang="en-US" altLang="zh-CN" sz="2000" dirty="0"/>
              <a:t>DLP</a:t>
            </a:r>
            <a:r>
              <a:rPr lang="zh-CN" altLang="en-US" sz="2000" dirty="0"/>
              <a:t>防泄密系统，就是以数据资产为中心、防止泄露风险为驱动，在统一平台之上，依据数据特点，灵活采用“加密” 、“隔离” 、“内容智能识别” 等多种不同的技术手段，防止存储、网络、终端等各种具体应用场景下的数据泄密或扩散。</a:t>
            </a:r>
            <a:endParaRPr lang="en-US" altLang="zh-CN" sz="2000" dirty="0"/>
          </a:p>
          <a:p>
            <a:pPr lvl="0" eaLnBrk="0" fontAlgn="base" hangingPunct="0">
              <a:lnSpc>
                <a:spcPct val="150000"/>
              </a:lnSpc>
              <a:spcBef>
                <a:spcPct val="0"/>
              </a:spcBef>
              <a:spcAft>
                <a:spcPct val="0"/>
              </a:spcAft>
            </a:pPr>
            <a:endParaRPr lang="zh-CN" altLang="en-US" sz="2000" dirty="0">
              <a:solidFill>
                <a:schemeClr val="tx1">
                  <a:lumMod val="65000"/>
                  <a:lumOff val="35000"/>
                </a:schemeClr>
              </a:solidFill>
              <a:latin typeface="微软雅黑" panose="020B0503020204020204" charset="-122"/>
              <a:ea typeface="微软雅黑" panose="020B0503020204020204" charset="-122"/>
              <a:cs typeface="Arial" panose="020B0604020202020204" pitchFamily="34" charset="0"/>
            </a:endParaRPr>
          </a:p>
        </p:txBody>
      </p:sp>
      <p:sp>
        <p:nvSpPr>
          <p:cNvPr id="86" name="文本框 85"/>
          <p:cNvSpPr txBox="1"/>
          <p:nvPr/>
        </p:nvSpPr>
        <p:spPr>
          <a:xfrm>
            <a:off x="4387841" y="354939"/>
            <a:ext cx="3416320" cy="523220"/>
          </a:xfrm>
          <a:prstGeom prst="rect">
            <a:avLst/>
          </a:prstGeom>
          <a:noFill/>
        </p:spPr>
        <p:txBody>
          <a:bodyPr wrap="none" rtlCol="0">
            <a:spAutoFit/>
            <a:scene3d>
              <a:camera prst="orthographicFront"/>
              <a:lightRig rig="threePt" dir="t"/>
            </a:scene3d>
            <a:sp3d contourW="12700"/>
          </a:bodyPr>
          <a:lstStyle/>
          <a:p>
            <a:pPr algn="ctr"/>
            <a:r>
              <a:rPr lang="en-US" altLang="zh-CN" sz="2800" b="1" dirty="0">
                <a:solidFill>
                  <a:schemeClr val="tx1">
                    <a:lumMod val="85000"/>
                    <a:lumOff val="15000"/>
                  </a:schemeClr>
                </a:solidFill>
              </a:rPr>
              <a:t>DLP</a:t>
            </a:r>
            <a:r>
              <a:rPr lang="zh-CN" altLang="en-US" sz="2800" b="1" dirty="0">
                <a:solidFill>
                  <a:schemeClr val="tx1">
                    <a:lumMod val="85000"/>
                    <a:lumOff val="15000"/>
                  </a:schemeClr>
                </a:solidFill>
              </a:rPr>
              <a:t>防泄密系统介绍</a:t>
            </a:r>
            <a:endParaRPr lang="zh-CN" altLang="en-US" sz="2800" b="1" dirty="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stretch>
            <a:fillRect/>
          </a:stretch>
        </p:blipFill>
        <p:spPr>
          <a:xfrm>
            <a:off x="0" y="0"/>
            <a:ext cx="12192000" cy="6858000"/>
          </a:xfrm>
        </p:spPr>
      </p:pic>
      <p:sp>
        <p:nvSpPr>
          <p:cNvPr id="4" name="矩形 3"/>
          <p:cNvSpPr/>
          <p:nvPr/>
        </p:nvSpPr>
        <p:spPr>
          <a:xfrm>
            <a:off x="0" y="0"/>
            <a:ext cx="1219200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4060371" y="1393371"/>
            <a:ext cx="4071258" cy="4071258"/>
            <a:chOff x="3759200" y="1092200"/>
            <a:chExt cx="4673600" cy="4673600"/>
          </a:xfrm>
        </p:grpSpPr>
        <p:sp>
          <p:nvSpPr>
            <p:cNvPr id="5" name="椭圆 4"/>
            <p:cNvSpPr/>
            <p:nvPr/>
          </p:nvSpPr>
          <p:spPr>
            <a:xfrm>
              <a:off x="3759200" y="1092200"/>
              <a:ext cx="4673600" cy="4673600"/>
            </a:xfrm>
            <a:prstGeom prst="ellipse">
              <a:avLst/>
            </a:prstGeom>
            <a:noFill/>
            <a:ln w="508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20457" y="1353457"/>
              <a:ext cx="4151086" cy="4151086"/>
            </a:xfrm>
            <a:prstGeom prst="ellipse">
              <a:avLst/>
            </a:prstGeom>
            <a:noFill/>
            <a:ln w="15875">
              <a:solidFill>
                <a:schemeClr val="bg1">
                  <a:alpha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4137774" y="3098787"/>
            <a:ext cx="3916457" cy="784011"/>
            <a:chOff x="4137774" y="3098787"/>
            <a:chExt cx="3916457" cy="784011"/>
          </a:xfrm>
        </p:grpSpPr>
        <p:cxnSp>
          <p:nvCxnSpPr>
            <p:cNvPr id="8" name="直接连接符 7"/>
            <p:cNvCxnSpPr/>
            <p:nvPr/>
          </p:nvCxnSpPr>
          <p:spPr>
            <a:xfrm>
              <a:off x="5323115" y="3882798"/>
              <a:ext cx="1545771" cy="0"/>
            </a:xfrm>
            <a:prstGeom prst="line">
              <a:avLst/>
            </a:prstGeom>
            <a:ln w="25400" cap="rnd">
              <a:solidFill>
                <a:schemeClr val="bg1"/>
              </a:solidFill>
              <a:round/>
              <a:headEnd type="non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137774" y="3098787"/>
              <a:ext cx="3916457" cy="523220"/>
            </a:xfrm>
            <a:prstGeom prst="rect">
              <a:avLst/>
            </a:prstGeom>
            <a:noFill/>
          </p:spPr>
          <p:txBody>
            <a:bodyPr wrap="none" rtlCol="0">
              <a:spAutoFit/>
              <a:scene3d>
                <a:camera prst="orthographicFront"/>
                <a:lightRig rig="threePt" dir="t"/>
              </a:scene3d>
              <a:sp3d contourW="12700"/>
            </a:bodyPr>
            <a:lstStyle/>
            <a:p>
              <a:pPr algn="ctr"/>
              <a:r>
                <a:rPr lang="en-US" altLang="zh-CN" sz="2800" b="1" dirty="0">
                  <a:solidFill>
                    <a:schemeClr val="bg1"/>
                  </a:solidFill>
                </a:rPr>
                <a:t>03.DLP</a:t>
              </a:r>
              <a:r>
                <a:rPr lang="zh-CN" altLang="en-US" sz="2800" b="1" dirty="0">
                  <a:solidFill>
                    <a:schemeClr val="bg1"/>
                  </a:solidFill>
                </a:rPr>
                <a:t>功能介绍及演示</a:t>
              </a:r>
              <a:endParaRPr lang="zh-CN" altLang="en-US" sz="28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5.2.6"/>
  <p:tag name="PAMAINTYPE" val="4"/>
  <p:tag name="PATYPE" val="176"/>
  <p:tag name="PASUBTYPE" val="282"/>
  <p:tag name="RESOURCELIBID_SHAPE" val="54072"/>
  <p:tag name="RESOURCELIB_SHAPETYPE" val="4"/>
</p:tagLst>
</file>

<file path=ppt/tags/tag10.xml><?xml version="1.0" encoding="utf-8"?>
<p:tagLst xmlns:p="http://schemas.openxmlformats.org/presentationml/2006/main">
  <p:tag name="PA" val="v5.2.6"/>
  <p:tag name="PAMAINTYPE" val="4"/>
  <p:tag name="PATYPE" val="163"/>
  <p:tag name="PASUBTYPE" val="164"/>
  <p:tag name="RESOURCELIBID_SHAPE" val="43872"/>
  <p:tag name="RESOURCELIB_SHAPETYPE" val="4"/>
</p:tagLst>
</file>

<file path=ppt/tags/tag11.xml><?xml version="1.0" encoding="utf-8"?>
<p:tagLst xmlns:p="http://schemas.openxmlformats.org/presentationml/2006/main">
  <p:tag name="PA" val="v5.2.6"/>
</p:tagLst>
</file>

<file path=ppt/tags/tag12.xml><?xml version="1.0" encoding="utf-8"?>
<p:tagLst xmlns:p="http://schemas.openxmlformats.org/presentationml/2006/main">
  <p:tag name="PA" val="v5.2.6"/>
</p:tagLst>
</file>

<file path=ppt/tags/tag13.xml><?xml version="1.0" encoding="utf-8"?>
<p:tagLst xmlns:p="http://schemas.openxmlformats.org/presentationml/2006/main">
  <p:tag name="PA" val="v5.2.6"/>
</p:tagLst>
</file>

<file path=ppt/tags/tag14.xml><?xml version="1.0" encoding="utf-8"?>
<p:tagLst xmlns:p="http://schemas.openxmlformats.org/presentationml/2006/main">
  <p:tag name="PA" val="v5.2.6"/>
</p:tagLst>
</file>

<file path=ppt/tags/tag15.xml><?xml version="1.0" encoding="utf-8"?>
<p:tagLst xmlns:p="http://schemas.openxmlformats.org/presentationml/2006/main">
  <p:tag name="PA" val="v5.2.6"/>
  <p:tag name="PAMAINTYPE" val="4"/>
  <p:tag name="PATYPE" val="155"/>
  <p:tag name="PASUBTYPE" val="313"/>
  <p:tag name="RESOURCELIBID_SHAPE" val="326668"/>
  <p:tag name="RESOURCELIB_SHAPETYPE" val="4"/>
</p:tagLst>
</file>

<file path=ppt/tags/tag16.xml><?xml version="1.0" encoding="utf-8"?>
<p:tagLst xmlns:p="http://schemas.openxmlformats.org/presentationml/2006/main">
  <p:tag name="PA" val="v5.2.6"/>
</p:tagLst>
</file>

<file path=ppt/tags/tag17.xml><?xml version="1.0" encoding="utf-8"?>
<p:tagLst xmlns:p="http://schemas.openxmlformats.org/presentationml/2006/main">
  <p:tag name="PA" val="v5.2.6"/>
</p:tagLst>
</file>

<file path=ppt/tags/tag18.xml><?xml version="1.0" encoding="utf-8"?>
<p:tagLst xmlns:p="http://schemas.openxmlformats.org/presentationml/2006/main">
  <p:tag name="PA" val="v5.2.6"/>
</p:tagLst>
</file>

<file path=ppt/tags/tag19.xml><?xml version="1.0" encoding="utf-8"?>
<p:tagLst xmlns:p="http://schemas.openxmlformats.org/presentationml/2006/main">
  <p:tag name="PA" val="v5.2.6"/>
</p:tagLst>
</file>

<file path=ppt/tags/tag2.xml><?xml version="1.0" encoding="utf-8"?>
<p:tagLst xmlns:p="http://schemas.openxmlformats.org/presentationml/2006/main">
  <p:tag name="PA" val="v5.2.6"/>
</p:tagLst>
</file>

<file path=ppt/tags/tag20.xml><?xml version="1.0" encoding="utf-8"?>
<p:tagLst xmlns:p="http://schemas.openxmlformats.org/presentationml/2006/main">
  <p:tag name="PA" val="v5.2.6"/>
  <p:tag name="PAMAINTYPE" val="4"/>
  <p:tag name="PATYPE" val="163"/>
  <p:tag name="PASUBTYPE" val="164"/>
  <p:tag name="RESOURCELIBID_SHAPE" val="286595"/>
  <p:tag name="RESOURCELIB_SHAPETYPE" val="4"/>
</p:tagLst>
</file>

<file path=ppt/tags/tag21.xml><?xml version="1.0" encoding="utf-8"?>
<p:tagLst xmlns:p="http://schemas.openxmlformats.org/presentationml/2006/main">
  <p:tag name="PA" val="v5.2.6"/>
</p:tagLst>
</file>

<file path=ppt/tags/tag22.xml><?xml version="1.0" encoding="utf-8"?>
<p:tagLst xmlns:p="http://schemas.openxmlformats.org/presentationml/2006/main">
  <p:tag name="PA" val="v5.2.6"/>
</p:tagLst>
</file>

<file path=ppt/tags/tag23.xml><?xml version="1.0" encoding="utf-8"?>
<p:tagLst xmlns:p="http://schemas.openxmlformats.org/presentationml/2006/main">
  <p:tag name="PA" val="v5.2.6"/>
  <p:tag name="RESOURCELIBID_SHAPE" val="284121"/>
  <p:tag name="RESOURCELIB_SHAPETYPE" val="4"/>
  <p:tag name="PAMAINTYPE" val="4"/>
  <p:tag name="PATYPE" val="163"/>
  <p:tag name="PASUBTYPE" val="288"/>
</p:tagLst>
</file>

<file path=ppt/tags/tag24.xml><?xml version="1.0" encoding="utf-8"?>
<p:tagLst xmlns:p="http://schemas.openxmlformats.org/presentationml/2006/main">
  <p:tag name="PA" val="v5.2.6"/>
</p:tagLst>
</file>

<file path=ppt/tags/tag25.xml><?xml version="1.0" encoding="utf-8"?>
<p:tagLst xmlns:p="http://schemas.openxmlformats.org/presentationml/2006/main">
  <p:tag name="PA" val="v5.2.6"/>
</p:tagLst>
</file>

<file path=ppt/tags/tag26.xml><?xml version="1.0" encoding="utf-8"?>
<p:tagLst xmlns:p="http://schemas.openxmlformats.org/presentationml/2006/main">
  <p:tag name="PA" val="v5.2.6"/>
</p:tagLst>
</file>

<file path=ppt/tags/tag27.xml><?xml version="1.0" encoding="utf-8"?>
<p:tagLst xmlns:p="http://schemas.openxmlformats.org/presentationml/2006/main">
  <p:tag name="PA" val="v5.2.6"/>
  <p:tag name="RESOURCELIBID_SHAPE" val="283312"/>
  <p:tag name="RESOURCELIB_SHAPETYPE" val="4"/>
  <p:tag name="PAMAINTYPE" val="4"/>
  <p:tag name="PATYPE" val="176"/>
  <p:tag name="PASUBTYPE" val="285"/>
</p:tagLst>
</file>

<file path=ppt/tags/tag28.xml><?xml version="1.0" encoding="utf-8"?>
<p:tagLst xmlns:p="http://schemas.openxmlformats.org/presentationml/2006/main">
  <p:tag name="PA" val="v5.2.6"/>
</p:tagLst>
</file>

<file path=ppt/tags/tag29.xml><?xml version="1.0" encoding="utf-8"?>
<p:tagLst xmlns:p="http://schemas.openxmlformats.org/presentationml/2006/main">
  <p:tag name="PA" val="v5.2.6"/>
</p:tagLst>
</file>

<file path=ppt/tags/tag3.xml><?xml version="1.0" encoding="utf-8"?>
<p:tagLst xmlns:p="http://schemas.openxmlformats.org/presentationml/2006/main">
  <p:tag name="PA" val="v5.2.6"/>
</p:tagLst>
</file>

<file path=ppt/tags/tag30.xml><?xml version="1.0" encoding="utf-8"?>
<p:tagLst xmlns:p="http://schemas.openxmlformats.org/presentationml/2006/main">
  <p:tag name="PA" val="v5.2.6"/>
  <p:tag name="RESOURCELIBID_SHAPE" val="278713"/>
  <p:tag name="RESOURCELIB_SHAPETYPE" val="4"/>
  <p:tag name="PAMAINTYPE" val="4"/>
  <p:tag name="PATYPE" val="176"/>
  <p:tag name="PASUBTYPE" val="181"/>
</p:tagLst>
</file>

<file path=ppt/tags/tag31.xml><?xml version="1.0" encoding="utf-8"?>
<p:tagLst xmlns:p="http://schemas.openxmlformats.org/presentationml/2006/main">
  <p:tag name="PA" val="v5.2.6"/>
</p:tagLst>
</file>

<file path=ppt/tags/tag32.xml><?xml version="1.0" encoding="utf-8"?>
<p:tagLst xmlns:p="http://schemas.openxmlformats.org/presentationml/2006/main">
  <p:tag name="PA" val="v5.2.6"/>
</p:tagLst>
</file>

<file path=ppt/tags/tag33.xml><?xml version="1.0" encoding="utf-8"?>
<p:tagLst xmlns:p="http://schemas.openxmlformats.org/presentationml/2006/main">
  <p:tag name="PA" val="v5.2.6"/>
</p:tagLst>
</file>

<file path=ppt/tags/tag34.xml><?xml version="1.0" encoding="utf-8"?>
<p:tagLst xmlns:p="http://schemas.openxmlformats.org/presentationml/2006/main">
  <p:tag name="PA" val="v5.2.6"/>
</p:tagLst>
</file>

<file path=ppt/tags/tag35.xml><?xml version="1.0" encoding="utf-8"?>
<p:tagLst xmlns:p="http://schemas.openxmlformats.org/presentationml/2006/main">
  <p:tag name="PA" val="v5.2.6"/>
</p:tagLst>
</file>

<file path=ppt/tags/tag36.xml><?xml version="1.0" encoding="utf-8"?>
<p:tagLst xmlns:p="http://schemas.openxmlformats.org/presentationml/2006/main">
  <p:tag name="PA" val="v5.2.6"/>
</p:tagLst>
</file>

<file path=ppt/tags/tag37.xml><?xml version="1.0" encoding="utf-8"?>
<p:tagLst xmlns:p="http://schemas.openxmlformats.org/presentationml/2006/main">
  <p:tag name="PA" val="v5.2.6"/>
</p:tagLst>
</file>

<file path=ppt/tags/tag38.xml><?xml version="1.0" encoding="utf-8"?>
<p:tagLst xmlns:p="http://schemas.openxmlformats.org/presentationml/2006/main">
  <p:tag name="PA" val="v5.2.6"/>
</p:tagLst>
</file>

<file path=ppt/tags/tag39.xml><?xml version="1.0" encoding="utf-8"?>
<p:tagLst xmlns:p="http://schemas.openxmlformats.org/presentationml/2006/main">
  <p:tag name="PA" val="v5.2.6"/>
</p:tagLst>
</file>

<file path=ppt/tags/tag4.xml><?xml version="1.0" encoding="utf-8"?>
<p:tagLst xmlns:p="http://schemas.openxmlformats.org/presentationml/2006/main">
  <p:tag name="PA" val="v5.2.6"/>
</p:tagLst>
</file>

<file path=ppt/tags/tag40.xml><?xml version="1.0" encoding="utf-8"?>
<p:tagLst xmlns:p="http://schemas.openxmlformats.org/presentationml/2006/main">
  <p:tag name="PA" val="v5.2.6"/>
</p:tagLst>
</file>

<file path=ppt/tags/tag41.xml><?xml version="1.0" encoding="utf-8"?>
<p:tagLst xmlns:p="http://schemas.openxmlformats.org/presentationml/2006/main">
  <p:tag name="PA" val="v5.2.6"/>
</p:tagLst>
</file>

<file path=ppt/tags/tag42.xml><?xml version="1.0" encoding="utf-8"?>
<p:tagLst xmlns:p="http://schemas.openxmlformats.org/presentationml/2006/main">
  <p:tag name="PA" val="v5.2.6"/>
  <p:tag name="PAMAINTYPE" val="4"/>
  <p:tag name="PATYPE" val="140"/>
  <p:tag name="PASUBTYPE" val="141"/>
  <p:tag name="RESOURCELIBID_SHAPE" val="3565"/>
  <p:tag name="RESOURCELIB_SHAPETYPE" val="4"/>
</p:tagLst>
</file>

<file path=ppt/tags/tag43.xml><?xml version="1.0" encoding="utf-8"?>
<p:tagLst xmlns:p="http://schemas.openxmlformats.org/presentationml/2006/main">
  <p:tag name="ISPRING_PRESENTATION_TITLE" val="PowerPoint 演示文稿"/>
</p:tagLst>
</file>

<file path=ppt/tags/tag5.xml><?xml version="1.0" encoding="utf-8"?>
<p:tagLst xmlns:p="http://schemas.openxmlformats.org/presentationml/2006/main">
  <p:tag name="PA" val="v5.2.6"/>
</p:tagLst>
</file>

<file path=ppt/tags/tag6.xml><?xml version="1.0" encoding="utf-8"?>
<p:tagLst xmlns:p="http://schemas.openxmlformats.org/presentationml/2006/main">
  <p:tag name="PA" val="v5.2.6"/>
</p:tagLst>
</file>

<file path=ppt/tags/tag7.xml><?xml version="1.0" encoding="utf-8"?>
<p:tagLst xmlns:p="http://schemas.openxmlformats.org/presentationml/2006/main">
  <p:tag name="PA" val="v5.2.6"/>
</p:tagLst>
</file>

<file path=ppt/tags/tag8.xml><?xml version="1.0" encoding="utf-8"?>
<p:tagLst xmlns:p="http://schemas.openxmlformats.org/presentationml/2006/main">
  <p:tag name="PA" val="v5.2.6"/>
</p:tagLst>
</file>

<file path=ppt/tags/tag9.xml><?xml version="1.0" encoding="utf-8"?>
<p:tagLst xmlns:p="http://schemas.openxmlformats.org/presentationml/2006/main">
  <p:tag name="ISLIDE.DIAGRAM" val="301095da-0b40-4dbb-bbb0-2190351696ea"/>
</p:tagLst>
</file>

<file path=ppt/theme/theme1.xml><?xml version="1.0" encoding="utf-8"?>
<a:theme xmlns:a="http://schemas.openxmlformats.org/drawingml/2006/main" name="第一PPT，www.1ppt.com">
  <a:themeElements>
    <a:clrScheme name="自定义 275">
      <a:dk1>
        <a:srgbClr val="000000"/>
      </a:dk1>
      <a:lt1>
        <a:srgbClr val="FFFFFF"/>
      </a:lt1>
      <a:dk2>
        <a:srgbClr val="778495"/>
      </a:dk2>
      <a:lt2>
        <a:srgbClr val="F0F0F0"/>
      </a:lt2>
      <a:accent1>
        <a:srgbClr val="093759"/>
      </a:accent1>
      <a:accent2>
        <a:srgbClr val="1270B6"/>
      </a:accent2>
      <a:accent3>
        <a:srgbClr val="093759"/>
      </a:accent3>
      <a:accent4>
        <a:srgbClr val="1270B6"/>
      </a:accent4>
      <a:accent5>
        <a:srgbClr val="093759"/>
      </a:accent5>
      <a:accent6>
        <a:srgbClr val="1270B6"/>
      </a:accent6>
      <a:hlink>
        <a:srgbClr val="FFFFFF"/>
      </a:hlink>
      <a:folHlink>
        <a:srgbClr val="FFFFF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1532</Words>
  <Application>WPS 演示</Application>
  <PresentationFormat>宽屏</PresentationFormat>
  <Paragraphs>175</Paragraphs>
  <Slides>19</Slides>
  <Notes>18</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19</vt:i4>
      </vt:variant>
    </vt:vector>
  </HeadingPairs>
  <TitlesOfParts>
    <vt:vector size="36" baseType="lpstr">
      <vt:lpstr>Arial</vt:lpstr>
      <vt:lpstr>宋体</vt:lpstr>
      <vt:lpstr>Wingdings</vt:lpstr>
      <vt:lpstr>Arial</vt:lpstr>
      <vt:lpstr>微软雅黑</vt:lpstr>
      <vt:lpstr>Century Gothic</vt:lpstr>
      <vt:lpstr>Lantinghei SC Demibold</vt:lpstr>
      <vt:lpstr>Gill Sans</vt:lpstr>
      <vt:lpstr>Calibri</vt:lpstr>
      <vt:lpstr>黑体</vt:lpstr>
      <vt:lpstr>Arial Unicode MS</vt:lpstr>
      <vt:lpstr>等线</vt:lpstr>
      <vt:lpstr>Gill Sans MT</vt:lpstr>
      <vt:lpstr>Gill Sans</vt:lpstr>
      <vt:lpstr>Lantinghei SC Demibold</vt:lpstr>
      <vt:lpstr>Segoe Print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工作总结汇报</dc:title>
  <dc:creator>第一PPT</dc:creator>
  <cp:keywords>www.1ppt.com</cp:keywords>
  <dc:description>www.1ppt.com</dc:description>
  <cp:lastModifiedBy>mahaiyan</cp:lastModifiedBy>
  <cp:revision>108</cp:revision>
  <dcterms:created xsi:type="dcterms:W3CDTF">2017-08-18T03:02:00Z</dcterms:created>
  <dcterms:modified xsi:type="dcterms:W3CDTF">2019-06-28T06:34:48Z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