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Kao" initials="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A325-1B11-471A-A6BB-64119B01ADFB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8CE7-DD85-40A6-A1A5-1877B31CB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59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8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2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78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0A4C2-3E30-4611-A5AA-799510A497F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9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78182"/>
            <a:ext cx="8825658" cy="1837113"/>
          </a:xfrm>
        </p:spPr>
        <p:txBody>
          <a:bodyPr/>
          <a:lstStyle/>
          <a:p>
            <a:pPr algn="ctr"/>
            <a:r>
              <a:rPr lang="en-US" altLang="zh-TW" sz="5400" dirty="0" smtClean="0"/>
              <a:t>Machine Learning </a:t>
            </a:r>
            <a:br>
              <a:rPr lang="en-US" altLang="zh-TW" sz="5400" dirty="0" smtClean="0"/>
            </a:br>
            <a:r>
              <a:rPr lang="en-US" altLang="zh-TW" sz="5400" dirty="0" smtClean="0"/>
              <a:t>Introduction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2018/01/17 </a:t>
            </a:r>
            <a:r>
              <a:rPr lang="zh-TW" altLang="en-US" dirty="0"/>
              <a:t>高玉和</a:t>
            </a:r>
          </a:p>
        </p:txBody>
      </p:sp>
    </p:spTree>
    <p:extLst>
      <p:ext uri="{BB962C8B-B14F-4D97-AF65-F5344CB8AC3E}">
        <p14:creationId xmlns:p14="http://schemas.microsoft.com/office/powerpoint/2010/main" val="123829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平均數</a:t>
                </a:r>
                <a:r>
                  <a:rPr lang="en-US" altLang="zh-TW" dirty="0" smtClean="0"/>
                  <a:t>(mean),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zh-TW" altLang="en-US" dirty="0" smtClean="0"/>
                  <a:t>：計算資料中心位置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變異數</a:t>
                </a:r>
                <a:r>
                  <a:rPr lang="en-US" altLang="zh-TW" dirty="0" smtClean="0"/>
                  <a:t>(variance),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：計算資料的分散程度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i="1" baseline="-25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標準差</a:t>
                </a:r>
                <a:r>
                  <a:rPr lang="en-US" altLang="zh-TW" dirty="0" smtClean="0"/>
                  <a:t>(standard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deviation),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(Z score)</a:t>
                </a:r>
                <a:r>
                  <a:rPr lang="zh-TW" altLang="en-US" dirty="0" smtClean="0"/>
                  <a:t>：資料標準化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歐式距離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假設兩點座標：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點與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點的距離：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矩陣運算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矩陣加法、乘法，反矩陣，轉置矩陣，正規方程式</a:t>
                </a:r>
                <a:r>
                  <a:rPr lang="en-US" altLang="zh-TW" dirty="0" smtClean="0"/>
                  <a:t>(Normal Equation)</a:t>
                </a:r>
                <a:r>
                  <a:rPr lang="zh-TW" altLang="en-US" dirty="0" smtClean="0"/>
                  <a:t>，奇異值分解</a:t>
                </a:r>
                <a:r>
                  <a:rPr lang="en-US" altLang="zh-TW" dirty="0" smtClean="0"/>
                  <a:t>(SVD)</a:t>
                </a:r>
              </a:p>
              <a:p>
                <a:r>
                  <a:rPr lang="zh-TW" altLang="en-US" dirty="0" smtClean="0"/>
                  <a:t>最佳化函數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求極值，求導數、梯度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微分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  <a:blipFill>
                <a:blip r:embed="rId2"/>
                <a:stretch>
                  <a:fillRect l="-341" t="-716" r="-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352502"/>
            <a:ext cx="8946541" cy="3895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條件機率與貝氏定理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82" y="3026796"/>
            <a:ext cx="2219325" cy="84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037040"/>
            <a:ext cx="3390900" cy="838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7607" y="4198805"/>
            <a:ext cx="70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P(A): </a:t>
            </a:r>
            <a:r>
              <a:rPr lang="zh-TW" altLang="en-US" dirty="0" smtClean="0"/>
              <a:t>罹患癌症的機率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，事前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P(B): </a:t>
            </a:r>
            <a:r>
              <a:rPr lang="zh-TW" altLang="en-US" dirty="0" smtClean="0"/>
              <a:t>檢驗為陽性的機率</a:t>
            </a:r>
            <a:r>
              <a:rPr lang="en-US" altLang="zh-TW" dirty="0"/>
              <a:t>(</a:t>
            </a:r>
            <a:r>
              <a:rPr lang="zh-TW" altLang="en-US" dirty="0"/>
              <a:t>比例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P(A|B)</a:t>
            </a:r>
            <a:r>
              <a:rPr lang="zh-TW" altLang="en-US" dirty="0" smtClean="0"/>
              <a:t>：檢驗為陽性，而實際上罹</a:t>
            </a:r>
            <a:r>
              <a:rPr lang="zh-TW" altLang="en-US" dirty="0"/>
              <a:t>患癌症的</a:t>
            </a:r>
            <a:r>
              <a:rPr lang="zh-TW" altLang="en-US" dirty="0" smtClean="0"/>
              <a:t>機率。事後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P(B|A)</a:t>
            </a:r>
            <a:r>
              <a:rPr lang="zh-TW" altLang="en-US" dirty="0" smtClean="0"/>
              <a:t>：罹患癌症，檢驗為陽性的機率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smtClean="0"/>
              <a:t>四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1" y="1512918"/>
            <a:ext cx="8992411" cy="21633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線性迴歸</a:t>
            </a:r>
            <a:r>
              <a:rPr lang="en-US" altLang="zh-TW" dirty="0" smtClean="0"/>
              <a:t>(Linear Regression)</a:t>
            </a:r>
          </a:p>
          <a:p>
            <a:pPr lvl="1"/>
            <a:r>
              <a:rPr lang="zh-TW" altLang="en-US" dirty="0" smtClean="0"/>
              <a:t>利用最小</a:t>
            </a:r>
            <a:r>
              <a:rPr lang="zh-TW" altLang="en-US" dirty="0"/>
              <a:t>平方法求</a:t>
            </a:r>
            <a:r>
              <a:rPr lang="zh-TW" altLang="en-US" dirty="0" smtClean="0"/>
              <a:t>出最</a:t>
            </a:r>
            <a:r>
              <a:rPr lang="en-US" altLang="zh-TW" dirty="0" smtClean="0"/>
              <a:t>”fit”</a:t>
            </a:r>
            <a:r>
              <a:rPr lang="zh-TW" altLang="en-US" dirty="0" smtClean="0"/>
              <a:t>所有資料的迴</a:t>
            </a:r>
            <a:r>
              <a:rPr lang="zh-TW" altLang="en-US" dirty="0"/>
              <a:t>歸</a:t>
            </a:r>
            <a:r>
              <a:rPr lang="zh-TW" altLang="en-US" dirty="0" smtClean="0"/>
              <a:t>直線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最小平方法，</a:t>
            </a:r>
            <a:r>
              <a:rPr lang="en-US" altLang="zh-TW" dirty="0" smtClean="0"/>
              <a:t>OLS(Ordinary </a:t>
            </a:r>
            <a:r>
              <a:rPr lang="en-US" altLang="zh-TW" dirty="0"/>
              <a:t>Least Squares)</a:t>
            </a:r>
            <a:r>
              <a:rPr lang="zh-TW" altLang="en-US" dirty="0"/>
              <a:t>：求誤差平方和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誤差：資料與迴歸直線的垂直距離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統計方法或用正規方程式求解：求出迴歸直線的斜率和截距 </a:t>
            </a:r>
            <a:r>
              <a:rPr lang="en-US" altLang="zh-TW" dirty="0" smtClean="0"/>
              <a:t>y = ax + b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3615285"/>
            <a:ext cx="3730641" cy="30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7" y="1660202"/>
            <a:ext cx="8947150" cy="3372903"/>
          </a:xfrm>
        </p:spPr>
      </p:pic>
      <p:sp>
        <p:nvSpPr>
          <p:cNvPr id="5" name="文字方塊 4"/>
          <p:cNvSpPr txBox="1"/>
          <p:nvPr/>
        </p:nvSpPr>
        <p:spPr>
          <a:xfrm>
            <a:off x="7932563" y="5217149"/>
            <a:ext cx="21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圖像來源：張鈞閔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417" y="5476630"/>
            <a:ext cx="399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 Data: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檢驗值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有無罹患某種疾病</a:t>
            </a: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輸入的資料</a:t>
                </a:r>
                <a:r>
                  <a:rPr lang="zh-TW" altLang="en-US" dirty="0"/>
                  <a:t>或</a:t>
                </a:r>
                <a:r>
                  <a:rPr lang="zh-TW" altLang="en-US" dirty="0" smtClean="0"/>
                  <a:t>數據</a:t>
                </a:r>
                <a:r>
                  <a:rPr lang="en-US" altLang="zh-TW" dirty="0" smtClean="0"/>
                  <a:t>(Data)</a:t>
                </a:r>
              </a:p>
              <a:p>
                <a:pPr lvl="1"/>
                <a:r>
                  <a:rPr lang="zh-TW" altLang="en-US" dirty="0" smtClean="0"/>
                  <a:t>一筆資料分為 </a:t>
                </a:r>
                <a:r>
                  <a:rPr lang="en-US" altLang="zh-TW" dirty="0" smtClean="0"/>
                  <a:t>Raw data </a:t>
                </a:r>
                <a:r>
                  <a:rPr lang="zh-TW" altLang="en-US" dirty="0" smtClean="0"/>
                  <a:t>與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abel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例如房屋</a:t>
                </a:r>
                <a:r>
                  <a:rPr lang="zh-TW" altLang="en-US" dirty="0" smtClean="0"/>
                  <a:t>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：房間</a:t>
                </a:r>
                <a:r>
                  <a:rPr lang="zh-TW" altLang="en-US" dirty="0"/>
                  <a:t>坪數、</a:t>
                </a:r>
                <a:r>
                  <a:rPr lang="zh-TW" altLang="en-US" dirty="0" smtClean="0"/>
                  <a:t>屋齡</a:t>
                </a:r>
                <a:r>
                  <a:rPr lang="zh-TW" altLang="en-US" dirty="0"/>
                  <a:t>、地點、</a:t>
                </a:r>
                <a:r>
                  <a:rPr lang="zh-TW" altLang="en-US" dirty="0" smtClean="0"/>
                  <a:t>房間</a:t>
                </a:r>
                <a:r>
                  <a:rPr lang="zh-TW" altLang="en-US" dirty="0"/>
                  <a:t>數</a:t>
                </a:r>
                <a:endParaRPr lang="en-US" altLang="zh-TW" dirty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：房屋價格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例如股票資訊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：營收、毛利率、</a:t>
                </a:r>
                <a:r>
                  <a:rPr lang="en-US" altLang="zh-TW" dirty="0" smtClean="0"/>
                  <a:t>EPS</a:t>
                </a:r>
                <a:r>
                  <a:rPr lang="zh-TW" altLang="en-US" dirty="0" smtClean="0"/>
                  <a:t>、本益比、</a:t>
                </a:r>
                <a:r>
                  <a:rPr lang="en-US" altLang="zh-TW" dirty="0" smtClean="0"/>
                  <a:t>KD</a:t>
                </a:r>
                <a:r>
                  <a:rPr lang="zh-TW" altLang="en-US" dirty="0" smtClean="0"/>
                  <a:t>值、成交量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：股價</a:t>
                </a:r>
                <a:endParaRPr lang="en-US" altLang="zh-TW" dirty="0" smtClean="0"/>
              </a:p>
              <a:p>
                <a:pPr lvl="2"/>
                <a:r>
                  <a:rPr lang="zh-TW" altLang="en-US" dirty="0"/>
                  <a:t>例如圖片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狗或貓或豬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資訊</a:t>
                </a:r>
                <a:endParaRPr lang="en-US" altLang="zh-TW" dirty="0"/>
              </a:p>
              <a:p>
                <a:pPr lvl="3"/>
                <a:r>
                  <a:rPr lang="en-US" altLang="zh-TW" dirty="0"/>
                  <a:t>Raw data</a:t>
                </a:r>
                <a:r>
                  <a:rPr lang="zh-TW" altLang="en-US" dirty="0"/>
                  <a:t>：圖檔，</a:t>
                </a:r>
                <a:r>
                  <a:rPr lang="en-US" altLang="zh-TW" dirty="0"/>
                  <a:t>1024x768 </a:t>
                </a:r>
                <a:r>
                  <a:rPr lang="zh-TW" altLang="en-US" dirty="0"/>
                  <a:t>個 </a:t>
                </a:r>
                <a:r>
                  <a:rPr lang="en-US" altLang="zh-TW" dirty="0"/>
                  <a:t>pixels</a:t>
                </a:r>
              </a:p>
              <a:p>
                <a:pPr lvl="3"/>
                <a:r>
                  <a:rPr lang="en-US" altLang="zh-TW" dirty="0"/>
                  <a:t>Label</a:t>
                </a:r>
                <a:r>
                  <a:rPr lang="zh-TW" altLang="en-US" dirty="0"/>
                  <a:t>：狗或貓或</a:t>
                </a:r>
                <a:r>
                  <a:rPr lang="zh-TW" altLang="en-US" dirty="0" smtClean="0"/>
                  <a:t>豬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Raw data, features: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特徵數、維度：</a:t>
                </a:r>
                <a:r>
                  <a:rPr lang="en-US" altLang="zh-TW" dirty="0" smtClean="0"/>
                  <a:t>column 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(m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一筆資料即為一個向量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一維陣列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多筆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筆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資料即為多個向量，也就是一個矩陣</a:t>
                </a:r>
                <a:r>
                  <a:rPr lang="en-US" altLang="zh-TW" dirty="0" smtClean="0"/>
                  <a:t>(n*m</a:t>
                </a:r>
                <a:r>
                  <a:rPr lang="zh-TW" altLang="en-US" dirty="0" smtClean="0"/>
                  <a:t>階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Label</a:t>
                </a:r>
              </a:p>
              <a:p>
                <a:pPr lvl="2"/>
                <a:r>
                  <a:rPr lang="en-US" altLang="zh-TW" dirty="0"/>
                  <a:t>discrete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 or 1 or </a:t>
                </a:r>
                <a:r>
                  <a:rPr lang="en-US" altLang="zh-TW" dirty="0" smtClean="0"/>
                  <a:t>2 		=&gt;</a:t>
                </a:r>
                <a:r>
                  <a:rPr lang="zh-TW" altLang="en-US" dirty="0" smtClean="0"/>
                  <a:t>用在分類問題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continuous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 = 53.99 </a:t>
                </a:r>
                <a:r>
                  <a:rPr lang="en-US" altLang="zh-TW" dirty="0" smtClean="0"/>
                  <a:t> 		=&gt;</a:t>
                </a:r>
                <a:r>
                  <a:rPr lang="zh-TW" altLang="en-US" dirty="0" smtClean="0"/>
                  <a:t>用在迴歸問題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  <a:blipFill rotWithShape="1">
                <a:blip r:embed="rId2"/>
                <a:stretch>
                  <a:fillRect l="-124" t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資料預處理：</a:t>
            </a:r>
            <a:r>
              <a:rPr lang="zh-TW" altLang="en-US" dirty="0" smtClean="0"/>
              <a:t>轉成</a:t>
            </a:r>
            <a:r>
              <a:rPr lang="zh-TW" altLang="en-US" dirty="0"/>
              <a:t>數字，刪除無用的特徵</a:t>
            </a:r>
            <a:r>
              <a:rPr lang="en-US" altLang="zh-TW" dirty="0"/>
              <a:t>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r>
              <a:rPr lang="zh-TW" altLang="en-US" dirty="0"/>
              <a:t>，缺值處理</a:t>
            </a:r>
            <a:r>
              <a:rPr lang="en-US" altLang="zh-TW" dirty="0"/>
              <a:t>(</a:t>
            </a:r>
            <a:r>
              <a:rPr lang="zh-TW" altLang="en-US" dirty="0"/>
              <a:t>補缺值或刪資料</a:t>
            </a:r>
            <a:r>
              <a:rPr lang="en-US" altLang="zh-TW" dirty="0" smtClean="0"/>
              <a:t>)…</a:t>
            </a:r>
          </a:p>
          <a:p>
            <a:r>
              <a:rPr lang="zh-TW" altLang="en-US" dirty="0" smtClean="0"/>
              <a:t>訓練</a:t>
            </a:r>
            <a:r>
              <a:rPr lang="zh-TW" altLang="en-US" dirty="0"/>
              <a:t>集</a:t>
            </a:r>
            <a:r>
              <a:rPr lang="en-US" altLang="zh-TW" dirty="0"/>
              <a:t>(training set)</a:t>
            </a:r>
            <a:r>
              <a:rPr lang="zh-TW" altLang="en-US" dirty="0"/>
              <a:t>、測試集</a:t>
            </a:r>
            <a:r>
              <a:rPr lang="en-US" altLang="zh-TW" dirty="0"/>
              <a:t>(test set)</a:t>
            </a:r>
          </a:p>
          <a:p>
            <a:pPr lvl="1"/>
            <a:r>
              <a:rPr lang="zh-TW" altLang="en-US" dirty="0"/>
              <a:t>訓練集</a:t>
            </a:r>
            <a:r>
              <a:rPr lang="en-US" altLang="zh-TW" dirty="0"/>
              <a:t>(training set)</a:t>
            </a:r>
            <a:r>
              <a:rPr lang="zh-TW" altLang="en-US" dirty="0"/>
              <a:t>：用來訓練模型</a:t>
            </a:r>
            <a:r>
              <a:rPr lang="en-US" altLang="zh-TW" dirty="0"/>
              <a:t>(model)</a:t>
            </a:r>
          </a:p>
          <a:p>
            <a:pPr lvl="1"/>
            <a:r>
              <a:rPr lang="zh-TW" altLang="en-US" dirty="0"/>
              <a:t>測試集</a:t>
            </a:r>
            <a:r>
              <a:rPr lang="en-US" altLang="zh-TW" dirty="0"/>
              <a:t>(test set)</a:t>
            </a:r>
            <a:r>
              <a:rPr lang="zh-TW" altLang="en-US" dirty="0"/>
              <a:t>：用來評估模型</a:t>
            </a:r>
            <a:endParaRPr lang="en-US" altLang="zh-TW" dirty="0"/>
          </a:p>
          <a:p>
            <a:pPr lvl="1"/>
            <a:r>
              <a:rPr lang="zh-TW" altLang="en-US" dirty="0"/>
              <a:t>最後的模型拿來對真實資料做</a:t>
            </a:r>
            <a:r>
              <a:rPr lang="zh-TW" altLang="en-US" dirty="0" smtClean="0"/>
              <a:t>預測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en-US" altLang="zh-TW" dirty="0"/>
          </a:p>
          <a:p>
            <a:pPr lvl="1"/>
            <a:r>
              <a:rPr lang="zh-TW" altLang="en-US" dirty="0" smtClean="0"/>
              <a:t>經過一定步驟的反覆運算產生模型</a:t>
            </a:r>
            <a:r>
              <a:rPr lang="en-US" altLang="zh-TW" dirty="0" smtClean="0"/>
              <a:t>(model)</a:t>
            </a:r>
          </a:p>
          <a:p>
            <a:r>
              <a:rPr lang="zh-TW" altLang="en-US" dirty="0" smtClean="0"/>
              <a:t>模型</a:t>
            </a:r>
            <a:r>
              <a:rPr lang="en-US" altLang="zh-TW" dirty="0" smtClean="0"/>
              <a:t>(model)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function or tree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unction(</a:t>
            </a:r>
            <a:r>
              <a:rPr lang="zh-TW" altLang="en-US" dirty="0" smtClean="0"/>
              <a:t>數學函數</a:t>
            </a:r>
            <a:r>
              <a:rPr lang="en-US" altLang="zh-TW" dirty="0" smtClean="0"/>
              <a:t>): model </a:t>
            </a:r>
            <a:r>
              <a:rPr lang="zh-TW" altLang="en-US" dirty="0" smtClean="0"/>
              <a:t>訓練過程中，會不斷更新 </a:t>
            </a:r>
            <a:r>
              <a:rPr lang="en-US" altLang="zh-TW" dirty="0" smtClean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475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2056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unsupervised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semi-supervised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deep learning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</a:t>
            </a:r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r>
              <a:rPr lang="zh-TW" altLang="en-US" dirty="0" smtClean="0"/>
              <a:t>預測</a:t>
            </a:r>
            <a:r>
              <a:rPr lang="en-US" altLang="zh-TW" dirty="0" smtClean="0"/>
              <a:t>(prediction)</a:t>
            </a:r>
            <a:r>
              <a:rPr lang="zh-TW" altLang="en-US" dirty="0" smtClean="0"/>
              <a:t>：以訓練好的模型去預測結果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</a:t>
            </a:r>
            <a:r>
              <a:rPr lang="en-US" altLang="zh-TW" dirty="0" smtClean="0"/>
              <a:t>(classification)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discrete</a:t>
            </a:r>
          </a:p>
          <a:p>
            <a:pPr lvl="2"/>
            <a:r>
              <a:rPr lang="zh-TW" altLang="en-US" dirty="0" smtClean="0"/>
              <a:t>例如手寫數字辨識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 </a:t>
            </a:r>
            <a:r>
              <a:rPr lang="en-US" altLang="zh-TW" dirty="0"/>
              <a:t>Logistic Regression, Support Vector Machine(SVM), Decision Tree, Random Forest, KNN, Naive 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迴歸</a:t>
            </a:r>
            <a:r>
              <a:rPr lang="en-US" altLang="zh-TW" dirty="0" smtClean="0"/>
              <a:t>(regression)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continuous </a:t>
            </a:r>
          </a:p>
          <a:p>
            <a:pPr lvl="2"/>
            <a:r>
              <a:rPr lang="zh-TW" altLang="en-US" dirty="0" smtClean="0"/>
              <a:t>例如股價預測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</a:t>
            </a:r>
            <a:r>
              <a:rPr lang="en-US" altLang="zh-TW" dirty="0"/>
              <a:t>Linear </a:t>
            </a:r>
            <a:r>
              <a:rPr lang="en-US" altLang="zh-TW" dirty="0" smtClean="0"/>
              <a:t>Regression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unsupervised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無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利用資料的相似度</a:t>
            </a:r>
            <a:r>
              <a:rPr lang="en-US" altLang="zh-TW" dirty="0" smtClean="0"/>
              <a:t>(similarity)</a:t>
            </a:r>
            <a:r>
              <a:rPr lang="zh-TW" altLang="en-US" dirty="0" smtClean="0"/>
              <a:t>來找出資料隱藏的結構。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相似度可以某種距離公式來定義</a:t>
            </a:r>
            <a:endParaRPr lang="en-US" altLang="zh-TW" dirty="0" smtClean="0"/>
          </a:p>
          <a:p>
            <a:r>
              <a:rPr lang="zh-TW" altLang="en-US" dirty="0" smtClean="0"/>
              <a:t>分群</a:t>
            </a:r>
            <a:r>
              <a:rPr lang="en-US" altLang="zh-TW" dirty="0" smtClean="0"/>
              <a:t>(clustering)</a:t>
            </a:r>
            <a:r>
              <a:rPr lang="zh-TW" altLang="en-US" dirty="0" smtClean="0"/>
              <a:t>：以訓練好的模型將資料做分群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algorithm: </a:t>
            </a:r>
            <a:r>
              <a:rPr lang="en-US" altLang="zh-TW" dirty="0"/>
              <a:t>K-means, hierarchical clustering, DBSCAN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9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生技醫療、金融財經、電子商務、工業製造、社會學、心理學等各種領域</a:t>
            </a:r>
          </a:p>
          <a:p>
            <a:pPr lvl="1" fontAlgn="base"/>
            <a:r>
              <a:rPr lang="zh-TW" altLang="en-US" dirty="0"/>
              <a:t>精準</a:t>
            </a:r>
            <a:r>
              <a:rPr lang="zh-TW" altLang="en-US" dirty="0" smtClean="0"/>
              <a:t>醫學、醫療系統</a:t>
            </a:r>
            <a:endParaRPr lang="zh-TW" altLang="en-US" dirty="0"/>
          </a:p>
          <a:p>
            <a:pPr lvl="2" fontAlgn="base"/>
            <a:r>
              <a:rPr lang="zh-TW" altLang="en-US" dirty="0"/>
              <a:t>基因定序、生理監測、影像判讀、個人化醫療</a:t>
            </a:r>
            <a:r>
              <a:rPr lang="en-US" altLang="zh-TW" dirty="0"/>
              <a:t>(</a:t>
            </a:r>
            <a:r>
              <a:rPr lang="zh-TW" altLang="en-US" dirty="0"/>
              <a:t>藥物配對、癌症治療</a:t>
            </a:r>
            <a:r>
              <a:rPr lang="en-US" altLang="zh-TW" dirty="0"/>
              <a:t>)</a:t>
            </a:r>
            <a:r>
              <a:rPr lang="zh-TW" altLang="en-US" dirty="0"/>
              <a:t>、醫療建議系統</a:t>
            </a:r>
            <a:r>
              <a:rPr lang="en-US" altLang="zh-TW" dirty="0"/>
              <a:t>(</a:t>
            </a:r>
            <a:r>
              <a:rPr lang="zh-TW" altLang="en-US" dirty="0"/>
              <a:t>客服醫生</a:t>
            </a:r>
            <a:r>
              <a:rPr lang="en-US" altLang="zh-TW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精準行銷</a:t>
            </a:r>
          </a:p>
          <a:p>
            <a:pPr lvl="2" fontAlgn="base"/>
            <a:r>
              <a:rPr lang="zh-TW" altLang="en-US" dirty="0"/>
              <a:t>推薦系統</a:t>
            </a:r>
          </a:p>
          <a:p>
            <a:pPr lvl="1" fontAlgn="base"/>
            <a:r>
              <a:rPr lang="zh-TW" altLang="en-US" dirty="0"/>
              <a:t>工業</a:t>
            </a:r>
          </a:p>
          <a:p>
            <a:pPr lvl="2" fontAlgn="base"/>
            <a:r>
              <a:rPr lang="zh-TW" altLang="en-US" dirty="0"/>
              <a:t>異常</a:t>
            </a:r>
            <a:r>
              <a:rPr lang="en-US" altLang="zh-TW" dirty="0"/>
              <a:t>(</a:t>
            </a:r>
            <a:r>
              <a:rPr lang="zh-TW" altLang="en-US" dirty="0"/>
              <a:t>例如溫度過高</a:t>
            </a:r>
            <a:r>
              <a:rPr lang="en-US" altLang="zh-TW" dirty="0"/>
              <a:t>)</a:t>
            </a:r>
            <a:r>
              <a:rPr lang="zh-TW" altLang="en-US" dirty="0"/>
              <a:t>偵測、幫助工程師快速找到解決問題的參考資料、利用</a:t>
            </a:r>
            <a:r>
              <a:rPr lang="en-US" altLang="zh-TW" dirty="0"/>
              <a:t>AR</a:t>
            </a:r>
            <a:r>
              <a:rPr lang="zh-TW" altLang="en-US" dirty="0"/>
              <a:t>來完成複雜的組裝作業</a:t>
            </a:r>
          </a:p>
          <a:p>
            <a:pPr lvl="1" fontAlgn="base"/>
            <a:r>
              <a:rPr lang="zh-TW" altLang="en-US" dirty="0"/>
              <a:t>影像</a:t>
            </a:r>
            <a:r>
              <a:rPr lang="en-US" altLang="zh-TW" dirty="0"/>
              <a:t>/</a:t>
            </a:r>
            <a:r>
              <a:rPr lang="zh-TW" altLang="en-US" dirty="0"/>
              <a:t>語音辯識、股價預測、自動翻譯、垃圾郵件自動過濾、自動車、各式各樣的</a:t>
            </a:r>
            <a:r>
              <a:rPr lang="zh-TW" altLang="en-US" dirty="0" smtClean="0"/>
              <a:t>機器人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ML: supervised vs. unsupervised learning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1" y="2258409"/>
            <a:ext cx="8046055" cy="3468337"/>
          </a:xfrm>
        </p:spPr>
      </p:pic>
      <p:sp>
        <p:nvSpPr>
          <p:cNvPr id="3" name="文字方塊 2"/>
          <p:cNvSpPr txBox="1"/>
          <p:nvPr/>
        </p:nvSpPr>
        <p:spPr>
          <a:xfrm>
            <a:off x="3034146" y="2726575"/>
            <a:ext cx="180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classification</a:t>
            </a:r>
            <a:endParaRPr lang="zh-TW" altLang="en-US" sz="1200" b="1" i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895833" cy="2908381"/>
          </a:xfrm>
        </p:spPr>
        <p:txBody>
          <a:bodyPr/>
          <a:lstStyle/>
          <a:p>
            <a:r>
              <a:rPr lang="zh-TW" altLang="en-US" dirty="0"/>
              <a:t>少部分資料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，大部分</a:t>
            </a:r>
            <a:r>
              <a:rPr lang="zh-TW" altLang="en-US" dirty="0"/>
              <a:t>資料</a:t>
            </a:r>
            <a:r>
              <a:rPr lang="zh-TW" altLang="en-US" dirty="0" smtClean="0"/>
              <a:t>沒有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，靠演算法學習出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，結合了監督</a:t>
            </a:r>
            <a:r>
              <a:rPr lang="zh-TW" altLang="en-US" dirty="0"/>
              <a:t>式與非監督式學習的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資料有時是需要高成本的，例如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要做實驗以決定出一個蛋白質的 </a:t>
            </a:r>
            <a:r>
              <a:rPr lang="en-US" altLang="zh-TW" dirty="0" smtClean="0"/>
              <a:t>3D 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確認有無罹患疾病，必須將檢體做一些生化檢驗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語音辨識的應用中，要取得錄音檔很容易，但需要人工去打逐字稿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來源：維基百科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514" y="1436655"/>
            <a:ext cx="9042320" cy="19799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基於類神經網路</a:t>
            </a:r>
            <a:r>
              <a:rPr lang="en-US" altLang="zh-TW" dirty="0" smtClean="0"/>
              <a:t>(neural network)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 learning </a:t>
            </a:r>
            <a:r>
              <a:rPr lang="zh-TW" altLang="en-US" dirty="0" smtClean="0"/>
              <a:t>又稱為 </a:t>
            </a:r>
            <a:r>
              <a:rPr lang="en-US" altLang="zh-TW" dirty="0" smtClean="0"/>
              <a:t>deep neural network</a:t>
            </a:r>
          </a:p>
          <a:p>
            <a:pPr lvl="1"/>
            <a:r>
              <a:rPr lang="zh-TW" altLang="en-US" dirty="0"/>
              <a:t>類神經網路</a:t>
            </a:r>
            <a:r>
              <a:rPr lang="en-US" altLang="zh-TW" dirty="0"/>
              <a:t>(neural network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模仿人類大腦神經元的運作機制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處理資訊的數學模型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http://si.secda.info/buss-math/images/stories/function/ch12/12function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2" y="3516376"/>
            <a:ext cx="4759171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.music.ntnu.edu.tw/chimeitp/brain/images/research-brain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14" y="3516376"/>
            <a:ext cx="4164418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自動辨識特徵，無需人工預先處理資料，可減少了解</a:t>
            </a:r>
            <a:r>
              <a:rPr lang="en-US" altLang="zh-TW" dirty="0"/>
              <a:t> </a:t>
            </a:r>
            <a:r>
              <a:rPr lang="en-US" altLang="zh-TW" dirty="0" smtClean="0"/>
              <a:t>domain knowledge</a:t>
            </a:r>
          </a:p>
          <a:p>
            <a:pPr lvl="1"/>
            <a:r>
              <a:rPr lang="zh-TW" altLang="en-US" dirty="0" smtClean="0"/>
              <a:t>較不受雜訊的影響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NVIDIA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來加速運算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GPU</a:t>
            </a:r>
            <a:r>
              <a:rPr lang="zh-TW" altLang="en-US" dirty="0" smtClean="0"/>
              <a:t>：平行化處理大量的矩陣運算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影像辨識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生物辨識：指紋辨識、視網膜辨識、人臉辨識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語音識別、自然語言處理：自動翻譯、</a:t>
            </a:r>
            <a:r>
              <a:rPr lang="en-US" altLang="zh-TW" dirty="0" smtClean="0"/>
              <a:t>Siri</a:t>
            </a:r>
          </a:p>
          <a:p>
            <a:pPr lvl="1"/>
            <a:r>
              <a:rPr lang="zh-TW" altLang="en-US" dirty="0" smtClean="0"/>
              <a:t>遊戲：</a:t>
            </a:r>
            <a:r>
              <a:rPr lang="en-US" altLang="zh-TW" dirty="0" err="1" smtClean="0"/>
              <a:t>AlphaGo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05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卷</a:t>
            </a:r>
            <a:r>
              <a:rPr lang="zh-TW" altLang="en-US" dirty="0"/>
              <a:t>積神經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(Convolutional Neural Network, CNN)</a:t>
            </a:r>
          </a:p>
          <a:p>
            <a:pPr lvl="2"/>
            <a:r>
              <a:rPr lang="zh-TW" altLang="en-US" dirty="0" smtClean="0"/>
              <a:t>常應用於影像辨識</a:t>
            </a:r>
            <a:endParaRPr lang="en-US" altLang="zh-TW" dirty="0" smtClean="0"/>
          </a:p>
          <a:p>
            <a:pPr lvl="1"/>
            <a:r>
              <a:rPr lang="zh-TW" altLang="en-US" dirty="0"/>
              <a:t>遞歸神經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(Recurrent Neural Network, RNN)</a:t>
            </a:r>
          </a:p>
          <a:p>
            <a:pPr lvl="2"/>
            <a:r>
              <a:rPr lang="zh-TW" altLang="en-US" dirty="0" smtClean="0"/>
              <a:t>常應用於語音辨識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增強式學習、強化學習</a:t>
            </a:r>
            <a:r>
              <a:rPr lang="en-US" altLang="zh-TW" dirty="0" smtClean="0"/>
              <a:t>(reinforcement learning)</a:t>
            </a:r>
            <a:r>
              <a:rPr lang="zh-TW" altLang="en-US" dirty="0" smtClean="0"/>
              <a:t>：無需人類給予大量的知識即可自我學習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</a:p>
          <a:p>
            <a:pPr lvl="1"/>
            <a:r>
              <a:rPr lang="zh-TW" altLang="en-US" dirty="0" smtClean="0"/>
              <a:t>生成對抗網路</a:t>
            </a:r>
            <a:r>
              <a:rPr lang="en-US" altLang="zh-TW" dirty="0" smtClean="0"/>
              <a:t>(Generative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Network, GAN)</a:t>
            </a:r>
            <a:r>
              <a:rPr lang="zh-TW" altLang="en-US" dirty="0" smtClean="0"/>
              <a:t>：也是為了減少人類</a:t>
            </a:r>
            <a:r>
              <a:rPr lang="zh-TW" altLang="en-US" smtClean="0"/>
              <a:t>的幫助，減少學習時所需的資料量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53" y="1004169"/>
            <a:ext cx="6295238" cy="16666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8167" y="3266904"/>
            <a:ext cx="71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：讓</a:t>
            </a:r>
            <a:r>
              <a:rPr lang="zh-TW" altLang="en-US" dirty="0"/>
              <a:t>機器具備和人類一樣的思考邏輯與行為</a:t>
            </a:r>
            <a:r>
              <a:rPr lang="zh-TW" altLang="en-US" dirty="0" smtClean="0"/>
              <a:t>模式。可以是 </a:t>
            </a:r>
            <a:r>
              <a:rPr lang="en-US" altLang="zh-TW" dirty="0" smtClean="0"/>
              <a:t>Rule-based machine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machine learning </a:t>
            </a:r>
            <a:r>
              <a:rPr lang="zh-TW" altLang="en-US" dirty="0" smtClean="0"/>
              <a:t>是另一種實現方式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dirty="0" smtClean="0"/>
              <a:t>：利用</a:t>
            </a:r>
            <a:r>
              <a:rPr lang="zh-TW" altLang="en-US" dirty="0"/>
              <a:t>分析技術來發掘資料間未知的關聯性與</a:t>
            </a:r>
            <a:r>
              <a:rPr lang="zh-TW" altLang="en-US" dirty="0" smtClean="0"/>
              <a:t>規則。</a:t>
            </a:r>
            <a:r>
              <a:rPr lang="en-US" altLang="zh-TW" dirty="0" smtClean="0"/>
              <a:t>machine </a:t>
            </a:r>
            <a:r>
              <a:rPr lang="en-US" altLang="zh-TW" dirty="0"/>
              <a:t>learning </a:t>
            </a:r>
            <a:r>
              <a:rPr lang="zh-TW" altLang="en-US" dirty="0"/>
              <a:t>是一種實現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Machine Learning</a:t>
            </a:r>
            <a:r>
              <a:rPr lang="zh-TW" altLang="en-US" dirty="0" smtClean="0"/>
              <a:t>：讓</a:t>
            </a:r>
            <a:r>
              <a:rPr lang="zh-TW" altLang="en-US" dirty="0"/>
              <a:t>機器可以自動學習、從巨量資料中找到規則，進而有能力做出預測</a:t>
            </a:r>
          </a:p>
        </p:txBody>
      </p:sp>
    </p:spTree>
    <p:extLst>
      <p:ext uri="{BB962C8B-B14F-4D97-AF65-F5344CB8AC3E}">
        <p14:creationId xmlns:p14="http://schemas.microsoft.com/office/powerpoint/2010/main" val="8713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 21"/>
          <p:cNvSpPr/>
          <p:nvPr/>
        </p:nvSpPr>
        <p:spPr>
          <a:xfrm>
            <a:off x="2407351" y="693934"/>
            <a:ext cx="6262256" cy="5793511"/>
          </a:xfrm>
          <a:custGeom>
            <a:avLst/>
            <a:gdLst>
              <a:gd name="connsiteX0" fmla="*/ 3130765 w 6262256"/>
              <a:gd name="connsiteY0" fmla="*/ 3399909 h 5793511"/>
              <a:gd name="connsiteX1" fmla="*/ 3203668 w 6262256"/>
              <a:gd name="connsiteY1" fmla="*/ 3453573 h 5793511"/>
              <a:gd name="connsiteX2" fmla="*/ 4312921 w 6262256"/>
              <a:gd name="connsiteY2" fmla="*/ 3790098 h 5793511"/>
              <a:gd name="connsiteX3" fmla="*/ 4892594 w 6262256"/>
              <a:gd name="connsiteY3" fmla="*/ 3704901 h 5793511"/>
              <a:gd name="connsiteX4" fmla="*/ 4999349 w 6262256"/>
              <a:gd name="connsiteY4" fmla="*/ 3666916 h 5793511"/>
              <a:gd name="connsiteX5" fmla="*/ 5005281 w 6262256"/>
              <a:gd name="connsiteY5" fmla="*/ 3704704 h 5793511"/>
              <a:gd name="connsiteX6" fmla="*/ 5015345 w 6262256"/>
              <a:gd name="connsiteY6" fmla="*/ 3898462 h 5793511"/>
              <a:gd name="connsiteX7" fmla="*/ 3066010 w 6262256"/>
              <a:gd name="connsiteY7" fmla="*/ 5793511 h 5793511"/>
              <a:gd name="connsiteX8" fmla="*/ 1116675 w 6262256"/>
              <a:gd name="connsiteY8" fmla="*/ 3898462 h 5793511"/>
              <a:gd name="connsiteX9" fmla="*/ 1122359 w 6262256"/>
              <a:gd name="connsiteY9" fmla="*/ 3752656 h 5793511"/>
              <a:gd name="connsiteX10" fmla="*/ 1138331 w 6262256"/>
              <a:gd name="connsiteY10" fmla="*/ 3616714 h 5793511"/>
              <a:gd name="connsiteX11" fmla="*/ 1190566 w 6262256"/>
              <a:gd name="connsiteY11" fmla="*/ 3641176 h 5793511"/>
              <a:gd name="connsiteX12" fmla="*/ 1949335 w 6262256"/>
              <a:gd name="connsiteY12" fmla="*/ 3790098 h 5793511"/>
              <a:gd name="connsiteX13" fmla="*/ 3039227 w 6262256"/>
              <a:gd name="connsiteY13" fmla="*/ 3466454 h 5793511"/>
              <a:gd name="connsiteX14" fmla="*/ 3066010 w 6262256"/>
              <a:gd name="connsiteY14" fmla="*/ 2003413 h 5793511"/>
              <a:gd name="connsiteX15" fmla="*/ 3736257 w 6262256"/>
              <a:gd name="connsiteY15" fmla="*/ 2118404 h 5793511"/>
              <a:gd name="connsiteX16" fmla="*/ 3875149 w 6262256"/>
              <a:gd name="connsiteY16" fmla="*/ 2174527 h 5793511"/>
              <a:gd name="connsiteX17" fmla="*/ 3859067 w 6262256"/>
              <a:gd name="connsiteY17" fmla="*/ 2276968 h 5793511"/>
              <a:gd name="connsiteX18" fmla="*/ 3189293 w 6262256"/>
              <a:gd name="connsiteY18" fmla="*/ 3357361 h 5793511"/>
              <a:gd name="connsiteX19" fmla="*/ 3130765 w 6262256"/>
              <a:gd name="connsiteY19" fmla="*/ 3399909 h 5793511"/>
              <a:gd name="connsiteX20" fmla="*/ 3072963 w 6262256"/>
              <a:gd name="connsiteY20" fmla="*/ 3357361 h 5793511"/>
              <a:gd name="connsiteX21" fmla="*/ 2403190 w 6262256"/>
              <a:gd name="connsiteY21" fmla="*/ 2276968 h 5793511"/>
              <a:gd name="connsiteX22" fmla="*/ 2379583 w 6262256"/>
              <a:gd name="connsiteY22" fmla="*/ 2126595 h 5793511"/>
              <a:gd name="connsiteX23" fmla="*/ 2486338 w 6262256"/>
              <a:gd name="connsiteY23" fmla="*/ 2088611 h 5793511"/>
              <a:gd name="connsiteX24" fmla="*/ 3066010 w 6262256"/>
              <a:gd name="connsiteY24" fmla="*/ 2003413 h 5793511"/>
              <a:gd name="connsiteX25" fmla="*/ 4312921 w 6262256"/>
              <a:gd name="connsiteY25" fmla="*/ 0 h 5793511"/>
              <a:gd name="connsiteX26" fmla="*/ 6262256 w 6262256"/>
              <a:gd name="connsiteY26" fmla="*/ 1895049 h 5793511"/>
              <a:gd name="connsiteX27" fmla="*/ 5071690 w 6262256"/>
              <a:gd name="connsiteY27" fmla="*/ 3641176 h 5793511"/>
              <a:gd name="connsiteX28" fmla="*/ 4999349 w 6262256"/>
              <a:gd name="connsiteY28" fmla="*/ 3666916 h 5793511"/>
              <a:gd name="connsiteX29" fmla="*/ 4975742 w 6262256"/>
              <a:gd name="connsiteY29" fmla="*/ 3516544 h 5793511"/>
              <a:gd name="connsiteX30" fmla="*/ 3889751 w 6262256"/>
              <a:gd name="connsiteY30" fmla="*/ 2180428 h 5793511"/>
              <a:gd name="connsiteX31" fmla="*/ 3875149 w 6262256"/>
              <a:gd name="connsiteY31" fmla="*/ 2174527 h 5793511"/>
              <a:gd name="connsiteX32" fmla="*/ 3888606 w 6262256"/>
              <a:gd name="connsiteY32" fmla="*/ 2088807 h 5793511"/>
              <a:gd name="connsiteX33" fmla="*/ 3898670 w 6262256"/>
              <a:gd name="connsiteY33" fmla="*/ 1895049 h 5793511"/>
              <a:gd name="connsiteX34" fmla="*/ 3189293 w 6262256"/>
              <a:gd name="connsiteY34" fmla="*/ 432737 h 5793511"/>
              <a:gd name="connsiteX35" fmla="*/ 3131128 w 6262256"/>
              <a:gd name="connsiteY35" fmla="*/ 390453 h 5793511"/>
              <a:gd name="connsiteX36" fmla="*/ 3223030 w 6262256"/>
              <a:gd name="connsiteY36" fmla="*/ 323645 h 5793511"/>
              <a:gd name="connsiteX37" fmla="*/ 4312921 w 6262256"/>
              <a:gd name="connsiteY37" fmla="*/ 0 h 5793511"/>
              <a:gd name="connsiteX38" fmla="*/ 1949335 w 6262256"/>
              <a:gd name="connsiteY38" fmla="*/ 0 h 5793511"/>
              <a:gd name="connsiteX39" fmla="*/ 3039227 w 6262256"/>
              <a:gd name="connsiteY39" fmla="*/ 323645 h 5793511"/>
              <a:gd name="connsiteX40" fmla="*/ 3131128 w 6262256"/>
              <a:gd name="connsiteY40" fmla="*/ 390453 h 5793511"/>
              <a:gd name="connsiteX41" fmla="*/ 3072963 w 6262256"/>
              <a:gd name="connsiteY41" fmla="*/ 432737 h 5793511"/>
              <a:gd name="connsiteX42" fmla="*/ 2363586 w 6262256"/>
              <a:gd name="connsiteY42" fmla="*/ 1895049 h 5793511"/>
              <a:gd name="connsiteX43" fmla="*/ 2373650 w 6262256"/>
              <a:gd name="connsiteY43" fmla="*/ 2088807 h 5793511"/>
              <a:gd name="connsiteX44" fmla="*/ 2379583 w 6262256"/>
              <a:gd name="connsiteY44" fmla="*/ 2126595 h 5793511"/>
              <a:gd name="connsiteX45" fmla="*/ 2307241 w 6262256"/>
              <a:gd name="connsiteY45" fmla="*/ 2152335 h 5793511"/>
              <a:gd name="connsiteX46" fmla="*/ 1139136 w 6262256"/>
              <a:gd name="connsiteY46" fmla="*/ 3609865 h 5793511"/>
              <a:gd name="connsiteX47" fmla="*/ 1138331 w 6262256"/>
              <a:gd name="connsiteY47" fmla="*/ 3616714 h 5793511"/>
              <a:gd name="connsiteX48" fmla="*/ 1020166 w 6262256"/>
              <a:gd name="connsiteY48" fmla="*/ 3561376 h 5793511"/>
              <a:gd name="connsiteX49" fmla="*/ 0 w 6262256"/>
              <a:gd name="connsiteY49" fmla="*/ 1895049 h 5793511"/>
              <a:gd name="connsiteX50" fmla="*/ 1949335 w 6262256"/>
              <a:gd name="connsiteY50" fmla="*/ 0 h 5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2256" h="5793511">
                <a:moveTo>
                  <a:pt x="3130765" y="3399909"/>
                </a:moveTo>
                <a:lnTo>
                  <a:pt x="3203668" y="3453573"/>
                </a:lnTo>
                <a:cubicBezTo>
                  <a:pt x="3518531" y="3665763"/>
                  <a:pt x="3900790" y="3790098"/>
                  <a:pt x="4312921" y="3790098"/>
                </a:cubicBezTo>
                <a:cubicBezTo>
                  <a:pt x="4514782" y="3790098"/>
                  <a:pt x="4709475" y="3760270"/>
                  <a:pt x="4892594" y="3704901"/>
                </a:cubicBezTo>
                <a:lnTo>
                  <a:pt x="4999349" y="3666916"/>
                </a:lnTo>
                <a:lnTo>
                  <a:pt x="5005281" y="3704704"/>
                </a:lnTo>
                <a:cubicBezTo>
                  <a:pt x="5011936" y="3768410"/>
                  <a:pt x="5015345" y="3833049"/>
                  <a:pt x="5015345" y="3898462"/>
                </a:cubicBezTo>
                <a:cubicBezTo>
                  <a:pt x="5015345" y="4945069"/>
                  <a:pt x="4142598" y="5793511"/>
                  <a:pt x="3066010" y="5793511"/>
                </a:cubicBezTo>
                <a:cubicBezTo>
                  <a:pt x="1989422" y="5793511"/>
                  <a:pt x="1116675" y="4945069"/>
                  <a:pt x="1116675" y="3898462"/>
                </a:cubicBezTo>
                <a:cubicBezTo>
                  <a:pt x="1116675" y="3849403"/>
                  <a:pt x="1118593" y="3800778"/>
                  <a:pt x="1122359" y="3752656"/>
                </a:cubicBezTo>
                <a:lnTo>
                  <a:pt x="1138331" y="3616714"/>
                </a:lnTo>
                <a:lnTo>
                  <a:pt x="1190566" y="3641176"/>
                </a:lnTo>
                <a:cubicBezTo>
                  <a:pt x="1423781" y="3737071"/>
                  <a:pt x="1680188" y="3790098"/>
                  <a:pt x="1949335" y="3790098"/>
                </a:cubicBezTo>
                <a:cubicBezTo>
                  <a:pt x="2353056" y="3790098"/>
                  <a:pt x="2728111" y="3670786"/>
                  <a:pt x="3039227" y="3466454"/>
                </a:cubicBezTo>
                <a:close/>
                <a:moveTo>
                  <a:pt x="3066010" y="2003413"/>
                </a:moveTo>
                <a:cubicBezTo>
                  <a:pt x="3301514" y="2003413"/>
                  <a:pt x="3527263" y="2044013"/>
                  <a:pt x="3736257" y="2118404"/>
                </a:cubicBezTo>
                <a:lnTo>
                  <a:pt x="3875149" y="2174527"/>
                </a:lnTo>
                <a:lnTo>
                  <a:pt x="3859067" y="2276968"/>
                </a:lnTo>
                <a:cubicBezTo>
                  <a:pt x="3768183" y="2708739"/>
                  <a:pt x="3526253" y="3087021"/>
                  <a:pt x="3189293" y="3357361"/>
                </a:cubicBezTo>
                <a:lnTo>
                  <a:pt x="3130765" y="3399909"/>
                </a:lnTo>
                <a:lnTo>
                  <a:pt x="3072963" y="3357361"/>
                </a:lnTo>
                <a:cubicBezTo>
                  <a:pt x="2736003" y="3087021"/>
                  <a:pt x="2494074" y="2708739"/>
                  <a:pt x="2403190" y="2276968"/>
                </a:cubicBezTo>
                <a:lnTo>
                  <a:pt x="2379583" y="2126595"/>
                </a:lnTo>
                <a:lnTo>
                  <a:pt x="2486338" y="2088611"/>
                </a:lnTo>
                <a:cubicBezTo>
                  <a:pt x="2669456" y="2033241"/>
                  <a:pt x="2864150" y="2003413"/>
                  <a:pt x="3066010" y="2003413"/>
                </a:cubicBezTo>
                <a:close/>
                <a:moveTo>
                  <a:pt x="4312921" y="0"/>
                </a:moveTo>
                <a:cubicBezTo>
                  <a:pt x="5389509" y="0"/>
                  <a:pt x="6262256" y="848442"/>
                  <a:pt x="6262256" y="1895049"/>
                </a:cubicBezTo>
                <a:cubicBezTo>
                  <a:pt x="6262256" y="2680004"/>
                  <a:pt x="5771336" y="3353492"/>
                  <a:pt x="5071690" y="3641176"/>
                </a:cubicBezTo>
                <a:lnTo>
                  <a:pt x="4999349" y="3666916"/>
                </a:lnTo>
                <a:lnTo>
                  <a:pt x="4975742" y="3516544"/>
                </a:lnTo>
                <a:cubicBezTo>
                  <a:pt x="4850776" y="2922859"/>
                  <a:pt x="4440241" y="2430300"/>
                  <a:pt x="3889751" y="2180428"/>
                </a:cubicBezTo>
                <a:lnTo>
                  <a:pt x="3875149" y="2174527"/>
                </a:lnTo>
                <a:lnTo>
                  <a:pt x="3888606" y="2088807"/>
                </a:lnTo>
                <a:cubicBezTo>
                  <a:pt x="3895261" y="2025101"/>
                  <a:pt x="3898670" y="1960462"/>
                  <a:pt x="3898670" y="1895049"/>
                </a:cubicBezTo>
                <a:cubicBezTo>
                  <a:pt x="3898670" y="1306333"/>
                  <a:pt x="3622528" y="780317"/>
                  <a:pt x="3189293" y="432737"/>
                </a:cubicBezTo>
                <a:lnTo>
                  <a:pt x="3131128" y="390453"/>
                </a:lnTo>
                <a:lnTo>
                  <a:pt x="3223030" y="323645"/>
                </a:lnTo>
                <a:cubicBezTo>
                  <a:pt x="3534145" y="119312"/>
                  <a:pt x="3909201" y="0"/>
                  <a:pt x="4312921" y="0"/>
                </a:cubicBezTo>
                <a:close/>
                <a:moveTo>
                  <a:pt x="1949335" y="0"/>
                </a:moveTo>
                <a:cubicBezTo>
                  <a:pt x="2353056" y="0"/>
                  <a:pt x="2728111" y="119312"/>
                  <a:pt x="3039227" y="323645"/>
                </a:cubicBezTo>
                <a:lnTo>
                  <a:pt x="3131128" y="390453"/>
                </a:lnTo>
                <a:lnTo>
                  <a:pt x="3072963" y="432737"/>
                </a:lnTo>
                <a:cubicBezTo>
                  <a:pt x="2639729" y="780317"/>
                  <a:pt x="2363586" y="1306333"/>
                  <a:pt x="2363586" y="1895049"/>
                </a:cubicBezTo>
                <a:cubicBezTo>
                  <a:pt x="2363586" y="1960462"/>
                  <a:pt x="2366995" y="2025101"/>
                  <a:pt x="2373650" y="2088807"/>
                </a:cubicBezTo>
                <a:lnTo>
                  <a:pt x="2379583" y="2126595"/>
                </a:lnTo>
                <a:lnTo>
                  <a:pt x="2307241" y="2152335"/>
                </a:lnTo>
                <a:cubicBezTo>
                  <a:pt x="1695051" y="2404059"/>
                  <a:pt x="1242667" y="2951163"/>
                  <a:pt x="1139136" y="3609865"/>
                </a:cubicBezTo>
                <a:lnTo>
                  <a:pt x="1138331" y="3616714"/>
                </a:lnTo>
                <a:lnTo>
                  <a:pt x="1020166" y="3561376"/>
                </a:lnTo>
                <a:cubicBezTo>
                  <a:pt x="412509" y="3240470"/>
                  <a:pt x="0" y="2614591"/>
                  <a:pt x="0" y="1895049"/>
                </a:cubicBezTo>
                <a:cubicBezTo>
                  <a:pt x="0" y="848442"/>
                  <a:pt x="872747" y="0"/>
                  <a:pt x="1949335" y="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83305" y="1701966"/>
            <a:ext cx="1931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omputer</a:t>
            </a:r>
          </a:p>
          <a:p>
            <a:r>
              <a:rPr lang="en-US" altLang="zh-TW" sz="2400" dirty="0" smtClean="0"/>
              <a:t>science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52244" y="1701966"/>
            <a:ext cx="1577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domain </a:t>
            </a:r>
          </a:p>
          <a:p>
            <a:r>
              <a:rPr lang="en-US" altLang="zh-TW" sz="2400" dirty="0" smtClean="0"/>
              <a:t>expertise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670" y="4826968"/>
            <a:ext cx="1787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statistical skills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45241" y="1834903"/>
            <a:ext cx="121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engineer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35478" y="2929787"/>
            <a:ext cx="114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scientist</a:t>
            </a:r>
          </a:p>
        </p:txBody>
      </p:sp>
      <p:sp>
        <p:nvSpPr>
          <p:cNvPr id="2" name="矩形 1"/>
          <p:cNvSpPr/>
          <p:nvPr/>
        </p:nvSpPr>
        <p:spPr>
          <a:xfrm>
            <a:off x="6137561" y="3625053"/>
            <a:ext cx="89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data </a:t>
            </a:r>
          </a:p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1790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一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For building complicated system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human cannot program the system manually</a:t>
            </a:r>
          </a:p>
          <a:p>
            <a:pPr lvl="2" fontAlgn="base"/>
            <a:r>
              <a:rPr lang="en-US" altLang="zh-TW" sz="1800" dirty="0" smtClean="0"/>
              <a:t>navigating on Mars</a:t>
            </a:r>
          </a:p>
          <a:p>
            <a:pPr lvl="2" fontAlgn="base"/>
            <a:r>
              <a:rPr lang="zh-TW" altLang="en-US" sz="1800" dirty="0"/>
              <a:t>將機器人送上火星，觀察火星上的事物</a:t>
            </a:r>
            <a:endParaRPr lang="en-US" altLang="zh-TW" sz="18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human cannot ‘define the solution’ easily</a:t>
            </a:r>
          </a:p>
          <a:p>
            <a:pPr lvl="2" fontAlgn="base"/>
            <a:r>
              <a:rPr lang="en-US" altLang="zh-TW" sz="1800" dirty="0" smtClean="0"/>
              <a:t>speech/visual recognition</a:t>
            </a:r>
          </a:p>
          <a:p>
            <a:pPr lvl="2" fontAlgn="base"/>
            <a:r>
              <a:rPr lang="zh-TW" altLang="en-US" sz="1800" dirty="0"/>
              <a:t>人工寫出符合上百萬個規則是很困難</a:t>
            </a:r>
            <a:r>
              <a:rPr lang="zh-TW" altLang="en-US" sz="1800" dirty="0" smtClean="0"/>
              <a:t>的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0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二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Build complicated system</a:t>
            </a:r>
          </a:p>
          <a:p>
            <a:pPr marL="914400" lvl="1" indent="-457200" fontAlgn="base">
              <a:buFont typeface="+mj-lt"/>
              <a:buAutoNum type="arabicPeriod" startAt="3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needing rapid decisions that humans cannot do</a:t>
            </a:r>
          </a:p>
          <a:p>
            <a:pPr lvl="2" fontAlgn="base"/>
            <a:r>
              <a:rPr lang="en-US" altLang="zh-TW" sz="1800" dirty="0"/>
              <a:t>high-frequency </a:t>
            </a:r>
            <a:r>
              <a:rPr lang="en-US" altLang="zh-TW" sz="1800" dirty="0" smtClean="0"/>
              <a:t>trading</a:t>
            </a:r>
          </a:p>
          <a:p>
            <a:pPr lvl="2" fontAlgn="base"/>
            <a:r>
              <a:rPr lang="zh-TW" altLang="en-US" sz="1800" dirty="0"/>
              <a:t>幾秒鐘要利用十年歷史資料，快速做出股票買進或</a:t>
            </a:r>
            <a:r>
              <a:rPr lang="zh-TW" altLang="en-US" sz="1800" dirty="0" smtClean="0"/>
              <a:t>賣出</a:t>
            </a:r>
            <a:endParaRPr lang="en-US" altLang="zh-TW" sz="1800" dirty="0"/>
          </a:p>
          <a:p>
            <a:pPr marL="914400" lvl="1" indent="-457200" fontAlgn="base">
              <a:buFont typeface="+mj-lt"/>
              <a:buAutoNum type="arabicPeriod" startAt="4"/>
            </a:pPr>
            <a:r>
              <a:rPr lang="en-US" altLang="zh-TW" sz="2400" dirty="0" smtClean="0"/>
              <a:t>when </a:t>
            </a:r>
            <a:r>
              <a:rPr lang="en-US" altLang="zh-TW" sz="2400" dirty="0"/>
              <a:t>needing to be user-oriented in a massive scale</a:t>
            </a:r>
          </a:p>
          <a:p>
            <a:pPr lvl="2" fontAlgn="base"/>
            <a:r>
              <a:rPr lang="en-US" altLang="zh-TW" sz="1800" dirty="0"/>
              <a:t>consumer-targeted </a:t>
            </a:r>
            <a:r>
              <a:rPr lang="en-US" altLang="zh-TW" sz="1800" dirty="0" smtClean="0"/>
              <a:t>marketing</a:t>
            </a:r>
          </a:p>
          <a:p>
            <a:pPr lvl="2" fontAlgn="base"/>
            <a:r>
              <a:rPr lang="zh-TW" altLang="en-US" sz="1800" dirty="0"/>
              <a:t>要為上百萬個使用者提供專屬服務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9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- key essence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9162906" cy="333372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800" dirty="0"/>
              <a:t>exists some ‘underlying pattern’ to be </a:t>
            </a:r>
            <a:r>
              <a:rPr lang="en-US" altLang="zh-TW" sz="2800" dirty="0" smtClean="0"/>
              <a:t>learned</a:t>
            </a:r>
          </a:p>
          <a:p>
            <a:pPr lvl="1" fontAlgn="base"/>
            <a:r>
              <a:rPr lang="zh-TW" altLang="en-US" sz="2600" dirty="0" smtClean="0"/>
              <a:t>有某種效能量度值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例如正確率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是可增進的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but no programmable (easy) </a:t>
            </a:r>
            <a:r>
              <a:rPr lang="en-US" altLang="zh-TW" sz="2800" dirty="0" smtClean="0"/>
              <a:t>definition</a:t>
            </a:r>
          </a:p>
          <a:p>
            <a:pPr lvl="1" fontAlgn="base"/>
            <a:r>
              <a:rPr lang="zh-TW" altLang="en-US" sz="2600" dirty="0" smtClean="0"/>
              <a:t>不知道要如何寫出規則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somehow there is data about the </a:t>
            </a:r>
            <a:r>
              <a:rPr lang="en-US" altLang="zh-TW" sz="2800" dirty="0" smtClean="0"/>
              <a:t>pattern</a:t>
            </a:r>
          </a:p>
          <a:p>
            <a:pPr lvl="1" fontAlgn="base"/>
            <a:r>
              <a:rPr lang="zh-TW" altLang="en-US" sz="2600" dirty="0" smtClean="0"/>
              <a:t>必須要有資料</a:t>
            </a:r>
            <a:endParaRPr lang="en-US" altLang="zh-TW" sz="2600" dirty="0" smtClean="0"/>
          </a:p>
          <a:p>
            <a:pPr fontAlgn="base"/>
            <a:endParaRPr lang="en-US" altLang="zh-TW" sz="2800" dirty="0"/>
          </a:p>
          <a:p>
            <a:pPr lvl="1" fontAlgn="base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9088092" cy="4395151"/>
          </a:xfrm>
        </p:spPr>
        <p:txBody>
          <a:bodyPr/>
          <a:lstStyle/>
          <a:p>
            <a:r>
              <a:rPr lang="zh-TW" altLang="en-US" dirty="0" smtClean="0"/>
              <a:t>數學、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Machine Learning(ML)/Deep Learning(DL)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機率與統計、線性代數、微積分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2"/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變數、迴圈、</a:t>
            </a:r>
            <a:r>
              <a:rPr lang="en-US" altLang="zh-TW" dirty="0" smtClean="0"/>
              <a:t>if-else</a:t>
            </a:r>
            <a:r>
              <a:rPr lang="zh-TW" altLang="en-US" dirty="0" smtClean="0"/>
              <a:t>、函式、類別與繼承、</a:t>
            </a:r>
            <a:r>
              <a:rPr lang="en-US" altLang="zh-TW" dirty="0" smtClean="0"/>
              <a:t>File I/O</a:t>
            </a:r>
            <a:r>
              <a:rPr lang="zh-TW" altLang="en-US" dirty="0" smtClean="0"/>
              <a:t>、例外、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comprehension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generator</a:t>
            </a:r>
          </a:p>
          <a:p>
            <a:pPr lvl="2"/>
            <a:r>
              <a:rPr lang="zh-TW" altLang="en-US" dirty="0" smtClean="0"/>
              <a:t>數學與科學計算、統計繪圖函式庫</a:t>
            </a:r>
            <a:endParaRPr lang="en-US" altLang="zh-TW" dirty="0" smtClean="0"/>
          </a:p>
          <a:p>
            <a:pPr lvl="3"/>
            <a:r>
              <a:rPr lang="en-US" altLang="zh-TW" dirty="0" err="1"/>
              <a:t>numpy</a:t>
            </a:r>
            <a:r>
              <a:rPr lang="en-US" altLang="zh-TW" dirty="0"/>
              <a:t>, </a:t>
            </a:r>
            <a:r>
              <a:rPr lang="en-US" altLang="zh-TW" dirty="0" err="1"/>
              <a:t>scipy</a:t>
            </a:r>
            <a:r>
              <a:rPr lang="en-US" altLang="zh-TW" dirty="0"/>
              <a:t>, pandas,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ML tool: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2"/>
            <a:r>
              <a:rPr lang="en-US" altLang="zh-TW" dirty="0" smtClean="0"/>
              <a:t>DL tool: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45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vs. 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4267"/>
          </a:xfrm>
        </p:spPr>
        <p:txBody>
          <a:bodyPr/>
          <a:lstStyle/>
          <a:p>
            <a:r>
              <a:rPr lang="en-US" altLang="zh-TW" dirty="0" smtClean="0"/>
              <a:t>Python</a:t>
            </a:r>
          </a:p>
          <a:p>
            <a:pPr lvl="1"/>
            <a:r>
              <a:rPr lang="zh-TW" altLang="en-US" dirty="0" smtClean="0"/>
              <a:t>優點：簡潔易學，豐富的函式庫支援廣泛的演算法</a:t>
            </a:r>
            <a:endParaRPr lang="en-US" altLang="zh-TW" dirty="0"/>
          </a:p>
          <a:p>
            <a:pPr lvl="1"/>
            <a:r>
              <a:rPr lang="zh-TW" altLang="en-US" dirty="0" smtClean="0"/>
              <a:t>缺點：資料</a:t>
            </a:r>
            <a:r>
              <a:rPr lang="zh-TW" altLang="en-US" dirty="0"/>
              <a:t>量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百萬等級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時候</a:t>
            </a:r>
            <a:r>
              <a:rPr lang="zh-TW" altLang="en-US" dirty="0" smtClean="0"/>
              <a:t>，計算效率</a:t>
            </a:r>
            <a:r>
              <a:rPr lang="zh-TW" altLang="en-US" dirty="0"/>
              <a:t>較</a:t>
            </a:r>
            <a:r>
              <a:rPr lang="en-US" altLang="zh-TW" dirty="0"/>
              <a:t>Java/C</a:t>
            </a:r>
            <a:r>
              <a:rPr lang="zh-TW" altLang="en-US" dirty="0"/>
              <a:t>來得差，主要給</a:t>
            </a:r>
            <a:r>
              <a:rPr lang="en-US" altLang="zh-TW" dirty="0"/>
              <a:t>research</a:t>
            </a:r>
            <a:r>
              <a:rPr lang="zh-TW" altLang="en-US" dirty="0"/>
              <a:t>使用，商業開發可能使用</a:t>
            </a:r>
            <a:r>
              <a:rPr lang="en-US" altLang="zh-TW" dirty="0" smtClean="0"/>
              <a:t>Java/C</a:t>
            </a:r>
          </a:p>
          <a:p>
            <a:r>
              <a:rPr lang="en-US" altLang="zh-TW" dirty="0"/>
              <a:t>Java: ND4J, DeepLearning4J, </a:t>
            </a:r>
            <a:r>
              <a:rPr lang="en-US" altLang="zh-TW" dirty="0" smtClean="0"/>
              <a:t>Spark-</a:t>
            </a:r>
            <a:r>
              <a:rPr lang="en-US" altLang="zh-TW" dirty="0" err="1" smtClean="0"/>
              <a:t>MLlib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Spark can combine with Hadoop for big data 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2698</TotalTime>
  <Words>1393</Words>
  <Application>Microsoft Office PowerPoint</Application>
  <PresentationFormat>寬螢幕</PresentationFormat>
  <Paragraphs>187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Century Gothic</vt:lpstr>
      <vt:lpstr>Constantia</vt:lpstr>
      <vt:lpstr>Wingdings 3</vt:lpstr>
      <vt:lpstr>離子</vt:lpstr>
      <vt:lpstr>Machine Learning  Introduction</vt:lpstr>
      <vt:lpstr>應用領域</vt:lpstr>
      <vt:lpstr>PowerPoint 簡報</vt:lpstr>
      <vt:lpstr>PowerPoint 簡報</vt:lpstr>
      <vt:lpstr>When use machine learning – scenarios(一)</vt:lpstr>
      <vt:lpstr>When use machine learning – scenarios(二)</vt:lpstr>
      <vt:lpstr>When use machine learning - key essence</vt:lpstr>
      <vt:lpstr>Knowledge</vt:lpstr>
      <vt:lpstr>Python vs. Java</vt:lpstr>
      <vt:lpstr>常用數學觀念(一)</vt:lpstr>
      <vt:lpstr>常用數學觀念(二)</vt:lpstr>
      <vt:lpstr>常用數學觀念(三)</vt:lpstr>
      <vt:lpstr>常用數學觀念(四)</vt:lpstr>
      <vt:lpstr>ML Process(一)</vt:lpstr>
      <vt:lpstr>ML Process(二)</vt:lpstr>
      <vt:lpstr>ML Process(三)</vt:lpstr>
      <vt:lpstr>ML 類別</vt:lpstr>
      <vt:lpstr>ML - supervised learning</vt:lpstr>
      <vt:lpstr>ML - unsupervised learning</vt:lpstr>
      <vt:lpstr>ML: supervised vs. unsupervised learning</vt:lpstr>
      <vt:lpstr>ML - semi-supervised learning</vt:lpstr>
      <vt:lpstr>ML - deep learning(一)</vt:lpstr>
      <vt:lpstr>ML - deep learning(二)</vt:lpstr>
      <vt:lpstr>ML - deep learning(三)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Kao</dc:creator>
  <cp:lastModifiedBy>Vincent Kao</cp:lastModifiedBy>
  <cp:revision>125</cp:revision>
  <dcterms:created xsi:type="dcterms:W3CDTF">2018-01-08T01:43:55Z</dcterms:created>
  <dcterms:modified xsi:type="dcterms:W3CDTF">2018-01-26T00:45:36Z</dcterms:modified>
</cp:coreProperties>
</file>