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5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0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3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7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6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8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6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631A3-3654-4809-B1AA-39361B89A168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31CBD-482B-4D90-AE59-5391197976E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3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850" y="362139"/>
            <a:ext cx="11018067" cy="6074875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651850" y="362139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651850" y="669916"/>
            <a:ext cx="110271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51850" y="669916"/>
            <a:ext cx="830677" cy="95410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Manage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82527" y="1386914"/>
            <a:ext cx="1149033" cy="73866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Fstat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HierFstat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Genepop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50" y="810491"/>
            <a:ext cx="8096250" cy="457200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623770" y="5392882"/>
            <a:ext cx="5244852" cy="5232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Label for true missing data (blanks) (default is 999)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Label for unavailable data (Default is NA)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53934" y="36969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77543" y="5413579"/>
            <a:ext cx="841663" cy="218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974078" y="5659498"/>
            <a:ext cx="841663" cy="2182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1214825" y="810491"/>
            <a:ext cx="1386825" cy="124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53511" y="6173001"/>
            <a:ext cx="1223412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data loaded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366002" y="36819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753813" y="366684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Classic statistics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202085" y="369691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Amplification problems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182688" y="37049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7095549" y="3689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497854" y="36725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8569752" y="3674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9362510" y="36898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Clonal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24277" y="2404641"/>
            <a:ext cx="1801640" cy="1053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/>
          <p:cNvSpPr txBox="1"/>
          <p:nvPr/>
        </p:nvSpPr>
        <p:spPr>
          <a:xfrm>
            <a:off x="1099698" y="2391655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Manage data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725646" y="2660374"/>
            <a:ext cx="1590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Exclude subsamples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30367" y="2902469"/>
            <a:ext cx="1002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Exclude loci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30366" y="3181532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Recode alleles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0058117" y="37653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878186" y="1086416"/>
            <a:ext cx="135802" cy="131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226531" y="970141"/>
            <a:ext cx="4463358" cy="3348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71211" y="768003"/>
            <a:ext cx="9510641" cy="45373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1850" y="362140"/>
            <a:ext cx="11018067" cy="516170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651850" y="669916"/>
            <a:ext cx="110271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659793" y="5246840"/>
            <a:ext cx="1968809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Loaded data is MyData.txt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0258" y="820627"/>
            <a:ext cx="2555334" cy="2981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/>
          <p:cNvSpPr txBox="1"/>
          <p:nvPr/>
        </p:nvSpPr>
        <p:spPr>
          <a:xfrm>
            <a:off x="2940095" y="1340493"/>
            <a:ext cx="840295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Levelx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Levely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Levelz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……...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LastLevel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594263" y="1207276"/>
            <a:ext cx="2133276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(randomizations)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4414301" y="1340493"/>
            <a:ext cx="840295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Levelx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Levely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Levelz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……...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LastLevel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>
            <a:off x="3851286" y="2222493"/>
            <a:ext cx="4418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66353" y="939651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levels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8152322" y="2175871"/>
            <a:ext cx="9947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Tested level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117066" y="2161634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ZoneTexte 24"/>
          <p:cNvSpPr txBox="1"/>
          <p:nvPr/>
        </p:nvSpPr>
        <p:spPr>
          <a:xfrm>
            <a:off x="8536016" y="2747457"/>
            <a:ext cx="611065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133512" y="2725102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7673558" y="3436817"/>
            <a:ext cx="149592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Randomization unit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117066" y="3460457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141298" y="1115857"/>
            <a:ext cx="4863220" cy="38092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55960" y="755017"/>
            <a:ext cx="803755" cy="64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878615" y="708221"/>
            <a:ext cx="731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F-stats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877114" y="1096007"/>
            <a:ext cx="7514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en-US" sz="1400" dirty="0"/>
          </a:p>
        </p:txBody>
      </p:sp>
      <p:sp>
        <p:nvSpPr>
          <p:cNvPr id="35" name="ZoneTexte 34"/>
          <p:cNvSpPr txBox="1"/>
          <p:nvPr/>
        </p:nvSpPr>
        <p:spPr>
          <a:xfrm>
            <a:off x="6226531" y="1975856"/>
            <a:ext cx="840295" cy="193899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Levelx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Levely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Levelz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……...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LastLevel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>
            <a:off x="7137722" y="2857856"/>
            <a:ext cx="441846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787054" y="1572202"/>
            <a:ext cx="13099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levels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6132245" y="3992764"/>
            <a:ext cx="243528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randomizations (100-)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652760" y="4002977"/>
            <a:ext cx="1473499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0194202" y="4464218"/>
            <a:ext cx="679010" cy="3793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/>
          <p:cNvSpPr txBox="1"/>
          <p:nvPr/>
        </p:nvSpPr>
        <p:spPr>
          <a:xfrm>
            <a:off x="10226626" y="4520640"/>
            <a:ext cx="612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609504" y="3404035"/>
            <a:ext cx="679010" cy="3793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/>
          <p:cNvSpPr txBox="1"/>
          <p:nvPr/>
        </p:nvSpPr>
        <p:spPr>
          <a:xfrm>
            <a:off x="4641928" y="3460457"/>
            <a:ext cx="612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618967" y="4289839"/>
            <a:ext cx="2479759" cy="823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/>
          <p:cNvSpPr txBox="1"/>
          <p:nvPr/>
        </p:nvSpPr>
        <p:spPr>
          <a:xfrm>
            <a:off x="1664956" y="4427997"/>
            <a:ext cx="24625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are stored in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MyData.pga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roupe 49"/>
          <p:cNvGrpSpPr/>
          <p:nvPr/>
        </p:nvGrpSpPr>
        <p:grpSpPr>
          <a:xfrm>
            <a:off x="1788682" y="4685163"/>
            <a:ext cx="679010" cy="379386"/>
            <a:chOff x="2589896" y="4633293"/>
            <a:chExt cx="679010" cy="379386"/>
          </a:xfrm>
        </p:grpSpPr>
        <p:sp>
          <p:nvSpPr>
            <p:cNvPr id="48" name="Rectangle 47"/>
            <p:cNvSpPr/>
            <p:nvPr/>
          </p:nvSpPr>
          <p:spPr>
            <a:xfrm>
              <a:off x="2589896" y="4633293"/>
              <a:ext cx="679010" cy="3793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702205" y="4689715"/>
              <a:ext cx="444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" name="ZoneTexte 50"/>
          <p:cNvSpPr txBox="1"/>
          <p:nvPr/>
        </p:nvSpPr>
        <p:spPr>
          <a:xfrm>
            <a:off x="651850" y="36213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253934" y="369691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393160" y="36819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2817173" y="366684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Classic statistics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4265445" y="369691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Amplification problems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246048" y="37049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7158909" y="3689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561214" y="36725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8569752" y="3674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9362510" y="36898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Clonal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10058117" y="37653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3204212" y="4701772"/>
            <a:ext cx="811441" cy="379386"/>
            <a:chOff x="3204212" y="4701772"/>
            <a:chExt cx="811441" cy="379386"/>
          </a:xfrm>
        </p:grpSpPr>
        <p:sp>
          <p:nvSpPr>
            <p:cNvPr id="63" name="Rectangle 62"/>
            <p:cNvSpPr/>
            <p:nvPr/>
          </p:nvSpPr>
          <p:spPr>
            <a:xfrm>
              <a:off x="3270428" y="4701772"/>
              <a:ext cx="679010" cy="3793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ZoneTexte 63"/>
            <p:cNvSpPr txBox="1"/>
            <p:nvPr/>
          </p:nvSpPr>
          <p:spPr>
            <a:xfrm>
              <a:off x="3204212" y="4730884"/>
              <a:ext cx="8114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2609905" y="820627"/>
            <a:ext cx="660523" cy="195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>
            <a:off x="2609905" y="1247428"/>
            <a:ext cx="4813937" cy="9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1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1850" y="362139"/>
            <a:ext cx="11018067" cy="5481283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651850" y="669916"/>
            <a:ext cx="110271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653511" y="5566423"/>
            <a:ext cx="1968809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Loaded data is MyData.txt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56203" y="684313"/>
            <a:ext cx="1066236" cy="648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03415" y="679504"/>
            <a:ext cx="10999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Locus pairs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393160" y="976893"/>
            <a:ext cx="10005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ocus</a:t>
            </a:r>
            <a:endParaRPr lang="en-US" sz="1400" dirty="0"/>
          </a:p>
        </p:txBody>
      </p:sp>
      <p:sp>
        <p:nvSpPr>
          <p:cNvPr id="37" name="ZoneTexte 36"/>
          <p:cNvSpPr txBox="1"/>
          <p:nvPr/>
        </p:nvSpPr>
        <p:spPr>
          <a:xfrm>
            <a:off x="651850" y="36213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/>
          <p:cNvSpPr txBox="1"/>
          <p:nvPr/>
        </p:nvSpPr>
        <p:spPr>
          <a:xfrm>
            <a:off x="1253934" y="36969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2393160" y="36819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817173" y="366684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Classic statistics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265445" y="369691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Amplification problems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6246048" y="37049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7158909" y="3689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7561214" y="36725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8569752" y="3674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9362510" y="36898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Clonal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10058117" y="37653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20659" y="1558697"/>
            <a:ext cx="4629527" cy="3276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ZoneTexte 48"/>
          <p:cNvSpPr txBox="1"/>
          <p:nvPr/>
        </p:nvSpPr>
        <p:spPr>
          <a:xfrm>
            <a:off x="1929575" y="1619272"/>
            <a:ext cx="211949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LD between each pair of loci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846517" y="3045344"/>
            <a:ext cx="270779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all locus pairs in each subsample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4699588" y="3172295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ZoneTexte 51"/>
          <p:cNvSpPr txBox="1"/>
          <p:nvPr/>
        </p:nvSpPr>
        <p:spPr>
          <a:xfrm>
            <a:off x="863114" y="3261125"/>
            <a:ext cx="278473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all locus pairs over all subsamples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698579" y="3386934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ZoneTexte 53"/>
          <p:cNvSpPr txBox="1"/>
          <p:nvPr/>
        </p:nvSpPr>
        <p:spPr>
          <a:xfrm>
            <a:off x="849606" y="3856842"/>
            <a:ext cx="436908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the number of time a locus is in significant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LD and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5171727" y="3904825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1501472" y="4334456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ZoneTexte 57"/>
          <p:cNvSpPr txBox="1"/>
          <p:nvPr/>
        </p:nvSpPr>
        <p:spPr>
          <a:xfrm>
            <a:off x="846517" y="1887612"/>
            <a:ext cx="356379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Keep loci with no allele at frequency above (1=all)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594134" y="1908039"/>
            <a:ext cx="466731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ZoneTexte 59"/>
          <p:cNvSpPr txBox="1"/>
          <p:nvPr/>
        </p:nvSpPr>
        <p:spPr>
          <a:xfrm>
            <a:off x="4704123" y="1908039"/>
            <a:ext cx="26962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863114" y="2572500"/>
            <a:ext cx="243528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randomizations (100-)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83629" y="2582713"/>
            <a:ext cx="1473499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35789" y="4393715"/>
            <a:ext cx="679010" cy="3793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ZoneTexte 63"/>
          <p:cNvSpPr txBox="1"/>
          <p:nvPr/>
        </p:nvSpPr>
        <p:spPr>
          <a:xfrm>
            <a:off x="4568213" y="4450137"/>
            <a:ext cx="612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1236873" y="2299936"/>
            <a:ext cx="386721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Shuffling of genotypes between the two loci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933337" y="4246925"/>
            <a:ext cx="47000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200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GGD</a:t>
            </a:r>
            <a:endParaRPr lang="en-US" sz="12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97332" y="1711098"/>
            <a:ext cx="4283427" cy="23437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ZoneTexte 66"/>
          <p:cNvSpPr txBox="1"/>
          <p:nvPr/>
        </p:nvSpPr>
        <p:spPr>
          <a:xfrm>
            <a:off x="7735341" y="1709290"/>
            <a:ext cx="110479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Multilocus LD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8204279" y="2141098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ZoneTexte 77"/>
          <p:cNvSpPr txBox="1"/>
          <p:nvPr/>
        </p:nvSpPr>
        <p:spPr>
          <a:xfrm>
            <a:off x="6139787" y="2960286"/>
            <a:ext cx="243528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of randomizations (100-)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660302" y="2970499"/>
            <a:ext cx="1473499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367998" y="3487738"/>
            <a:ext cx="679010" cy="3793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ZoneTexte 80"/>
          <p:cNvSpPr txBox="1"/>
          <p:nvPr/>
        </p:nvSpPr>
        <p:spPr>
          <a:xfrm>
            <a:off x="9400422" y="3544160"/>
            <a:ext cx="612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ZoneTexte 81"/>
          <p:cNvSpPr txBox="1"/>
          <p:nvPr/>
        </p:nvSpPr>
        <p:spPr>
          <a:xfrm>
            <a:off x="6513546" y="2687722"/>
            <a:ext cx="386721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Shuffling of genotypes between the two loci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6289209" y="2071712"/>
                <a:ext cx="1926810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1200" i="1" baseline="-25000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within each subsample</a:t>
                </a:r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209" y="2071712"/>
                <a:ext cx="1926810" cy="276999"/>
              </a:xfrm>
              <a:prstGeom prst="rect">
                <a:avLst/>
              </a:prstGeom>
              <a:blipFill>
                <a:blip r:embed="rId2"/>
                <a:stretch>
                  <a:fillRect t="-4444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>
            <a:spLocks noChangeAspect="1"/>
          </p:cNvSpPr>
          <p:nvPr/>
        </p:nvSpPr>
        <p:spPr>
          <a:xfrm>
            <a:off x="8211831" y="2365922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6296761" y="2296536"/>
                <a:ext cx="1731243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1200" i="1" baseline="-25000" dirty="0" err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2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over all subsamples</a:t>
                </a:r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761" y="2296536"/>
                <a:ext cx="1731243" cy="276999"/>
              </a:xfrm>
              <a:prstGeom prst="rect">
                <a:avLst/>
              </a:prstGeom>
              <a:blipFill>
                <a:blip r:embed="rId3"/>
                <a:stretch>
                  <a:fillRect t="-4444" b="-1555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/>
          <p:cNvSpPr/>
          <p:nvPr/>
        </p:nvSpPr>
        <p:spPr>
          <a:xfrm>
            <a:off x="4738030" y="4950660"/>
            <a:ext cx="2479759" cy="8238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ZoneTexte 86"/>
          <p:cNvSpPr txBox="1"/>
          <p:nvPr/>
        </p:nvSpPr>
        <p:spPr>
          <a:xfrm>
            <a:off x="4784019" y="5088818"/>
            <a:ext cx="24625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Results are stored in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MyData.pga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e 87"/>
          <p:cNvGrpSpPr/>
          <p:nvPr/>
        </p:nvGrpSpPr>
        <p:grpSpPr>
          <a:xfrm>
            <a:off x="4907745" y="5345984"/>
            <a:ext cx="679010" cy="379386"/>
            <a:chOff x="2589896" y="4633293"/>
            <a:chExt cx="679010" cy="379386"/>
          </a:xfrm>
        </p:grpSpPr>
        <p:sp>
          <p:nvSpPr>
            <p:cNvPr id="89" name="Rectangle 88"/>
            <p:cNvSpPr/>
            <p:nvPr/>
          </p:nvSpPr>
          <p:spPr>
            <a:xfrm>
              <a:off x="2589896" y="4633293"/>
              <a:ext cx="679010" cy="3793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ZoneTexte 89"/>
            <p:cNvSpPr txBox="1"/>
            <p:nvPr/>
          </p:nvSpPr>
          <p:spPr>
            <a:xfrm>
              <a:off x="2702205" y="4689715"/>
              <a:ext cx="4443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e 90"/>
          <p:cNvGrpSpPr/>
          <p:nvPr/>
        </p:nvGrpSpPr>
        <p:grpSpPr>
          <a:xfrm>
            <a:off x="6323275" y="5362593"/>
            <a:ext cx="811441" cy="379386"/>
            <a:chOff x="3204212" y="4701772"/>
            <a:chExt cx="811441" cy="379386"/>
          </a:xfrm>
        </p:grpSpPr>
        <p:sp>
          <p:nvSpPr>
            <p:cNvPr id="92" name="Rectangle 91"/>
            <p:cNvSpPr/>
            <p:nvPr/>
          </p:nvSpPr>
          <p:spPr>
            <a:xfrm>
              <a:off x="3270428" y="4701772"/>
              <a:ext cx="679010" cy="3793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ZoneTexte 92"/>
            <p:cNvSpPr txBox="1"/>
            <p:nvPr/>
          </p:nvSpPr>
          <p:spPr>
            <a:xfrm>
              <a:off x="3204212" y="4730884"/>
              <a:ext cx="8114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Change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258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787206" y="1213163"/>
            <a:ext cx="8783123" cy="49598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1850" y="362139"/>
            <a:ext cx="11018067" cy="6319318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Connecteur droit 3"/>
          <p:cNvCxnSpPr/>
          <p:nvPr/>
        </p:nvCxnSpPr>
        <p:spPr>
          <a:xfrm>
            <a:off x="651850" y="669916"/>
            <a:ext cx="1102712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675453" y="6411419"/>
            <a:ext cx="1968809" cy="27699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Loaded data is MyData.txt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480745" y="3783918"/>
            <a:ext cx="91884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1383" y="4077802"/>
            <a:ext cx="79060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Over loci</a:t>
            </a:r>
          </a:p>
        </p:txBody>
      </p:sp>
      <p:sp>
        <p:nvSpPr>
          <p:cNvPr id="13" name="Rectangle 12"/>
          <p:cNvSpPr>
            <a:spLocks noChangeAspect="1"/>
          </p:cNvSpPr>
          <p:nvPr/>
        </p:nvSpPr>
        <p:spPr>
          <a:xfrm>
            <a:off x="1937571" y="4146693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/>
          <p:cNvSpPr txBox="1"/>
          <p:nvPr/>
        </p:nvSpPr>
        <p:spPr>
          <a:xfrm>
            <a:off x="2191933" y="4084918"/>
            <a:ext cx="177003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 to 10000)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39995" y="4098229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/>
          <p:cNvSpPr txBox="1"/>
          <p:nvPr/>
        </p:nvSpPr>
        <p:spPr>
          <a:xfrm>
            <a:off x="637918" y="4386067"/>
            <a:ext cx="137890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Over subsamples</a:t>
            </a: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934106" y="4454958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2188468" y="4393183"/>
            <a:ext cx="177003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 to 10000)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36530" y="4406494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/>
          <p:cNvSpPr txBox="1"/>
          <p:nvPr/>
        </p:nvSpPr>
        <p:spPr>
          <a:xfrm>
            <a:off x="637918" y="4687403"/>
            <a:ext cx="99418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Over alleles</a:t>
            </a:r>
          </a:p>
        </p:txBody>
      </p:sp>
      <p:sp>
        <p:nvSpPr>
          <p:cNvPr id="21" name="Rectangle 20"/>
          <p:cNvSpPr>
            <a:spLocks noChangeAspect="1"/>
          </p:cNvSpPr>
          <p:nvPr/>
        </p:nvSpPr>
        <p:spPr>
          <a:xfrm>
            <a:off x="1934106" y="4756294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/>
          <p:cNvSpPr txBox="1"/>
          <p:nvPr/>
        </p:nvSpPr>
        <p:spPr>
          <a:xfrm>
            <a:off x="2188468" y="4694519"/>
            <a:ext cx="177003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 to 10000)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6530" y="4707830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7656" y="3841910"/>
            <a:ext cx="4382721" cy="11603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/>
          <p:cNvSpPr txBox="1"/>
          <p:nvPr/>
        </p:nvSpPr>
        <p:spPr>
          <a:xfrm>
            <a:off x="651850" y="362139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1253934" y="369691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Hierarchical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302630" y="36819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2733559" y="368985"/>
            <a:ext cx="16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Classic statistics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274498" y="369691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Amplification problems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6255101" y="37049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Distances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7167962" y="3689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7570267" y="367259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Multivariate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e 5"/>
          <p:cNvGrpSpPr/>
          <p:nvPr/>
        </p:nvGrpSpPr>
        <p:grpSpPr>
          <a:xfrm>
            <a:off x="6397518" y="910740"/>
            <a:ext cx="3309499" cy="2677782"/>
            <a:chOff x="2848574" y="1345306"/>
            <a:chExt cx="3309499" cy="2677782"/>
          </a:xfrm>
        </p:grpSpPr>
        <p:sp>
          <p:nvSpPr>
            <p:cNvPr id="35" name="Rectangle 34"/>
            <p:cNvSpPr/>
            <p:nvPr/>
          </p:nvSpPr>
          <p:spPr>
            <a:xfrm>
              <a:off x="2848574" y="1345971"/>
              <a:ext cx="3309499" cy="2677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ZoneTexte 35"/>
            <p:cNvSpPr txBox="1"/>
            <p:nvPr/>
          </p:nvSpPr>
          <p:spPr>
            <a:xfrm>
              <a:off x="3203042" y="1345306"/>
              <a:ext cx="2480615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Weir and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Cockerham's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estimators</a:t>
              </a: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3411571" y="2592638"/>
              <a:ext cx="1872629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each locus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Over all loci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each subsample pair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Over all subsamples</a:t>
              </a:r>
            </a:p>
          </p:txBody>
        </p:sp>
        <p:sp>
          <p:nvSpPr>
            <p:cNvPr id="38" name="Rectangle 37"/>
            <p:cNvSpPr>
              <a:spLocks noChangeAspect="1"/>
            </p:cNvSpPr>
            <p:nvPr/>
          </p:nvSpPr>
          <p:spPr>
            <a:xfrm>
              <a:off x="5204581" y="2681752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5212133" y="2852258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>
              <a:spLocks noChangeAspect="1"/>
            </p:cNvSpPr>
            <p:nvPr/>
          </p:nvSpPr>
          <p:spPr>
            <a:xfrm>
              <a:off x="5210632" y="3031817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>
            <a:xfrm>
              <a:off x="5209126" y="3202323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2883083" y="2848788"/>
              <a:ext cx="639919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l-GR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θ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2884331" y="1821524"/>
              <a:ext cx="566181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3390717" y="1639089"/>
              <a:ext cx="2589170" cy="83099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each locus in each subsample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Over all loci in each subsample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each locus over all subsamples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Over all loci and subsamples</a:t>
              </a:r>
            </a:p>
          </p:txBody>
        </p:sp>
        <p:sp>
          <p:nvSpPr>
            <p:cNvPr id="45" name="Rectangle 44"/>
            <p:cNvSpPr>
              <a:spLocks noChangeAspect="1"/>
            </p:cNvSpPr>
            <p:nvPr/>
          </p:nvSpPr>
          <p:spPr>
            <a:xfrm>
              <a:off x="5953268" y="1728203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>
              <a:spLocks noChangeAspect="1"/>
            </p:cNvSpPr>
            <p:nvPr/>
          </p:nvSpPr>
          <p:spPr>
            <a:xfrm>
              <a:off x="5960820" y="1898709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>
              <a:spLocks noChangeAspect="1"/>
            </p:cNvSpPr>
            <p:nvPr/>
          </p:nvSpPr>
          <p:spPr>
            <a:xfrm>
              <a:off x="5959319" y="2078268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>
              <a:spLocks noChangeAspect="1"/>
            </p:cNvSpPr>
            <p:nvPr/>
          </p:nvSpPr>
          <p:spPr>
            <a:xfrm>
              <a:off x="5957813" y="2248774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2928095" y="3549219"/>
              <a:ext cx="611065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2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IT</a:t>
              </a:r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3434481" y="3466367"/>
              <a:ext cx="1225015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For each locus</a:t>
              </a: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Over all loci</a:t>
              </a:r>
            </a:p>
          </p:txBody>
        </p:sp>
        <p:sp>
          <p:nvSpPr>
            <p:cNvPr id="51" name="Rectangle 50"/>
            <p:cNvSpPr>
              <a:spLocks noChangeAspect="1"/>
            </p:cNvSpPr>
            <p:nvPr/>
          </p:nvSpPr>
          <p:spPr>
            <a:xfrm>
              <a:off x="4594350" y="3530190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>
              <a:spLocks noChangeAspect="1"/>
            </p:cNvSpPr>
            <p:nvPr/>
          </p:nvSpPr>
          <p:spPr>
            <a:xfrm>
              <a:off x="4598432" y="3755084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482328" y="669916"/>
            <a:ext cx="2316873" cy="478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504984" y="662955"/>
            <a:ext cx="2294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Define subpopulation units</a:t>
            </a:r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3503483" y="896840"/>
            <a:ext cx="1946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Estimating and testing</a:t>
            </a:r>
            <a:endParaRPr lang="en-US" sz="1400" dirty="0"/>
          </a:p>
        </p:txBody>
      </p:sp>
      <p:grpSp>
        <p:nvGrpSpPr>
          <p:cNvPr id="68" name="Groupe 67"/>
          <p:cNvGrpSpPr/>
          <p:nvPr/>
        </p:nvGrpSpPr>
        <p:grpSpPr>
          <a:xfrm>
            <a:off x="647763" y="759242"/>
            <a:ext cx="1365665" cy="2981828"/>
            <a:chOff x="948420" y="2910876"/>
            <a:chExt cx="1365665" cy="2981828"/>
          </a:xfrm>
        </p:grpSpPr>
        <p:sp>
          <p:nvSpPr>
            <p:cNvPr id="58" name="Rectangle 57"/>
            <p:cNvSpPr/>
            <p:nvPr/>
          </p:nvSpPr>
          <p:spPr>
            <a:xfrm>
              <a:off x="996724" y="2910876"/>
              <a:ext cx="1317361" cy="29818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1146561" y="3430742"/>
              <a:ext cx="1077324" cy="193899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Levelx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Levely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Levelz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……...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LastLevel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948420" y="3009006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Choose levels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Groupe 6"/>
            <p:cNvGrpSpPr/>
            <p:nvPr/>
          </p:nvGrpSpPr>
          <p:grpSpPr>
            <a:xfrm>
              <a:off x="1344299" y="5495314"/>
              <a:ext cx="679010" cy="379386"/>
              <a:chOff x="2815970" y="5494284"/>
              <a:chExt cx="679010" cy="379386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815970" y="5494284"/>
                <a:ext cx="679010" cy="3793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ZoneTexte 61"/>
              <p:cNvSpPr txBox="1"/>
              <p:nvPr/>
            </p:nvSpPr>
            <p:spPr>
              <a:xfrm>
                <a:off x="2848394" y="5550706"/>
                <a:ext cx="6126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Done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Rectangle 62"/>
            <p:cNvSpPr>
              <a:spLocks noChangeAspect="1"/>
            </p:cNvSpPr>
            <p:nvPr/>
          </p:nvSpPr>
          <p:spPr>
            <a:xfrm>
              <a:off x="1946664" y="3495438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>
              <a:spLocks noChangeAspect="1"/>
            </p:cNvSpPr>
            <p:nvPr/>
          </p:nvSpPr>
          <p:spPr>
            <a:xfrm>
              <a:off x="1946663" y="3887918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>
              <a:spLocks noChangeAspect="1"/>
            </p:cNvSpPr>
            <p:nvPr/>
          </p:nvSpPr>
          <p:spPr>
            <a:xfrm>
              <a:off x="1945439" y="4236062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945439" y="4640613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940168" y="5151155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9863810" y="909821"/>
            <a:ext cx="1054510" cy="13021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/>
          <p:cNvSpPr txBox="1"/>
          <p:nvPr/>
        </p:nvSpPr>
        <p:spPr>
          <a:xfrm>
            <a:off x="9826297" y="909749"/>
            <a:ext cx="1152881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Nei's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statistics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9889668" y="1228576"/>
            <a:ext cx="36420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10279631" y="1292052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ZoneTexte 87"/>
          <p:cNvSpPr txBox="1"/>
          <p:nvPr/>
        </p:nvSpPr>
        <p:spPr>
          <a:xfrm>
            <a:off x="8569752" y="36747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9326298" y="36898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Clonal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9906265" y="1444357"/>
            <a:ext cx="35298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10278622" y="1506691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ZoneTexte 91"/>
          <p:cNvSpPr txBox="1"/>
          <p:nvPr/>
        </p:nvSpPr>
        <p:spPr>
          <a:xfrm>
            <a:off x="9895710" y="1660128"/>
            <a:ext cx="35779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2"/>
          <p:cNvSpPr>
            <a:spLocks noChangeAspect="1"/>
          </p:cNvSpPr>
          <p:nvPr/>
        </p:nvSpPr>
        <p:spPr>
          <a:xfrm>
            <a:off x="10285673" y="1723604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ZoneTexte 93"/>
          <p:cNvSpPr txBox="1"/>
          <p:nvPr/>
        </p:nvSpPr>
        <p:spPr>
          <a:xfrm>
            <a:off x="9894203" y="1903058"/>
            <a:ext cx="43633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</a:p>
        </p:txBody>
      </p:sp>
      <p:sp>
        <p:nvSpPr>
          <p:cNvPr id="95" name="Rectangle 94"/>
          <p:cNvSpPr>
            <a:spLocks noChangeAspect="1"/>
          </p:cNvSpPr>
          <p:nvPr/>
        </p:nvSpPr>
        <p:spPr>
          <a:xfrm>
            <a:off x="10284166" y="1966534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ZoneTexte 97"/>
          <p:cNvSpPr txBox="1"/>
          <p:nvPr/>
        </p:nvSpPr>
        <p:spPr>
          <a:xfrm>
            <a:off x="10058117" y="376536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165751" y="1894626"/>
            <a:ext cx="1946851" cy="1638747"/>
            <a:chOff x="2871128" y="2492766"/>
            <a:chExt cx="1946851" cy="1638747"/>
          </a:xfrm>
        </p:grpSpPr>
        <p:sp>
          <p:nvSpPr>
            <p:cNvPr id="99" name="Rectangle 98"/>
            <p:cNvSpPr/>
            <p:nvPr/>
          </p:nvSpPr>
          <p:spPr>
            <a:xfrm>
              <a:off x="2891242" y="2493105"/>
              <a:ext cx="1926737" cy="1579554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ZoneTexte 99"/>
            <p:cNvSpPr txBox="1"/>
            <p:nvPr/>
          </p:nvSpPr>
          <p:spPr>
            <a:xfrm>
              <a:off x="2943025" y="2492766"/>
              <a:ext cx="136287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General statistics</a:t>
              </a:r>
            </a:p>
          </p:txBody>
        </p:sp>
        <p:sp>
          <p:nvSpPr>
            <p:cNvPr id="101" name="ZoneTexte 100"/>
            <p:cNvSpPr txBox="1"/>
            <p:nvPr/>
          </p:nvSpPr>
          <p:spPr>
            <a:xfrm>
              <a:off x="2871128" y="2811861"/>
              <a:ext cx="147027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Alleles frequencies</a:t>
              </a:r>
              <a:endPara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/>
            <p:cNvSpPr>
              <a:spLocks noChangeAspect="1"/>
            </p:cNvSpPr>
            <p:nvPr/>
          </p:nvSpPr>
          <p:spPr>
            <a:xfrm>
              <a:off x="4581925" y="2884103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ZoneTexte 102"/>
            <p:cNvSpPr txBox="1"/>
            <p:nvPr/>
          </p:nvSpPr>
          <p:spPr>
            <a:xfrm>
              <a:off x="2878672" y="3027642"/>
              <a:ext cx="1710725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Genotypic frequencies</a:t>
              </a:r>
              <a:endPara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Rectangle 103"/>
            <p:cNvSpPr>
              <a:spLocks noChangeAspect="1"/>
            </p:cNvSpPr>
            <p:nvPr/>
          </p:nvSpPr>
          <p:spPr>
            <a:xfrm>
              <a:off x="4582451" y="3091117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ZoneTexte 104"/>
            <p:cNvSpPr txBox="1"/>
            <p:nvPr/>
          </p:nvSpPr>
          <p:spPr>
            <a:xfrm>
              <a:off x="2877170" y="3243413"/>
              <a:ext cx="137730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Number of alleles</a:t>
              </a:r>
              <a:endPara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/>
            <p:cNvSpPr>
              <a:spLocks noChangeAspect="1"/>
            </p:cNvSpPr>
            <p:nvPr/>
          </p:nvSpPr>
          <p:spPr>
            <a:xfrm>
              <a:off x="4581924" y="3304641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ZoneTexte 106"/>
            <p:cNvSpPr txBox="1"/>
            <p:nvPr/>
          </p:nvSpPr>
          <p:spPr>
            <a:xfrm>
              <a:off x="2875663" y="3459184"/>
              <a:ext cx="119776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Allelic richness</a:t>
              </a:r>
              <a:endPara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/>
            <p:cNvSpPr>
              <a:spLocks noChangeAspect="1"/>
            </p:cNvSpPr>
            <p:nvPr/>
          </p:nvSpPr>
          <p:spPr>
            <a:xfrm>
              <a:off x="4577806" y="3512108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ZoneTexte 108"/>
            <p:cNvSpPr txBox="1"/>
            <p:nvPr/>
          </p:nvSpPr>
          <p:spPr>
            <a:xfrm>
              <a:off x="2874162" y="3656849"/>
              <a:ext cx="1787669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Number of blanks (999)</a:t>
              </a:r>
              <a:endPara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/>
            <p:cNvSpPr>
              <a:spLocks noChangeAspect="1"/>
            </p:cNvSpPr>
            <p:nvPr/>
          </p:nvSpPr>
          <p:spPr>
            <a:xfrm>
              <a:off x="4576305" y="3709773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ZoneTexte 110"/>
            <p:cNvSpPr txBox="1"/>
            <p:nvPr/>
          </p:nvSpPr>
          <p:spPr>
            <a:xfrm>
              <a:off x="2872661" y="3854514"/>
              <a:ext cx="130676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Number of NA's </a:t>
              </a:r>
              <a:endPara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/>
            <p:cNvSpPr>
              <a:spLocks noChangeAspect="1"/>
            </p:cNvSpPr>
            <p:nvPr/>
          </p:nvSpPr>
          <p:spPr>
            <a:xfrm>
              <a:off x="4574804" y="3907438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112"/>
          <p:cNvSpPr/>
          <p:nvPr/>
        </p:nvSpPr>
        <p:spPr>
          <a:xfrm>
            <a:off x="5275502" y="3709773"/>
            <a:ext cx="5380431" cy="286070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e 7"/>
          <p:cNvGrpSpPr/>
          <p:nvPr/>
        </p:nvGrpSpPr>
        <p:grpSpPr>
          <a:xfrm>
            <a:off x="636856" y="5050774"/>
            <a:ext cx="2337673" cy="670246"/>
            <a:chOff x="2818365" y="5701614"/>
            <a:chExt cx="2337673" cy="670246"/>
          </a:xfrm>
        </p:grpSpPr>
        <p:sp>
          <p:nvSpPr>
            <p:cNvPr id="24" name="Rectangle 23"/>
            <p:cNvSpPr/>
            <p:nvPr/>
          </p:nvSpPr>
          <p:spPr>
            <a:xfrm>
              <a:off x="2878672" y="5759015"/>
              <a:ext cx="2277366" cy="59190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225580" y="5701614"/>
              <a:ext cx="1548822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Jackknives over loci</a:t>
              </a:r>
            </a:p>
          </p:txBody>
        </p:sp>
        <p:sp>
          <p:nvSpPr>
            <p:cNvPr id="120" name="Rectangle 119"/>
            <p:cNvSpPr>
              <a:spLocks noChangeAspect="1"/>
            </p:cNvSpPr>
            <p:nvPr/>
          </p:nvSpPr>
          <p:spPr>
            <a:xfrm>
              <a:off x="4481960" y="5960859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ZoneTexte 120"/>
            <p:cNvSpPr txBox="1"/>
            <p:nvPr/>
          </p:nvSpPr>
          <p:spPr>
            <a:xfrm>
              <a:off x="2818365" y="5906249"/>
              <a:ext cx="1471878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In each subsample</a:t>
              </a:r>
            </a:p>
          </p:txBody>
        </p:sp>
        <p:sp>
          <p:nvSpPr>
            <p:cNvPr id="122" name="Rectangle 121"/>
            <p:cNvSpPr>
              <a:spLocks noChangeAspect="1"/>
            </p:cNvSpPr>
            <p:nvPr/>
          </p:nvSpPr>
          <p:spPr>
            <a:xfrm>
              <a:off x="4481447" y="6158567"/>
              <a:ext cx="151813" cy="1500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ZoneTexte 122"/>
            <p:cNvSpPr txBox="1"/>
            <p:nvPr/>
          </p:nvSpPr>
          <p:spPr>
            <a:xfrm>
              <a:off x="2825911" y="6094861"/>
              <a:ext cx="1574470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Over all subsamples</a:t>
              </a: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9826296" y="2373049"/>
            <a:ext cx="1221949" cy="9285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/>
          <p:cNvSpPr txBox="1"/>
          <p:nvPr/>
        </p:nvSpPr>
        <p:spPr>
          <a:xfrm>
            <a:off x="9771824" y="2372977"/>
            <a:ext cx="129394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Normalized FST</a:t>
            </a:r>
          </a:p>
        </p:txBody>
      </p:sp>
      <p:sp>
        <p:nvSpPr>
          <p:cNvPr id="126" name="ZoneTexte 125"/>
          <p:cNvSpPr txBox="1"/>
          <p:nvPr/>
        </p:nvSpPr>
        <p:spPr>
          <a:xfrm>
            <a:off x="9905723" y="2691804"/>
            <a:ext cx="43954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10412366" y="2763752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ZoneTexte 127"/>
          <p:cNvSpPr txBox="1"/>
          <p:nvPr/>
        </p:nvSpPr>
        <p:spPr>
          <a:xfrm>
            <a:off x="9922320" y="2907585"/>
            <a:ext cx="49084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sz="1200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10412366" y="2969919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2164961" y="1338911"/>
            <a:ext cx="3461583" cy="4504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ZoneTexte 134"/>
          <p:cNvSpPr txBox="1"/>
          <p:nvPr/>
        </p:nvSpPr>
        <p:spPr>
          <a:xfrm>
            <a:off x="2176774" y="1448731"/>
            <a:ext cx="2452916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Ignore subsamples with less than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4531110" y="1471143"/>
            <a:ext cx="295298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602879" y="1457853"/>
            <a:ext cx="269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ZoneTexte 138"/>
          <p:cNvSpPr txBox="1"/>
          <p:nvPr/>
        </p:nvSpPr>
        <p:spPr>
          <a:xfrm>
            <a:off x="5972497" y="4002493"/>
            <a:ext cx="4227439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Randomizing alleles between individuals within subsamples</a:t>
            </a:r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8220279" y="4271136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ZoneTexte 140"/>
          <p:cNvSpPr txBox="1"/>
          <p:nvPr/>
        </p:nvSpPr>
        <p:spPr>
          <a:xfrm>
            <a:off x="8438429" y="4209361"/>
            <a:ext cx="11817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(100-)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9667364" y="4220220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ZoneTexte 142"/>
          <p:cNvSpPr txBox="1"/>
          <p:nvPr/>
        </p:nvSpPr>
        <p:spPr>
          <a:xfrm>
            <a:off x="5275503" y="5201169"/>
            <a:ext cx="238078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ndividuals between subsamples</a:t>
            </a:r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8225776" y="5276181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ZoneTexte 144"/>
          <p:cNvSpPr txBox="1"/>
          <p:nvPr/>
        </p:nvSpPr>
        <p:spPr>
          <a:xfrm>
            <a:off x="8462032" y="5196300"/>
            <a:ext cx="11817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(100-)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9685407" y="5240118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ZoneTexte 146"/>
          <p:cNvSpPr txBox="1"/>
          <p:nvPr/>
        </p:nvSpPr>
        <p:spPr>
          <a:xfrm>
            <a:off x="5247697" y="5534422"/>
            <a:ext cx="3116559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omplete genotypes between subsamples </a:t>
            </a:r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8225776" y="5577517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ZoneTexte 148"/>
          <p:cNvSpPr txBox="1"/>
          <p:nvPr/>
        </p:nvSpPr>
        <p:spPr>
          <a:xfrm>
            <a:off x="8462032" y="5542941"/>
            <a:ext cx="11817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(100-)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9697478" y="5553855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ZoneTexte 150"/>
          <p:cNvSpPr txBox="1"/>
          <p:nvPr/>
        </p:nvSpPr>
        <p:spPr>
          <a:xfrm>
            <a:off x="6180176" y="4997943"/>
            <a:ext cx="3304687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for subdivision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-based) randomizing</a:t>
            </a:r>
          </a:p>
        </p:txBody>
      </p:sp>
      <p:sp>
        <p:nvSpPr>
          <p:cNvPr id="152" name="ZoneTexte 151"/>
          <p:cNvSpPr txBox="1"/>
          <p:nvPr/>
        </p:nvSpPr>
        <p:spPr>
          <a:xfrm>
            <a:off x="6601452" y="3725847"/>
            <a:ext cx="255608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for local panmixia (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based)</a:t>
            </a:r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8218776" y="4559331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ZoneTexte 153"/>
          <p:cNvSpPr txBox="1"/>
          <p:nvPr/>
        </p:nvSpPr>
        <p:spPr>
          <a:xfrm>
            <a:off x="8455032" y="4497556"/>
            <a:ext cx="11817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(100-)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9683967" y="4508415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ZoneTexte 155"/>
          <p:cNvSpPr txBox="1"/>
          <p:nvPr/>
        </p:nvSpPr>
        <p:spPr>
          <a:xfrm>
            <a:off x="5551860" y="4218002"/>
            <a:ext cx="264848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each subsample and each locus</a:t>
            </a:r>
          </a:p>
        </p:txBody>
      </p:sp>
      <p:sp>
        <p:nvSpPr>
          <p:cNvPr id="157" name="ZoneTexte 156"/>
          <p:cNvSpPr txBox="1"/>
          <p:nvPr/>
        </p:nvSpPr>
        <p:spPr>
          <a:xfrm>
            <a:off x="5573674" y="4489073"/>
            <a:ext cx="221406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locus over all subsamples</a:t>
            </a:r>
          </a:p>
        </p:txBody>
      </p:sp>
      <p:sp>
        <p:nvSpPr>
          <p:cNvPr id="158" name="ZoneTexte 157"/>
          <p:cNvSpPr txBox="1"/>
          <p:nvPr/>
        </p:nvSpPr>
        <p:spPr>
          <a:xfrm>
            <a:off x="6455517" y="5961865"/>
            <a:ext cx="3577198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Testing for global panmixia (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based) randomizing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6014502" y="6232309"/>
            <a:ext cx="2194832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Alleles between subsamples</a:t>
            </a: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8224336" y="6289537"/>
            <a:ext cx="151813" cy="150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ZoneTexte 160"/>
          <p:cNvSpPr txBox="1"/>
          <p:nvPr/>
        </p:nvSpPr>
        <p:spPr>
          <a:xfrm>
            <a:off x="8462032" y="6245373"/>
            <a:ext cx="1181734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(100-)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9683967" y="6253474"/>
            <a:ext cx="933354" cy="256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ZoneTexte 162"/>
          <p:cNvSpPr txBox="1"/>
          <p:nvPr/>
        </p:nvSpPr>
        <p:spPr>
          <a:xfrm>
            <a:off x="4809443" y="1455129"/>
            <a:ext cx="898003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individuals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10946754" y="6274369"/>
            <a:ext cx="679010" cy="3793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ZoneTexte 164"/>
          <p:cNvSpPr txBox="1"/>
          <p:nvPr/>
        </p:nvSpPr>
        <p:spPr>
          <a:xfrm>
            <a:off x="10979178" y="6330791"/>
            <a:ext cx="6126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275565" y="3723066"/>
            <a:ext cx="5380368" cy="12306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5274354" y="4952293"/>
            <a:ext cx="5380368" cy="9290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e 33"/>
          <p:cNvGrpSpPr/>
          <p:nvPr/>
        </p:nvGrpSpPr>
        <p:grpSpPr>
          <a:xfrm>
            <a:off x="2728220" y="5789393"/>
            <a:ext cx="2508523" cy="823865"/>
            <a:chOff x="10703312" y="4071203"/>
            <a:chExt cx="2508523" cy="823865"/>
          </a:xfrm>
        </p:grpSpPr>
        <p:sp>
          <p:nvSpPr>
            <p:cNvPr id="138" name="Rectangle 137"/>
            <p:cNvSpPr/>
            <p:nvPr/>
          </p:nvSpPr>
          <p:spPr>
            <a:xfrm>
              <a:off x="10703312" y="4071203"/>
              <a:ext cx="2479759" cy="8238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hilly" dir="t">
                <a:rot lat="0" lon="0" rev="18480000"/>
              </a:lightRig>
            </a:scene3d>
            <a:sp3d prstMaterial="clear">
              <a:bevelT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ZoneTexte 167"/>
            <p:cNvSpPr txBox="1"/>
            <p:nvPr/>
          </p:nvSpPr>
          <p:spPr>
            <a:xfrm>
              <a:off x="10749301" y="4209361"/>
              <a:ext cx="2462534" cy="2769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Results are stored in </a:t>
              </a:r>
              <a:r>
                <a:rPr lang="en-US" sz="12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MyData.pga</a:t>
              </a:r>
              <a:endParaRPr lang="en-US" sz="1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9" name="Groupe 168"/>
            <p:cNvGrpSpPr/>
            <p:nvPr/>
          </p:nvGrpSpPr>
          <p:grpSpPr>
            <a:xfrm>
              <a:off x="10873027" y="4466527"/>
              <a:ext cx="679010" cy="379386"/>
              <a:chOff x="2589896" y="4633293"/>
              <a:chExt cx="679010" cy="379386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2589896" y="4633293"/>
                <a:ext cx="679010" cy="3793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ZoneTexte 170"/>
              <p:cNvSpPr txBox="1"/>
              <p:nvPr/>
            </p:nvSpPr>
            <p:spPr>
              <a:xfrm>
                <a:off x="2702205" y="4689715"/>
                <a:ext cx="44435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OK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2" name="Groupe 171"/>
            <p:cNvGrpSpPr/>
            <p:nvPr/>
          </p:nvGrpSpPr>
          <p:grpSpPr>
            <a:xfrm>
              <a:off x="12288557" y="4483136"/>
              <a:ext cx="811441" cy="379386"/>
              <a:chOff x="3204212" y="4701772"/>
              <a:chExt cx="811441" cy="379386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3270428" y="4701772"/>
                <a:ext cx="679010" cy="37938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hilly" dir="t">
                  <a:rot lat="0" lon="0" rev="18480000"/>
                </a:lightRig>
              </a:scene3d>
              <a:sp3d prstMaterial="clear">
                <a:bevelT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ZoneTexte 173"/>
              <p:cNvSpPr txBox="1"/>
              <p:nvPr/>
            </p:nvSpPr>
            <p:spPr>
              <a:xfrm>
                <a:off x="3204212" y="4730884"/>
                <a:ext cx="81144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Change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54" name="Connecteur droit avec flèche 53"/>
          <p:cNvCxnSpPr>
            <a:stCxn id="56" idx="1"/>
          </p:cNvCxnSpPr>
          <p:nvPr/>
        </p:nvCxnSpPr>
        <p:spPr>
          <a:xfrm flipH="1">
            <a:off x="1957737" y="816844"/>
            <a:ext cx="1547247" cy="194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6198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487</Words>
  <Application>Microsoft Office PowerPoint</Application>
  <PresentationFormat>Grand écran</PresentationFormat>
  <Paragraphs>200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>Cirad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Thierry De Meeûs</dc:creator>
  <cp:lastModifiedBy>Thierry De Meeûs</cp:lastModifiedBy>
  <cp:revision>36</cp:revision>
  <dcterms:created xsi:type="dcterms:W3CDTF">2023-06-30T13:56:08Z</dcterms:created>
  <dcterms:modified xsi:type="dcterms:W3CDTF">2023-07-04T10:17:48Z</dcterms:modified>
</cp:coreProperties>
</file>