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8" r:id="rId6"/>
    <p:sldId id="265" r:id="rId7"/>
    <p:sldId id="288" r:id="rId8"/>
    <p:sldId id="289" r:id="rId9"/>
    <p:sldId id="290" r:id="rId10"/>
    <p:sldId id="293" r:id="rId11"/>
    <p:sldId id="294" r:id="rId12"/>
    <p:sldId id="296" r:id="rId13"/>
    <p:sldId id="291" r:id="rId14"/>
    <p:sldId id="297" r:id="rId15"/>
    <p:sldId id="269" r:id="rId16"/>
    <p:sldId id="298" r:id="rId17"/>
    <p:sldId id="271" r:id="rId18"/>
    <p:sldId id="301" r:id="rId19"/>
    <p:sldId id="303" r:id="rId20"/>
    <p:sldId id="311" r:id="rId21"/>
    <p:sldId id="313" r:id="rId22"/>
    <p:sldId id="315" r:id="rId23"/>
    <p:sldId id="310" r:id="rId24"/>
    <p:sldId id="316" r:id="rId25"/>
    <p:sldId id="307" r:id="rId26"/>
    <p:sldId id="309" r:id="rId27"/>
    <p:sldId id="30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13164"/>
    <a:srgbClr val="455878"/>
    <a:srgbClr val="FFFFFF"/>
    <a:srgbClr val="F62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528" y="150"/>
      </p:cViewPr>
      <p:guideLst>
        <p:guide orient="horz" pos="2144"/>
        <p:guide pos="39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91334-3B8B-4202-9D1E-ED748148A0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BB3C-C95C-4C75-A49C-E90F66CBB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AA6F-F394-4DA1-A7CA-4AC027AD1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6077-4215-4899-B181-6F6742829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AA6F-F394-4DA1-A7CA-4AC027AD1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6077-4215-4899-B181-6F6742829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AA6F-F394-4DA1-A7CA-4AC027AD1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6077-4215-4899-B181-6F6742829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AA6F-F394-4DA1-A7CA-4AC027AD1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6077-4215-4899-B181-6F6742829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AA6F-F394-4DA1-A7CA-4AC027AD1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6077-4215-4899-B181-6F6742829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AA6F-F394-4DA1-A7CA-4AC027AD1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6077-4215-4899-B181-6F6742829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AA6F-F394-4DA1-A7CA-4AC027AD1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6077-4215-4899-B181-6F6742829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AA6F-F394-4DA1-A7CA-4AC027AD1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6077-4215-4899-B181-6F6742829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AA6F-F394-4DA1-A7CA-4AC027AD1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6077-4215-4899-B181-6F6742829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AA6F-F394-4DA1-A7CA-4AC027AD1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6077-4215-4899-B181-6F6742829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AA6F-F394-4DA1-A7CA-4AC027AD1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6077-4215-4899-B181-6F6742829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AA6F-F394-4DA1-A7CA-4AC027AD1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6077-4215-4899-B181-6F67428292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trends.google.com/trends/explore?geo=ID&amp;q=21cineplex" TargetMode="Externa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eadline.com/2019/08/posttrack-movie-survey-2019-streaming-exhibition-1000-movies-polled-1202667945/" TargetMode="Externa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phlanx.com/engagement-calculator" TargetMode="Externa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ying impression graphic design thank you for buying this template"/>
          <p:cNvSpPr/>
          <p:nvPr/>
        </p:nvSpPr>
        <p:spPr>
          <a:xfrm>
            <a:off x="7265616" y="2314574"/>
            <a:ext cx="8969908" cy="4543426"/>
          </a:xfrm>
          <a:prstGeom prst="triangle">
            <a:avLst/>
          </a:prstGeom>
          <a:solidFill>
            <a:srgbClr val="008080">
              <a:alpha val="9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Flying impression graphic design thank you for buying this template"/>
          <p:cNvPicPr>
            <a:picLocks noChangeAspect="1"/>
          </p:cNvPicPr>
          <p:nvPr/>
        </p:nvPicPr>
        <p:blipFill rotWithShape="1">
          <a:blip r:embed="rId1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61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315"/>
          <a:stretch>
            <a:fillRect/>
          </a:stretch>
        </p:blipFill>
        <p:spPr>
          <a:xfrm>
            <a:off x="4799065" y="1014096"/>
            <a:ext cx="10136813" cy="5829300"/>
          </a:xfrm>
          <a:prstGeom prst="rect">
            <a:avLst/>
          </a:prstGeom>
        </p:spPr>
      </p:pic>
      <p:sp>
        <p:nvSpPr>
          <p:cNvPr id="7" name="Flying impression graphic design thank you for buying this template"/>
          <p:cNvSpPr/>
          <p:nvPr/>
        </p:nvSpPr>
        <p:spPr>
          <a:xfrm>
            <a:off x="4205448" y="4325091"/>
            <a:ext cx="5000625" cy="2532910"/>
          </a:xfrm>
          <a:prstGeom prst="triangle">
            <a:avLst/>
          </a:prstGeom>
          <a:solidFill>
            <a:srgbClr val="008080">
              <a:alpha val="9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lying impression graphic design thank you for buying this template"/>
          <p:cNvSpPr txBox="1"/>
          <p:nvPr>
            <p:custDataLst>
              <p:tags r:id="rId3"/>
            </p:custDataLst>
          </p:nvPr>
        </p:nvSpPr>
        <p:spPr>
          <a:xfrm>
            <a:off x="905195" y="2471459"/>
            <a:ext cx="6600506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6000" b="1" dirty="0">
                <a:solidFill>
                  <a:srgbClr val="455878"/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CINEPLEX 21</a:t>
            </a:r>
            <a:endParaRPr lang="en-US" altLang="zh-CN" sz="6000" b="1" dirty="0">
              <a:solidFill>
                <a:srgbClr val="455878"/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  <a:p>
            <a:pPr algn="l"/>
            <a:r>
              <a:rPr lang="en-GB" altLang="en-US" sz="3000">
                <a:solidFill>
                  <a:srgbClr val="F13164"/>
                </a:solidFill>
                <a:latin typeface="Leelawadee UI" panose="020B0502040204020203" charset="0"/>
                <a:cs typeface="Leelawadee UI" panose="020B0502040204020203" charset="0"/>
                <a:sym typeface="+mn-ea"/>
              </a:rPr>
              <a:t> </a:t>
            </a:r>
            <a:endParaRPr lang="en-GB" altLang="en-US" sz="3000" b="1" dirty="0">
              <a:solidFill>
                <a:srgbClr val="F13164"/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  <a:sym typeface="+mn-ea"/>
            </a:endParaRPr>
          </a:p>
        </p:txBody>
      </p:sp>
      <p:sp>
        <p:nvSpPr>
          <p:cNvPr id="13" name="Flying impression graphic design thank you for buying this template"/>
          <p:cNvSpPr/>
          <p:nvPr/>
        </p:nvSpPr>
        <p:spPr>
          <a:xfrm flipV="1">
            <a:off x="-106970" y="-115838"/>
            <a:ext cx="2259620" cy="1144539"/>
          </a:xfrm>
          <a:prstGeom prst="triangle">
            <a:avLst/>
          </a:prstGeom>
          <a:solidFill>
            <a:srgbClr val="00808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lying impression graphic design thank you for buying this template"/>
          <p:cNvSpPr/>
          <p:nvPr/>
        </p:nvSpPr>
        <p:spPr>
          <a:xfrm flipV="1">
            <a:off x="-699926" y="-361698"/>
            <a:ext cx="2259620" cy="1144539"/>
          </a:xfrm>
          <a:prstGeom prst="triangle">
            <a:avLst/>
          </a:prstGeom>
          <a:solidFill>
            <a:srgbClr val="455878">
              <a:alpha val="9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05510" y="3432810"/>
            <a:ext cx="6018530" cy="1999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id-ID" altLang="en-GB" sz="2200">
                <a:solidFill>
                  <a:srgbClr val="008080"/>
                </a:solidFill>
                <a:latin typeface="Leelawadee UI" panose="020B0502040204020203" charset="0"/>
                <a:cs typeface="Leelawadee UI" panose="020B0502040204020203" charset="0"/>
                <a:sym typeface="+mn-ea"/>
              </a:rPr>
              <a:t>Final Project </a:t>
            </a:r>
            <a:r>
              <a:rPr lang="en-GB" altLang="en-US" sz="2200">
                <a:solidFill>
                  <a:srgbClr val="008080"/>
                </a:solidFill>
                <a:latin typeface="Leelawadee UI" panose="020B0502040204020203" charset="0"/>
                <a:cs typeface="Leelawadee UI" panose="020B0502040204020203" charset="0"/>
                <a:sym typeface="+mn-ea"/>
              </a:rPr>
              <a:t>Data Mining, Business Intelligence, </a:t>
            </a:r>
            <a:endParaRPr lang="en-GB" altLang="en-US" sz="2200">
              <a:solidFill>
                <a:srgbClr val="008080"/>
              </a:solidFill>
              <a:latin typeface="Leelawadee UI" panose="020B0502040204020203" charset="0"/>
              <a:cs typeface="Leelawadee UI" panose="020B0502040204020203" charset="0"/>
              <a:sym typeface="+mn-ea"/>
            </a:endParaRPr>
          </a:p>
          <a:p>
            <a:pPr algn="l"/>
            <a:r>
              <a:rPr lang="en-GB" altLang="en-US" sz="2200">
                <a:solidFill>
                  <a:srgbClr val="008080"/>
                </a:solidFill>
                <a:latin typeface="Leelawadee UI" panose="020B0502040204020203" charset="0"/>
                <a:cs typeface="Leelawadee UI" panose="020B0502040204020203" charset="0"/>
                <a:sym typeface="+mn-ea"/>
              </a:rPr>
              <a:t>dan Natural Language Processing</a:t>
            </a:r>
            <a:endParaRPr lang="en-GB" altLang="en-US" sz="2200">
              <a:solidFill>
                <a:srgbClr val="008080"/>
              </a:solidFill>
              <a:latin typeface="Leelawadee UI" panose="020B0502040204020203" charset="0"/>
              <a:cs typeface="Leelawadee UI" panose="020B0502040204020203" charset="0"/>
              <a:sym typeface="+mn-ea"/>
            </a:endParaRPr>
          </a:p>
          <a:p>
            <a:pPr algn="l"/>
            <a:endParaRPr lang="en-GB" altLang="en-US" sz="2200">
              <a:solidFill>
                <a:srgbClr val="008080"/>
              </a:solidFill>
              <a:latin typeface="Leelawadee UI" panose="020B0502040204020203" charset="0"/>
              <a:cs typeface="Leelawadee UI" panose="020B0502040204020203" charset="0"/>
              <a:sym typeface="+mn-ea"/>
            </a:endParaRPr>
          </a:p>
          <a:p>
            <a:pPr algn="l"/>
            <a:r>
              <a:rPr lang="id-ID" altLang="en-GB" sz="2200">
                <a:solidFill>
                  <a:srgbClr val="008080"/>
                </a:solidFill>
                <a:latin typeface="Leelawadee UI" panose="020B0502040204020203" charset="0"/>
                <a:cs typeface="Leelawadee UI" panose="020B0502040204020203" charset="0"/>
                <a:sym typeface="+mn-ea"/>
              </a:rPr>
              <a:t>Universitas Gadjah Mada </a:t>
            </a:r>
            <a:endParaRPr lang="en-GB" altLang="en-US" sz="2200">
              <a:solidFill>
                <a:srgbClr val="008080"/>
              </a:solidFill>
              <a:latin typeface="Leelawadee UI" panose="020B0502040204020203" charset="0"/>
              <a:cs typeface="Leelawadee UI" panose="020B0502040204020203" charset="0"/>
              <a:sym typeface="+mn-ea"/>
            </a:endParaRPr>
          </a:p>
          <a:p>
            <a:pPr algn="l"/>
            <a:endParaRPr lang="en-GB" altLang="en-US">
              <a:solidFill>
                <a:srgbClr val="008080"/>
              </a:solidFill>
              <a:latin typeface="Leelawadee UI" panose="020B0502040204020203" charset="0"/>
              <a:cs typeface="Leelawadee UI" panose="020B0502040204020203" charset="0"/>
              <a:sym typeface="+mn-ea"/>
            </a:endParaRPr>
          </a:p>
          <a:p>
            <a:pPr algn="l"/>
            <a:endParaRPr lang="id-ID" altLang="en-GB">
              <a:solidFill>
                <a:srgbClr val="008080"/>
              </a:solidFill>
              <a:latin typeface="Leelawadee UI" panose="020B0502040204020203" charset="0"/>
              <a:cs typeface="Leelawadee UI" panose="020B0502040204020203" charset="0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945222" y="1249558"/>
            <a:ext cx="301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76"/>
          <p:cNvSpPr txBox="1"/>
          <p:nvPr/>
        </p:nvSpPr>
        <p:spPr>
          <a:xfrm>
            <a:off x="964876" y="551497"/>
            <a:ext cx="60121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altLang="en-US" sz="32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Opportunity : </a:t>
            </a:r>
            <a:r>
              <a:rPr lang="id-ID" altLang="en-GB" sz="32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Online Ticketing</a:t>
            </a:r>
            <a:endParaRPr lang="id-ID" altLang="en-GB" sz="3200" b="1" dirty="0">
              <a:solidFill>
                <a:schemeClr val="tx2">
                  <a:lumMod val="7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7003415" y="2391410"/>
            <a:ext cx="473900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endParaRPr lang="id-ID" altLang="en-GB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  <a:p>
            <a:pPr algn="l">
              <a:lnSpc>
                <a:spcPct val="150000"/>
              </a:lnSpc>
            </a:pP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Kemudahan</a:t>
            </a:r>
            <a:r>
              <a:rPr lang="id-ID" altLang="en-GB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 membeli tiket secara online</a:t>
            </a: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 beserta promonya menjadi </a:t>
            </a:r>
            <a:r>
              <a:rPr lang="id-ID" altLang="en-GB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daya tarik bagi masyarakat</a:t>
            </a:r>
            <a:endParaRPr lang="id-ID" altLang="en-GB" sz="2200" b="1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pic>
        <p:nvPicPr>
          <p:cNvPr id="11" name="Google Shape;107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64565" y="2092325"/>
            <a:ext cx="5223510" cy="3590925"/>
          </a:xfrm>
          <a:prstGeom prst="rect">
            <a:avLst/>
          </a:prstGeom>
          <a:noFill/>
          <a:ln>
            <a:noFill/>
          </a:ln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9" name="Google Shape;109;p20"/>
          <p:cNvSpPr/>
          <p:nvPr/>
        </p:nvSpPr>
        <p:spPr>
          <a:xfrm>
            <a:off x="1116330" y="3713480"/>
            <a:ext cx="4919345" cy="84836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20"/>
          <p:cNvSpPr txBox="1"/>
          <p:nvPr/>
        </p:nvSpPr>
        <p:spPr>
          <a:xfrm>
            <a:off x="964565" y="5683250"/>
            <a:ext cx="5223510" cy="69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i="1">
                <a:latin typeface="Leelawadee UI" panose="020B0502040204020203" charset="0"/>
                <a:cs typeface="Leelawadee UI" panose="020B0502040204020203" charset="0"/>
              </a:rPr>
              <a:t>Sumber: </a:t>
            </a:r>
            <a:r>
              <a:rPr lang="en-GB" sz="1400" i="1" u="sng">
                <a:solidFill>
                  <a:schemeClr val="hlink"/>
                </a:solidFill>
                <a:latin typeface="Leelawadee UI" panose="020B0502040204020203" charset="0"/>
                <a:cs typeface="Leelawadee UI" panose="020B0502040204020203" charset="0"/>
                <a:hlinkClick r:id="rId2"/>
              </a:rPr>
              <a:t>https://trends.google.com/trends/explore?geo=ID&amp;q=21cineplex</a:t>
            </a:r>
            <a:endParaRPr sz="1400" i="1">
              <a:latin typeface="Leelawadee UI" panose="020B0502040204020203" charset="0"/>
              <a:cs typeface="Leelawadee UI" panose="020B0502040204020203" charset="0"/>
            </a:endParaRPr>
          </a:p>
        </p:txBody>
      </p:sp>
      <p:sp>
        <p:nvSpPr>
          <p:cNvPr id="64" name="Flying impression graphic design thank you for buying this template"/>
          <p:cNvSpPr/>
          <p:nvPr/>
        </p:nvSpPr>
        <p:spPr>
          <a:xfrm flipV="1">
            <a:off x="7854201" y="5305944"/>
            <a:ext cx="3104108" cy="1552056"/>
          </a:xfrm>
          <a:custGeom>
            <a:avLst/>
            <a:gdLst>
              <a:gd name="connsiteX0" fmla="*/ 0 w 2779060"/>
              <a:gd name="connsiteY0" fmla="*/ 0 h 1389530"/>
              <a:gd name="connsiteX1" fmla="*/ 2779060 w 2779060"/>
              <a:gd name="connsiteY1" fmla="*/ 0 h 1389530"/>
              <a:gd name="connsiteX2" fmla="*/ 1389530 w 2779060"/>
              <a:gd name="connsiteY2" fmla="*/ 1389530 h 1389530"/>
              <a:gd name="connsiteX3" fmla="*/ 0 w 2779060"/>
              <a:gd name="connsiteY3" fmla="*/ 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060" h="1389530">
                <a:moveTo>
                  <a:pt x="0" y="0"/>
                </a:moveTo>
                <a:lnTo>
                  <a:pt x="2779060" y="0"/>
                </a:lnTo>
                <a:lnTo>
                  <a:pt x="1389530" y="1389530"/>
                </a:lnTo>
                <a:lnTo>
                  <a:pt x="0" y="0"/>
                </a:lnTo>
                <a:close/>
              </a:path>
            </a:pathLst>
          </a:custGeom>
          <a:solidFill>
            <a:srgbClr val="45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Flying impression graphic design thank you for buying this template"/>
          <p:cNvSpPr/>
          <p:nvPr/>
        </p:nvSpPr>
        <p:spPr>
          <a:xfrm>
            <a:off x="8644890" y="5333365"/>
            <a:ext cx="3009265" cy="1524635"/>
          </a:xfrm>
          <a:prstGeom prst="triangle">
            <a:avLst/>
          </a:prstGeom>
          <a:solidFill>
            <a:srgbClr val="008080">
              <a:alpha val="9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lying impression graphic design thank you for buying this template"/>
          <p:cNvSpPr/>
          <p:nvPr/>
        </p:nvSpPr>
        <p:spPr>
          <a:xfrm flipV="1">
            <a:off x="359296" y="5305944"/>
            <a:ext cx="3104108" cy="1552056"/>
          </a:xfrm>
          <a:custGeom>
            <a:avLst/>
            <a:gdLst>
              <a:gd name="connsiteX0" fmla="*/ 0 w 2779060"/>
              <a:gd name="connsiteY0" fmla="*/ 0 h 1389530"/>
              <a:gd name="connsiteX1" fmla="*/ 2779060 w 2779060"/>
              <a:gd name="connsiteY1" fmla="*/ 0 h 1389530"/>
              <a:gd name="connsiteX2" fmla="*/ 1389530 w 2779060"/>
              <a:gd name="connsiteY2" fmla="*/ 1389530 h 1389530"/>
              <a:gd name="connsiteX3" fmla="*/ 0 w 2779060"/>
              <a:gd name="connsiteY3" fmla="*/ 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060" h="1389530">
                <a:moveTo>
                  <a:pt x="0" y="0"/>
                </a:moveTo>
                <a:lnTo>
                  <a:pt x="2779060" y="0"/>
                </a:lnTo>
                <a:lnTo>
                  <a:pt x="1389530" y="1389530"/>
                </a:lnTo>
                <a:lnTo>
                  <a:pt x="0" y="0"/>
                </a:lnTo>
                <a:close/>
              </a:path>
            </a:pathLst>
          </a:custGeom>
          <a:solidFill>
            <a:srgbClr val="45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81530" y="2307590"/>
            <a:ext cx="8029575" cy="2061210"/>
            <a:chOff x="4145" y="3626"/>
            <a:chExt cx="12645" cy="3246"/>
          </a:xfrm>
        </p:grpSpPr>
        <p:sp>
          <p:nvSpPr>
            <p:cNvPr id="84" name="Flying impression graphic design thank you for buying this template"/>
            <p:cNvSpPr/>
            <p:nvPr/>
          </p:nvSpPr>
          <p:spPr>
            <a:xfrm flipH="1">
              <a:off x="10553" y="3626"/>
              <a:ext cx="6237" cy="3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altLang="en-US" sz="3200" dirty="0">
                  <a:solidFill>
                    <a:srgbClr val="0F232A"/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STRENGTH</a:t>
              </a:r>
              <a:endParaRPr lang="en-GB" altLang="en-US" sz="3200" dirty="0">
                <a:solidFill>
                  <a:srgbClr val="0F232A"/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GB" altLang="en-US" sz="3200" dirty="0">
                  <a:solidFill>
                    <a:srgbClr val="0F232A"/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WEAKNESS</a:t>
              </a:r>
              <a:endParaRPr lang="en-GB" altLang="en-US" sz="3200" dirty="0">
                <a:solidFill>
                  <a:srgbClr val="0F232A"/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GB" altLang="en-US" sz="3200" dirty="0">
                  <a:solidFill>
                    <a:srgbClr val="0F232A"/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OPPORTUNITY</a:t>
              </a:r>
              <a:endParaRPr lang="en-GB" altLang="en-US" sz="3200" dirty="0">
                <a:solidFill>
                  <a:srgbClr val="0F232A"/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GB" altLang="en-US" sz="3200" b="1" dirty="0">
                  <a:solidFill>
                    <a:srgbClr val="0F232A"/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THREAT</a:t>
              </a:r>
              <a:endParaRPr lang="en-GB" altLang="en-US" sz="3200" b="1" dirty="0">
                <a:solidFill>
                  <a:srgbClr val="0F232A"/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</p:txBody>
        </p:sp>
        <p:sp>
          <p:nvSpPr>
            <p:cNvPr id="2" name="TextBox 76"/>
            <p:cNvSpPr txBox="1"/>
            <p:nvPr/>
          </p:nvSpPr>
          <p:spPr>
            <a:xfrm>
              <a:off x="4145" y="4267"/>
              <a:ext cx="5664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GB" altLang="en-US" sz="4000" b="1" dirty="0">
                  <a:solidFill>
                    <a:schemeClr val="tx2">
                      <a:lumMod val="7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Analisis SWOT</a:t>
              </a:r>
              <a:endParaRPr lang="en-GB" altLang="en-US" sz="40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/>
              <a:r>
                <a:rPr lang="en-GB" altLang="en-US" sz="4000" b="1" dirty="0">
                  <a:solidFill>
                    <a:schemeClr val="tx2">
                      <a:lumMod val="7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CINEPLEX 21</a:t>
              </a:r>
              <a:endParaRPr lang="en-GB" altLang="en-US" sz="40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</p:txBody>
        </p:sp>
        <p:sp>
          <p:nvSpPr>
            <p:cNvPr id="6" name="矩形 2"/>
            <p:cNvSpPr/>
            <p:nvPr/>
          </p:nvSpPr>
          <p:spPr>
            <a:xfrm rot="5400000">
              <a:off x="9056" y="5229"/>
              <a:ext cx="2769" cy="120"/>
            </a:xfrm>
            <a:prstGeom prst="rect">
              <a:avLst/>
            </a:prstGeom>
            <a:solidFill>
              <a:srgbClr val="00808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8" name="Flying impression graphic design thank you for buying this template"/>
          <p:cNvSpPr/>
          <p:nvPr/>
        </p:nvSpPr>
        <p:spPr>
          <a:xfrm>
            <a:off x="1149985" y="5333365"/>
            <a:ext cx="3009265" cy="1524635"/>
          </a:xfrm>
          <a:prstGeom prst="triangle">
            <a:avLst/>
          </a:prstGeom>
          <a:solidFill>
            <a:srgbClr val="008080">
              <a:alpha val="9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945222" y="1249558"/>
            <a:ext cx="301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76"/>
          <p:cNvSpPr txBox="1"/>
          <p:nvPr/>
        </p:nvSpPr>
        <p:spPr>
          <a:xfrm>
            <a:off x="964876" y="551497"/>
            <a:ext cx="50742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id-ID" sz="32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Threat : Online Streaming</a:t>
            </a:r>
            <a:endParaRPr lang="id-ID" sz="3200" b="1" dirty="0">
              <a:solidFill>
                <a:schemeClr val="tx2">
                  <a:lumMod val="7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6990080" y="1899920"/>
            <a:ext cx="4739005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Layanan streaming online belum menjadi masalah yang serius bagi industri bioskop.</a:t>
            </a:r>
            <a:endParaRPr lang="id-ID" altLang="en-GB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  <a:p>
            <a:pPr algn="l">
              <a:lnSpc>
                <a:spcPct val="150000"/>
              </a:lnSpc>
            </a:pPr>
            <a:endParaRPr lang="id-ID" altLang="en-GB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  <a:p>
            <a:pPr algn="l">
              <a:lnSpc>
                <a:spcPct val="150000"/>
              </a:lnSpc>
            </a:pP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Masih terdapat kemungkinan</a:t>
            </a:r>
            <a:r>
              <a:rPr lang="id-ID" altLang="en-GB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 di masa depan dapat menjadi Threat yang berat.</a:t>
            </a:r>
            <a:endParaRPr lang="id-ID" altLang="en-GB" sz="2200" b="1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64" name="Flying impression graphic design thank you for buying this template"/>
          <p:cNvSpPr/>
          <p:nvPr/>
        </p:nvSpPr>
        <p:spPr>
          <a:xfrm flipV="1">
            <a:off x="8362315" y="5522595"/>
            <a:ext cx="2670810" cy="1335405"/>
          </a:xfrm>
          <a:custGeom>
            <a:avLst/>
            <a:gdLst>
              <a:gd name="connsiteX0" fmla="*/ 0 w 2779060"/>
              <a:gd name="connsiteY0" fmla="*/ 0 h 1389530"/>
              <a:gd name="connsiteX1" fmla="*/ 2779060 w 2779060"/>
              <a:gd name="connsiteY1" fmla="*/ 0 h 1389530"/>
              <a:gd name="connsiteX2" fmla="*/ 1389530 w 2779060"/>
              <a:gd name="connsiteY2" fmla="*/ 1389530 h 1389530"/>
              <a:gd name="connsiteX3" fmla="*/ 0 w 2779060"/>
              <a:gd name="connsiteY3" fmla="*/ 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060" h="1389530">
                <a:moveTo>
                  <a:pt x="0" y="0"/>
                </a:moveTo>
                <a:lnTo>
                  <a:pt x="2779060" y="0"/>
                </a:lnTo>
                <a:lnTo>
                  <a:pt x="1389530" y="1389530"/>
                </a:lnTo>
                <a:lnTo>
                  <a:pt x="0" y="0"/>
                </a:lnTo>
                <a:close/>
              </a:path>
            </a:pathLst>
          </a:custGeom>
          <a:solidFill>
            <a:srgbClr val="45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Flying impression graphic design thank you for buying this template"/>
          <p:cNvSpPr/>
          <p:nvPr/>
        </p:nvSpPr>
        <p:spPr>
          <a:xfrm>
            <a:off x="9140190" y="5546090"/>
            <a:ext cx="2588895" cy="1311910"/>
          </a:xfrm>
          <a:prstGeom prst="triangle">
            <a:avLst/>
          </a:prstGeom>
          <a:solidFill>
            <a:srgbClr val="008080">
              <a:alpha val="9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6" name="Google Shape;116;p21"/>
          <p:cNvPicPr preferRelativeResize="0"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1897380"/>
            <a:ext cx="6212840" cy="3998595"/>
          </a:xfrm>
          <a:prstGeom prst="rect">
            <a:avLst/>
          </a:prstGeom>
          <a:noFill/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7" name="Google Shape;117;p21"/>
          <p:cNvSpPr txBox="1"/>
          <p:nvPr/>
        </p:nvSpPr>
        <p:spPr>
          <a:xfrm>
            <a:off x="628015" y="5895975"/>
            <a:ext cx="6212205" cy="96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i="1">
                <a:latin typeface="Leelawadee UI" panose="020B0502040204020203" charset="0"/>
                <a:cs typeface="Leelawadee UI" panose="020B0502040204020203" charset="0"/>
              </a:rPr>
              <a:t> Sumber </a:t>
            </a:r>
            <a:r>
              <a:rPr lang="en-GB" sz="1400" i="1" u="sng">
                <a:solidFill>
                  <a:schemeClr val="accent5"/>
                </a:solidFill>
                <a:latin typeface="Leelawadee UI" panose="020B0502040204020203" charset="0"/>
                <a:ea typeface="Lato" panose="020F0502020204030203"/>
                <a:cs typeface="Leelawadee UI" panose="020B0502040204020203" charset="0"/>
                <a:sym typeface="Lato" panose="020F0502020204030203"/>
                <a:hlinkClick r:id="rId2"/>
              </a:rPr>
              <a:t>https://deadline.com/2019/08/posttrack-movie-survey-2019-streaming-exhibition-1000-movies-polled-1202667945/</a:t>
            </a:r>
            <a:endParaRPr sz="1400" i="1">
              <a:solidFill>
                <a:schemeClr val="dk2"/>
              </a:solidFill>
              <a:latin typeface="Leelawadee UI" panose="020B0502040204020203" charset="0"/>
              <a:ea typeface="Lato" panose="020F0502020204030203"/>
              <a:cs typeface="Leelawadee UI" panose="020B0502040204020203" charset="0"/>
              <a:sym typeface="Lato" panose="020F050202020403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945222" y="1476888"/>
            <a:ext cx="301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76"/>
          <p:cNvSpPr txBox="1"/>
          <p:nvPr/>
        </p:nvSpPr>
        <p:spPr>
          <a:xfrm>
            <a:off x="1051560" y="470535"/>
            <a:ext cx="94151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id-ID" altLang="en-GB" sz="40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Strategi : Weakness dan Threat</a:t>
            </a:r>
            <a:endParaRPr lang="id-ID" altLang="en-GB" sz="4000" b="1" dirty="0">
              <a:solidFill>
                <a:schemeClr val="tx2">
                  <a:lumMod val="7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24" name="燕尾形 23"/>
          <p:cNvSpPr/>
          <p:nvPr/>
        </p:nvSpPr>
        <p:spPr>
          <a:xfrm rot="5400000">
            <a:off x="2548890" y="2769870"/>
            <a:ext cx="360045" cy="360045"/>
          </a:xfrm>
          <a:prstGeom prst="chevron">
            <a:avLst/>
          </a:prstGeom>
          <a:solidFill>
            <a:srgbClr val="008080">
              <a:alpha val="90000"/>
            </a:srgbClr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1694815" y="1981835"/>
            <a:ext cx="20688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id-ID" altLang="en-GB" sz="32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Weakness</a:t>
            </a:r>
            <a:endParaRPr lang="id-ID" altLang="en-GB" sz="3200" b="1" dirty="0">
              <a:solidFill>
                <a:schemeClr val="tx2">
                  <a:lumMod val="7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2" name="燕尾形 1"/>
          <p:cNvSpPr/>
          <p:nvPr/>
        </p:nvSpPr>
        <p:spPr>
          <a:xfrm rot="5400000">
            <a:off x="8905240" y="2769870"/>
            <a:ext cx="360045" cy="360045"/>
          </a:xfrm>
          <a:prstGeom prst="chevron">
            <a:avLst/>
          </a:prstGeom>
          <a:solidFill>
            <a:srgbClr val="008080">
              <a:alpha val="90000"/>
            </a:srgbClr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8374380" y="1981835"/>
            <a:ext cx="14217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id-ID" altLang="en-GB" sz="32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Threat</a:t>
            </a:r>
            <a:endParaRPr lang="id-ID" altLang="en-GB" sz="3200" b="1" dirty="0">
              <a:solidFill>
                <a:schemeClr val="tx2">
                  <a:lumMod val="7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30" name="文本框 6"/>
          <p:cNvSpPr txBox="1"/>
          <p:nvPr/>
        </p:nvSpPr>
        <p:spPr>
          <a:xfrm>
            <a:off x="7261225" y="3129915"/>
            <a:ext cx="36474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id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Optimasi model penjadwalan</a:t>
            </a:r>
            <a:endParaRPr lang="id-ID" b="1" i="1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31" name="文本框 6"/>
          <p:cNvSpPr txBox="1"/>
          <p:nvPr/>
        </p:nvSpPr>
        <p:spPr>
          <a:xfrm>
            <a:off x="659765" y="3129915"/>
            <a:ext cx="41402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id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Eksplorasi marketing media sosial</a:t>
            </a:r>
            <a:endParaRPr lang="id-ID" b="1" i="1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32" name="燕尾形 23"/>
          <p:cNvSpPr/>
          <p:nvPr/>
        </p:nvSpPr>
        <p:spPr>
          <a:xfrm rot="5400000">
            <a:off x="2549525" y="3760470"/>
            <a:ext cx="360045" cy="360045"/>
          </a:xfrm>
          <a:prstGeom prst="chevron">
            <a:avLst/>
          </a:prstGeom>
          <a:solidFill>
            <a:srgbClr val="008080">
              <a:alpha val="90000"/>
            </a:srgbClr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3" name="文本框 6"/>
          <p:cNvSpPr txBox="1"/>
          <p:nvPr/>
        </p:nvSpPr>
        <p:spPr>
          <a:xfrm>
            <a:off x="912495" y="4244340"/>
            <a:ext cx="363283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id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Peningkatan jumlah penonton</a:t>
            </a:r>
            <a:endParaRPr lang="id-ID" b="1" i="1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34" name="燕尾形 1"/>
          <p:cNvSpPr/>
          <p:nvPr/>
        </p:nvSpPr>
        <p:spPr>
          <a:xfrm rot="5400000">
            <a:off x="8905240" y="3884295"/>
            <a:ext cx="360045" cy="360045"/>
          </a:xfrm>
          <a:prstGeom prst="chevron">
            <a:avLst/>
          </a:prstGeom>
          <a:solidFill>
            <a:srgbClr val="008080">
              <a:alpha val="90000"/>
            </a:srgbClr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文本框 6"/>
          <p:cNvSpPr txBox="1"/>
          <p:nvPr/>
        </p:nvSpPr>
        <p:spPr>
          <a:xfrm>
            <a:off x="6522085" y="4382770"/>
            <a:ext cx="5396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id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Penyajian film yang </a:t>
            </a:r>
            <a:r>
              <a:rPr lang="id-ID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up-to-date </a:t>
            </a:r>
            <a:r>
              <a:rPr lang="id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dan sesuai tren </a:t>
            </a:r>
            <a:endParaRPr lang="id-ID" b="1" i="1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36" name="燕尾形 1"/>
          <p:cNvSpPr/>
          <p:nvPr/>
        </p:nvSpPr>
        <p:spPr>
          <a:xfrm rot="5400000">
            <a:off x="8905240" y="4998720"/>
            <a:ext cx="360045" cy="360045"/>
          </a:xfrm>
          <a:prstGeom prst="chevron">
            <a:avLst/>
          </a:prstGeom>
          <a:solidFill>
            <a:srgbClr val="008080">
              <a:alpha val="90000"/>
            </a:srgbClr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7" name="文本框 6"/>
          <p:cNvSpPr txBox="1"/>
          <p:nvPr/>
        </p:nvSpPr>
        <p:spPr>
          <a:xfrm>
            <a:off x="6522085" y="5601970"/>
            <a:ext cx="5396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id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Penonton tidak beralih ke </a:t>
            </a:r>
            <a:r>
              <a:rPr lang="id-ID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online streaming</a:t>
            </a:r>
            <a:endParaRPr lang="id-ID" b="1" i="1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633595" y="4391025"/>
            <a:ext cx="1439545" cy="359410"/>
            <a:chOff x="7158" y="6915"/>
            <a:chExt cx="2267" cy="566"/>
          </a:xfrm>
        </p:grpSpPr>
        <p:sp>
          <p:nvSpPr>
            <p:cNvPr id="38" name="燕尾形 1"/>
            <p:cNvSpPr/>
            <p:nvPr/>
          </p:nvSpPr>
          <p:spPr>
            <a:xfrm>
              <a:off x="8292" y="6915"/>
              <a:ext cx="567" cy="567"/>
            </a:xfrm>
            <a:prstGeom prst="chevron">
              <a:avLst/>
            </a:prstGeom>
            <a:solidFill>
              <a:srgbClr val="008080">
                <a:alpha val="90000"/>
              </a:srgbClr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燕尾形 1"/>
            <p:cNvSpPr/>
            <p:nvPr/>
          </p:nvSpPr>
          <p:spPr>
            <a:xfrm>
              <a:off x="8859" y="6915"/>
              <a:ext cx="567" cy="567"/>
            </a:xfrm>
            <a:prstGeom prst="chevron">
              <a:avLst/>
            </a:prstGeom>
            <a:solidFill>
              <a:srgbClr val="008080">
                <a:alpha val="90000"/>
              </a:srgbClr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燕尾形 1"/>
            <p:cNvSpPr/>
            <p:nvPr/>
          </p:nvSpPr>
          <p:spPr>
            <a:xfrm>
              <a:off x="7158" y="6915"/>
              <a:ext cx="567" cy="567"/>
            </a:xfrm>
            <a:prstGeom prst="chevron">
              <a:avLst/>
            </a:prstGeom>
            <a:solidFill>
              <a:srgbClr val="008080">
                <a:alpha val="90000"/>
              </a:srgbClr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" name="燕尾形 1"/>
            <p:cNvSpPr/>
            <p:nvPr/>
          </p:nvSpPr>
          <p:spPr>
            <a:xfrm>
              <a:off x="7725" y="6915"/>
              <a:ext cx="567" cy="567"/>
            </a:xfrm>
            <a:prstGeom prst="chevron">
              <a:avLst/>
            </a:prstGeom>
            <a:solidFill>
              <a:srgbClr val="008080">
                <a:alpha val="90000"/>
              </a:srgbClr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945222" y="1249558"/>
            <a:ext cx="301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76"/>
          <p:cNvSpPr txBox="1"/>
          <p:nvPr/>
        </p:nvSpPr>
        <p:spPr>
          <a:xfrm>
            <a:off x="964876" y="551497"/>
            <a:ext cx="52076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id-ID" sz="32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Strategi : Batasan Masalah</a:t>
            </a:r>
            <a:endParaRPr lang="id-ID" sz="3200" b="1" dirty="0">
              <a:solidFill>
                <a:schemeClr val="tx2">
                  <a:lumMod val="7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6988175" y="2795270"/>
            <a:ext cx="473900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Strategi diperuntukan untuk bioskop yang </a:t>
            </a:r>
            <a:r>
              <a:rPr lang="id-ID" altLang="en-GB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penontonnya memiliki preferensi untuk menonton film barat</a:t>
            </a:r>
            <a:endParaRPr lang="id-ID" altLang="en-GB" sz="2200" b="1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721995" y="5079365"/>
            <a:ext cx="5223510" cy="69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i="1">
                <a:latin typeface="Leelawadee UI" panose="020B0502040204020203" charset="0"/>
                <a:cs typeface="Leelawadee UI" panose="020B0502040204020203" charset="0"/>
              </a:rPr>
              <a:t>Sumber : https://www.cnnindonesia.com/hiburan/20140830123343-220-2098/cara-xxi-menjaga-penayangan-film-indonesia</a:t>
            </a:r>
            <a:endParaRPr lang="en-GB" sz="1400" i="1">
              <a:latin typeface="Leelawadee UI" panose="020B0502040204020203" charset="0"/>
              <a:cs typeface="Leelawadee UI" panose="020B0502040204020203" charset="0"/>
            </a:endParaRPr>
          </a:p>
        </p:txBody>
      </p:sp>
      <p:sp>
        <p:nvSpPr>
          <p:cNvPr id="64" name="Flying impression graphic design thank you for buying this template"/>
          <p:cNvSpPr/>
          <p:nvPr/>
        </p:nvSpPr>
        <p:spPr>
          <a:xfrm flipV="1">
            <a:off x="7854201" y="5305944"/>
            <a:ext cx="3104108" cy="1552056"/>
          </a:xfrm>
          <a:custGeom>
            <a:avLst/>
            <a:gdLst>
              <a:gd name="connsiteX0" fmla="*/ 0 w 2779060"/>
              <a:gd name="connsiteY0" fmla="*/ 0 h 1389530"/>
              <a:gd name="connsiteX1" fmla="*/ 2779060 w 2779060"/>
              <a:gd name="connsiteY1" fmla="*/ 0 h 1389530"/>
              <a:gd name="connsiteX2" fmla="*/ 1389530 w 2779060"/>
              <a:gd name="connsiteY2" fmla="*/ 1389530 h 1389530"/>
              <a:gd name="connsiteX3" fmla="*/ 0 w 2779060"/>
              <a:gd name="connsiteY3" fmla="*/ 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060" h="1389530">
                <a:moveTo>
                  <a:pt x="0" y="0"/>
                </a:moveTo>
                <a:lnTo>
                  <a:pt x="2779060" y="0"/>
                </a:lnTo>
                <a:lnTo>
                  <a:pt x="1389530" y="1389530"/>
                </a:lnTo>
                <a:lnTo>
                  <a:pt x="0" y="0"/>
                </a:lnTo>
                <a:close/>
              </a:path>
            </a:pathLst>
          </a:custGeom>
          <a:solidFill>
            <a:srgbClr val="45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Flying impression graphic design thank you for buying this template"/>
          <p:cNvSpPr/>
          <p:nvPr/>
        </p:nvSpPr>
        <p:spPr>
          <a:xfrm>
            <a:off x="8644890" y="5333365"/>
            <a:ext cx="3009265" cy="1524635"/>
          </a:xfrm>
          <a:prstGeom prst="triangle">
            <a:avLst/>
          </a:prstGeom>
          <a:solidFill>
            <a:srgbClr val="008080">
              <a:alpha val="9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0" name="Google Shape;130;p23"/>
          <p:cNvPicPr preferRelativeResize="0"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8165" y="2299970"/>
            <a:ext cx="6020435" cy="2752090"/>
          </a:xfrm>
          <a:prstGeom prst="rect">
            <a:avLst/>
          </a:prstGeom>
          <a:noFill/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0160" y="2012315"/>
            <a:ext cx="5560060" cy="369062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945222" y="1249558"/>
            <a:ext cx="301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719705" y="2002790"/>
            <a:ext cx="2830195" cy="3700145"/>
          </a:xfrm>
          <a:prstGeom prst="rect">
            <a:avLst/>
          </a:prstGeom>
          <a:solidFill>
            <a:srgbClr val="455878">
              <a:alpha val="7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F232A"/>
              </a:solidFill>
              <a:latin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18482" y="2012476"/>
            <a:ext cx="546538" cy="546538"/>
          </a:xfrm>
          <a:prstGeom prst="rect">
            <a:avLst/>
          </a:prstGeom>
          <a:solidFill>
            <a:srgbClr val="008080">
              <a:alpha val="9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18482" y="3155691"/>
            <a:ext cx="546538" cy="546538"/>
          </a:xfrm>
          <a:prstGeom prst="rect">
            <a:avLst/>
          </a:prstGeom>
          <a:solidFill>
            <a:srgbClr val="45587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918482" y="4292556"/>
            <a:ext cx="546538" cy="546538"/>
          </a:xfrm>
          <a:prstGeom prst="rect">
            <a:avLst/>
          </a:prstGeom>
          <a:solidFill>
            <a:srgbClr val="008080">
              <a:alpha val="9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03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6"/>
          <p:cNvSpPr txBox="1"/>
          <p:nvPr/>
        </p:nvSpPr>
        <p:spPr>
          <a:xfrm>
            <a:off x="964876" y="551497"/>
            <a:ext cx="36360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id-ID" sz="32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Strategi : Harapan</a:t>
            </a:r>
            <a:endParaRPr lang="id-ID" sz="3200" b="1" dirty="0">
              <a:solidFill>
                <a:schemeClr val="tx2">
                  <a:lumMod val="7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6614160" y="1863090"/>
            <a:ext cx="47390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Kenaikan jumlah penonton dan pendapatan.</a:t>
            </a:r>
            <a:endParaRPr lang="id-ID" altLang="en-GB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6614160" y="3045460"/>
            <a:ext cx="47390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Penjadwalan optimal yang tidak membosankan penonton.</a:t>
            </a:r>
            <a:endParaRPr lang="id-ID" altLang="en-GB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6614160" y="4182110"/>
            <a:ext cx="47390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Kenaikan dan pengoptimalan dimanfaatkan untuk portofolio advertising.</a:t>
            </a:r>
            <a:endParaRPr lang="id-ID" altLang="en-GB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lying impression graphic design thank you for buying this template"/>
          <p:cNvSpPr/>
          <p:nvPr/>
        </p:nvSpPr>
        <p:spPr>
          <a:xfrm flipV="1">
            <a:off x="359296" y="5305944"/>
            <a:ext cx="3104108" cy="1552056"/>
          </a:xfrm>
          <a:custGeom>
            <a:avLst/>
            <a:gdLst>
              <a:gd name="connsiteX0" fmla="*/ 0 w 2779060"/>
              <a:gd name="connsiteY0" fmla="*/ 0 h 1389530"/>
              <a:gd name="connsiteX1" fmla="*/ 2779060 w 2779060"/>
              <a:gd name="connsiteY1" fmla="*/ 0 h 1389530"/>
              <a:gd name="connsiteX2" fmla="*/ 1389530 w 2779060"/>
              <a:gd name="connsiteY2" fmla="*/ 1389530 h 1389530"/>
              <a:gd name="connsiteX3" fmla="*/ 0 w 2779060"/>
              <a:gd name="connsiteY3" fmla="*/ 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060" h="1389530">
                <a:moveTo>
                  <a:pt x="0" y="0"/>
                </a:moveTo>
                <a:lnTo>
                  <a:pt x="2779060" y="0"/>
                </a:lnTo>
                <a:lnTo>
                  <a:pt x="1389530" y="1389530"/>
                </a:lnTo>
                <a:lnTo>
                  <a:pt x="0" y="0"/>
                </a:lnTo>
                <a:close/>
              </a:path>
            </a:pathLst>
          </a:custGeom>
          <a:solidFill>
            <a:srgbClr val="45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96060" y="2484755"/>
            <a:ext cx="8720455" cy="1758315"/>
            <a:chOff x="3223" y="3905"/>
            <a:chExt cx="13733" cy="2769"/>
          </a:xfrm>
        </p:grpSpPr>
        <p:sp>
          <p:nvSpPr>
            <p:cNvPr id="84" name="Flying impression graphic design thank you for buying this template"/>
            <p:cNvSpPr/>
            <p:nvPr/>
          </p:nvSpPr>
          <p:spPr>
            <a:xfrm flipH="1">
              <a:off x="10719" y="4054"/>
              <a:ext cx="6237" cy="24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id-ID" altLang="en-GB" sz="3200" b="1" dirty="0">
                  <a:solidFill>
                    <a:srgbClr val="0F232A"/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Rilis tepat waktu dan pergi tepat waktu</a:t>
              </a:r>
              <a:endParaRPr lang="id-ID" altLang="en-GB" sz="3200" b="1" dirty="0">
                <a:solidFill>
                  <a:srgbClr val="0F232A"/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</p:txBody>
        </p:sp>
        <p:sp>
          <p:nvSpPr>
            <p:cNvPr id="2" name="TextBox 76"/>
            <p:cNvSpPr txBox="1"/>
            <p:nvPr/>
          </p:nvSpPr>
          <p:spPr>
            <a:xfrm>
              <a:off x="3223" y="4249"/>
              <a:ext cx="6748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id-ID" altLang="en-GB" sz="4000" b="1" dirty="0">
                  <a:solidFill>
                    <a:schemeClr val="tx2">
                      <a:lumMod val="7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 Model Penyajian </a:t>
              </a:r>
              <a:endParaRPr lang="id-ID" altLang="en-GB" sz="40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r"/>
              <a:r>
                <a:rPr lang="id-ID" altLang="en-GB" sz="4000" b="1" dirty="0">
                  <a:solidFill>
                    <a:schemeClr val="tx2">
                      <a:lumMod val="7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film </a:t>
              </a:r>
              <a:r>
                <a:rPr lang="id-ID" altLang="en-GB" sz="4000" b="1" i="1" dirty="0">
                  <a:solidFill>
                    <a:schemeClr val="tx2">
                      <a:lumMod val="7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up-to-date</a:t>
              </a:r>
              <a:endParaRPr lang="id-ID" altLang="en-GB" sz="4000" b="1" i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</p:txBody>
        </p:sp>
        <p:sp>
          <p:nvSpPr>
            <p:cNvPr id="6" name="矩形 2"/>
            <p:cNvSpPr/>
            <p:nvPr/>
          </p:nvSpPr>
          <p:spPr>
            <a:xfrm rot="5400000">
              <a:off x="9056" y="5229"/>
              <a:ext cx="2769" cy="120"/>
            </a:xfrm>
            <a:prstGeom prst="rect">
              <a:avLst/>
            </a:prstGeom>
            <a:solidFill>
              <a:srgbClr val="00808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8" name="Flying impression graphic design thank you for buying this template"/>
          <p:cNvSpPr/>
          <p:nvPr/>
        </p:nvSpPr>
        <p:spPr>
          <a:xfrm>
            <a:off x="1149985" y="5333365"/>
            <a:ext cx="3009265" cy="1524635"/>
          </a:xfrm>
          <a:prstGeom prst="triangle">
            <a:avLst/>
          </a:prstGeom>
          <a:solidFill>
            <a:srgbClr val="008080">
              <a:alpha val="9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945222" y="1249558"/>
            <a:ext cx="301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6"/>
          <p:cNvSpPr txBox="1"/>
          <p:nvPr/>
        </p:nvSpPr>
        <p:spPr>
          <a:xfrm>
            <a:off x="964565" y="551180"/>
            <a:ext cx="9110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id-ID" sz="32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Model Penyajian film </a:t>
            </a:r>
            <a:r>
              <a:rPr lang="id-ID" sz="3200" b="1" i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up-to-date</a:t>
            </a:r>
            <a:endParaRPr lang="id-ID" sz="3200" b="1" i="1" dirty="0">
              <a:solidFill>
                <a:schemeClr val="tx2">
                  <a:lumMod val="7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71527" y="1861820"/>
            <a:ext cx="10999823" cy="3996055"/>
            <a:chOff x="980" y="3003"/>
            <a:chExt cx="17323" cy="6293"/>
          </a:xfrm>
        </p:grpSpPr>
        <p:sp>
          <p:nvSpPr>
            <p:cNvPr id="47" name="矩形 46"/>
            <p:cNvSpPr/>
            <p:nvPr/>
          </p:nvSpPr>
          <p:spPr>
            <a:xfrm>
              <a:off x="980" y="3169"/>
              <a:ext cx="861" cy="861"/>
            </a:xfrm>
            <a:prstGeom prst="rect">
              <a:avLst/>
            </a:prstGeom>
            <a:solidFill>
              <a:srgbClr val="008080">
                <a:alpha val="9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</a:rPr>
                <a:t>01</a:t>
              </a:r>
              <a:endParaRPr lang="en-US" altLang="zh-CN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80" y="7020"/>
              <a:ext cx="861" cy="861"/>
            </a:xfrm>
            <a:prstGeom prst="rect">
              <a:avLst/>
            </a:prstGeom>
            <a:solidFill>
              <a:srgbClr val="45587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</a:rPr>
                <a:t>02</a:t>
              </a:r>
              <a:endParaRPr lang="en-US" altLang="zh-CN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文本框 6"/>
            <p:cNvSpPr txBox="1"/>
            <p:nvPr/>
          </p:nvSpPr>
          <p:spPr>
            <a:xfrm>
              <a:off x="2053" y="3003"/>
              <a:ext cx="16250" cy="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id-ID" altLang="en-GB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Dataset</a:t>
              </a:r>
              <a:r>
                <a:rPr lang="id-ID" altLang="en-GB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 : 90 Judul Film barat (2016-2019)</a:t>
              </a:r>
              <a:endPara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id-ID" altLang="en-GB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Atribut : </a:t>
              </a:r>
              <a:endPara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id-ID" altLang="en-GB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1. Skor Metacritic, Rotten Tomatoes, IMDb, dan Google User</a:t>
              </a:r>
              <a:endPara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id-ID" altLang="en-GB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2. Rumah produksi dan distributor  </a:t>
              </a:r>
              <a:endPara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id-ID" altLang="en-GB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3. Lama penayangan </a:t>
              </a:r>
              <a:r>
                <a:rPr lang="id-ID" alt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(</a:t>
              </a:r>
              <a:r>
                <a:rPr lang="id-ID" altLang="en-GB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diambil dari google trends</a:t>
              </a:r>
              <a:r>
                <a:rPr lang="id-ID" alt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)</a:t>
              </a:r>
              <a:endParaRPr lang="id-ID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id-ID" altLang="en-GB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4. Sentiment Analysis twitter</a:t>
              </a:r>
              <a:endPara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</p:txBody>
        </p:sp>
        <p:sp>
          <p:nvSpPr>
            <p:cNvPr id="10" name="文本框 6"/>
            <p:cNvSpPr txBox="1"/>
            <p:nvPr/>
          </p:nvSpPr>
          <p:spPr>
            <a:xfrm>
              <a:off x="2053" y="7020"/>
              <a:ext cx="13966" cy="2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00000"/>
                </a:lnSpc>
              </a:pPr>
              <a:r>
                <a:rPr lang="id-ID" altLang="en-GB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Model </a:t>
              </a:r>
              <a:r>
                <a:rPr lang="id-ID" altLang="en-GB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: Decision Tree  </a:t>
              </a:r>
              <a:endPara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id-ID" altLang="en-GB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-&gt; Sederhana</a:t>
              </a:r>
              <a:endPara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id-ID" altLang="en-GB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-&gt; Menangani data kategorikal dan numerik</a:t>
              </a:r>
              <a:endPara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id-ID" altLang="en-GB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-&gt; </a:t>
              </a:r>
              <a:r>
                <a:rPr lang="id-ID" altLang="en-GB" sz="22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White-box ,</a:t>
              </a:r>
              <a:r>
                <a:rPr lang="id-ID" altLang="en-GB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 mudah untuk dijelaskan</a:t>
              </a:r>
              <a:endPara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</p:txBody>
        </p:sp>
      </p:grpSp>
      <p:sp>
        <p:nvSpPr>
          <p:cNvPr id="64" name="Flying impression graphic design thank you for buying this template"/>
          <p:cNvSpPr/>
          <p:nvPr/>
        </p:nvSpPr>
        <p:spPr>
          <a:xfrm flipV="1">
            <a:off x="8167891" y="5305944"/>
            <a:ext cx="3104108" cy="1552056"/>
          </a:xfrm>
          <a:custGeom>
            <a:avLst/>
            <a:gdLst>
              <a:gd name="connsiteX0" fmla="*/ 0 w 2779060"/>
              <a:gd name="connsiteY0" fmla="*/ 0 h 1389530"/>
              <a:gd name="connsiteX1" fmla="*/ 2779060 w 2779060"/>
              <a:gd name="connsiteY1" fmla="*/ 0 h 1389530"/>
              <a:gd name="connsiteX2" fmla="*/ 1389530 w 2779060"/>
              <a:gd name="connsiteY2" fmla="*/ 1389530 h 1389530"/>
              <a:gd name="connsiteX3" fmla="*/ 0 w 2779060"/>
              <a:gd name="connsiteY3" fmla="*/ 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060" h="1389530">
                <a:moveTo>
                  <a:pt x="0" y="0"/>
                </a:moveTo>
                <a:lnTo>
                  <a:pt x="2779060" y="0"/>
                </a:lnTo>
                <a:lnTo>
                  <a:pt x="1389530" y="1389530"/>
                </a:lnTo>
                <a:lnTo>
                  <a:pt x="0" y="0"/>
                </a:lnTo>
                <a:close/>
              </a:path>
            </a:pathLst>
          </a:custGeom>
          <a:solidFill>
            <a:srgbClr val="45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Flying impression graphic design thank you for buying this template"/>
          <p:cNvSpPr/>
          <p:nvPr/>
        </p:nvSpPr>
        <p:spPr>
          <a:xfrm>
            <a:off x="8958580" y="5333365"/>
            <a:ext cx="3009265" cy="1524635"/>
          </a:xfrm>
          <a:prstGeom prst="triangle">
            <a:avLst/>
          </a:prstGeom>
          <a:solidFill>
            <a:srgbClr val="008080">
              <a:alpha val="9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945222" y="1249558"/>
            <a:ext cx="301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6"/>
          <p:cNvSpPr txBox="1"/>
          <p:nvPr/>
        </p:nvSpPr>
        <p:spPr>
          <a:xfrm>
            <a:off x="964565" y="535940"/>
            <a:ext cx="10785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id-ID" sz="32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Pembentukan Dataset </a:t>
            </a:r>
            <a:endParaRPr lang="id-ID" sz="3200" b="1" i="1" dirty="0">
              <a:solidFill>
                <a:schemeClr val="tx2">
                  <a:lumMod val="7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71245" y="1608455"/>
            <a:ext cx="11000105" cy="937512"/>
            <a:chOff x="980" y="3003"/>
            <a:chExt cx="17323" cy="1371"/>
          </a:xfrm>
        </p:grpSpPr>
        <p:sp>
          <p:nvSpPr>
            <p:cNvPr id="47" name="矩形 46"/>
            <p:cNvSpPr/>
            <p:nvPr/>
          </p:nvSpPr>
          <p:spPr>
            <a:xfrm>
              <a:off x="980" y="3169"/>
              <a:ext cx="861" cy="861"/>
            </a:xfrm>
            <a:prstGeom prst="rect">
              <a:avLst/>
            </a:prstGeom>
            <a:solidFill>
              <a:srgbClr val="008080">
                <a:alpha val="9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</a:rPr>
                <a:t>01</a:t>
              </a:r>
              <a:endParaRPr lang="en-US" altLang="zh-CN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文本框 6"/>
            <p:cNvSpPr txBox="1"/>
            <p:nvPr/>
          </p:nvSpPr>
          <p:spPr>
            <a:xfrm>
              <a:off x="2053" y="3003"/>
              <a:ext cx="16250" cy="1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id-ID" altLang="en-GB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Skor Metacritic, Rotten Tomatoes, IMDb, Rumah produksi, Distributor  </a:t>
              </a:r>
              <a:endPara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lnSpc>
                  <a:spcPct val="100000"/>
                </a:lnSpc>
              </a:pPr>
              <a:endPara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</p:txBody>
        </p:sp>
      </p:grpSp>
      <p:sp>
        <p:nvSpPr>
          <p:cNvPr id="64" name="Flying impression graphic design thank you for buying this template"/>
          <p:cNvSpPr/>
          <p:nvPr/>
        </p:nvSpPr>
        <p:spPr>
          <a:xfrm flipV="1">
            <a:off x="8167891" y="5305944"/>
            <a:ext cx="3104108" cy="1552056"/>
          </a:xfrm>
          <a:custGeom>
            <a:avLst/>
            <a:gdLst>
              <a:gd name="connsiteX0" fmla="*/ 0 w 2779060"/>
              <a:gd name="connsiteY0" fmla="*/ 0 h 1389530"/>
              <a:gd name="connsiteX1" fmla="*/ 2779060 w 2779060"/>
              <a:gd name="connsiteY1" fmla="*/ 0 h 1389530"/>
              <a:gd name="connsiteX2" fmla="*/ 1389530 w 2779060"/>
              <a:gd name="connsiteY2" fmla="*/ 1389530 h 1389530"/>
              <a:gd name="connsiteX3" fmla="*/ 0 w 2779060"/>
              <a:gd name="connsiteY3" fmla="*/ 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060" h="1389530">
                <a:moveTo>
                  <a:pt x="0" y="0"/>
                </a:moveTo>
                <a:lnTo>
                  <a:pt x="2779060" y="0"/>
                </a:lnTo>
                <a:lnTo>
                  <a:pt x="1389530" y="1389530"/>
                </a:lnTo>
                <a:lnTo>
                  <a:pt x="0" y="0"/>
                </a:lnTo>
                <a:close/>
              </a:path>
            </a:pathLst>
          </a:custGeom>
          <a:solidFill>
            <a:srgbClr val="45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Flying impression graphic design thank you for buying this template"/>
          <p:cNvSpPr/>
          <p:nvPr/>
        </p:nvSpPr>
        <p:spPr>
          <a:xfrm>
            <a:off x="8958580" y="5333365"/>
            <a:ext cx="3009265" cy="1524635"/>
          </a:xfrm>
          <a:prstGeom prst="triangle">
            <a:avLst/>
          </a:prstGeom>
          <a:solidFill>
            <a:srgbClr val="008080">
              <a:alpha val="9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43375" y="2560955"/>
            <a:ext cx="3905250" cy="4057650"/>
          </a:xfrm>
          <a:prstGeom prst="rect">
            <a:avLst/>
          </a:prstGeom>
          <a:effectLst>
            <a:outerShdw blurRad="2159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s 12"/>
          <p:cNvSpPr/>
          <p:nvPr/>
        </p:nvSpPr>
        <p:spPr>
          <a:xfrm>
            <a:off x="4247515" y="5333365"/>
            <a:ext cx="3620770" cy="11836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/>
          </a:p>
        </p:txBody>
      </p:sp>
      <p:sp>
        <p:nvSpPr>
          <p:cNvPr id="18" name="Text Box 17"/>
          <p:cNvSpPr txBox="1"/>
          <p:nvPr/>
        </p:nvSpPr>
        <p:spPr>
          <a:xfrm>
            <a:off x="8520430" y="535940"/>
            <a:ext cx="3050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 </a:t>
            </a:r>
            <a:r>
              <a:rPr lang="id-ID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ugm.id/datasetcineplex21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945222" y="1249558"/>
            <a:ext cx="301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6"/>
          <p:cNvSpPr txBox="1"/>
          <p:nvPr/>
        </p:nvSpPr>
        <p:spPr>
          <a:xfrm>
            <a:off x="964565" y="535940"/>
            <a:ext cx="10307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id-ID" sz="32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Pembentukan Dataset </a:t>
            </a:r>
            <a:endParaRPr lang="id-ID" sz="3200" b="1" i="1" dirty="0">
              <a:solidFill>
                <a:schemeClr val="tx2">
                  <a:lumMod val="7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64" name="Flying impression graphic design thank you for buying this template"/>
          <p:cNvSpPr/>
          <p:nvPr/>
        </p:nvSpPr>
        <p:spPr>
          <a:xfrm flipV="1">
            <a:off x="8167891" y="5305944"/>
            <a:ext cx="3104108" cy="1552056"/>
          </a:xfrm>
          <a:custGeom>
            <a:avLst/>
            <a:gdLst>
              <a:gd name="connsiteX0" fmla="*/ 0 w 2779060"/>
              <a:gd name="connsiteY0" fmla="*/ 0 h 1389530"/>
              <a:gd name="connsiteX1" fmla="*/ 2779060 w 2779060"/>
              <a:gd name="connsiteY1" fmla="*/ 0 h 1389530"/>
              <a:gd name="connsiteX2" fmla="*/ 1389530 w 2779060"/>
              <a:gd name="connsiteY2" fmla="*/ 1389530 h 1389530"/>
              <a:gd name="connsiteX3" fmla="*/ 0 w 2779060"/>
              <a:gd name="connsiteY3" fmla="*/ 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060" h="1389530">
                <a:moveTo>
                  <a:pt x="0" y="0"/>
                </a:moveTo>
                <a:lnTo>
                  <a:pt x="2779060" y="0"/>
                </a:lnTo>
                <a:lnTo>
                  <a:pt x="1389530" y="1389530"/>
                </a:lnTo>
                <a:lnTo>
                  <a:pt x="0" y="0"/>
                </a:lnTo>
                <a:close/>
              </a:path>
            </a:pathLst>
          </a:custGeom>
          <a:solidFill>
            <a:srgbClr val="45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Flying impression graphic design thank you for buying this template"/>
          <p:cNvSpPr/>
          <p:nvPr/>
        </p:nvSpPr>
        <p:spPr>
          <a:xfrm>
            <a:off x="8958580" y="5333365"/>
            <a:ext cx="3009265" cy="1524635"/>
          </a:xfrm>
          <a:prstGeom prst="triangle">
            <a:avLst/>
          </a:prstGeom>
          <a:solidFill>
            <a:srgbClr val="008080">
              <a:alpha val="9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71527" y="1845051"/>
            <a:ext cx="546538" cy="546538"/>
          </a:xfrm>
          <a:prstGeom prst="rect">
            <a:avLst/>
          </a:prstGeom>
          <a:solidFill>
            <a:srgbClr val="45587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45615" y="1734185"/>
            <a:ext cx="419989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Lama penayangan </a:t>
            </a:r>
            <a:r>
              <a:rPr lang="id-ID" altLang="en-GB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(</a:t>
            </a:r>
            <a:r>
              <a:rPr lang="id-ID" altLang="en-GB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diambil dari google trends).</a:t>
            </a:r>
            <a:endParaRPr lang="id-ID" altLang="en-GB" sz="2200" i="1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  <a:sym typeface="+mn-ea"/>
            </a:endParaRPr>
          </a:p>
          <a:p>
            <a:endParaRPr lang="id-ID" altLang="en-GB" sz="2200" i="1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  <a:sym typeface="+mn-ea"/>
            </a:endParaRPr>
          </a:p>
          <a:p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Dihitung berapa minggu dari tanggal rilis film tren menyentuh angka 20%.</a:t>
            </a:r>
            <a:endParaRPr lang="id-ID" altLang="en-GB" sz="2200" i="1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  <a:sym typeface="+mn-ea"/>
            </a:endParaRPr>
          </a:p>
          <a:p>
            <a:endParaRPr lang="id-ID" altLang="en-GB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  <a:sym typeface="+mn-ea"/>
            </a:endParaRPr>
          </a:p>
          <a:p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Kelas penayangan 2,3,4,5, dan 6 minggu.</a:t>
            </a:r>
            <a:endParaRPr lang="id-ID" altLang="en-US" sz="2200"/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42710" y="1569720"/>
            <a:ext cx="4619625" cy="4114800"/>
          </a:xfrm>
          <a:prstGeom prst="rect">
            <a:avLst/>
          </a:prstGeom>
          <a:effectLst>
            <a:outerShdw blurRad="2159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s 12"/>
          <p:cNvSpPr/>
          <p:nvPr/>
        </p:nvSpPr>
        <p:spPr>
          <a:xfrm>
            <a:off x="9468485" y="3764915"/>
            <a:ext cx="704215" cy="16002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/>
          </a:p>
        </p:txBody>
      </p:sp>
      <p:sp>
        <p:nvSpPr>
          <p:cNvPr id="18" name="Text Box 17"/>
          <p:cNvSpPr txBox="1"/>
          <p:nvPr/>
        </p:nvSpPr>
        <p:spPr>
          <a:xfrm>
            <a:off x="8520430" y="535940"/>
            <a:ext cx="3050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 </a:t>
            </a:r>
            <a:r>
              <a:rPr lang="id-ID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ugm.id/datasetcineplex21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30770" y="2161540"/>
            <a:ext cx="4762500" cy="32575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06080" y="4946650"/>
            <a:ext cx="3676650" cy="219075"/>
          </a:xfrm>
          <a:prstGeom prst="rect">
            <a:avLst/>
          </a:prstGeom>
          <a:solidFill>
            <a:srgbClr val="00808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1056951" y="1578292"/>
            <a:ext cx="3521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altLang="en-US" sz="32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Profil Perusahaan</a:t>
            </a:r>
            <a:endParaRPr lang="en-GB" altLang="en-US" sz="3200" b="1" dirty="0">
              <a:solidFill>
                <a:schemeClr val="tx2">
                  <a:lumMod val="7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6640" y="2316480"/>
            <a:ext cx="5650865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Jaringan bioskop di Indonesia yang tersebar di beberapa kota besar di seluruh Indonesia</a:t>
            </a:r>
            <a:r>
              <a:rPr lang="en-GB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.</a:t>
            </a:r>
            <a:endParaRPr lang="en-GB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Memiliki 4 merk terpisah (Cinema XXI, The Premiere, Cinema 21, dan IMAX).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945222" y="1249558"/>
            <a:ext cx="301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416165" y="5419090"/>
            <a:ext cx="5229225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30000"/>
              </a:lnSpc>
            </a:pPr>
            <a:r>
              <a:rPr lang="en-GB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Sumber gambar: id.bookmyshow.com</a:t>
            </a:r>
            <a:endParaRPr lang="en-GB" altLang="en-US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945222" y="1249558"/>
            <a:ext cx="301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6"/>
          <p:cNvSpPr txBox="1"/>
          <p:nvPr/>
        </p:nvSpPr>
        <p:spPr>
          <a:xfrm>
            <a:off x="964565" y="535940"/>
            <a:ext cx="106064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id-ID" sz="32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Pembentukan Dataset </a:t>
            </a:r>
            <a:endParaRPr lang="id-ID" sz="3200" b="1" i="1" dirty="0">
              <a:solidFill>
                <a:schemeClr val="tx2">
                  <a:lumMod val="7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  <a:p>
            <a:pPr algn="l"/>
            <a:endParaRPr lang="id-ID" sz="3200" b="1" i="1" dirty="0">
              <a:solidFill>
                <a:schemeClr val="tx2">
                  <a:lumMod val="7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64" name="Flying impression graphic design thank you for buying this template"/>
          <p:cNvSpPr/>
          <p:nvPr/>
        </p:nvSpPr>
        <p:spPr>
          <a:xfrm flipV="1">
            <a:off x="8167891" y="5305944"/>
            <a:ext cx="3104108" cy="1552056"/>
          </a:xfrm>
          <a:custGeom>
            <a:avLst/>
            <a:gdLst>
              <a:gd name="connsiteX0" fmla="*/ 0 w 2779060"/>
              <a:gd name="connsiteY0" fmla="*/ 0 h 1389530"/>
              <a:gd name="connsiteX1" fmla="*/ 2779060 w 2779060"/>
              <a:gd name="connsiteY1" fmla="*/ 0 h 1389530"/>
              <a:gd name="connsiteX2" fmla="*/ 1389530 w 2779060"/>
              <a:gd name="connsiteY2" fmla="*/ 1389530 h 1389530"/>
              <a:gd name="connsiteX3" fmla="*/ 0 w 2779060"/>
              <a:gd name="connsiteY3" fmla="*/ 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060" h="1389530">
                <a:moveTo>
                  <a:pt x="0" y="0"/>
                </a:moveTo>
                <a:lnTo>
                  <a:pt x="2779060" y="0"/>
                </a:lnTo>
                <a:lnTo>
                  <a:pt x="1389530" y="1389530"/>
                </a:lnTo>
                <a:lnTo>
                  <a:pt x="0" y="0"/>
                </a:lnTo>
                <a:close/>
              </a:path>
            </a:pathLst>
          </a:custGeom>
          <a:solidFill>
            <a:srgbClr val="45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Flying impression graphic design thank you for buying this template"/>
          <p:cNvSpPr/>
          <p:nvPr/>
        </p:nvSpPr>
        <p:spPr>
          <a:xfrm>
            <a:off x="8958580" y="5333365"/>
            <a:ext cx="3009265" cy="1524635"/>
          </a:xfrm>
          <a:prstGeom prst="triangle">
            <a:avLst/>
          </a:prstGeom>
          <a:solidFill>
            <a:srgbClr val="008080">
              <a:alpha val="9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46"/>
          <p:cNvSpPr/>
          <p:nvPr/>
        </p:nvSpPr>
        <p:spPr>
          <a:xfrm>
            <a:off x="1071245" y="1722120"/>
            <a:ext cx="546735" cy="588645"/>
          </a:xfrm>
          <a:prstGeom prst="rect">
            <a:avLst/>
          </a:prstGeom>
          <a:solidFill>
            <a:srgbClr val="008080">
              <a:alpha val="9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id-ID" altLang="en-US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id-ID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52600" y="1722120"/>
            <a:ext cx="419290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Sentiment Analysis Twitter diambil dari 10.000 tweet tentang film.</a:t>
            </a:r>
            <a:endParaRPr lang="id-ID" altLang="en-GB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  <a:p>
            <a:pPr algn="l">
              <a:lnSpc>
                <a:spcPct val="100000"/>
              </a:lnSpc>
            </a:pPr>
            <a:endParaRPr lang="id-ID" altLang="en-GB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  <a:p>
            <a:pPr algn="l">
              <a:lnSpc>
                <a:spcPct val="100000"/>
              </a:lnSpc>
            </a:pP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Interval pengambilan tweet adalah 2 bulan sebelum film dirilis.</a:t>
            </a:r>
            <a:endParaRPr lang="id-ID" altLang="en-GB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  <a:sym typeface="+mn-ea"/>
            </a:endParaRPr>
          </a:p>
          <a:p>
            <a:pPr algn="l">
              <a:lnSpc>
                <a:spcPct val="100000"/>
              </a:lnSpc>
            </a:pPr>
            <a:endParaRPr lang="id-ID" altLang="en-GB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  <a:p>
            <a:pPr algn="l">
              <a:lnSpc>
                <a:spcPct val="100000"/>
              </a:lnSpc>
            </a:pP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Diolah dengan </a:t>
            </a:r>
            <a:r>
              <a:rPr lang="id-ID" altLang="en-GB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Natural Language Processing </a:t>
            </a: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menjadi persentase kelas positif dan kelas negatif.</a:t>
            </a:r>
            <a:endParaRPr lang="id-ID" altLang="en-GB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pic>
        <p:nvPicPr>
          <p:cNvPr id="16" name="Content Placeholder 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15735" y="2113280"/>
            <a:ext cx="4514850" cy="3371850"/>
          </a:xfrm>
          <a:prstGeom prst="rect">
            <a:avLst/>
          </a:prstGeom>
          <a:effectLst>
            <a:outerShdw blurRad="406400" dir="2700000" sx="103000" sy="103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 Box 17"/>
          <p:cNvSpPr txBox="1"/>
          <p:nvPr/>
        </p:nvSpPr>
        <p:spPr>
          <a:xfrm>
            <a:off x="8520430" y="535940"/>
            <a:ext cx="3050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 </a:t>
            </a:r>
            <a:r>
              <a:rPr lang="id-ID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ugm.id/datasetcineplex21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945222" y="1249558"/>
            <a:ext cx="301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6"/>
          <p:cNvSpPr txBox="1"/>
          <p:nvPr/>
        </p:nvSpPr>
        <p:spPr>
          <a:xfrm>
            <a:off x="964565" y="551180"/>
            <a:ext cx="9110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id-ID" sz="32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Insight Dataset</a:t>
            </a:r>
            <a:endParaRPr lang="id-ID" sz="3200" b="1" dirty="0">
              <a:solidFill>
                <a:schemeClr val="tx2">
                  <a:lumMod val="7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64" name="Flying impression graphic design thank you for buying this template"/>
          <p:cNvSpPr/>
          <p:nvPr/>
        </p:nvSpPr>
        <p:spPr>
          <a:xfrm flipV="1">
            <a:off x="8167891" y="5305944"/>
            <a:ext cx="3104108" cy="1552056"/>
          </a:xfrm>
          <a:custGeom>
            <a:avLst/>
            <a:gdLst>
              <a:gd name="connsiteX0" fmla="*/ 0 w 2779060"/>
              <a:gd name="connsiteY0" fmla="*/ 0 h 1389530"/>
              <a:gd name="connsiteX1" fmla="*/ 2779060 w 2779060"/>
              <a:gd name="connsiteY1" fmla="*/ 0 h 1389530"/>
              <a:gd name="connsiteX2" fmla="*/ 1389530 w 2779060"/>
              <a:gd name="connsiteY2" fmla="*/ 1389530 h 1389530"/>
              <a:gd name="connsiteX3" fmla="*/ 0 w 2779060"/>
              <a:gd name="connsiteY3" fmla="*/ 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060" h="1389530">
                <a:moveTo>
                  <a:pt x="0" y="0"/>
                </a:moveTo>
                <a:lnTo>
                  <a:pt x="2779060" y="0"/>
                </a:lnTo>
                <a:lnTo>
                  <a:pt x="1389530" y="1389530"/>
                </a:lnTo>
                <a:lnTo>
                  <a:pt x="0" y="0"/>
                </a:lnTo>
                <a:close/>
              </a:path>
            </a:pathLst>
          </a:custGeom>
          <a:solidFill>
            <a:srgbClr val="45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Flying impression graphic design thank you for buying this template"/>
          <p:cNvSpPr/>
          <p:nvPr/>
        </p:nvSpPr>
        <p:spPr>
          <a:xfrm>
            <a:off x="8958580" y="5333365"/>
            <a:ext cx="3009265" cy="1524635"/>
          </a:xfrm>
          <a:prstGeom prst="triangle">
            <a:avLst/>
          </a:prstGeom>
          <a:solidFill>
            <a:srgbClr val="008080">
              <a:alpha val="9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8520430" y="535940"/>
            <a:ext cx="3050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 </a:t>
            </a:r>
            <a:r>
              <a:rPr lang="id-ID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ugm.id/datasetcineplex21</a:t>
            </a:r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4646295" y="1643380"/>
            <a:ext cx="325056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16 dari 25 film dengan lama tayang 5-6 minggu adalah film keluarga</a:t>
            </a:r>
            <a:endParaRPr lang="id-ID" altLang="en-GB" sz="2200" b="1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4565" y="1528445"/>
            <a:ext cx="2994660" cy="4624705"/>
          </a:xfrm>
          <a:prstGeom prst="rect">
            <a:avLst/>
          </a:prstGeom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燕尾形 23"/>
          <p:cNvSpPr/>
          <p:nvPr/>
        </p:nvSpPr>
        <p:spPr>
          <a:xfrm rot="240000">
            <a:off x="8148320" y="2016760"/>
            <a:ext cx="360045" cy="360045"/>
          </a:xfrm>
          <a:prstGeom prst="chevron">
            <a:avLst/>
          </a:prstGeom>
          <a:solidFill>
            <a:srgbClr val="008080">
              <a:alpha val="90000"/>
            </a:srgbClr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4646295" y="3404870"/>
            <a:ext cx="41929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Bioskop masih menjadi pilihan untuk </a:t>
            </a:r>
            <a:r>
              <a:rPr lang="id-ID" altLang="en-GB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Quality-time </a:t>
            </a: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bersama keluarga</a:t>
            </a:r>
            <a:endParaRPr lang="id-ID" altLang="en-GB" sz="2200" b="1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  <a:sym typeface="+mn-ea"/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8839200" y="1643380"/>
            <a:ext cx="32454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Film keluarga memiliki pasar yang luas sehingga mampu bertahan lama</a:t>
            </a:r>
            <a:endParaRPr lang="id-ID" altLang="en-GB" sz="2200" b="1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12" name="燕尾形 23"/>
          <p:cNvSpPr/>
          <p:nvPr/>
        </p:nvSpPr>
        <p:spPr>
          <a:xfrm rot="5400000">
            <a:off x="6091555" y="2917825"/>
            <a:ext cx="360045" cy="360045"/>
          </a:xfrm>
          <a:prstGeom prst="chevron">
            <a:avLst/>
          </a:prstGeom>
          <a:solidFill>
            <a:srgbClr val="008080">
              <a:alpha val="90000"/>
            </a:srgbClr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燕尾形 23"/>
          <p:cNvSpPr/>
          <p:nvPr/>
        </p:nvSpPr>
        <p:spPr>
          <a:xfrm rot="5400000">
            <a:off x="6091555" y="4511675"/>
            <a:ext cx="360045" cy="360045"/>
          </a:xfrm>
          <a:prstGeom prst="chevron">
            <a:avLst/>
          </a:prstGeom>
          <a:solidFill>
            <a:srgbClr val="008080">
              <a:alpha val="90000"/>
            </a:srgbClr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文本框 6"/>
          <p:cNvSpPr txBox="1"/>
          <p:nvPr/>
        </p:nvSpPr>
        <p:spPr>
          <a:xfrm>
            <a:off x="4646295" y="5046345"/>
            <a:ext cx="41929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Online Streaming tidak bisa menjadi sarana rekreasi seperti bioskop</a:t>
            </a:r>
            <a:endParaRPr lang="id-ID" altLang="en-GB" sz="2200" b="1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945222" y="1249558"/>
            <a:ext cx="301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6"/>
          <p:cNvSpPr txBox="1"/>
          <p:nvPr/>
        </p:nvSpPr>
        <p:spPr>
          <a:xfrm>
            <a:off x="964565" y="551180"/>
            <a:ext cx="9110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id-ID" sz="32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Insight Dataset</a:t>
            </a:r>
            <a:endParaRPr lang="id-ID" sz="3200" b="1" dirty="0">
              <a:solidFill>
                <a:schemeClr val="tx2">
                  <a:lumMod val="7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64" name="Flying impression graphic design thank you for buying this template"/>
          <p:cNvSpPr/>
          <p:nvPr/>
        </p:nvSpPr>
        <p:spPr>
          <a:xfrm flipV="1">
            <a:off x="8167891" y="5305944"/>
            <a:ext cx="3104108" cy="1552056"/>
          </a:xfrm>
          <a:custGeom>
            <a:avLst/>
            <a:gdLst>
              <a:gd name="connsiteX0" fmla="*/ 0 w 2779060"/>
              <a:gd name="connsiteY0" fmla="*/ 0 h 1389530"/>
              <a:gd name="connsiteX1" fmla="*/ 2779060 w 2779060"/>
              <a:gd name="connsiteY1" fmla="*/ 0 h 1389530"/>
              <a:gd name="connsiteX2" fmla="*/ 1389530 w 2779060"/>
              <a:gd name="connsiteY2" fmla="*/ 1389530 h 1389530"/>
              <a:gd name="connsiteX3" fmla="*/ 0 w 2779060"/>
              <a:gd name="connsiteY3" fmla="*/ 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060" h="1389530">
                <a:moveTo>
                  <a:pt x="0" y="0"/>
                </a:moveTo>
                <a:lnTo>
                  <a:pt x="2779060" y="0"/>
                </a:lnTo>
                <a:lnTo>
                  <a:pt x="1389530" y="1389530"/>
                </a:lnTo>
                <a:lnTo>
                  <a:pt x="0" y="0"/>
                </a:lnTo>
                <a:close/>
              </a:path>
            </a:pathLst>
          </a:custGeom>
          <a:solidFill>
            <a:srgbClr val="45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Flying impression graphic design thank you for buying this template"/>
          <p:cNvSpPr/>
          <p:nvPr/>
        </p:nvSpPr>
        <p:spPr>
          <a:xfrm>
            <a:off x="8958580" y="5333365"/>
            <a:ext cx="3009265" cy="1524635"/>
          </a:xfrm>
          <a:prstGeom prst="triangle">
            <a:avLst/>
          </a:prstGeom>
          <a:solidFill>
            <a:srgbClr val="008080">
              <a:alpha val="9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8520430" y="535940"/>
            <a:ext cx="3050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 </a:t>
            </a:r>
            <a:r>
              <a:rPr lang="id-ID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ugm.id/datasetcineplex21</a:t>
            </a:r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7774940" y="2075180"/>
            <a:ext cx="41929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Bulan Desember memiliki rerata penayangan tertinggi (4.75 minggu)</a:t>
            </a:r>
            <a:endParaRPr lang="id-ID" altLang="en-GB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030" y="2075180"/>
            <a:ext cx="6847840" cy="2863215"/>
          </a:xfrm>
          <a:prstGeom prst="rect">
            <a:avLst/>
          </a:prstGeom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燕尾形 23"/>
          <p:cNvSpPr/>
          <p:nvPr/>
        </p:nvSpPr>
        <p:spPr>
          <a:xfrm rot="5400000">
            <a:off x="9539605" y="3282950"/>
            <a:ext cx="360045" cy="360045"/>
          </a:xfrm>
          <a:prstGeom prst="chevron">
            <a:avLst/>
          </a:prstGeom>
          <a:solidFill>
            <a:srgbClr val="008080">
              <a:alpha val="90000"/>
            </a:srgbClr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7774940" y="3831590"/>
            <a:ext cx="41929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Sarana Rekreasi keluarga saat libur panjang</a:t>
            </a:r>
            <a:endParaRPr lang="id-ID" altLang="en-GB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945222" y="1249558"/>
            <a:ext cx="301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6"/>
          <p:cNvSpPr txBox="1"/>
          <p:nvPr/>
        </p:nvSpPr>
        <p:spPr>
          <a:xfrm>
            <a:off x="964565" y="551180"/>
            <a:ext cx="9110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id-ID" sz="32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Model : Decision Tree</a:t>
            </a:r>
            <a:endParaRPr lang="id-ID" sz="3200" b="1" i="1" dirty="0">
              <a:solidFill>
                <a:schemeClr val="tx2">
                  <a:lumMod val="7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64" name="Flying impression graphic design thank you for buying this template"/>
          <p:cNvSpPr/>
          <p:nvPr/>
        </p:nvSpPr>
        <p:spPr>
          <a:xfrm flipV="1">
            <a:off x="8167891" y="5305944"/>
            <a:ext cx="3104108" cy="1552056"/>
          </a:xfrm>
          <a:custGeom>
            <a:avLst/>
            <a:gdLst>
              <a:gd name="connsiteX0" fmla="*/ 0 w 2779060"/>
              <a:gd name="connsiteY0" fmla="*/ 0 h 1389530"/>
              <a:gd name="connsiteX1" fmla="*/ 2779060 w 2779060"/>
              <a:gd name="connsiteY1" fmla="*/ 0 h 1389530"/>
              <a:gd name="connsiteX2" fmla="*/ 1389530 w 2779060"/>
              <a:gd name="connsiteY2" fmla="*/ 1389530 h 1389530"/>
              <a:gd name="connsiteX3" fmla="*/ 0 w 2779060"/>
              <a:gd name="connsiteY3" fmla="*/ 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060" h="1389530">
                <a:moveTo>
                  <a:pt x="0" y="0"/>
                </a:moveTo>
                <a:lnTo>
                  <a:pt x="2779060" y="0"/>
                </a:lnTo>
                <a:lnTo>
                  <a:pt x="1389530" y="1389530"/>
                </a:lnTo>
                <a:lnTo>
                  <a:pt x="0" y="0"/>
                </a:lnTo>
                <a:close/>
              </a:path>
            </a:pathLst>
          </a:custGeom>
          <a:solidFill>
            <a:srgbClr val="45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Flying impression graphic design thank you for buying this template"/>
          <p:cNvSpPr/>
          <p:nvPr/>
        </p:nvSpPr>
        <p:spPr>
          <a:xfrm>
            <a:off x="8958580" y="5333365"/>
            <a:ext cx="3009265" cy="1524635"/>
          </a:xfrm>
          <a:prstGeom prst="triangle">
            <a:avLst/>
          </a:prstGeom>
          <a:solidFill>
            <a:srgbClr val="008080">
              <a:alpha val="9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8520430" y="535940"/>
            <a:ext cx="2941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 </a:t>
            </a:r>
            <a:r>
              <a:rPr lang="id-ID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ugm.id/modelcineplex21</a:t>
            </a:r>
            <a:endParaRPr lang="en-US"/>
          </a:p>
        </p:txBody>
      </p:sp>
      <p:sp>
        <p:nvSpPr>
          <p:cNvPr id="47" name="矩形 46"/>
          <p:cNvSpPr/>
          <p:nvPr/>
        </p:nvSpPr>
        <p:spPr>
          <a:xfrm>
            <a:off x="1414780" y="1871980"/>
            <a:ext cx="217805" cy="229235"/>
          </a:xfrm>
          <a:prstGeom prst="rect">
            <a:avLst/>
          </a:prstGeom>
          <a:solidFill>
            <a:srgbClr val="008080">
              <a:alpha val="9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52600" y="1722120"/>
            <a:ext cx="95192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Menggunakan bahasa pemrograman R dengan library G5.0 untuk model Decision Tree</a:t>
            </a:r>
            <a:endParaRPr lang="id-ID" altLang="en-GB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  <a:sym typeface="+mn-ea"/>
            </a:endParaRPr>
          </a:p>
          <a:p>
            <a:pPr algn="l">
              <a:lnSpc>
                <a:spcPct val="100000"/>
              </a:lnSpc>
            </a:pPr>
            <a:endParaRPr lang="id-ID" altLang="en-GB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  <a:p>
            <a:pPr algn="l">
              <a:lnSpc>
                <a:spcPct val="100000"/>
              </a:lnSpc>
            </a:pP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Tingkat akurasi mencapai </a:t>
            </a:r>
            <a:r>
              <a:rPr lang="id-ID" altLang="en-GB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85.0%</a:t>
            </a:r>
            <a:endParaRPr lang="id-ID" altLang="en-GB" sz="2200" b="1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2" name="矩形 46"/>
          <p:cNvSpPr/>
          <p:nvPr/>
        </p:nvSpPr>
        <p:spPr>
          <a:xfrm>
            <a:off x="1414780" y="2851150"/>
            <a:ext cx="217805" cy="229235"/>
          </a:xfrm>
          <a:prstGeom prst="rect">
            <a:avLst/>
          </a:prstGeom>
          <a:solidFill>
            <a:srgbClr val="008080">
              <a:alpha val="9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8870"/>
            <a:ext cx="10515600" cy="1402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945222" y="1249558"/>
            <a:ext cx="301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6"/>
          <p:cNvSpPr txBox="1"/>
          <p:nvPr/>
        </p:nvSpPr>
        <p:spPr>
          <a:xfrm>
            <a:off x="964565" y="551180"/>
            <a:ext cx="9110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id-ID" sz="32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Analisis Model : Decision Tree</a:t>
            </a:r>
            <a:endParaRPr lang="id-ID" sz="3200" b="1" i="1" dirty="0">
              <a:solidFill>
                <a:schemeClr val="tx2">
                  <a:lumMod val="7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64" name="Flying impression graphic design thank you for buying this template"/>
          <p:cNvSpPr/>
          <p:nvPr/>
        </p:nvSpPr>
        <p:spPr>
          <a:xfrm flipV="1">
            <a:off x="8167891" y="5305944"/>
            <a:ext cx="3104108" cy="1552056"/>
          </a:xfrm>
          <a:custGeom>
            <a:avLst/>
            <a:gdLst>
              <a:gd name="connsiteX0" fmla="*/ 0 w 2779060"/>
              <a:gd name="connsiteY0" fmla="*/ 0 h 1389530"/>
              <a:gd name="connsiteX1" fmla="*/ 2779060 w 2779060"/>
              <a:gd name="connsiteY1" fmla="*/ 0 h 1389530"/>
              <a:gd name="connsiteX2" fmla="*/ 1389530 w 2779060"/>
              <a:gd name="connsiteY2" fmla="*/ 1389530 h 1389530"/>
              <a:gd name="connsiteX3" fmla="*/ 0 w 2779060"/>
              <a:gd name="connsiteY3" fmla="*/ 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060" h="1389530">
                <a:moveTo>
                  <a:pt x="0" y="0"/>
                </a:moveTo>
                <a:lnTo>
                  <a:pt x="2779060" y="0"/>
                </a:lnTo>
                <a:lnTo>
                  <a:pt x="1389530" y="1389530"/>
                </a:lnTo>
                <a:lnTo>
                  <a:pt x="0" y="0"/>
                </a:lnTo>
                <a:close/>
              </a:path>
            </a:pathLst>
          </a:custGeom>
          <a:solidFill>
            <a:srgbClr val="45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Flying impression graphic design thank you for buying this template"/>
          <p:cNvSpPr/>
          <p:nvPr/>
        </p:nvSpPr>
        <p:spPr>
          <a:xfrm>
            <a:off x="8958580" y="5333365"/>
            <a:ext cx="3009265" cy="1524635"/>
          </a:xfrm>
          <a:prstGeom prst="triangle">
            <a:avLst/>
          </a:prstGeom>
          <a:solidFill>
            <a:srgbClr val="008080">
              <a:alpha val="9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414780" y="1871980"/>
            <a:ext cx="217805" cy="229235"/>
          </a:xfrm>
          <a:prstGeom prst="rect">
            <a:avLst/>
          </a:prstGeom>
          <a:solidFill>
            <a:srgbClr val="008080">
              <a:alpha val="9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8520430" y="535940"/>
            <a:ext cx="2941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id-ID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 </a:t>
            </a:r>
            <a:r>
              <a:rPr lang="id-ID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ugm.id/modelcineplex21</a:t>
            </a:r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1752600" y="1722120"/>
            <a:ext cx="438785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  <a:sym typeface="+mn-ea"/>
              </a:rPr>
              <a:t>Atribut Sentimen negatif, Metacritics, dan Genre tidak mempengaruhi Decision Tree dari berkali-kali percobaan</a:t>
            </a:r>
            <a:endParaRPr lang="id-ID" altLang="en-GB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  <a:sym typeface="+mn-ea"/>
            </a:endParaRPr>
          </a:p>
          <a:p>
            <a:pPr algn="l">
              <a:lnSpc>
                <a:spcPct val="100000"/>
              </a:lnSpc>
            </a:pPr>
            <a:endParaRPr lang="id-ID" altLang="en-GB" sz="2200" b="1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  <a:p>
            <a:pPr algn="l">
              <a:lnSpc>
                <a:spcPct val="100000"/>
              </a:lnSpc>
            </a:pP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Studio menjadi atribut paling dipakai pada model</a:t>
            </a:r>
            <a:endParaRPr lang="id-ID" altLang="en-GB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4" name="矩形 46"/>
          <p:cNvSpPr/>
          <p:nvPr/>
        </p:nvSpPr>
        <p:spPr>
          <a:xfrm>
            <a:off x="1414780" y="3524885"/>
            <a:ext cx="217805" cy="229235"/>
          </a:xfrm>
          <a:prstGeom prst="rect">
            <a:avLst/>
          </a:prstGeom>
          <a:solidFill>
            <a:srgbClr val="008080">
              <a:alpha val="9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76060" y="1722120"/>
            <a:ext cx="4885690" cy="3319780"/>
          </a:xfrm>
          <a:prstGeom prst="rect">
            <a:avLst/>
          </a:prstGeom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ying impression graphic design thank you for buying this template"/>
          <p:cNvSpPr/>
          <p:nvPr/>
        </p:nvSpPr>
        <p:spPr>
          <a:xfrm>
            <a:off x="7265616" y="2314574"/>
            <a:ext cx="8969908" cy="4543426"/>
          </a:xfrm>
          <a:prstGeom prst="triangle">
            <a:avLst/>
          </a:prstGeom>
          <a:solidFill>
            <a:srgbClr val="008080">
              <a:alpha val="9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Flying impression graphic design thank you for buying this template"/>
          <p:cNvPicPr>
            <a:picLocks noChangeAspect="1"/>
          </p:cNvPicPr>
          <p:nvPr/>
        </p:nvPicPr>
        <p:blipFill rotWithShape="1">
          <a:blip r:embed="rId1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61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315"/>
          <a:stretch>
            <a:fillRect/>
          </a:stretch>
        </p:blipFill>
        <p:spPr>
          <a:xfrm>
            <a:off x="4799065" y="1014096"/>
            <a:ext cx="10136813" cy="5829300"/>
          </a:xfrm>
          <a:prstGeom prst="rect">
            <a:avLst/>
          </a:prstGeom>
        </p:spPr>
      </p:pic>
      <p:sp>
        <p:nvSpPr>
          <p:cNvPr id="7" name="Flying impression graphic design thank you for buying this template"/>
          <p:cNvSpPr/>
          <p:nvPr/>
        </p:nvSpPr>
        <p:spPr>
          <a:xfrm>
            <a:off x="4205448" y="4325091"/>
            <a:ext cx="5000625" cy="2532910"/>
          </a:xfrm>
          <a:prstGeom prst="triangle">
            <a:avLst/>
          </a:prstGeom>
          <a:solidFill>
            <a:srgbClr val="008080">
              <a:alpha val="9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lying impression graphic design thank you for buying this template"/>
          <p:cNvSpPr txBox="1"/>
          <p:nvPr>
            <p:custDataLst>
              <p:tags r:id="rId3"/>
            </p:custDataLst>
          </p:nvPr>
        </p:nvSpPr>
        <p:spPr>
          <a:xfrm>
            <a:off x="905195" y="2471459"/>
            <a:ext cx="660050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b="1" dirty="0">
                <a:solidFill>
                  <a:srgbClr val="455878"/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TERIMA KASIH</a:t>
            </a:r>
            <a:endParaRPr lang="id-ID" sz="3000" b="1" dirty="0">
              <a:solidFill>
                <a:srgbClr val="F13164"/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  <a:sym typeface="+mn-ea"/>
            </a:endParaRPr>
          </a:p>
        </p:txBody>
      </p:sp>
      <p:sp>
        <p:nvSpPr>
          <p:cNvPr id="13" name="Flying impression graphic design thank you for buying this template"/>
          <p:cNvSpPr/>
          <p:nvPr/>
        </p:nvSpPr>
        <p:spPr>
          <a:xfrm flipV="1">
            <a:off x="-106970" y="-115838"/>
            <a:ext cx="2259620" cy="1144539"/>
          </a:xfrm>
          <a:prstGeom prst="triangle">
            <a:avLst/>
          </a:prstGeom>
          <a:solidFill>
            <a:srgbClr val="00808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lying impression graphic design thank you for buying this template"/>
          <p:cNvSpPr/>
          <p:nvPr/>
        </p:nvSpPr>
        <p:spPr>
          <a:xfrm flipV="1">
            <a:off x="-699926" y="-361698"/>
            <a:ext cx="2259620" cy="1144539"/>
          </a:xfrm>
          <a:prstGeom prst="triangle">
            <a:avLst/>
          </a:prstGeom>
          <a:solidFill>
            <a:srgbClr val="455878">
              <a:alpha val="9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905510" y="3432810"/>
            <a:ext cx="6018530" cy="2122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id-ID" altLang="en-GB" sz="2200">
                <a:solidFill>
                  <a:srgbClr val="008080"/>
                </a:solidFill>
                <a:latin typeface="Leelawadee UI" panose="020B0502040204020203" charset="0"/>
                <a:cs typeface="Leelawadee UI" panose="020B0502040204020203" charset="0"/>
                <a:sym typeface="+mn-ea"/>
              </a:rPr>
              <a:t>Final Project </a:t>
            </a:r>
            <a:r>
              <a:rPr lang="en-GB" altLang="en-US" sz="2200">
                <a:solidFill>
                  <a:srgbClr val="008080"/>
                </a:solidFill>
                <a:latin typeface="Leelawadee UI" panose="020B0502040204020203" charset="0"/>
                <a:cs typeface="Leelawadee UI" panose="020B0502040204020203" charset="0"/>
                <a:sym typeface="+mn-ea"/>
              </a:rPr>
              <a:t>Data Mining, Business Intelligence, </a:t>
            </a:r>
            <a:endParaRPr lang="en-GB" altLang="en-US" sz="2200">
              <a:solidFill>
                <a:srgbClr val="008080"/>
              </a:solidFill>
              <a:latin typeface="Leelawadee UI" panose="020B0502040204020203" charset="0"/>
              <a:cs typeface="Leelawadee UI" panose="020B0502040204020203" charset="0"/>
              <a:sym typeface="+mn-ea"/>
            </a:endParaRPr>
          </a:p>
          <a:p>
            <a:pPr algn="l"/>
            <a:r>
              <a:rPr lang="en-GB" altLang="en-US" sz="2200">
                <a:solidFill>
                  <a:srgbClr val="008080"/>
                </a:solidFill>
                <a:latin typeface="Leelawadee UI" panose="020B0502040204020203" charset="0"/>
                <a:cs typeface="Leelawadee UI" panose="020B0502040204020203" charset="0"/>
                <a:sym typeface="+mn-ea"/>
              </a:rPr>
              <a:t>dan Natural Language Processing</a:t>
            </a:r>
            <a:endParaRPr lang="en-GB" altLang="en-US" sz="2200">
              <a:solidFill>
                <a:srgbClr val="008080"/>
              </a:solidFill>
              <a:latin typeface="Leelawadee UI" panose="020B0502040204020203" charset="0"/>
              <a:cs typeface="Leelawadee UI" panose="020B0502040204020203" charset="0"/>
              <a:sym typeface="+mn-ea"/>
            </a:endParaRPr>
          </a:p>
          <a:p>
            <a:pPr algn="l"/>
            <a:endParaRPr lang="en-GB" altLang="en-US" sz="2200">
              <a:solidFill>
                <a:srgbClr val="008080"/>
              </a:solidFill>
              <a:latin typeface="Leelawadee UI" panose="020B0502040204020203" charset="0"/>
              <a:cs typeface="Leelawadee UI" panose="020B0502040204020203" charset="0"/>
              <a:sym typeface="+mn-ea"/>
            </a:endParaRPr>
          </a:p>
          <a:p>
            <a:pPr algn="l"/>
            <a:r>
              <a:rPr lang="id-ID" altLang="en-GB" sz="2200">
                <a:solidFill>
                  <a:srgbClr val="008080"/>
                </a:solidFill>
                <a:latin typeface="Leelawadee UI" panose="020B0502040204020203" charset="0"/>
                <a:cs typeface="Leelawadee UI" panose="020B0502040204020203" charset="0"/>
                <a:sym typeface="+mn-ea"/>
              </a:rPr>
              <a:t>Universitas Gadjah Mada </a:t>
            </a:r>
            <a:endParaRPr lang="en-GB" altLang="en-US" sz="2200">
              <a:solidFill>
                <a:srgbClr val="008080"/>
              </a:solidFill>
              <a:latin typeface="Leelawadee UI" panose="020B0502040204020203" charset="0"/>
              <a:cs typeface="Leelawadee UI" panose="020B0502040204020203" charset="0"/>
              <a:sym typeface="+mn-ea"/>
            </a:endParaRPr>
          </a:p>
          <a:p>
            <a:pPr algn="l"/>
            <a:endParaRPr lang="en-GB" altLang="en-US" sz="2200">
              <a:solidFill>
                <a:srgbClr val="008080"/>
              </a:solidFill>
              <a:latin typeface="Leelawadee UI" panose="020B0502040204020203" charset="0"/>
              <a:cs typeface="Leelawadee UI" panose="020B0502040204020203" charset="0"/>
              <a:sym typeface="+mn-ea"/>
            </a:endParaRPr>
          </a:p>
          <a:p>
            <a:pPr algn="l"/>
            <a:endParaRPr lang="id-ID" altLang="en-GB" sz="2200">
              <a:solidFill>
                <a:srgbClr val="008080"/>
              </a:solidFill>
              <a:latin typeface="Leelawadee UI" panose="020B0502040204020203" charset="0"/>
              <a:cs typeface="Leelawadee UI" panose="020B0502040204020203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lying impression graphic design thank you for buying this template"/>
          <p:cNvSpPr/>
          <p:nvPr/>
        </p:nvSpPr>
        <p:spPr>
          <a:xfrm flipV="1">
            <a:off x="359296" y="5305944"/>
            <a:ext cx="3104108" cy="1552056"/>
          </a:xfrm>
          <a:custGeom>
            <a:avLst/>
            <a:gdLst>
              <a:gd name="connsiteX0" fmla="*/ 0 w 2779060"/>
              <a:gd name="connsiteY0" fmla="*/ 0 h 1389530"/>
              <a:gd name="connsiteX1" fmla="*/ 2779060 w 2779060"/>
              <a:gd name="connsiteY1" fmla="*/ 0 h 1389530"/>
              <a:gd name="connsiteX2" fmla="*/ 1389530 w 2779060"/>
              <a:gd name="connsiteY2" fmla="*/ 1389530 h 1389530"/>
              <a:gd name="connsiteX3" fmla="*/ 0 w 2779060"/>
              <a:gd name="connsiteY3" fmla="*/ 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060" h="1389530">
                <a:moveTo>
                  <a:pt x="0" y="0"/>
                </a:moveTo>
                <a:lnTo>
                  <a:pt x="2779060" y="0"/>
                </a:lnTo>
                <a:lnTo>
                  <a:pt x="1389530" y="1389530"/>
                </a:lnTo>
                <a:lnTo>
                  <a:pt x="0" y="0"/>
                </a:lnTo>
                <a:close/>
              </a:path>
            </a:pathLst>
          </a:custGeom>
          <a:solidFill>
            <a:srgbClr val="45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81530" y="2307590"/>
            <a:ext cx="8029575" cy="2061210"/>
            <a:chOff x="4145" y="3626"/>
            <a:chExt cx="12645" cy="3246"/>
          </a:xfrm>
        </p:grpSpPr>
        <p:sp>
          <p:nvSpPr>
            <p:cNvPr id="84" name="Flying impression graphic design thank you for buying this template"/>
            <p:cNvSpPr/>
            <p:nvPr/>
          </p:nvSpPr>
          <p:spPr>
            <a:xfrm flipH="1">
              <a:off x="10553" y="3626"/>
              <a:ext cx="6237" cy="3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altLang="en-US" sz="3200" b="1" dirty="0">
                  <a:solidFill>
                    <a:srgbClr val="0F232A"/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STRENGTH</a:t>
              </a:r>
              <a:endParaRPr lang="en-GB" altLang="en-US" sz="3200" dirty="0">
                <a:solidFill>
                  <a:srgbClr val="0F232A"/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GB" altLang="en-US" sz="3200" dirty="0">
                  <a:solidFill>
                    <a:srgbClr val="0F232A"/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WEAKNESS</a:t>
              </a:r>
              <a:endParaRPr lang="en-GB" altLang="en-US" sz="3200" dirty="0">
                <a:solidFill>
                  <a:srgbClr val="0F232A"/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GB" altLang="en-US" sz="3200" dirty="0">
                  <a:solidFill>
                    <a:srgbClr val="0F232A"/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OPPORTUNITY</a:t>
              </a:r>
              <a:endParaRPr lang="en-GB" altLang="en-US" sz="3200" dirty="0">
                <a:solidFill>
                  <a:srgbClr val="0F232A"/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GB" altLang="en-US" sz="3200" dirty="0">
                  <a:solidFill>
                    <a:srgbClr val="0F232A"/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THREAT</a:t>
              </a:r>
              <a:endParaRPr lang="en-GB" altLang="en-US" sz="3200" dirty="0">
                <a:solidFill>
                  <a:srgbClr val="0F232A"/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</p:txBody>
        </p:sp>
        <p:sp>
          <p:nvSpPr>
            <p:cNvPr id="2" name="TextBox 76"/>
            <p:cNvSpPr txBox="1"/>
            <p:nvPr/>
          </p:nvSpPr>
          <p:spPr>
            <a:xfrm>
              <a:off x="4145" y="4267"/>
              <a:ext cx="5664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GB" altLang="en-US" sz="4000" b="1" dirty="0">
                  <a:solidFill>
                    <a:schemeClr val="tx2">
                      <a:lumMod val="7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Analisis SWOT</a:t>
              </a:r>
              <a:endParaRPr lang="en-GB" altLang="en-US" sz="40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/>
              <a:r>
                <a:rPr lang="en-GB" altLang="en-US" sz="4000" b="1" dirty="0">
                  <a:solidFill>
                    <a:schemeClr val="tx2">
                      <a:lumMod val="7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CINEPLEX 21</a:t>
              </a:r>
              <a:endParaRPr lang="en-GB" altLang="en-US" sz="40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</p:txBody>
        </p:sp>
        <p:sp>
          <p:nvSpPr>
            <p:cNvPr id="6" name="矩形 2"/>
            <p:cNvSpPr/>
            <p:nvPr/>
          </p:nvSpPr>
          <p:spPr>
            <a:xfrm rot="5400000">
              <a:off x="9056" y="5229"/>
              <a:ext cx="2769" cy="120"/>
            </a:xfrm>
            <a:prstGeom prst="rect">
              <a:avLst/>
            </a:prstGeom>
            <a:solidFill>
              <a:srgbClr val="00808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8" name="Flying impression graphic design thank you for buying this template"/>
          <p:cNvSpPr/>
          <p:nvPr/>
        </p:nvSpPr>
        <p:spPr>
          <a:xfrm>
            <a:off x="1149985" y="5333365"/>
            <a:ext cx="3009265" cy="1524635"/>
          </a:xfrm>
          <a:prstGeom prst="triangle">
            <a:avLst/>
          </a:prstGeom>
          <a:solidFill>
            <a:srgbClr val="008080">
              <a:alpha val="9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6"/>
          <p:cNvSpPr txBox="1"/>
          <p:nvPr/>
        </p:nvSpPr>
        <p:spPr>
          <a:xfrm>
            <a:off x="7003131" y="2697416"/>
            <a:ext cx="23355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808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CINEMA 21</a:t>
            </a:r>
            <a:endParaRPr lang="en-GB" sz="3200" b="1" dirty="0">
              <a:solidFill>
                <a:srgbClr val="00808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945222" y="1249558"/>
            <a:ext cx="301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76"/>
          <p:cNvSpPr txBox="1"/>
          <p:nvPr/>
        </p:nvSpPr>
        <p:spPr>
          <a:xfrm>
            <a:off x="964876" y="551497"/>
            <a:ext cx="62636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altLang="en-US" sz="32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Strength : Kekuatan Perusahaan</a:t>
            </a:r>
            <a:endParaRPr lang="en-GB" altLang="en-US" sz="3200" b="1" dirty="0">
              <a:solidFill>
                <a:schemeClr val="tx2">
                  <a:lumMod val="7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7003415" y="3281045"/>
            <a:ext cx="47390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GB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Memiliki total </a:t>
            </a:r>
            <a:r>
              <a:rPr lang="en-GB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1.140 Layar</a:t>
            </a:r>
            <a:r>
              <a:rPr lang="en-GB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 yang tersebar di </a:t>
            </a:r>
            <a:r>
              <a:rPr lang="en-GB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49 Kota</a:t>
            </a:r>
            <a:r>
              <a:rPr lang="en-GB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 di </a:t>
            </a:r>
            <a:r>
              <a:rPr lang="en-GB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207 Lokasi</a:t>
            </a:r>
            <a:r>
              <a:rPr lang="en-GB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 </a:t>
            </a:r>
            <a:endParaRPr lang="en-GB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  <a:p>
            <a:pPr algn="l">
              <a:lnSpc>
                <a:spcPct val="150000"/>
              </a:lnSpc>
            </a:pPr>
            <a:r>
              <a:rPr lang="en-GB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di seluruh Indonesia.</a:t>
            </a:r>
            <a:endParaRPr lang="en-GB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  <a:p>
            <a:pPr algn="l">
              <a:lnSpc>
                <a:spcPct val="150000"/>
              </a:lnSpc>
            </a:pPr>
            <a:r>
              <a:rPr lang="en-GB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(per November 2019)</a:t>
            </a:r>
            <a:endParaRPr lang="en-GB" altLang="en-US" i="1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pic>
        <p:nvPicPr>
          <p:cNvPr id="77" name="Google Shape;77;p16"/>
          <p:cNvPicPr preferRelativeResize="0"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9455" y="1975485"/>
            <a:ext cx="5812790" cy="4351655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lying impression graphic design thank you for buying this template"/>
          <p:cNvSpPr/>
          <p:nvPr/>
        </p:nvSpPr>
        <p:spPr>
          <a:xfrm flipV="1">
            <a:off x="359296" y="5305944"/>
            <a:ext cx="3104108" cy="1552056"/>
          </a:xfrm>
          <a:custGeom>
            <a:avLst/>
            <a:gdLst>
              <a:gd name="connsiteX0" fmla="*/ 0 w 2779060"/>
              <a:gd name="connsiteY0" fmla="*/ 0 h 1389530"/>
              <a:gd name="connsiteX1" fmla="*/ 2779060 w 2779060"/>
              <a:gd name="connsiteY1" fmla="*/ 0 h 1389530"/>
              <a:gd name="connsiteX2" fmla="*/ 1389530 w 2779060"/>
              <a:gd name="connsiteY2" fmla="*/ 1389530 h 1389530"/>
              <a:gd name="connsiteX3" fmla="*/ 0 w 2779060"/>
              <a:gd name="connsiteY3" fmla="*/ 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060" h="1389530">
                <a:moveTo>
                  <a:pt x="0" y="0"/>
                </a:moveTo>
                <a:lnTo>
                  <a:pt x="2779060" y="0"/>
                </a:lnTo>
                <a:lnTo>
                  <a:pt x="1389530" y="1389530"/>
                </a:lnTo>
                <a:lnTo>
                  <a:pt x="0" y="0"/>
                </a:lnTo>
                <a:close/>
              </a:path>
            </a:pathLst>
          </a:custGeom>
          <a:solidFill>
            <a:srgbClr val="45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81530" y="2307590"/>
            <a:ext cx="8029575" cy="2061210"/>
            <a:chOff x="4145" y="3626"/>
            <a:chExt cx="12645" cy="3246"/>
          </a:xfrm>
        </p:grpSpPr>
        <p:sp>
          <p:nvSpPr>
            <p:cNvPr id="84" name="Flying impression graphic design thank you for buying this template"/>
            <p:cNvSpPr/>
            <p:nvPr/>
          </p:nvSpPr>
          <p:spPr>
            <a:xfrm flipH="1">
              <a:off x="10553" y="3626"/>
              <a:ext cx="6237" cy="3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altLang="en-US" sz="3200" dirty="0">
                  <a:solidFill>
                    <a:srgbClr val="0F232A"/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STRENGTH</a:t>
              </a:r>
              <a:endParaRPr lang="en-GB" altLang="en-US" sz="3200" dirty="0">
                <a:solidFill>
                  <a:srgbClr val="0F232A"/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GB" altLang="en-US" sz="3200" b="1" dirty="0">
                  <a:solidFill>
                    <a:srgbClr val="0F232A"/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WEAKNESS</a:t>
              </a:r>
              <a:endParaRPr lang="en-GB" altLang="en-US" sz="3200" dirty="0">
                <a:solidFill>
                  <a:srgbClr val="0F232A"/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GB" altLang="en-US" sz="3200" dirty="0">
                  <a:solidFill>
                    <a:srgbClr val="0F232A"/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OPPORTUNITY</a:t>
              </a:r>
              <a:endParaRPr lang="en-GB" altLang="en-US" sz="3200" dirty="0">
                <a:solidFill>
                  <a:srgbClr val="0F232A"/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GB" altLang="en-US" sz="3200" dirty="0">
                  <a:solidFill>
                    <a:srgbClr val="0F232A"/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THREAT</a:t>
              </a:r>
              <a:endParaRPr lang="en-GB" altLang="en-US" sz="3200" dirty="0">
                <a:solidFill>
                  <a:srgbClr val="0F232A"/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</p:txBody>
        </p:sp>
        <p:sp>
          <p:nvSpPr>
            <p:cNvPr id="2" name="TextBox 76"/>
            <p:cNvSpPr txBox="1"/>
            <p:nvPr/>
          </p:nvSpPr>
          <p:spPr>
            <a:xfrm>
              <a:off x="4145" y="4267"/>
              <a:ext cx="5664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GB" altLang="en-US" sz="4000" b="1" dirty="0">
                  <a:solidFill>
                    <a:schemeClr val="tx2">
                      <a:lumMod val="7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Analisis SWOT</a:t>
              </a:r>
              <a:endParaRPr lang="en-GB" altLang="en-US" sz="40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/>
              <a:r>
                <a:rPr lang="en-GB" altLang="en-US" sz="4000" b="1" dirty="0">
                  <a:solidFill>
                    <a:schemeClr val="tx2">
                      <a:lumMod val="7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CINEPLEX 21</a:t>
              </a:r>
              <a:endParaRPr lang="en-GB" altLang="en-US" sz="40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</p:txBody>
        </p:sp>
        <p:sp>
          <p:nvSpPr>
            <p:cNvPr id="6" name="矩形 2"/>
            <p:cNvSpPr/>
            <p:nvPr/>
          </p:nvSpPr>
          <p:spPr>
            <a:xfrm rot="5400000">
              <a:off x="9056" y="5229"/>
              <a:ext cx="2769" cy="120"/>
            </a:xfrm>
            <a:prstGeom prst="rect">
              <a:avLst/>
            </a:prstGeom>
            <a:solidFill>
              <a:srgbClr val="00808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8" name="Flying impression graphic design thank you for buying this template"/>
          <p:cNvSpPr/>
          <p:nvPr/>
        </p:nvSpPr>
        <p:spPr>
          <a:xfrm>
            <a:off x="1149985" y="5333365"/>
            <a:ext cx="3009265" cy="1524635"/>
          </a:xfrm>
          <a:prstGeom prst="triangle">
            <a:avLst/>
          </a:prstGeom>
          <a:solidFill>
            <a:srgbClr val="008080">
              <a:alpha val="9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945222" y="1249558"/>
            <a:ext cx="301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76"/>
          <p:cNvSpPr txBox="1"/>
          <p:nvPr/>
        </p:nvSpPr>
        <p:spPr>
          <a:xfrm>
            <a:off x="964876" y="551497"/>
            <a:ext cx="577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altLang="en-US" sz="32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Weakness : Engagement Rate</a:t>
            </a:r>
            <a:endParaRPr lang="en-GB" altLang="en-US" sz="3200" b="1" dirty="0">
              <a:solidFill>
                <a:schemeClr val="tx2">
                  <a:lumMod val="7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03131" y="2525966"/>
            <a:ext cx="4739289" cy="3933254"/>
            <a:chOff x="11029" y="4248"/>
            <a:chExt cx="7463" cy="6194"/>
          </a:xfrm>
        </p:grpSpPr>
        <p:sp>
          <p:nvSpPr>
            <p:cNvPr id="9" name="TextBox 76"/>
            <p:cNvSpPr txBox="1"/>
            <p:nvPr/>
          </p:nvSpPr>
          <p:spPr>
            <a:xfrm>
              <a:off x="11029" y="4248"/>
              <a:ext cx="367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>
                  <a:solidFill>
                    <a:srgbClr val="008080"/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CINEMA 21</a:t>
              </a:r>
              <a:endParaRPr lang="en-GB" sz="3200" b="1" dirty="0">
                <a:solidFill>
                  <a:srgbClr val="008080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8" name="文本框 6"/>
            <p:cNvSpPr txBox="1"/>
            <p:nvPr/>
          </p:nvSpPr>
          <p:spPr>
            <a:xfrm>
              <a:off x="11029" y="5167"/>
              <a:ext cx="7463" cy="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GB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Memiliki engagement rate sosial media yang rendah.</a:t>
              </a:r>
              <a:endParaRPr lang="en-GB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lnSpc>
                  <a:spcPct val="150000"/>
                </a:lnSpc>
              </a:pPr>
              <a:endParaRPr lang="en-GB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GB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Standar industri indonesia untuk 500K - 1m sebesar </a:t>
              </a:r>
              <a:r>
                <a:rPr lang="en-GB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2.98%</a:t>
              </a:r>
              <a:endParaRPr lang="en-GB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lnSpc>
                  <a:spcPct val="130000"/>
                </a:lnSpc>
              </a:pPr>
              <a:endParaRPr lang="en-GB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lnSpc>
                  <a:spcPct val="130000"/>
                </a:lnSpc>
              </a:pPr>
              <a:endParaRPr lang="en-GB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</p:txBody>
        </p:sp>
      </p:grpSp>
      <p:pic>
        <p:nvPicPr>
          <p:cNvPr id="85" name="Google Shape;85;p17"/>
          <p:cNvPicPr preferRelativeResize="0"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1455" y="2068830"/>
            <a:ext cx="4464050" cy="3809365"/>
          </a:xfrm>
          <a:prstGeom prst="rect">
            <a:avLst/>
          </a:prstGeom>
          <a:noFill/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 Box 5"/>
          <p:cNvSpPr txBox="1"/>
          <p:nvPr/>
        </p:nvSpPr>
        <p:spPr>
          <a:xfrm>
            <a:off x="1616710" y="5878195"/>
            <a:ext cx="419290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i="1">
                <a:latin typeface="Leelawadee UI" panose="020B0502040204020203" charset="0"/>
                <a:cs typeface="Leelawadee UI" panose="020B0502040204020203" charset="0"/>
                <a:sym typeface="+mn-ea"/>
              </a:rPr>
              <a:t>Sumber </a:t>
            </a:r>
            <a:r>
              <a:rPr lang="en-GB" sz="1400" i="1" u="sng">
                <a:solidFill>
                  <a:schemeClr val="hlink"/>
                </a:solidFill>
                <a:latin typeface="Leelawadee UI" panose="020B0502040204020203" charset="0"/>
                <a:cs typeface="Leelawadee UI" panose="020B0502040204020203" charset="0"/>
                <a:sym typeface="+mn-ea"/>
                <a:hlinkClick r:id="rId2"/>
              </a:rPr>
              <a:t>https://phlanx.com/engagement-calculator</a:t>
            </a:r>
            <a:endParaRPr lang="en-US" sz="1400">
              <a:latin typeface="Leelawadee UI" panose="020B0502040204020203" charset="0"/>
              <a:cs typeface="Leelawadee UI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lying impression graphic design thank you for buying this template"/>
          <p:cNvSpPr/>
          <p:nvPr/>
        </p:nvSpPr>
        <p:spPr>
          <a:xfrm flipV="1">
            <a:off x="359296" y="5305944"/>
            <a:ext cx="3104108" cy="1552056"/>
          </a:xfrm>
          <a:custGeom>
            <a:avLst/>
            <a:gdLst>
              <a:gd name="connsiteX0" fmla="*/ 0 w 2779060"/>
              <a:gd name="connsiteY0" fmla="*/ 0 h 1389530"/>
              <a:gd name="connsiteX1" fmla="*/ 2779060 w 2779060"/>
              <a:gd name="connsiteY1" fmla="*/ 0 h 1389530"/>
              <a:gd name="connsiteX2" fmla="*/ 1389530 w 2779060"/>
              <a:gd name="connsiteY2" fmla="*/ 1389530 h 1389530"/>
              <a:gd name="connsiteX3" fmla="*/ 0 w 2779060"/>
              <a:gd name="connsiteY3" fmla="*/ 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060" h="1389530">
                <a:moveTo>
                  <a:pt x="0" y="0"/>
                </a:moveTo>
                <a:lnTo>
                  <a:pt x="2779060" y="0"/>
                </a:lnTo>
                <a:lnTo>
                  <a:pt x="1389530" y="1389530"/>
                </a:lnTo>
                <a:lnTo>
                  <a:pt x="0" y="0"/>
                </a:lnTo>
                <a:close/>
              </a:path>
            </a:pathLst>
          </a:custGeom>
          <a:solidFill>
            <a:srgbClr val="45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81530" y="2307590"/>
            <a:ext cx="8029575" cy="2061210"/>
            <a:chOff x="4145" y="3626"/>
            <a:chExt cx="12645" cy="3246"/>
          </a:xfrm>
        </p:grpSpPr>
        <p:sp>
          <p:nvSpPr>
            <p:cNvPr id="84" name="Flying impression graphic design thank you for buying this template"/>
            <p:cNvSpPr/>
            <p:nvPr/>
          </p:nvSpPr>
          <p:spPr>
            <a:xfrm flipH="1">
              <a:off x="10553" y="3626"/>
              <a:ext cx="6237" cy="3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altLang="en-US" sz="3200" dirty="0">
                  <a:solidFill>
                    <a:srgbClr val="0F232A"/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STRENGTH</a:t>
              </a:r>
              <a:endParaRPr lang="en-GB" altLang="en-US" sz="3200" dirty="0">
                <a:solidFill>
                  <a:srgbClr val="0F232A"/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GB" altLang="en-US" sz="3200" dirty="0">
                  <a:solidFill>
                    <a:srgbClr val="0F232A"/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WEAKNESS</a:t>
              </a:r>
              <a:endParaRPr lang="en-GB" altLang="en-US" sz="3200" dirty="0">
                <a:solidFill>
                  <a:srgbClr val="0F232A"/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GB" altLang="en-US" sz="3200" b="1" dirty="0">
                  <a:solidFill>
                    <a:srgbClr val="0F232A"/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OPPORTUNITY</a:t>
              </a:r>
              <a:endParaRPr lang="en-GB" altLang="en-US" sz="3200" dirty="0">
                <a:solidFill>
                  <a:srgbClr val="0F232A"/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GB" altLang="en-US" sz="3200" dirty="0">
                  <a:solidFill>
                    <a:srgbClr val="0F232A"/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THREAT</a:t>
              </a:r>
              <a:endParaRPr lang="en-GB" altLang="en-US" sz="3200" dirty="0">
                <a:solidFill>
                  <a:srgbClr val="0F232A"/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</p:txBody>
        </p:sp>
        <p:sp>
          <p:nvSpPr>
            <p:cNvPr id="2" name="TextBox 76"/>
            <p:cNvSpPr txBox="1"/>
            <p:nvPr/>
          </p:nvSpPr>
          <p:spPr>
            <a:xfrm>
              <a:off x="4145" y="4267"/>
              <a:ext cx="5664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GB" altLang="en-US" sz="4000" b="1" dirty="0">
                  <a:solidFill>
                    <a:schemeClr val="tx2">
                      <a:lumMod val="7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Analisis SWOT</a:t>
              </a:r>
              <a:endParaRPr lang="en-GB" altLang="en-US" sz="40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  <a:p>
              <a:pPr algn="l"/>
              <a:r>
                <a:rPr lang="en-GB" altLang="en-US" sz="4000" b="1" dirty="0">
                  <a:solidFill>
                    <a:schemeClr val="tx2">
                      <a:lumMod val="75000"/>
                    </a:schemeClr>
                  </a:solidFill>
                  <a:latin typeface="Leelawadee UI" panose="020B0502040204020203" charset="0"/>
                  <a:ea typeface="Microsoft YaHei" panose="020B0503020204020204" pitchFamily="34" charset="-122"/>
                  <a:cs typeface="Leelawadee UI" panose="020B0502040204020203" charset="0"/>
                </a:rPr>
                <a:t>CINEPLEX 21</a:t>
              </a:r>
              <a:endParaRPr lang="en-GB" altLang="en-US" sz="40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endParaRPr>
            </a:p>
          </p:txBody>
        </p:sp>
        <p:sp>
          <p:nvSpPr>
            <p:cNvPr id="6" name="矩形 2"/>
            <p:cNvSpPr/>
            <p:nvPr/>
          </p:nvSpPr>
          <p:spPr>
            <a:xfrm rot="5400000">
              <a:off x="9056" y="5229"/>
              <a:ext cx="2769" cy="120"/>
            </a:xfrm>
            <a:prstGeom prst="rect">
              <a:avLst/>
            </a:prstGeom>
            <a:solidFill>
              <a:srgbClr val="00808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8" name="Flying impression graphic design thank you for buying this template"/>
          <p:cNvSpPr/>
          <p:nvPr/>
        </p:nvSpPr>
        <p:spPr>
          <a:xfrm>
            <a:off x="1149985" y="5333365"/>
            <a:ext cx="3009265" cy="1524635"/>
          </a:xfrm>
          <a:prstGeom prst="triangle">
            <a:avLst/>
          </a:prstGeom>
          <a:solidFill>
            <a:srgbClr val="008080">
              <a:alpha val="9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945222" y="1249558"/>
            <a:ext cx="301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76"/>
          <p:cNvSpPr txBox="1"/>
          <p:nvPr/>
        </p:nvSpPr>
        <p:spPr>
          <a:xfrm>
            <a:off x="964876" y="551497"/>
            <a:ext cx="65982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altLang="en-US" sz="32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Opportunity : Kenaikan Penonton</a:t>
            </a:r>
            <a:endParaRPr lang="en-GB" altLang="en-US" sz="3200" b="1" dirty="0">
              <a:solidFill>
                <a:schemeClr val="tx2">
                  <a:lumMod val="7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97250" y="1619885"/>
            <a:ext cx="6295390" cy="4368800"/>
          </a:xfrm>
          <a:prstGeom prst="rect">
            <a:avLst/>
          </a:prstGeom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4" name="Flying impression graphic design thank you for buying this template"/>
          <p:cNvSpPr/>
          <p:nvPr/>
        </p:nvSpPr>
        <p:spPr>
          <a:xfrm flipV="1">
            <a:off x="359410" y="5411470"/>
            <a:ext cx="2893060" cy="1446530"/>
          </a:xfrm>
          <a:custGeom>
            <a:avLst/>
            <a:gdLst>
              <a:gd name="connsiteX0" fmla="*/ 0 w 2779060"/>
              <a:gd name="connsiteY0" fmla="*/ 0 h 1389530"/>
              <a:gd name="connsiteX1" fmla="*/ 2779060 w 2779060"/>
              <a:gd name="connsiteY1" fmla="*/ 0 h 1389530"/>
              <a:gd name="connsiteX2" fmla="*/ 1389530 w 2779060"/>
              <a:gd name="connsiteY2" fmla="*/ 1389530 h 1389530"/>
              <a:gd name="connsiteX3" fmla="*/ 0 w 2779060"/>
              <a:gd name="connsiteY3" fmla="*/ 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060" h="1389530">
                <a:moveTo>
                  <a:pt x="0" y="0"/>
                </a:moveTo>
                <a:lnTo>
                  <a:pt x="2779060" y="0"/>
                </a:lnTo>
                <a:lnTo>
                  <a:pt x="1389530" y="1389530"/>
                </a:lnTo>
                <a:lnTo>
                  <a:pt x="0" y="0"/>
                </a:lnTo>
                <a:close/>
              </a:path>
            </a:pathLst>
          </a:custGeom>
          <a:solidFill>
            <a:srgbClr val="455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Flying impression graphic design thank you for buying this template"/>
          <p:cNvSpPr/>
          <p:nvPr/>
        </p:nvSpPr>
        <p:spPr>
          <a:xfrm>
            <a:off x="1149985" y="5437505"/>
            <a:ext cx="2803525" cy="1420495"/>
          </a:xfrm>
          <a:prstGeom prst="triangle">
            <a:avLst/>
          </a:prstGeom>
          <a:solidFill>
            <a:srgbClr val="008080">
              <a:alpha val="9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945222" y="1249558"/>
            <a:ext cx="301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76"/>
          <p:cNvSpPr txBox="1"/>
          <p:nvPr/>
        </p:nvSpPr>
        <p:spPr>
          <a:xfrm>
            <a:off x="964876" y="551497"/>
            <a:ext cx="65982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altLang="en-US" sz="3200" b="1" dirty="0">
                <a:solidFill>
                  <a:schemeClr val="tx2">
                    <a:lumMod val="7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Opportunity : Kenaikan Penonton</a:t>
            </a:r>
            <a:endParaRPr lang="en-GB" altLang="en-US" sz="3200" b="1" dirty="0">
              <a:solidFill>
                <a:schemeClr val="tx2">
                  <a:lumMod val="7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7003415" y="2391410"/>
            <a:ext cx="4739005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Tren menunjukkan kenaikan jumlah penonton film bioskop</a:t>
            </a:r>
            <a:endParaRPr lang="en-GB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  <a:p>
            <a:pPr algn="l">
              <a:lnSpc>
                <a:spcPct val="150000"/>
              </a:lnSpc>
            </a:pPr>
            <a:endParaRPr lang="en-GB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  <a:p>
            <a:pPr algn="l">
              <a:lnSpc>
                <a:spcPct val="150000"/>
              </a:lnSpc>
            </a:pPr>
            <a:r>
              <a:rPr lang="id-ID" altLang="en-GB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" panose="020B0502040204020203" charset="0"/>
                <a:ea typeface="Microsoft YaHei" panose="020B0503020204020204" pitchFamily="34" charset="-122"/>
                <a:cs typeface="Leelawadee UI" panose="020B0502040204020203" charset="0"/>
              </a:rPr>
              <a:t>Bekraf menargetkan peningkatan hingga 60 juta penonton (+15.4% dari tahun 2018)</a:t>
            </a:r>
            <a:endParaRPr lang="en-GB" altLang="en-US" i="1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  <a:p>
            <a:pPr algn="l">
              <a:lnSpc>
                <a:spcPct val="150000"/>
              </a:lnSpc>
            </a:pPr>
            <a:endParaRPr lang="en-GB" altLang="en-US" i="1" dirty="0">
              <a:solidFill>
                <a:schemeClr val="tx1">
                  <a:lumMod val="75000"/>
                  <a:lumOff val="25000"/>
                </a:schemeClr>
              </a:solidFill>
              <a:latin typeface="Leelawadee UI" panose="020B0502040204020203" charset="0"/>
              <a:ea typeface="Microsoft YaHei" panose="020B0503020204020204" pitchFamily="34" charset="-122"/>
              <a:cs typeface="Leelawadee UI" panose="020B0502040204020203" charset="0"/>
            </a:endParaRPr>
          </a:p>
        </p:txBody>
      </p:sp>
      <p:pic>
        <p:nvPicPr>
          <p:cNvPr id="100" name="Google Shape;100;p19"/>
          <p:cNvPicPr preferRelativeResize="0"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0740" y="1825625"/>
            <a:ext cx="5812790" cy="4351655"/>
          </a:xfrm>
          <a:prstGeom prst="rect">
            <a:avLst/>
          </a:prstGeom>
          <a:noFill/>
          <a:ln>
            <a:noFill/>
          </a:ln>
          <a:effectLst>
            <a:outerShdw blurRad="2159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4165</Words>
  <Application>WPS Presentation</Application>
  <PresentationFormat>宽屏</PresentationFormat>
  <Paragraphs>231</Paragraphs>
  <Slides>25</Slides>
  <Notes>21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SimSun</vt:lpstr>
      <vt:lpstr>Wingdings</vt:lpstr>
      <vt:lpstr>Microsoft YaHei</vt:lpstr>
      <vt:lpstr>Arial Black</vt:lpstr>
      <vt:lpstr>等线</vt:lpstr>
      <vt:lpstr>HanWangHeiHeavy</vt:lpstr>
      <vt:lpstr>PMingLiU-ExtB</vt:lpstr>
      <vt:lpstr>Gill Sans</vt:lpstr>
      <vt:lpstr>Arial Unicode MS</vt:lpstr>
      <vt:lpstr>等线 Light</vt:lpstr>
      <vt:lpstr>等线</vt:lpstr>
      <vt:lpstr>Leelawadee UI</vt:lpstr>
      <vt:lpstr>Superstar M54</vt:lpstr>
      <vt:lpstr>Leelawadee UI Semilight</vt:lpstr>
      <vt:lpstr>Lato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飞印象工作室</dc:creator>
  <cp:lastModifiedBy>google1568999533</cp:lastModifiedBy>
  <cp:revision>93</cp:revision>
  <dcterms:created xsi:type="dcterms:W3CDTF">2018-08-14T02:16:00Z</dcterms:created>
  <dcterms:modified xsi:type="dcterms:W3CDTF">2019-11-27T19:27:52Z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