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0" r:id="rId5"/>
    <p:sldId id="258" r:id="rId6"/>
    <p:sldId id="265" r:id="rId7"/>
    <p:sldId id="288" r:id="rId8"/>
    <p:sldId id="289" r:id="rId9"/>
    <p:sldId id="290" r:id="rId10"/>
    <p:sldId id="293" r:id="rId11"/>
    <p:sldId id="294" r:id="rId12"/>
    <p:sldId id="296" r:id="rId13"/>
    <p:sldId id="291" r:id="rId14"/>
    <p:sldId id="297" r:id="rId15"/>
    <p:sldId id="269" r:id="rId16"/>
    <p:sldId id="298" r:id="rId17"/>
    <p:sldId id="271" r:id="rId18"/>
    <p:sldId id="301" r:id="rId19"/>
    <p:sldId id="303" r:id="rId20"/>
    <p:sldId id="311" r:id="rId21"/>
    <p:sldId id="313" r:id="rId22"/>
    <p:sldId id="315" r:id="rId23"/>
    <p:sldId id="310" r:id="rId24"/>
    <p:sldId id="316" r:id="rId25"/>
    <p:sldId id="307" r:id="rId26"/>
    <p:sldId id="309" r:id="rId27"/>
    <p:sldId id="304"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F13164"/>
    <a:srgbClr val="455878"/>
    <a:srgbClr val="FFFFFF"/>
    <a:srgbClr val="F62E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04" d="100"/>
          <a:sy n="104" d="100"/>
        </p:scale>
        <p:origin x="528" y="150"/>
      </p:cViewPr>
      <p:guideLst>
        <p:guide orient="horz" pos="2130"/>
        <p:guide pos="39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91334-3B8B-4202-9D1E-ED748148A09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CBB3C-C95C-4C75-A49C-E90F66CBB8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id-ID" altLang="zh-CN"/>
              <a:t>Era Online Ticketing juga menjadi salah satu kesempatan yang menarik.</a:t>
            </a:r>
            <a:endParaRPr lang="id-ID" altLang="zh-CN"/>
          </a:p>
          <a:p>
            <a:endParaRPr lang="id-ID" altLang="zh-CN"/>
          </a:p>
          <a:p>
            <a:r>
              <a:rPr lang="id-ID" altLang="zh-CN"/>
              <a:t>Selain memudahkan penonton dalam membeli tiket, adanya promo yang sering diadakan oleh </a:t>
            </a:r>
            <a:endParaRPr lang="id-ID" altLang="zh-CN"/>
          </a:p>
          <a:p>
            <a:r>
              <a:rPr lang="id-ID" altLang="zh-CN"/>
              <a:t>penyedia jasa online ticketing juga berpotensi untuk menaikan jumlah angka penonton.</a:t>
            </a:r>
            <a:endParaRPr lang="id-ID" altLang="zh-CN"/>
          </a:p>
          <a:p>
            <a:endParaRPr lang="id-ID" altLang="zh-CN"/>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id-ID" altLang="zh-CN"/>
              <a:t>Layanan streaming online saat ini belum menjadi ancaman yang serius bagi industri bioskop.</a:t>
            </a:r>
            <a:endParaRPr lang="id-ID" altLang="zh-CN"/>
          </a:p>
          <a:p>
            <a:endParaRPr lang="id-ID" altLang="zh-CN"/>
          </a:p>
          <a:p>
            <a:r>
              <a:rPr lang="id-ID" altLang="zh-CN"/>
              <a:t>Hal ini didasarkan pada survey yang dilakukan oleh PostTrak. PostTrak adalah sebuah layanan survey audiens bagi studio film. Hasil survey menunjukan bahwa penonton yang melakukan streaming, juga suka menonton bioskop</a:t>
            </a:r>
            <a:endParaRPr lang="id-ID" altLang="zh-CN"/>
          </a:p>
          <a:p>
            <a:endParaRPr lang="id-ID" altLang="zh-CN"/>
          </a:p>
          <a:p>
            <a:r>
              <a:rPr lang="id-ID" altLang="zh-CN"/>
              <a:t>Namun tidak menutup kemungkinan bahwa online streaming dapat menjadi ancaman yang serius jika perusahaan bioskop lengah dan tidak mampu bersaing dengan online streaming di masa depan.</a:t>
            </a:r>
            <a:endParaRPr lang="id-ID" altLang="zh-CN"/>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id-ID" altLang="zh-CN"/>
              <a:t>Dari analisis SWOT yang dilakukan, mari kita susun strategi untuk mengatasi kelemahan dan ancaman.</a:t>
            </a:r>
            <a:endParaRPr lang="id-ID" altLang="zh-CN"/>
          </a:p>
          <a:p>
            <a:endParaRPr lang="id-ID" altLang="zh-CN"/>
          </a:p>
          <a:p>
            <a:r>
              <a:rPr lang="id-ID" altLang="zh-CN"/>
              <a:t>Dari sisi kelemahan,  disusun strategi marketing media sosial yang baik dengan harapan terjadi perbaikan angka engagement rate dan juga terjadi peningkatan jumlah penonton.</a:t>
            </a:r>
            <a:endParaRPr lang="id-ID" altLang="zh-CN"/>
          </a:p>
          <a:p>
            <a:endParaRPr lang="id-ID" altLang="zh-CN"/>
          </a:p>
          <a:p>
            <a:r>
              <a:rPr lang="id-ID" altLang="zh-CN"/>
              <a:t>Peningkatan jumlah penonton juga harus ditangani dengan baik salah satunya terdapat pada strategi penanganan ancaman.</a:t>
            </a:r>
            <a:endParaRPr lang="id-ID" altLang="zh-CN"/>
          </a:p>
          <a:p>
            <a:endParaRPr lang="id-ID" altLang="zh-CN"/>
          </a:p>
          <a:p>
            <a:r>
              <a:rPr lang="id-ID" altLang="zh-CN"/>
              <a:t>Dari sisi ancaman, dapat dibentuk suatu model optimasi penjadwalan. Optimasi model penjadwalan dimaksudkan agar penayangan film di bioskop selalu up to date, dalam konteks selalu rilis tepat waktu dan pergi tepat waktu juga. </a:t>
            </a:r>
            <a:endParaRPr lang="id-ID" altLang="zh-CN"/>
          </a:p>
          <a:p>
            <a:endParaRPr lang="id-ID" altLang="zh-CN"/>
          </a:p>
          <a:p>
            <a:r>
              <a:rPr lang="id-ID" altLang="zh-CN"/>
              <a:t>Optimasi model ini ditujukan agar penonton tidak menjadi jenuh akibat film yang ditayangkan terlalu lama sehingga mereka malah beralih ke online streaming.</a:t>
            </a:r>
            <a:endParaRPr lang="id-ID" altLang="zh-CN"/>
          </a:p>
          <a:p>
            <a:endParaRPr lang="id-ID" altLang="zh-CN"/>
          </a:p>
          <a:p>
            <a:r>
              <a:rPr lang="id-ID" altLang="zh-CN"/>
              <a:t>Pembahasan seterusnya akan menitikberatkan dalam membuat model untuk mengatasi ancaman</a:t>
            </a:r>
            <a:endParaRPr lang="id-ID" altLang="zh-CN"/>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id-ID" altLang="zh-CN"/>
              <a:t>Dalam menjalankan strategi yang telah direncanakan harus ditentukan batasan masalah. </a:t>
            </a:r>
            <a:endParaRPr lang="id-ID" altLang="zh-CN"/>
          </a:p>
          <a:p>
            <a:endParaRPr lang="id-ID" altLang="zh-CN"/>
          </a:p>
          <a:p>
            <a:r>
              <a:rPr lang="id-ID" altLang="zh-CN"/>
              <a:t>Strategi yang diusulkan hanya berlaku untuk diterapkan pada bioskop yang segmen penontonya adalah yang memiliki preferensi untuk menonton film barat.</a:t>
            </a:r>
            <a:endParaRPr lang="id-ID" altLang="zh-CN"/>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id-ID" altLang="zh-CN"/>
              <a:t>Dengan menjalankan strategi yang diusulkan, diharapkan terjadi kenaikan jumlah penonton dan juga pendapatan. </a:t>
            </a:r>
            <a:endParaRPr lang="id-ID" altLang="zh-CN"/>
          </a:p>
          <a:p>
            <a:endParaRPr lang="id-ID" altLang="zh-CN"/>
          </a:p>
          <a:p>
            <a:r>
              <a:rPr lang="id-ID" altLang="zh-CN"/>
              <a:t>Diharapkan juga penjadwalan film menjadi lebih optimal dan sebisa mungkin tidak membosankan penonton.</a:t>
            </a:r>
            <a:endParaRPr lang="id-ID" altLang="zh-CN"/>
          </a:p>
          <a:p>
            <a:endParaRPr lang="id-ID" altLang="zh-CN"/>
          </a:p>
          <a:p>
            <a:r>
              <a:rPr lang="id-ID" altLang="zh-CN"/>
              <a:t>Selain itu kenaikan dan hasil pengoptimalan diharapkan dapat dimanfaatkan sebagai portofolio advertising</a:t>
            </a:r>
            <a:endParaRPr lang="id-ID" altLang="zh-CN"/>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id-ID" altLang="zh-CN"/>
              <a:t>Pembentukan  model penyajian film yang up to date, yaitu model yang akan memprediksi berapa lama suatu judul film akan ditayangkan di bioskop</a:t>
            </a:r>
            <a:endParaRPr lang="id-ID" altLang="zh-CN"/>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id-ID" altLang="zh-CN"/>
              <a:t>Dalam mempersiapkan model penyajian film up to date, terdapat 2 hal yang perlu dipersiapkan, yaitu dataset dan model itu sendiri</a:t>
            </a:r>
            <a:endParaRPr lang="id-ID" altLang="zh-CN"/>
          </a:p>
          <a:p>
            <a:endParaRPr lang="id-ID" altLang="zh-CN"/>
          </a:p>
          <a:p>
            <a:pPr algn="l">
              <a:lnSpc>
                <a:spcPct val="150000"/>
              </a:lnSpc>
            </a:pPr>
            <a:r>
              <a:rPr lang="id-ID" altLang="zh-CN"/>
              <a:t>dataset yang digunakan terdiri dari </a:t>
            </a:r>
            <a:r>
              <a:rPr lang="id-ID" altLang="en-GB"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rPr>
              <a:t>90 Judul Film barat dalam rentang waktu dari tahun 2016 sampai dengan tahun 2019. </a:t>
            </a:r>
            <a:endParaRPr lang="id-ID" altLang="en-GB"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endParaRPr>
          </a:p>
          <a:p>
            <a:pPr algn="l">
              <a:lnSpc>
                <a:spcPct val="150000"/>
              </a:lnSpc>
            </a:pPr>
            <a:r>
              <a:rPr lang="id-ID" altLang="en-GB"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rPr>
              <a:t>Attribut yang dikumpulkan untuk setiap judul film adalah skor audiens, kategori rumah produksi dan distributor, lama penayangan, dan sentimen analysis data twitter.</a:t>
            </a:r>
            <a:endParaRPr lang="id-ID" altLang="en-GB"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endParaRPr>
          </a:p>
          <a:p>
            <a:pPr algn="l">
              <a:lnSpc>
                <a:spcPct val="150000"/>
              </a:lnSpc>
            </a:pPr>
            <a:endParaRPr lang="id-ID" altLang="zh-CN"/>
          </a:p>
          <a:p>
            <a:pPr algn="l">
              <a:lnSpc>
                <a:spcPct val="150000"/>
              </a:lnSpc>
            </a:pPr>
            <a:r>
              <a:rPr lang="id-ID" altLang="zh-CN"/>
              <a:t>untuk model sendiri, dipilih pendekatan Decision Tree. Model Decision Tree dipilih dengan alasan karena kesederhanaanya, kemampuanya menangani data kategorik dan numerik, serta sifatnya yang white-box, atau mudah untuk dijelaskan dengan bahasa manusia.</a:t>
            </a:r>
            <a:endParaRPr lang="id-ID" altLang="zh-CN"/>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id-ID" altLang="zh-CN"/>
              <a:t>Mari beralih ke pembentukan dataset. untuk skor audiens, digunakan skor metacritic, rotten tomatoes, dan imbd yang didapatkan dari mesin pencari google. </a:t>
            </a:r>
            <a:endParaRPr lang="id-ID" altLang="zh-CN"/>
          </a:p>
          <a:p>
            <a:endParaRPr lang="id-ID" altLang="zh-CN"/>
          </a:p>
          <a:p>
            <a:r>
              <a:rPr lang="id-ID" altLang="zh-CN"/>
              <a:t>skor audiens diharapkan dapat menjadi parameter yang mempengaruhi model, karena biasanya film akan rilis lebih dahulu di luar negri dari pada di indonesia. sehingga diharapkan skor ini merepresentasikan tingkat kepuasan penonton luar negri yang menonton film tersebut lebih dulu.</a:t>
            </a:r>
            <a:endParaRPr lang="id-ID" altLang="zh-CN"/>
          </a:p>
          <a:p>
            <a:endParaRPr lang="id-ID" altLang="zh-CN"/>
          </a:p>
          <a:p>
            <a:r>
              <a:rPr lang="id-ID" altLang="zh-CN"/>
              <a:t>Selain itu diambil juga data kategorikal yaitu rumah produksi dan distributor film</a:t>
            </a:r>
            <a:endParaRPr lang="id-ID" altLang="zh-CN"/>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id-ID" altLang="zh-CN"/>
              <a:t>Oh ya, untuk dataset dapat dilihat dengan mengunjungi link ugm.id/datasetcineplex21.</a:t>
            </a:r>
            <a:endParaRPr lang="id-ID" altLang="zh-CN"/>
          </a:p>
          <a:p>
            <a:endParaRPr lang="id-ID" altLang="zh-CN"/>
          </a:p>
          <a:p>
            <a:r>
              <a:rPr lang="id-ID" altLang="zh-CN"/>
              <a:t>Selanjutnya pengambilan data lama penayangan. </a:t>
            </a:r>
            <a:endParaRPr lang="id-ID" altLang="zh-CN"/>
          </a:p>
          <a:p>
            <a:endParaRPr lang="id-ID" altLang="zh-CN"/>
          </a:p>
          <a:p>
            <a:r>
              <a:rPr lang="id-ID" altLang="zh-CN"/>
              <a:t>Pengambilan data lama penayangan diambil dari Google Trends, hal ini dikarenakan tidak ditemukanya layanan yang men-archive rata-rata suatu judul film ditayangkan di bioskop. </a:t>
            </a:r>
            <a:endParaRPr lang="id-ID" altLang="zh-CN"/>
          </a:p>
          <a:p>
            <a:endParaRPr lang="id-ID" altLang="zh-CN"/>
          </a:p>
          <a:p>
            <a:r>
              <a:rPr lang="id-ID" altLang="zh-CN"/>
              <a:t>Data Google Trend dibentuk dengan format timeseries, yaitu interest penonton terhadap suatu film dalam dimensi waktu. Biasanya ketika film rilis, indikator akan menyentuh angka 100, dan akan menurun setiap minggunya. </a:t>
            </a:r>
            <a:endParaRPr lang="id-ID" altLang="zh-CN"/>
          </a:p>
          <a:p>
            <a:endParaRPr lang="id-ID" altLang="zh-CN"/>
          </a:p>
          <a:p>
            <a:r>
              <a:rPr lang="id-ID" altLang="zh-CN"/>
              <a:t>Penurunan interest per minggu tersebut akan dicatat sampai indikator menyentuh angka 20. Hal ini dikarenakan ketika indikator menyentuh angka 20, maka minggu-minggu sesudahnya tidak akan naik atau turun dari angka 20.</a:t>
            </a:r>
            <a:endParaRPr lang="id-ID" altLang="zh-CN"/>
          </a:p>
          <a:p>
            <a:endParaRPr lang="id-ID" altLang="zh-CN"/>
          </a:p>
          <a:p>
            <a:r>
              <a:rPr lang="id-ID" altLang="zh-CN"/>
              <a:t>Kelas penayangan yang didapat dari Google Trends dibagi ke dalam kelas 2,3,4,5, dan 6 minggu,</a:t>
            </a:r>
            <a:endParaRPr lang="id-ID" altLang="zh-CN"/>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id-ID" altLang="zh-CN"/>
              <a:t>Selanjutnya diambil data sentiment analysis. </a:t>
            </a:r>
            <a:endParaRPr lang="id-ID" altLang="zh-CN"/>
          </a:p>
          <a:p>
            <a:endParaRPr lang="id-ID" altLang="zh-CN"/>
          </a:p>
          <a:p>
            <a:r>
              <a:rPr lang="id-ID" altLang="zh-CN"/>
              <a:t>Sentimen analysis ini digunakan untuk mengetahui tingkat semangat netizen terhadap suatu film yang akan dirilis. </a:t>
            </a:r>
            <a:endParaRPr lang="id-ID" altLang="zh-CN"/>
          </a:p>
          <a:p>
            <a:endParaRPr lang="id-ID" altLang="zh-CN"/>
          </a:p>
          <a:p>
            <a:r>
              <a:rPr lang="id-ID" altLang="zh-CN"/>
              <a:t>Untuk setiap judul film diambi sebanyak 10.000 tweet  dari rentang waktu 2 bulan sebelum film tersebut dirilis</a:t>
            </a:r>
            <a:endParaRPr lang="id-ID" altLang="zh-CN"/>
          </a:p>
          <a:p>
            <a:r>
              <a:rPr lang="id-ID" altLang="zh-CN"/>
              <a:t>Tweet yang telah diambil kemudian akan diproses untuk diketahui sentiment analysis untuk masing-masing tweet.</a:t>
            </a:r>
            <a:endParaRPr lang="id-ID" altLang="zh-CN"/>
          </a:p>
          <a:p>
            <a:endParaRPr lang="id-ID" altLang="zh-CN"/>
          </a:p>
          <a:p>
            <a:r>
              <a:rPr lang="id-ID" altLang="zh-CN"/>
              <a:t>Sentiment Analysis kemudian akan direpresentasikan dalam bentuk persentase positif dan  persentase negatif.</a:t>
            </a:r>
            <a:endParaRPr lang="id-ID" altLang="zh-CN"/>
          </a:p>
          <a:p>
            <a:endParaRPr lang="id-ID" altLang="zh-CN"/>
          </a:p>
          <a:p>
            <a:r>
              <a:rPr lang="id-ID" altLang="zh-CN"/>
              <a:t>Untuk catatan, total tweet yang digunakan untuk representasi sentiment analysis karena terdapat kelas netral yang dibuang. kelas netral menunjukan bahwa tweet tidak bersentimen positif, ataupun negatif</a:t>
            </a:r>
            <a:endParaRPr lang="id-ID" altLang="zh-CN"/>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id-ID" altLang="zh-CN"/>
              <a:t>mari kita coba cari insight dari dataset. </a:t>
            </a:r>
            <a:endParaRPr lang="id-ID" altLang="zh-CN"/>
          </a:p>
          <a:p>
            <a:endParaRPr lang="id-ID" altLang="zh-CN"/>
          </a:p>
          <a:p>
            <a:r>
              <a:rPr lang="id-ID" altLang="zh-CN"/>
              <a:t>Dilakukan filtering pada dataset sehingga data yang ditunjukan adalah data yang lama penayanganya mencapai 5 sampai denga 6 minggu.</a:t>
            </a:r>
            <a:endParaRPr lang="id-ID" altLang="zh-CN"/>
          </a:p>
          <a:p>
            <a:endParaRPr lang="id-ID" altLang="zh-CN"/>
          </a:p>
          <a:p>
            <a:r>
              <a:rPr lang="id-ID" altLang="zh-CN"/>
              <a:t>Analisis dilakukan pada hasil filtering yang menyisakan sebanyak 25 judul film. Didapatkan fakta bahwa 16 dari 25 judul film hasil filtering termasuk kategori film keluarga. </a:t>
            </a:r>
            <a:endParaRPr lang="id-ID" altLang="zh-CN"/>
          </a:p>
          <a:p>
            <a:endParaRPr lang="id-ID" altLang="zh-CN"/>
          </a:p>
          <a:p>
            <a:r>
              <a:rPr lang="id-ID" altLang="zh-CN"/>
              <a:t>Apa beberapa kesimpulan yang mampu kita ambil?</a:t>
            </a:r>
            <a:endParaRPr lang="id-ID" altLang="zh-CN"/>
          </a:p>
          <a:p>
            <a:r>
              <a:rPr lang="id-ID" altLang="zh-CN"/>
              <a:t>1. Film keluarga memiliki pasar yang luas, dari anak-anak sampai dengan orang tua, sehingga tidak heran film keluarga bertahan lama di bioskop</a:t>
            </a:r>
            <a:endParaRPr lang="id-ID" altLang="zh-CN"/>
          </a:p>
          <a:p>
            <a:r>
              <a:rPr lang="id-ID" altLang="zh-CN"/>
              <a:t>2. Bioskop masih menjadi pilihan untuk Quality Time bersama keluarga, atau dikatakan bioskop sebagai sarana rekreasi keluarga. Hal ini merupakan insight yang bisa mengalahkan ancaman atau threat dari online streaming, dimana online streaming tidak bisa digukanan sebagai sarana rekreasi seperti bioskop</a:t>
            </a:r>
            <a:endParaRPr lang="id-ID" altLang="zh-CN"/>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id-ID" altLang="zh-CN"/>
              <a:t>Selain itu dari dataset juga didapatkan fakta bahwa pada bulan desember rerata penayangan menyentuh angka 4.75 minggu.</a:t>
            </a:r>
            <a:endParaRPr lang="id-ID" altLang="zh-CN"/>
          </a:p>
          <a:p>
            <a:r>
              <a:rPr lang="id-ID" altLang="zh-CN"/>
              <a:t>Angka ini lebih tinggi jika dibandingkan bulan-bulan lainya. </a:t>
            </a:r>
            <a:endParaRPr lang="id-ID" altLang="zh-CN"/>
          </a:p>
          <a:p>
            <a:endParaRPr lang="id-ID" altLang="zh-CN"/>
          </a:p>
          <a:p>
            <a:r>
              <a:rPr lang="id-ID" altLang="zh-CN"/>
              <a:t>Kemungkinan yang mungkin terjadi adalah bulan Desember merupakan bulan yang identik dengan bulan liburan keluarga, sehingga bioskop dipilih sebagai salah satu sarana rekreasi keluarga terutama keluarga perkotaan.</a:t>
            </a:r>
            <a:endParaRPr lang="id-ID" altLang="zh-CN"/>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id-ID" altLang="zh-CN"/>
              <a:t>Mari beralih ke pembentukan model decision Tree.</a:t>
            </a:r>
            <a:endParaRPr lang="id-ID" altLang="zh-CN"/>
          </a:p>
          <a:p>
            <a:endParaRPr lang="id-ID" altLang="zh-CN"/>
          </a:p>
          <a:p>
            <a:r>
              <a:rPr lang="id-ID" altLang="zh-CN"/>
              <a:t>Model decision tree dibentuk dengan menggunakan bahasa pemrograman R, dengan library G5.0.</a:t>
            </a:r>
            <a:endParaRPr lang="id-ID" altLang="zh-CN"/>
          </a:p>
          <a:p>
            <a:endParaRPr lang="id-ID" altLang="zh-CN"/>
          </a:p>
          <a:p>
            <a:r>
              <a:rPr lang="id-ID" altLang="zh-CN"/>
              <a:t>Model yang dibentuk berdasarkan dataset dapat memprediksi kelas minggu penayangan sampai dengan 85%.</a:t>
            </a:r>
            <a:endParaRPr lang="id-ID" altLang="zh-CN"/>
          </a:p>
          <a:p>
            <a:endParaRPr lang="id-ID" altLang="zh-CN"/>
          </a:p>
          <a:p>
            <a:r>
              <a:rPr lang="id-ID" altLang="zh-CN"/>
              <a:t>Model juga menghasilkan visualisasi dari root hingga leafnya, sehingga pengguna model dapat memahami dengan jelas bagaimana suatu judul film akan diklasifikasi ke dalam kelas minggu penayangannya</a:t>
            </a:r>
            <a:endParaRPr lang="id-ID" altLang="zh-CN"/>
          </a:p>
          <a:p>
            <a:endParaRPr lang="id-ID" altLang="zh-CN"/>
          </a:p>
          <a:p>
            <a:r>
              <a:rPr lang="id-ID" altLang="zh-CN"/>
              <a:t>Model dapat diakses pada tautan ugm.id/modelcineplex21</a:t>
            </a:r>
            <a:endParaRPr lang="id-ID" altLang="zh-CN"/>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id-ID" altLang="zh-CN"/>
              <a:t>Mari kita analisis model decision tree yang telah dibentuk. </a:t>
            </a:r>
            <a:endParaRPr lang="id-ID" altLang="zh-CN"/>
          </a:p>
          <a:p>
            <a:endParaRPr lang="id-ID" altLang="zh-CN"/>
          </a:p>
          <a:p>
            <a:r>
              <a:rPr lang="id-ID" altLang="zh-CN"/>
              <a:t>Dari berkali-kali percobaan yang dilakukan, didapatkan fakta pada mayoritas percobaan, atribut sentimen negatif, nilai audiens metacritics, dan genre film tidak mempengaruhi model decision tree.</a:t>
            </a:r>
            <a:endParaRPr lang="id-ID" altLang="zh-CN"/>
          </a:p>
          <a:p>
            <a:endParaRPr lang="id-ID" altLang="zh-CN"/>
          </a:p>
          <a:p>
            <a:r>
              <a:rPr lang="id-ID" altLang="zh-CN"/>
              <a:t>Sedangkan untuk atribut lainya masih sering muncul ketika seed dari decision tree diubah. Untuk model yang mencapai akurasi 85% didapatkan bahwa atribut studio produksi sangat mempengaruhi klasifikasi lama minggu penayangan.  Skor audiens imdb dan rotten tomatoes juga selalu hadir dalam atribut yang digunakan. Bulan rilis dan juga sentimen positif sering muncul juga namun dalam persentase penggunaan yang lebih sedikit.</a:t>
            </a:r>
            <a:endParaRPr lang="id-ID" altLang="zh-CN"/>
          </a:p>
          <a:p>
            <a:endParaRPr lang="id-ID" altLang="zh-CN"/>
          </a:p>
          <a:p>
            <a:r>
              <a:rPr lang="id-ID" altLang="zh-CN"/>
              <a:t>Insight dari model ini adalah kualitas suatu film dan lamanya film itu ditayangkan bisa jadi dipengaruhi secara kuat oleh studio produksi film tersebut</a:t>
            </a:r>
            <a:endParaRPr lang="id-ID" altLang="zh-CN"/>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id-ID" altLang="zh-CN"/>
              <a:t>Sekian analisis dan strategi yang dilakukan untuk permasalahan penjadwalan pada Cineplex 21. </a:t>
            </a:r>
            <a:endParaRPr lang="id-ID" altLang="zh-CN"/>
          </a:p>
          <a:p>
            <a:r>
              <a:rPr lang="id-ID" altLang="zh-CN"/>
              <a:t>Terimakasih banyak atas waktu yang diluangkan untuk menonton video ini</a:t>
            </a:r>
            <a:endParaRPr lang="id-ID" altLang="zh-CN"/>
          </a:p>
          <a:p>
            <a:r>
              <a:rPr lang="id-ID" altLang="zh-CN"/>
              <a:t>Sampai jumpa lagi di lain kesempatan</a:t>
            </a:r>
            <a:endParaRPr lang="id-ID" altLang="zh-CN"/>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id-ID" altLang="zh-CN"/>
              <a:t>Menurut data yang didapat dari website resmi cineplex21, cineplex 21 memiliki total 1.140 layar, yang tersebar di 49 kota di 207 lokasi di seluruh indonesia.</a:t>
            </a:r>
            <a:endParaRPr lang="id-ID" altLang="zh-CN"/>
          </a:p>
          <a:p>
            <a:endParaRPr lang="id-ID" altLang="zh-CN"/>
          </a:p>
          <a:p>
            <a:r>
              <a:rPr lang="id-ID" altLang="zh-CN"/>
              <a:t>angka-angka tersebut terpaut jauh merk bioskop lainya.</a:t>
            </a:r>
            <a:endParaRPr lang="id-ID" altLang="zh-CN"/>
          </a:p>
          <a:p>
            <a:endParaRPr lang="id-ID" altLang="zh-CN"/>
          </a:p>
          <a:p>
            <a:r>
              <a:rPr lang="id-ID" altLang="zh-CN"/>
              <a:t>hal ini menunjukan bahwa jumlah layar dan jumlah lokasi bioskop cineplex 21 merupakan kekuatan atau strength dari perusahaan.</a:t>
            </a:r>
            <a:endParaRPr lang="id-ID" altLang="zh-CN"/>
          </a:p>
          <a:p>
            <a:endParaRPr lang="id-ID" altLang="zh-CN"/>
          </a:p>
          <a:p>
            <a:r>
              <a:rPr lang="id-ID" altLang="zh-CN"/>
              <a:t>dengan adanya strenght tersebut, dipastikan bahwa cineplex 21 masih sangat mampu untuk menjaring penonton secara masif dan memiliki kekuatan untuk melawan pesaing-pesaingnya.</a:t>
            </a:r>
            <a:endParaRPr lang="id-ID" altLang="zh-CN"/>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id-ID" altLang="zh-CN"/>
              <a:t>Setelah mengetahui kekuatan dari cineplex21, mari kita lihat weakness, atau kelemahan dari cineplex21</a:t>
            </a:r>
            <a:endParaRPr lang="id-ID" altLang="zh-CN"/>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id-ID" altLang="zh-CN"/>
              <a:t>Engagement Rate yang rendah merupakan salah satu weakness dari cineplex 21. </a:t>
            </a:r>
            <a:endParaRPr lang="id-ID" altLang="zh-CN"/>
          </a:p>
          <a:p>
            <a:endParaRPr lang="id-ID" altLang="zh-CN"/>
          </a:p>
          <a:p>
            <a:r>
              <a:rPr lang="id-ID" altLang="zh-CN"/>
              <a:t>Engagement Rate adalah metrik yang menilai bagaimana suatu konten dapat diterima dengan baik oleh audiensnya. </a:t>
            </a:r>
            <a:endParaRPr lang="id-ID" altLang="zh-CN"/>
          </a:p>
          <a:p>
            <a:endParaRPr lang="id-ID" altLang="zh-CN"/>
          </a:p>
          <a:p>
            <a:r>
              <a:rPr lang="id-ID" altLang="zh-CN"/>
              <a:t>Engagement Rate sendiri sering digunakan untuk mengevaluasi dan menganalisis pemasaran barang atau produk.</a:t>
            </a:r>
            <a:endParaRPr lang="id-ID" altLang="zh-CN"/>
          </a:p>
          <a:p>
            <a:endParaRPr lang="id-ID" altLang="zh-CN"/>
          </a:p>
          <a:p>
            <a:r>
              <a:rPr lang="id-ID" altLang="zh-CN"/>
              <a:t>Skor Engagement Rate yang dimiliki akun sosial media hanya mencetak angka 0.38%, sedangkan idealnya engagement rate dengan akun setara adalah sebesar 2.98%.</a:t>
            </a:r>
            <a:endParaRPr lang="id-ID" altLang="zh-CN"/>
          </a:p>
          <a:p>
            <a:endParaRPr lang="id-ID" altLang="zh-CN"/>
          </a:p>
          <a:p>
            <a:r>
              <a:rPr lang="id-ID" altLang="zh-CN"/>
              <a:t>Skor ini menunjukan kurangnya interaksi mendalam antara cineplex21 dengan pengikutnya </a:t>
            </a:r>
            <a:endParaRPr lang="id-ID" altLang="zh-CN"/>
          </a:p>
          <a:p>
            <a:endParaRPr lang="id-ID" altLang="zh-CN"/>
          </a:p>
          <a:p>
            <a:r>
              <a:rPr lang="id-ID" altLang="zh-CN"/>
              <a:t>Sebagai contoh sosial media cineplex 21 digunakan untuk promosi film baru dan promosi dengan pembelian kartu kredit bank tertentu yang mungkin hanya memuaskan stakeholder namun tidak memuaskan pengikut sosial medianya.</a:t>
            </a:r>
            <a:endParaRPr lang="id-ID" altLang="zh-CN"/>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id-ID" altLang="zh-CN"/>
              <a:t>Kenaikan jumlah penonton merupakan salah satu kesempatan yang dimiliki oleh cineplex 21.</a:t>
            </a:r>
            <a:endParaRPr lang="id-ID" altLang="zh-CN"/>
          </a:p>
          <a:p>
            <a:endParaRPr lang="id-ID" altLang="zh-CN"/>
          </a:p>
          <a:p>
            <a:endParaRPr lang="id-ID" altLang="zh-CN"/>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id-ID" altLang="zh-CN"/>
              <a:t>Menurut data yang didapat dari website katadata.co.id, dari tahun 2015 sampai dengan tahun 2018, terus terjadi kenaikan angka jumlah penonton bioskop.</a:t>
            </a:r>
            <a:endParaRPr lang="id-ID" altLang="zh-CN"/>
          </a:p>
          <a:p>
            <a:endParaRPr lang="id-ID" altLang="zh-CN"/>
          </a:p>
          <a:p>
            <a:r>
              <a:rPr lang="id-ID" altLang="zh-CN"/>
              <a:t>Hal ini menandakan bahwa Supply dan Demand berjalan seimbang. Dalam hal ini supply adalah strength atau kekuatan dari cineplex21 yaitu jumlah layar bioskop yang sangat banyak dan demand adalah kenaikan jumlah penonton.</a:t>
            </a:r>
            <a:endParaRPr lang="id-ID" altLang="zh-CN"/>
          </a:p>
          <a:p>
            <a:endParaRPr lang="id-ID" altLang="zh-CN"/>
          </a:p>
          <a:p>
            <a:r>
              <a:rPr lang="id-ID" altLang="zh-CN"/>
              <a:t>Badan Ekonomi kreatif juga menargetkan peningkatan jumlah penonton hingga 60 juta penonton di akhir tahun 2019, yaitu 15.4% lebih tinggi dari tahun 2018.</a:t>
            </a:r>
            <a:endParaRPr lang="id-ID" altLang="zh-CN"/>
          </a:p>
        </p:txBody>
      </p:sp>
      <p:sp>
        <p:nvSpPr>
          <p:cNvPr id="4" name="灯片编号占位符 3"/>
          <p:cNvSpPr>
            <a:spLocks noGrp="1"/>
          </p:cNvSpPr>
          <p:nvPr>
            <p:ph type="sldNum" sz="quarter" idx="10"/>
          </p:nvPr>
        </p:nvSpPr>
        <p:spPr/>
        <p:txBody>
          <a:bodyPr/>
          <a:lstStyle/>
          <a:p>
            <a:fld id="{501CBB3C-C95C-4C75-A49C-E90F66CBB8A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B37AA6F-F394-4DA1-A7CA-4AC027AD1D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D76077-4215-4899-B181-6F67428292C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B37AA6F-F394-4DA1-A7CA-4AC027AD1D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D76077-4215-4899-B181-6F67428292C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B37AA6F-F394-4DA1-A7CA-4AC027AD1D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D76077-4215-4899-B181-6F67428292C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B37AA6F-F394-4DA1-A7CA-4AC027AD1D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D76077-4215-4899-B181-6F67428292C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B37AA6F-F394-4DA1-A7CA-4AC027AD1D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D76077-4215-4899-B181-6F67428292C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B37AA6F-F394-4DA1-A7CA-4AC027AD1D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D76077-4215-4899-B181-6F67428292C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B37AA6F-F394-4DA1-A7CA-4AC027AD1DD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D76077-4215-4899-B181-6F67428292C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B37AA6F-F394-4DA1-A7CA-4AC027AD1DD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D76077-4215-4899-B181-6F67428292C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37AA6F-F394-4DA1-A7CA-4AC027AD1DD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D76077-4215-4899-B181-6F67428292C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B37AA6F-F394-4DA1-A7CA-4AC027AD1D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D76077-4215-4899-B181-6F67428292C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B37AA6F-F394-4DA1-A7CA-4AC027AD1D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D76077-4215-4899-B181-6F67428292C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7AA6F-F394-4DA1-A7CA-4AC027AD1DD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D76077-4215-4899-B181-6F67428292C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2.xml"/><Relationship Id="rId3" Type="http://schemas.openxmlformats.org/officeDocument/2006/relationships/tags" Target="../tags/tag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hyperlink" Target="https://trends.google.com/trends/explore?geo=ID&amp;q=21cineplex" TargetMode="Externa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hyperlink" Target="https://deadline.com/2019/08/posttrack-movie-survey-2019-streaming-exhibition-1000-movies-polled-1202667945/" TargetMode="Externa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xml"/><Relationship Id="rId3" Type="http://schemas.openxmlformats.org/officeDocument/2006/relationships/tags" Target="../tags/tag3.xml"/><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hyperlink" Target="https://phlanx.com/engagement-calculator" TargetMode="Externa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Flying impression graphic design thank you for buying this template"/>
          <p:cNvSpPr/>
          <p:nvPr/>
        </p:nvSpPr>
        <p:spPr>
          <a:xfrm>
            <a:off x="7265616" y="2314574"/>
            <a:ext cx="8969908" cy="4543426"/>
          </a:xfrm>
          <a:prstGeom prst="triangle">
            <a:avLst/>
          </a:prstGeom>
          <a:solidFill>
            <a:srgbClr val="008080">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Flying impression graphic design thank you for buying this template"/>
          <p:cNvPicPr>
            <a:picLocks noChangeAspect="1"/>
          </p:cNvPicPr>
          <p:nvPr/>
        </p:nvPicPr>
        <p:blipFill rotWithShape="1">
          <a:blip r:embed="rId1" cstate="print">
            <a:duotone>
              <a:prstClr val="black"/>
              <a:srgbClr val="FFFFFF">
                <a:tint val="45000"/>
                <a:satMod val="400000"/>
              </a:srgbClr>
            </a:duotone>
            <a:extLst>
              <a:ext uri="{BEBA8EAE-BF5A-486C-A8C5-ECC9F3942E4B}">
                <a14:imgProps xmlns:a14="http://schemas.microsoft.com/office/drawing/2010/main">
                  <a14:imgLayer r:embed="rId2">
                    <a14:imgEffect>
                      <a14:brightnessContrast bright="61000"/>
                    </a14:imgEffect>
                    <a14:imgEffect>
                      <a14:saturation sat="0"/>
                    </a14:imgEffect>
                  </a14:imgLayer>
                </a14:imgProps>
              </a:ext>
              <a:ext uri="{28A0092B-C50C-407E-A947-70E740481C1C}">
                <a14:useLocalDpi xmlns:a14="http://schemas.microsoft.com/office/drawing/2010/main" val="0"/>
              </a:ext>
            </a:extLst>
          </a:blip>
          <a:srcRect b="23315"/>
          <a:stretch>
            <a:fillRect/>
          </a:stretch>
        </p:blipFill>
        <p:spPr>
          <a:xfrm>
            <a:off x="4799065" y="1014096"/>
            <a:ext cx="10136813" cy="5829300"/>
          </a:xfrm>
          <a:prstGeom prst="rect">
            <a:avLst/>
          </a:prstGeom>
        </p:spPr>
      </p:pic>
      <p:sp>
        <p:nvSpPr>
          <p:cNvPr id="7" name="Flying impression graphic design thank you for buying this template"/>
          <p:cNvSpPr/>
          <p:nvPr/>
        </p:nvSpPr>
        <p:spPr>
          <a:xfrm>
            <a:off x="4205448" y="4325091"/>
            <a:ext cx="5000625" cy="2532910"/>
          </a:xfrm>
          <a:prstGeom prst="triangle">
            <a:avLst/>
          </a:prstGeom>
          <a:solidFill>
            <a:srgbClr val="008080">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lying impression graphic design thank you for buying this template"/>
          <p:cNvSpPr txBox="1"/>
          <p:nvPr>
            <p:custDataLst>
              <p:tags r:id="rId3"/>
            </p:custDataLst>
          </p:nvPr>
        </p:nvSpPr>
        <p:spPr>
          <a:xfrm>
            <a:off x="905195" y="2471459"/>
            <a:ext cx="6600506" cy="1476375"/>
          </a:xfrm>
          <a:prstGeom prst="rect">
            <a:avLst/>
          </a:prstGeom>
          <a:noFill/>
        </p:spPr>
        <p:txBody>
          <a:bodyPr wrap="square" rtlCol="0">
            <a:spAutoFit/>
          </a:bodyPr>
          <a:lstStyle/>
          <a:p>
            <a:r>
              <a:rPr lang="en-GB" altLang="en-US" sz="6000" b="1" dirty="0">
                <a:solidFill>
                  <a:srgbClr val="455878"/>
                </a:solidFill>
                <a:latin typeface="Leelawadee UI" panose="020B0502040204020203" charset="0"/>
                <a:ea typeface="Microsoft YaHei" panose="020B0503020204020204" pitchFamily="34" charset="-122"/>
                <a:cs typeface="Leelawadee UI" panose="020B0502040204020203" charset="0"/>
              </a:rPr>
              <a:t>CINEPLEX 21</a:t>
            </a:r>
            <a:endParaRPr lang="en-US" altLang="zh-CN" sz="6000" b="1" dirty="0">
              <a:solidFill>
                <a:srgbClr val="455878"/>
              </a:solidFill>
              <a:latin typeface="Leelawadee UI" panose="020B0502040204020203" charset="0"/>
              <a:ea typeface="Microsoft YaHei" panose="020B0503020204020204" pitchFamily="34" charset="-122"/>
              <a:cs typeface="Leelawadee UI" panose="020B0502040204020203" charset="0"/>
            </a:endParaRPr>
          </a:p>
          <a:p>
            <a:pPr algn="l"/>
            <a:r>
              <a:rPr lang="en-GB" altLang="en-US" sz="3000">
                <a:solidFill>
                  <a:srgbClr val="F13164"/>
                </a:solidFill>
                <a:latin typeface="Leelawadee UI" panose="020B0502040204020203" charset="0"/>
                <a:cs typeface="Leelawadee UI" panose="020B0502040204020203" charset="0"/>
                <a:sym typeface="+mn-ea"/>
              </a:rPr>
              <a:t> </a:t>
            </a:r>
            <a:endParaRPr lang="en-GB" altLang="en-US" sz="3000" b="1" dirty="0">
              <a:solidFill>
                <a:srgbClr val="F13164"/>
              </a:solidFill>
              <a:latin typeface="Leelawadee UI" panose="020B0502040204020203" charset="0"/>
              <a:ea typeface="Microsoft YaHei" panose="020B0503020204020204" pitchFamily="34" charset="-122"/>
              <a:cs typeface="Leelawadee UI" panose="020B0502040204020203" charset="0"/>
              <a:sym typeface="+mn-ea"/>
            </a:endParaRPr>
          </a:p>
        </p:txBody>
      </p:sp>
      <p:sp>
        <p:nvSpPr>
          <p:cNvPr id="13" name="Flying impression graphic design thank you for buying this template"/>
          <p:cNvSpPr/>
          <p:nvPr/>
        </p:nvSpPr>
        <p:spPr>
          <a:xfrm flipV="1">
            <a:off x="-106970" y="-115838"/>
            <a:ext cx="2259620" cy="1144539"/>
          </a:xfrm>
          <a:prstGeom prst="triangle">
            <a:avLst/>
          </a:prstGeom>
          <a:solidFill>
            <a:srgbClr val="00808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lying impression graphic design thank you for buying this template"/>
          <p:cNvSpPr/>
          <p:nvPr/>
        </p:nvSpPr>
        <p:spPr>
          <a:xfrm flipV="1">
            <a:off x="-699926" y="-361698"/>
            <a:ext cx="2259620" cy="1144539"/>
          </a:xfrm>
          <a:prstGeom prst="triangle">
            <a:avLst/>
          </a:prstGeom>
          <a:solidFill>
            <a:srgbClr val="455878">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 Box 4"/>
          <p:cNvSpPr txBox="1"/>
          <p:nvPr/>
        </p:nvSpPr>
        <p:spPr>
          <a:xfrm>
            <a:off x="905510" y="3432810"/>
            <a:ext cx="6018530" cy="1999615"/>
          </a:xfrm>
          <a:prstGeom prst="rect">
            <a:avLst/>
          </a:prstGeom>
          <a:noFill/>
        </p:spPr>
        <p:txBody>
          <a:bodyPr wrap="none" rtlCol="0" anchor="t">
            <a:spAutoFit/>
          </a:bodyPr>
          <a:p>
            <a:pPr algn="l"/>
            <a:r>
              <a:rPr lang="id-ID" altLang="en-GB" sz="2200">
                <a:solidFill>
                  <a:srgbClr val="008080"/>
                </a:solidFill>
                <a:latin typeface="Leelawadee UI" panose="020B0502040204020203" charset="0"/>
                <a:cs typeface="Leelawadee UI" panose="020B0502040204020203" charset="0"/>
                <a:sym typeface="+mn-ea"/>
              </a:rPr>
              <a:t>Final Project </a:t>
            </a:r>
            <a:r>
              <a:rPr lang="en-GB" altLang="en-US" sz="2200">
                <a:solidFill>
                  <a:srgbClr val="008080"/>
                </a:solidFill>
                <a:latin typeface="Leelawadee UI" panose="020B0502040204020203" charset="0"/>
                <a:cs typeface="Leelawadee UI" panose="020B0502040204020203" charset="0"/>
                <a:sym typeface="+mn-ea"/>
              </a:rPr>
              <a:t>Data Mining, Business Intelligence, </a:t>
            </a:r>
            <a:endParaRPr lang="en-GB" altLang="en-US" sz="2200">
              <a:solidFill>
                <a:srgbClr val="008080"/>
              </a:solidFill>
              <a:latin typeface="Leelawadee UI" panose="020B0502040204020203" charset="0"/>
              <a:cs typeface="Leelawadee UI" panose="020B0502040204020203" charset="0"/>
              <a:sym typeface="+mn-ea"/>
            </a:endParaRPr>
          </a:p>
          <a:p>
            <a:pPr algn="l"/>
            <a:r>
              <a:rPr lang="en-GB" altLang="en-US" sz="2200">
                <a:solidFill>
                  <a:srgbClr val="008080"/>
                </a:solidFill>
                <a:latin typeface="Leelawadee UI" panose="020B0502040204020203" charset="0"/>
                <a:cs typeface="Leelawadee UI" panose="020B0502040204020203" charset="0"/>
                <a:sym typeface="+mn-ea"/>
              </a:rPr>
              <a:t>dan Natural Language Processing</a:t>
            </a:r>
            <a:endParaRPr lang="en-GB" altLang="en-US" sz="2200">
              <a:solidFill>
                <a:srgbClr val="008080"/>
              </a:solidFill>
              <a:latin typeface="Leelawadee UI" panose="020B0502040204020203" charset="0"/>
              <a:cs typeface="Leelawadee UI" panose="020B0502040204020203" charset="0"/>
              <a:sym typeface="+mn-ea"/>
            </a:endParaRPr>
          </a:p>
          <a:p>
            <a:pPr algn="l"/>
            <a:endParaRPr lang="en-GB" altLang="en-US" sz="2200">
              <a:solidFill>
                <a:srgbClr val="008080"/>
              </a:solidFill>
              <a:latin typeface="Leelawadee UI" panose="020B0502040204020203" charset="0"/>
              <a:cs typeface="Leelawadee UI" panose="020B0502040204020203" charset="0"/>
              <a:sym typeface="+mn-ea"/>
            </a:endParaRPr>
          </a:p>
          <a:p>
            <a:pPr algn="l"/>
            <a:r>
              <a:rPr lang="id-ID" altLang="en-GB" sz="2200">
                <a:solidFill>
                  <a:srgbClr val="008080"/>
                </a:solidFill>
                <a:latin typeface="Leelawadee UI" panose="020B0502040204020203" charset="0"/>
                <a:cs typeface="Leelawadee UI" panose="020B0502040204020203" charset="0"/>
                <a:sym typeface="+mn-ea"/>
              </a:rPr>
              <a:t>Universitas Gadjah Mada </a:t>
            </a:r>
            <a:endParaRPr lang="en-GB" altLang="en-US" sz="2200">
              <a:solidFill>
                <a:srgbClr val="008080"/>
              </a:solidFill>
              <a:latin typeface="Leelawadee UI" panose="020B0502040204020203" charset="0"/>
              <a:cs typeface="Leelawadee UI" panose="020B0502040204020203" charset="0"/>
              <a:sym typeface="+mn-ea"/>
            </a:endParaRPr>
          </a:p>
          <a:p>
            <a:pPr algn="l"/>
            <a:endParaRPr lang="en-GB" altLang="en-US">
              <a:solidFill>
                <a:srgbClr val="008080"/>
              </a:solidFill>
              <a:latin typeface="Leelawadee UI" panose="020B0502040204020203" charset="0"/>
              <a:cs typeface="Leelawadee UI" panose="020B0502040204020203" charset="0"/>
              <a:sym typeface="+mn-ea"/>
            </a:endParaRPr>
          </a:p>
          <a:p>
            <a:pPr algn="l"/>
            <a:endParaRPr lang="id-ID" altLang="en-GB">
              <a:solidFill>
                <a:srgbClr val="008080"/>
              </a:solidFill>
              <a:latin typeface="Leelawadee UI" panose="020B0502040204020203" charset="0"/>
              <a:cs typeface="Leelawadee UI" panose="020B0502040204020203" charset="0"/>
              <a:sym typeface="+mn-ea"/>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cxnSp>
        <p:nvCxnSpPr>
          <p:cNvPr id="3" name="直接连接符 2"/>
          <p:cNvCxnSpPr/>
          <p:nvPr/>
        </p:nvCxnSpPr>
        <p:spPr>
          <a:xfrm>
            <a:off x="5945222" y="1249558"/>
            <a:ext cx="301557" cy="0"/>
          </a:xfrm>
          <a:prstGeom prst="line">
            <a:avLst/>
          </a:prstGeom>
        </p:spPr>
        <p:style>
          <a:lnRef idx="3">
            <a:schemeClr val="dk1"/>
          </a:lnRef>
          <a:fillRef idx="0">
            <a:schemeClr val="dk1"/>
          </a:fillRef>
          <a:effectRef idx="2">
            <a:schemeClr val="dk1"/>
          </a:effectRef>
          <a:fontRef idx="minor">
            <a:schemeClr val="tx1"/>
          </a:fontRef>
        </p:style>
      </p:cxnSp>
      <p:sp>
        <p:nvSpPr>
          <p:cNvPr id="2" name="TextBox 76"/>
          <p:cNvSpPr txBox="1"/>
          <p:nvPr/>
        </p:nvSpPr>
        <p:spPr>
          <a:xfrm>
            <a:off x="964876" y="551497"/>
            <a:ext cx="6012180" cy="583565"/>
          </a:xfrm>
          <a:prstGeom prst="rect">
            <a:avLst/>
          </a:prstGeom>
          <a:noFill/>
        </p:spPr>
        <p:txBody>
          <a:bodyPr wrap="none" rtlCol="0">
            <a:spAutoFit/>
          </a:bodyPr>
          <a:p>
            <a:pPr algn="l"/>
            <a:r>
              <a:rPr lang="en-GB" altLang="en-US"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Opportunity : </a:t>
            </a:r>
            <a:r>
              <a:rPr lang="id-ID" altLang="en-GB"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Online Ticketing</a:t>
            </a:r>
            <a:endParaRPr lang="id-ID" altLang="en-GB"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8" name="文本框 6"/>
          <p:cNvSpPr txBox="1"/>
          <p:nvPr/>
        </p:nvSpPr>
        <p:spPr>
          <a:xfrm>
            <a:off x="7003415" y="2391410"/>
            <a:ext cx="4739005" cy="2122805"/>
          </a:xfrm>
          <a:prstGeom prst="rect">
            <a:avLst/>
          </a:prstGeom>
          <a:noFill/>
        </p:spPr>
        <p:txBody>
          <a:bodyPr wrap="square" rtlCol="0">
            <a:spAutoFit/>
          </a:bodyPr>
          <a:p>
            <a:pPr algn="l">
              <a:lnSpc>
                <a:spcPct val="150000"/>
              </a:lnSpc>
            </a:pP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5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Kemudahan</a:t>
            </a:r>
            <a:r>
              <a:rPr lang="id-ID" altLang="en-GB" sz="2200"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 membeli tiket secara online</a:t>
            </a: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 beserta promonya menjadi </a:t>
            </a:r>
            <a:r>
              <a:rPr lang="id-ID" altLang="en-GB" sz="2200"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daya tarik bagi masyarakat</a:t>
            </a:r>
            <a:endParaRPr lang="id-ID" altLang="en-GB" sz="2200"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pic>
        <p:nvPicPr>
          <p:cNvPr id="11" name="Google Shape;107;p20"/>
          <p:cNvPicPr preferRelativeResize="0"/>
          <p:nvPr/>
        </p:nvPicPr>
        <p:blipFill>
          <a:blip r:embed="rId1"/>
          <a:stretch>
            <a:fillRect/>
          </a:stretch>
        </p:blipFill>
        <p:spPr>
          <a:xfrm>
            <a:off x="964565" y="2092325"/>
            <a:ext cx="5223510" cy="3590925"/>
          </a:xfrm>
          <a:prstGeom prst="rect">
            <a:avLst/>
          </a:prstGeom>
          <a:noFill/>
          <a:ln>
            <a:noFill/>
          </a:ln>
          <a:effectLst>
            <a:outerShdw blurRad="355600" dist="38100" dir="2700000" algn="tl" rotWithShape="0">
              <a:prstClr val="black">
                <a:alpha val="40000"/>
              </a:prstClr>
            </a:outerShdw>
          </a:effectLst>
        </p:spPr>
      </p:pic>
      <p:sp>
        <p:nvSpPr>
          <p:cNvPr id="109" name="Google Shape;109;p20"/>
          <p:cNvSpPr/>
          <p:nvPr/>
        </p:nvSpPr>
        <p:spPr>
          <a:xfrm>
            <a:off x="1116330" y="3713480"/>
            <a:ext cx="4919345" cy="84836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8" name="Google Shape;108;p20"/>
          <p:cNvSpPr txBox="1"/>
          <p:nvPr/>
        </p:nvSpPr>
        <p:spPr>
          <a:xfrm>
            <a:off x="964565" y="5683250"/>
            <a:ext cx="5223510" cy="692785"/>
          </a:xfrm>
          <a:prstGeom prst="rect">
            <a:avLst/>
          </a:prstGeom>
          <a:noFill/>
          <a:ln>
            <a:noFill/>
          </a:ln>
        </p:spPr>
        <p:txBody>
          <a:bodyPr spcFirstLastPara="1" wrap="square" lIns="91425" tIns="91425" rIns="91425" bIns="91425" anchor="t" anchorCtr="0">
            <a:noAutofit/>
          </a:bodyPr>
          <a:p>
            <a:pPr marL="0" lvl="0" indent="0" algn="l" rtl="0">
              <a:spcBef>
                <a:spcPts val="0"/>
              </a:spcBef>
              <a:spcAft>
                <a:spcPts val="0"/>
              </a:spcAft>
              <a:buNone/>
            </a:pPr>
            <a:r>
              <a:rPr lang="en-GB" sz="1400" i="1">
                <a:latin typeface="Leelawadee UI" panose="020B0502040204020203" charset="0"/>
                <a:cs typeface="Leelawadee UI" panose="020B0502040204020203" charset="0"/>
              </a:rPr>
              <a:t>Sumber: </a:t>
            </a:r>
            <a:r>
              <a:rPr lang="en-GB" sz="1400" i="1" u="sng">
                <a:solidFill>
                  <a:schemeClr val="hlink"/>
                </a:solidFill>
                <a:latin typeface="Leelawadee UI" panose="020B0502040204020203" charset="0"/>
                <a:cs typeface="Leelawadee UI" panose="020B0502040204020203" charset="0"/>
                <a:hlinkClick r:id="rId2"/>
              </a:rPr>
              <a:t>https://trends.google.com/trends/explore?geo=ID&amp;q=21cineplex</a:t>
            </a:r>
            <a:endParaRPr sz="1400" i="1">
              <a:latin typeface="Leelawadee UI" panose="020B0502040204020203" charset="0"/>
              <a:cs typeface="Leelawadee UI" panose="020B0502040204020203" charset="0"/>
            </a:endParaRPr>
          </a:p>
        </p:txBody>
      </p:sp>
      <p:sp>
        <p:nvSpPr>
          <p:cNvPr id="64" name="Flying impression graphic design thank you for buying this template"/>
          <p:cNvSpPr/>
          <p:nvPr/>
        </p:nvSpPr>
        <p:spPr>
          <a:xfrm flipV="1">
            <a:off x="7854201" y="5305944"/>
            <a:ext cx="3104108" cy="1552056"/>
          </a:xfrm>
          <a:custGeom>
            <a:avLst/>
            <a:gdLst>
              <a:gd name="connsiteX0" fmla="*/ 0 w 2779060"/>
              <a:gd name="connsiteY0" fmla="*/ 0 h 1389530"/>
              <a:gd name="connsiteX1" fmla="*/ 2779060 w 2779060"/>
              <a:gd name="connsiteY1" fmla="*/ 0 h 1389530"/>
              <a:gd name="connsiteX2" fmla="*/ 1389530 w 2779060"/>
              <a:gd name="connsiteY2" fmla="*/ 1389530 h 1389530"/>
              <a:gd name="connsiteX3" fmla="*/ 0 w 2779060"/>
              <a:gd name="connsiteY3" fmla="*/ 0 h 1389530"/>
            </a:gdLst>
            <a:ahLst/>
            <a:cxnLst>
              <a:cxn ang="0">
                <a:pos x="connsiteX0" y="connsiteY0"/>
              </a:cxn>
              <a:cxn ang="0">
                <a:pos x="connsiteX1" y="connsiteY1"/>
              </a:cxn>
              <a:cxn ang="0">
                <a:pos x="connsiteX2" y="connsiteY2"/>
              </a:cxn>
              <a:cxn ang="0">
                <a:pos x="connsiteX3" y="connsiteY3"/>
              </a:cxn>
            </a:cxnLst>
            <a:rect l="l" t="t" r="r" b="b"/>
            <a:pathLst>
              <a:path w="2779060" h="1389530">
                <a:moveTo>
                  <a:pt x="0" y="0"/>
                </a:moveTo>
                <a:lnTo>
                  <a:pt x="2779060" y="0"/>
                </a:lnTo>
                <a:lnTo>
                  <a:pt x="1389530" y="1389530"/>
                </a:lnTo>
                <a:lnTo>
                  <a:pt x="0" y="0"/>
                </a:lnTo>
                <a:close/>
              </a:path>
            </a:pathLst>
          </a:custGeom>
          <a:solidFill>
            <a:srgbClr val="455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Flying impression graphic design thank you for buying this template"/>
          <p:cNvSpPr/>
          <p:nvPr/>
        </p:nvSpPr>
        <p:spPr>
          <a:xfrm>
            <a:off x="8644890" y="5333365"/>
            <a:ext cx="3009265" cy="1524635"/>
          </a:xfrm>
          <a:prstGeom prst="triangle">
            <a:avLst/>
          </a:prstGeom>
          <a:solidFill>
            <a:srgbClr val="008080">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Flying impression graphic design thank you for buying this template"/>
          <p:cNvSpPr/>
          <p:nvPr/>
        </p:nvSpPr>
        <p:spPr>
          <a:xfrm flipV="1">
            <a:off x="359296" y="5305944"/>
            <a:ext cx="3104108" cy="1552056"/>
          </a:xfrm>
          <a:custGeom>
            <a:avLst/>
            <a:gdLst>
              <a:gd name="connsiteX0" fmla="*/ 0 w 2779060"/>
              <a:gd name="connsiteY0" fmla="*/ 0 h 1389530"/>
              <a:gd name="connsiteX1" fmla="*/ 2779060 w 2779060"/>
              <a:gd name="connsiteY1" fmla="*/ 0 h 1389530"/>
              <a:gd name="connsiteX2" fmla="*/ 1389530 w 2779060"/>
              <a:gd name="connsiteY2" fmla="*/ 1389530 h 1389530"/>
              <a:gd name="connsiteX3" fmla="*/ 0 w 2779060"/>
              <a:gd name="connsiteY3" fmla="*/ 0 h 1389530"/>
            </a:gdLst>
            <a:ahLst/>
            <a:cxnLst>
              <a:cxn ang="0">
                <a:pos x="connsiteX0" y="connsiteY0"/>
              </a:cxn>
              <a:cxn ang="0">
                <a:pos x="connsiteX1" y="connsiteY1"/>
              </a:cxn>
              <a:cxn ang="0">
                <a:pos x="connsiteX2" y="connsiteY2"/>
              </a:cxn>
              <a:cxn ang="0">
                <a:pos x="connsiteX3" y="connsiteY3"/>
              </a:cxn>
            </a:cxnLst>
            <a:rect l="l" t="t" r="r" b="b"/>
            <a:pathLst>
              <a:path w="2779060" h="1389530">
                <a:moveTo>
                  <a:pt x="0" y="0"/>
                </a:moveTo>
                <a:lnTo>
                  <a:pt x="2779060" y="0"/>
                </a:lnTo>
                <a:lnTo>
                  <a:pt x="1389530" y="1389530"/>
                </a:lnTo>
                <a:lnTo>
                  <a:pt x="0" y="0"/>
                </a:lnTo>
                <a:close/>
              </a:path>
            </a:pathLst>
          </a:custGeom>
          <a:solidFill>
            <a:srgbClr val="455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7" name="Group 6"/>
          <p:cNvGrpSpPr/>
          <p:nvPr/>
        </p:nvGrpSpPr>
        <p:grpSpPr>
          <a:xfrm>
            <a:off x="2081530" y="2307590"/>
            <a:ext cx="8029575" cy="2061210"/>
            <a:chOff x="4145" y="3626"/>
            <a:chExt cx="12645" cy="3246"/>
          </a:xfrm>
        </p:grpSpPr>
        <p:sp>
          <p:nvSpPr>
            <p:cNvPr id="84" name="Flying impression graphic design thank you for buying this template"/>
            <p:cNvSpPr/>
            <p:nvPr/>
          </p:nvSpPr>
          <p:spPr>
            <a:xfrm flipH="1">
              <a:off x="10553" y="3626"/>
              <a:ext cx="6237" cy="3246"/>
            </a:xfrm>
            <a:prstGeom prst="rect">
              <a:avLst/>
            </a:prstGeom>
            <a:noFill/>
          </p:spPr>
          <p:txBody>
            <a:bodyPr wrap="square">
              <a:spAutoFit/>
            </a:bodyPr>
            <a:lstStyle/>
            <a:p>
              <a:pPr algn="l">
                <a:spcBef>
                  <a:spcPct val="0"/>
                </a:spcBef>
              </a:pPr>
              <a:r>
                <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rPr>
                <a:t>STRENGTH</a:t>
              </a:r>
              <a:endPar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endParaRPr>
            </a:p>
            <a:p>
              <a:pPr algn="l">
                <a:spcBef>
                  <a:spcPct val="0"/>
                </a:spcBef>
              </a:pPr>
              <a:r>
                <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rPr>
                <a:t>WEAKNESS</a:t>
              </a:r>
              <a:endPar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endParaRPr>
            </a:p>
            <a:p>
              <a:pPr algn="l">
                <a:spcBef>
                  <a:spcPct val="0"/>
                </a:spcBef>
              </a:pPr>
              <a:r>
                <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rPr>
                <a:t>OPPORTUNITY</a:t>
              </a:r>
              <a:endPar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endParaRPr>
            </a:p>
            <a:p>
              <a:pPr algn="l">
                <a:spcBef>
                  <a:spcPct val="0"/>
                </a:spcBef>
              </a:pPr>
              <a:r>
                <a:rPr lang="en-GB" altLang="en-US" sz="3200" b="1" dirty="0">
                  <a:solidFill>
                    <a:srgbClr val="0F232A"/>
                  </a:solidFill>
                  <a:latin typeface="Leelawadee UI" panose="020B0502040204020203" charset="0"/>
                  <a:ea typeface="Microsoft YaHei" panose="020B0503020204020204" pitchFamily="34" charset="-122"/>
                  <a:cs typeface="Leelawadee UI" panose="020B0502040204020203" charset="0"/>
                </a:rPr>
                <a:t>THREAT</a:t>
              </a:r>
              <a:endParaRPr lang="en-GB" altLang="en-US" sz="3200" b="1" dirty="0">
                <a:solidFill>
                  <a:srgbClr val="0F232A"/>
                </a:solidFill>
                <a:latin typeface="Leelawadee UI" panose="020B0502040204020203" charset="0"/>
                <a:ea typeface="Microsoft YaHei" panose="020B0503020204020204" pitchFamily="34" charset="-122"/>
                <a:cs typeface="Leelawadee UI" panose="020B0502040204020203" charset="0"/>
              </a:endParaRPr>
            </a:p>
          </p:txBody>
        </p:sp>
        <p:sp>
          <p:nvSpPr>
            <p:cNvPr id="2" name="TextBox 76"/>
            <p:cNvSpPr txBox="1"/>
            <p:nvPr/>
          </p:nvSpPr>
          <p:spPr>
            <a:xfrm>
              <a:off x="4145" y="4267"/>
              <a:ext cx="5664" cy="2082"/>
            </a:xfrm>
            <a:prstGeom prst="rect">
              <a:avLst/>
            </a:prstGeom>
            <a:noFill/>
          </p:spPr>
          <p:txBody>
            <a:bodyPr wrap="none" rtlCol="0">
              <a:spAutoFit/>
            </a:bodyPr>
            <a:p>
              <a:pPr algn="l"/>
              <a:r>
                <a:rPr lang="en-GB" altLang="en-US" sz="40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Analisis SWOT</a:t>
              </a:r>
              <a:endParaRPr lang="en-GB" altLang="en-US" sz="40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a:p>
              <a:pPr algn="l"/>
              <a:r>
                <a:rPr lang="en-GB" altLang="en-US" sz="40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CINEPLEX 21</a:t>
              </a:r>
              <a:endParaRPr lang="en-GB" altLang="en-US" sz="40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6" name="矩形 2"/>
            <p:cNvSpPr/>
            <p:nvPr/>
          </p:nvSpPr>
          <p:spPr>
            <a:xfrm rot="5400000">
              <a:off x="9056" y="5229"/>
              <a:ext cx="2769" cy="120"/>
            </a:xfrm>
            <a:prstGeom prst="rect">
              <a:avLst/>
            </a:prstGeom>
            <a:solidFill>
              <a:srgbClr val="00808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grpSp>
      <p:sp>
        <p:nvSpPr>
          <p:cNvPr id="8" name="Flying impression graphic design thank you for buying this template"/>
          <p:cNvSpPr/>
          <p:nvPr/>
        </p:nvSpPr>
        <p:spPr>
          <a:xfrm>
            <a:off x="1149985" y="5333365"/>
            <a:ext cx="3009265" cy="1524635"/>
          </a:xfrm>
          <a:prstGeom prst="triangle">
            <a:avLst/>
          </a:prstGeom>
          <a:solidFill>
            <a:srgbClr val="008080">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cxnSp>
        <p:nvCxnSpPr>
          <p:cNvPr id="3" name="直接连接符 2"/>
          <p:cNvCxnSpPr/>
          <p:nvPr/>
        </p:nvCxnSpPr>
        <p:spPr>
          <a:xfrm>
            <a:off x="5945222" y="1249558"/>
            <a:ext cx="301557" cy="0"/>
          </a:xfrm>
          <a:prstGeom prst="line">
            <a:avLst/>
          </a:prstGeom>
        </p:spPr>
        <p:style>
          <a:lnRef idx="3">
            <a:schemeClr val="dk1"/>
          </a:lnRef>
          <a:fillRef idx="0">
            <a:schemeClr val="dk1"/>
          </a:fillRef>
          <a:effectRef idx="2">
            <a:schemeClr val="dk1"/>
          </a:effectRef>
          <a:fontRef idx="minor">
            <a:schemeClr val="tx1"/>
          </a:fontRef>
        </p:style>
      </p:cxnSp>
      <p:sp>
        <p:nvSpPr>
          <p:cNvPr id="2" name="TextBox 76"/>
          <p:cNvSpPr txBox="1"/>
          <p:nvPr/>
        </p:nvSpPr>
        <p:spPr>
          <a:xfrm>
            <a:off x="964876" y="551497"/>
            <a:ext cx="5074285" cy="583565"/>
          </a:xfrm>
          <a:prstGeom prst="rect">
            <a:avLst/>
          </a:prstGeom>
          <a:noFill/>
        </p:spPr>
        <p:txBody>
          <a:bodyPr wrap="none" rtlCol="0">
            <a:spAutoFit/>
          </a:bodyPr>
          <a:p>
            <a:pPr algn="l"/>
            <a:r>
              <a:rPr lang="id-ID"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Threat : Online Streaming</a:t>
            </a:r>
            <a:endParaRPr lang="id-ID"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8" name="文本框 6"/>
          <p:cNvSpPr txBox="1"/>
          <p:nvPr/>
        </p:nvSpPr>
        <p:spPr>
          <a:xfrm>
            <a:off x="6990080" y="1899920"/>
            <a:ext cx="4739005" cy="3646170"/>
          </a:xfrm>
          <a:prstGeom prst="rect">
            <a:avLst/>
          </a:prstGeom>
          <a:noFill/>
        </p:spPr>
        <p:txBody>
          <a:bodyPr wrap="square" rtlCol="0">
            <a:spAutoFit/>
          </a:bodyPr>
          <a:p>
            <a:pPr algn="l">
              <a:lnSpc>
                <a:spcPct val="15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Layanan streaming online belum menjadi masalah yang serius bagi industri bioskop.</a:t>
            </a: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50000"/>
              </a:lnSpc>
            </a:pP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5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Masih terdapat kemungkinan</a:t>
            </a:r>
            <a:r>
              <a:rPr lang="id-ID" altLang="en-GB" sz="2200"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 di masa depan dapat menjadi Threat yang berat.</a:t>
            </a:r>
            <a:endParaRPr lang="id-ID" altLang="en-GB" sz="2200"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64" name="Flying impression graphic design thank you for buying this template"/>
          <p:cNvSpPr/>
          <p:nvPr/>
        </p:nvSpPr>
        <p:spPr>
          <a:xfrm flipV="1">
            <a:off x="8362315" y="5522595"/>
            <a:ext cx="2670810" cy="1335405"/>
          </a:xfrm>
          <a:custGeom>
            <a:avLst/>
            <a:gdLst>
              <a:gd name="connsiteX0" fmla="*/ 0 w 2779060"/>
              <a:gd name="connsiteY0" fmla="*/ 0 h 1389530"/>
              <a:gd name="connsiteX1" fmla="*/ 2779060 w 2779060"/>
              <a:gd name="connsiteY1" fmla="*/ 0 h 1389530"/>
              <a:gd name="connsiteX2" fmla="*/ 1389530 w 2779060"/>
              <a:gd name="connsiteY2" fmla="*/ 1389530 h 1389530"/>
              <a:gd name="connsiteX3" fmla="*/ 0 w 2779060"/>
              <a:gd name="connsiteY3" fmla="*/ 0 h 1389530"/>
            </a:gdLst>
            <a:ahLst/>
            <a:cxnLst>
              <a:cxn ang="0">
                <a:pos x="connsiteX0" y="connsiteY0"/>
              </a:cxn>
              <a:cxn ang="0">
                <a:pos x="connsiteX1" y="connsiteY1"/>
              </a:cxn>
              <a:cxn ang="0">
                <a:pos x="connsiteX2" y="connsiteY2"/>
              </a:cxn>
              <a:cxn ang="0">
                <a:pos x="connsiteX3" y="connsiteY3"/>
              </a:cxn>
            </a:cxnLst>
            <a:rect l="l" t="t" r="r" b="b"/>
            <a:pathLst>
              <a:path w="2779060" h="1389530">
                <a:moveTo>
                  <a:pt x="0" y="0"/>
                </a:moveTo>
                <a:lnTo>
                  <a:pt x="2779060" y="0"/>
                </a:lnTo>
                <a:lnTo>
                  <a:pt x="1389530" y="1389530"/>
                </a:lnTo>
                <a:lnTo>
                  <a:pt x="0" y="0"/>
                </a:lnTo>
                <a:close/>
              </a:path>
            </a:pathLst>
          </a:custGeom>
          <a:solidFill>
            <a:srgbClr val="455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Flying impression graphic design thank you for buying this template"/>
          <p:cNvSpPr/>
          <p:nvPr/>
        </p:nvSpPr>
        <p:spPr>
          <a:xfrm>
            <a:off x="9140190" y="5546090"/>
            <a:ext cx="2588895" cy="1311910"/>
          </a:xfrm>
          <a:prstGeom prst="triangle">
            <a:avLst/>
          </a:prstGeom>
          <a:solidFill>
            <a:srgbClr val="008080">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16" name="Google Shape;116;p21"/>
          <p:cNvPicPr preferRelativeResize="0">
            <a:picLocks noChangeAspect="1"/>
          </p:cNvPicPr>
          <p:nvPr>
            <p:ph idx="1"/>
          </p:nvPr>
        </p:nvPicPr>
        <p:blipFill>
          <a:blip r:embed="rId1"/>
          <a:stretch>
            <a:fillRect/>
          </a:stretch>
        </p:blipFill>
        <p:spPr>
          <a:xfrm>
            <a:off x="395605" y="1897380"/>
            <a:ext cx="6212840" cy="3998595"/>
          </a:xfrm>
          <a:prstGeom prst="rect">
            <a:avLst/>
          </a:prstGeom>
          <a:noFill/>
          <a:ln>
            <a:noFill/>
          </a:ln>
          <a:effectLst>
            <a:outerShdw blurRad="177800" dist="38100" dir="2700000" algn="tl" rotWithShape="0">
              <a:prstClr val="black">
                <a:alpha val="40000"/>
              </a:prstClr>
            </a:outerShdw>
          </a:effectLst>
        </p:spPr>
      </p:pic>
      <p:sp>
        <p:nvSpPr>
          <p:cNvPr id="117" name="Google Shape;117;p21"/>
          <p:cNvSpPr txBox="1"/>
          <p:nvPr/>
        </p:nvSpPr>
        <p:spPr>
          <a:xfrm>
            <a:off x="628015" y="5895975"/>
            <a:ext cx="6212205" cy="962025"/>
          </a:xfrm>
          <a:prstGeom prst="rect">
            <a:avLst/>
          </a:prstGeom>
          <a:noFill/>
          <a:ln>
            <a:noFill/>
          </a:ln>
        </p:spPr>
        <p:txBody>
          <a:bodyPr spcFirstLastPara="1" wrap="square" lIns="91425" tIns="91425" rIns="91425" bIns="91425" anchor="t" anchorCtr="0">
            <a:noAutofit/>
          </a:bodyPr>
          <a:p>
            <a:pPr marL="0" lvl="0" indent="0" algn="l" rtl="0">
              <a:lnSpc>
                <a:spcPct val="115000"/>
              </a:lnSpc>
              <a:spcBef>
                <a:spcPts val="0"/>
              </a:spcBef>
              <a:spcAft>
                <a:spcPts val="1600"/>
              </a:spcAft>
              <a:buNone/>
            </a:pPr>
            <a:r>
              <a:rPr lang="en-GB" sz="1400" i="1">
                <a:latin typeface="Leelawadee UI" panose="020B0502040204020203" charset="0"/>
                <a:cs typeface="Leelawadee UI" panose="020B0502040204020203" charset="0"/>
              </a:rPr>
              <a:t> Sumber </a:t>
            </a:r>
            <a:r>
              <a:rPr lang="en-GB" sz="1400" i="1" u="sng">
                <a:solidFill>
                  <a:schemeClr val="accent5"/>
                </a:solidFill>
                <a:latin typeface="Leelawadee UI" panose="020B0502040204020203" charset="0"/>
                <a:ea typeface="Lato" panose="020F0502020204030203"/>
                <a:cs typeface="Leelawadee UI" panose="020B0502040204020203" charset="0"/>
                <a:sym typeface="Lato" panose="020F0502020204030203"/>
                <a:hlinkClick r:id="rId2"/>
              </a:rPr>
              <a:t>https://deadline.com/2019/08/posttrack-movie-survey-2019-streaming-exhibition-1000-movies-polled-1202667945/</a:t>
            </a:r>
            <a:endParaRPr sz="1400" i="1">
              <a:solidFill>
                <a:schemeClr val="dk2"/>
              </a:solidFill>
              <a:latin typeface="Leelawadee UI" panose="020B0502040204020203" charset="0"/>
              <a:ea typeface="Lato" panose="020F0502020204030203"/>
              <a:cs typeface="Leelawadee UI" panose="020B0502040204020203" charset="0"/>
              <a:sym typeface="Lato" panose="020F0502020204030203"/>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cxnSp>
        <p:nvCxnSpPr>
          <p:cNvPr id="5" name="直接连接符 4"/>
          <p:cNvCxnSpPr/>
          <p:nvPr/>
        </p:nvCxnSpPr>
        <p:spPr>
          <a:xfrm>
            <a:off x="5945222" y="1476888"/>
            <a:ext cx="301557" cy="0"/>
          </a:xfrm>
          <a:prstGeom prst="line">
            <a:avLst/>
          </a:prstGeom>
        </p:spPr>
        <p:style>
          <a:lnRef idx="3">
            <a:schemeClr val="dk1"/>
          </a:lnRef>
          <a:fillRef idx="0">
            <a:schemeClr val="dk1"/>
          </a:fillRef>
          <a:effectRef idx="2">
            <a:schemeClr val="dk1"/>
          </a:effectRef>
          <a:fontRef idx="minor">
            <a:schemeClr val="tx1"/>
          </a:fontRef>
        </p:style>
      </p:cxnSp>
      <p:sp>
        <p:nvSpPr>
          <p:cNvPr id="4" name="TextBox 76"/>
          <p:cNvSpPr txBox="1"/>
          <p:nvPr/>
        </p:nvSpPr>
        <p:spPr>
          <a:xfrm>
            <a:off x="1051560" y="470535"/>
            <a:ext cx="9415145" cy="706755"/>
          </a:xfrm>
          <a:prstGeom prst="rect">
            <a:avLst/>
          </a:prstGeom>
          <a:noFill/>
        </p:spPr>
        <p:txBody>
          <a:bodyPr wrap="square" rtlCol="0">
            <a:spAutoFit/>
          </a:bodyPr>
          <a:p>
            <a:pPr algn="l"/>
            <a:r>
              <a:rPr lang="id-ID" altLang="en-GB" sz="40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Strategi : Weakness dan Threat</a:t>
            </a:r>
            <a:endParaRPr lang="id-ID" altLang="en-GB" sz="40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24" name="燕尾形 23"/>
          <p:cNvSpPr/>
          <p:nvPr/>
        </p:nvSpPr>
        <p:spPr>
          <a:xfrm rot="5400000">
            <a:off x="2548890" y="2769870"/>
            <a:ext cx="360045" cy="360045"/>
          </a:xfrm>
          <a:prstGeom prst="chevron">
            <a:avLst/>
          </a:prstGeom>
          <a:solidFill>
            <a:srgbClr val="008080">
              <a:alpha val="90000"/>
            </a:srgbClr>
          </a:solidFill>
          <a:ln>
            <a:solidFill>
              <a:srgbClr val="0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Arial" panose="020B0604020202020204" pitchFamily="34" charset="0"/>
            </a:endParaRPr>
          </a:p>
        </p:txBody>
      </p:sp>
      <p:sp>
        <p:nvSpPr>
          <p:cNvPr id="16" name="TextBox 76"/>
          <p:cNvSpPr txBox="1"/>
          <p:nvPr/>
        </p:nvSpPr>
        <p:spPr>
          <a:xfrm>
            <a:off x="1694815" y="1981835"/>
            <a:ext cx="2068830" cy="583565"/>
          </a:xfrm>
          <a:prstGeom prst="rect">
            <a:avLst/>
          </a:prstGeom>
          <a:noFill/>
        </p:spPr>
        <p:txBody>
          <a:bodyPr wrap="none" rtlCol="0">
            <a:spAutoFit/>
          </a:bodyPr>
          <a:p>
            <a:pPr algn="l"/>
            <a:r>
              <a:rPr lang="id-ID" altLang="en-GB"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Weakness</a:t>
            </a:r>
            <a:endParaRPr lang="id-ID" altLang="en-GB"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2" name="燕尾形 1"/>
          <p:cNvSpPr/>
          <p:nvPr/>
        </p:nvSpPr>
        <p:spPr>
          <a:xfrm rot="5400000">
            <a:off x="8905240" y="2769870"/>
            <a:ext cx="360045" cy="360045"/>
          </a:xfrm>
          <a:prstGeom prst="chevron">
            <a:avLst/>
          </a:prstGeom>
          <a:solidFill>
            <a:srgbClr val="008080">
              <a:alpha val="90000"/>
            </a:srgbClr>
          </a:solidFill>
          <a:ln>
            <a:solidFill>
              <a:srgbClr val="0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Arial" panose="020B0604020202020204" pitchFamily="34" charset="0"/>
            </a:endParaRPr>
          </a:p>
        </p:txBody>
      </p:sp>
      <p:sp>
        <p:nvSpPr>
          <p:cNvPr id="22" name="TextBox 76"/>
          <p:cNvSpPr txBox="1"/>
          <p:nvPr/>
        </p:nvSpPr>
        <p:spPr>
          <a:xfrm>
            <a:off x="8374380" y="1981835"/>
            <a:ext cx="1421765" cy="583565"/>
          </a:xfrm>
          <a:prstGeom prst="rect">
            <a:avLst/>
          </a:prstGeom>
          <a:noFill/>
        </p:spPr>
        <p:txBody>
          <a:bodyPr wrap="none" rtlCol="0">
            <a:spAutoFit/>
          </a:bodyPr>
          <a:p>
            <a:pPr algn="l"/>
            <a:r>
              <a:rPr lang="id-ID" altLang="en-GB"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Threat</a:t>
            </a:r>
            <a:endParaRPr lang="id-ID" altLang="en-GB"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30" name="文本框 6"/>
          <p:cNvSpPr txBox="1"/>
          <p:nvPr/>
        </p:nvSpPr>
        <p:spPr>
          <a:xfrm>
            <a:off x="7261225" y="3129915"/>
            <a:ext cx="3647440" cy="506730"/>
          </a:xfrm>
          <a:prstGeom prst="rect">
            <a:avLst/>
          </a:prstGeom>
          <a:noFill/>
        </p:spPr>
        <p:txBody>
          <a:bodyPr wrap="square" rtlCol="0">
            <a:spAutoFit/>
          </a:bodyPr>
          <a:p>
            <a:pPr algn="l">
              <a:lnSpc>
                <a:spcPct val="150000"/>
              </a:lnSpc>
            </a:pPr>
            <a:r>
              <a:rPr lang="id-ID"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Optimasi model penjadwalan</a:t>
            </a:r>
            <a:endParaRPr lang="id-ID" b="1"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31" name="文本框 6"/>
          <p:cNvSpPr txBox="1"/>
          <p:nvPr/>
        </p:nvSpPr>
        <p:spPr>
          <a:xfrm>
            <a:off x="659765" y="3129915"/>
            <a:ext cx="4140200" cy="506730"/>
          </a:xfrm>
          <a:prstGeom prst="rect">
            <a:avLst/>
          </a:prstGeom>
          <a:noFill/>
        </p:spPr>
        <p:txBody>
          <a:bodyPr wrap="square" rtlCol="0">
            <a:spAutoFit/>
          </a:bodyPr>
          <a:p>
            <a:pPr algn="l">
              <a:lnSpc>
                <a:spcPct val="150000"/>
              </a:lnSpc>
            </a:pPr>
            <a:r>
              <a:rPr lang="id-ID"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Eksplorasi marketing media sosial</a:t>
            </a:r>
            <a:endParaRPr lang="id-ID" b="1"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32" name="燕尾形 23"/>
          <p:cNvSpPr/>
          <p:nvPr/>
        </p:nvSpPr>
        <p:spPr>
          <a:xfrm rot="5400000">
            <a:off x="2549525" y="3760470"/>
            <a:ext cx="360045" cy="360045"/>
          </a:xfrm>
          <a:prstGeom prst="chevron">
            <a:avLst/>
          </a:prstGeom>
          <a:solidFill>
            <a:srgbClr val="008080">
              <a:alpha val="90000"/>
            </a:srgbClr>
          </a:solidFill>
          <a:ln>
            <a:solidFill>
              <a:srgbClr val="0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Arial" panose="020B0604020202020204" pitchFamily="34" charset="0"/>
            </a:endParaRPr>
          </a:p>
        </p:txBody>
      </p:sp>
      <p:sp>
        <p:nvSpPr>
          <p:cNvPr id="33" name="文本框 6"/>
          <p:cNvSpPr txBox="1"/>
          <p:nvPr/>
        </p:nvSpPr>
        <p:spPr>
          <a:xfrm>
            <a:off x="912495" y="4244340"/>
            <a:ext cx="3632835" cy="506730"/>
          </a:xfrm>
          <a:prstGeom prst="rect">
            <a:avLst/>
          </a:prstGeom>
          <a:noFill/>
        </p:spPr>
        <p:txBody>
          <a:bodyPr wrap="square" rtlCol="0">
            <a:spAutoFit/>
          </a:bodyPr>
          <a:p>
            <a:pPr algn="l">
              <a:lnSpc>
                <a:spcPct val="150000"/>
              </a:lnSpc>
            </a:pPr>
            <a:r>
              <a:rPr lang="id-ID"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Peningkatan jumlah penonton</a:t>
            </a:r>
            <a:endParaRPr lang="id-ID" b="1"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34" name="燕尾形 1"/>
          <p:cNvSpPr/>
          <p:nvPr/>
        </p:nvSpPr>
        <p:spPr>
          <a:xfrm rot="5400000">
            <a:off x="8905240" y="3884295"/>
            <a:ext cx="360045" cy="360045"/>
          </a:xfrm>
          <a:prstGeom prst="chevron">
            <a:avLst/>
          </a:prstGeom>
          <a:solidFill>
            <a:srgbClr val="008080">
              <a:alpha val="90000"/>
            </a:srgbClr>
          </a:solidFill>
          <a:ln>
            <a:solidFill>
              <a:srgbClr val="0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Arial" panose="020B0604020202020204" pitchFamily="34" charset="0"/>
            </a:endParaRPr>
          </a:p>
        </p:txBody>
      </p:sp>
      <p:sp>
        <p:nvSpPr>
          <p:cNvPr id="35" name="文本框 6"/>
          <p:cNvSpPr txBox="1"/>
          <p:nvPr/>
        </p:nvSpPr>
        <p:spPr>
          <a:xfrm>
            <a:off x="6522085" y="4382770"/>
            <a:ext cx="5396230" cy="368300"/>
          </a:xfrm>
          <a:prstGeom prst="rect">
            <a:avLst/>
          </a:prstGeom>
          <a:noFill/>
        </p:spPr>
        <p:txBody>
          <a:bodyPr wrap="square" rtlCol="0">
            <a:spAutoFit/>
          </a:bodyPr>
          <a:p>
            <a:pPr algn="l">
              <a:lnSpc>
                <a:spcPct val="100000"/>
              </a:lnSpc>
            </a:pPr>
            <a:r>
              <a:rPr lang="id-ID"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Penyajian film yang </a:t>
            </a:r>
            <a:r>
              <a:rPr lang="id-ID" b="1"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up-to-date </a:t>
            </a:r>
            <a:r>
              <a:rPr lang="id-ID"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dan sesuai tren </a:t>
            </a:r>
            <a:endParaRPr lang="id-ID" b="1"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36" name="燕尾形 1"/>
          <p:cNvSpPr/>
          <p:nvPr/>
        </p:nvSpPr>
        <p:spPr>
          <a:xfrm rot="5400000">
            <a:off x="8905240" y="4998720"/>
            <a:ext cx="360045" cy="360045"/>
          </a:xfrm>
          <a:prstGeom prst="chevron">
            <a:avLst/>
          </a:prstGeom>
          <a:solidFill>
            <a:srgbClr val="008080">
              <a:alpha val="90000"/>
            </a:srgbClr>
          </a:solidFill>
          <a:ln>
            <a:solidFill>
              <a:srgbClr val="0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Arial" panose="020B0604020202020204" pitchFamily="34" charset="0"/>
            </a:endParaRPr>
          </a:p>
        </p:txBody>
      </p:sp>
      <p:sp>
        <p:nvSpPr>
          <p:cNvPr id="37" name="文本框 6"/>
          <p:cNvSpPr txBox="1"/>
          <p:nvPr/>
        </p:nvSpPr>
        <p:spPr>
          <a:xfrm>
            <a:off x="6522085" y="5601970"/>
            <a:ext cx="5396230" cy="368300"/>
          </a:xfrm>
          <a:prstGeom prst="rect">
            <a:avLst/>
          </a:prstGeom>
          <a:noFill/>
        </p:spPr>
        <p:txBody>
          <a:bodyPr wrap="square" rtlCol="0">
            <a:spAutoFit/>
          </a:bodyPr>
          <a:p>
            <a:pPr algn="l">
              <a:lnSpc>
                <a:spcPct val="100000"/>
              </a:lnSpc>
            </a:pPr>
            <a:r>
              <a:rPr lang="id-ID"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Penonton tidak beralih ke </a:t>
            </a:r>
            <a:r>
              <a:rPr lang="id-ID" b="1"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online streaming</a:t>
            </a:r>
            <a:endParaRPr lang="id-ID" b="1"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grpSp>
        <p:nvGrpSpPr>
          <p:cNvPr id="42" name="Group 41"/>
          <p:cNvGrpSpPr/>
          <p:nvPr/>
        </p:nvGrpSpPr>
        <p:grpSpPr>
          <a:xfrm>
            <a:off x="4633595" y="4391025"/>
            <a:ext cx="1439545" cy="359410"/>
            <a:chOff x="7158" y="6915"/>
            <a:chExt cx="2267" cy="566"/>
          </a:xfrm>
        </p:grpSpPr>
        <p:sp>
          <p:nvSpPr>
            <p:cNvPr id="38" name="燕尾形 1"/>
            <p:cNvSpPr/>
            <p:nvPr/>
          </p:nvSpPr>
          <p:spPr>
            <a:xfrm>
              <a:off x="8292" y="6915"/>
              <a:ext cx="567" cy="567"/>
            </a:xfrm>
            <a:prstGeom prst="chevron">
              <a:avLst/>
            </a:prstGeom>
            <a:solidFill>
              <a:srgbClr val="008080">
                <a:alpha val="90000"/>
              </a:srgbClr>
            </a:solidFill>
            <a:ln>
              <a:solidFill>
                <a:srgbClr val="0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Arial" panose="020B0604020202020204" pitchFamily="34" charset="0"/>
              </a:endParaRPr>
            </a:p>
          </p:txBody>
        </p:sp>
        <p:sp>
          <p:nvSpPr>
            <p:cNvPr id="39" name="燕尾形 1"/>
            <p:cNvSpPr/>
            <p:nvPr/>
          </p:nvSpPr>
          <p:spPr>
            <a:xfrm>
              <a:off x="8859" y="6915"/>
              <a:ext cx="567" cy="567"/>
            </a:xfrm>
            <a:prstGeom prst="chevron">
              <a:avLst/>
            </a:prstGeom>
            <a:solidFill>
              <a:srgbClr val="008080">
                <a:alpha val="90000"/>
              </a:srgbClr>
            </a:solidFill>
            <a:ln>
              <a:solidFill>
                <a:srgbClr val="0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Arial" panose="020B0604020202020204" pitchFamily="34" charset="0"/>
              </a:endParaRPr>
            </a:p>
          </p:txBody>
        </p:sp>
        <p:sp>
          <p:nvSpPr>
            <p:cNvPr id="40" name="燕尾形 1"/>
            <p:cNvSpPr/>
            <p:nvPr/>
          </p:nvSpPr>
          <p:spPr>
            <a:xfrm>
              <a:off x="7158" y="6915"/>
              <a:ext cx="567" cy="567"/>
            </a:xfrm>
            <a:prstGeom prst="chevron">
              <a:avLst/>
            </a:prstGeom>
            <a:solidFill>
              <a:srgbClr val="008080">
                <a:alpha val="90000"/>
              </a:srgbClr>
            </a:solidFill>
            <a:ln>
              <a:solidFill>
                <a:srgbClr val="0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Arial" panose="020B0604020202020204" pitchFamily="34" charset="0"/>
              </a:endParaRPr>
            </a:p>
          </p:txBody>
        </p:sp>
        <p:sp>
          <p:nvSpPr>
            <p:cNvPr id="41" name="燕尾形 1"/>
            <p:cNvSpPr/>
            <p:nvPr/>
          </p:nvSpPr>
          <p:spPr>
            <a:xfrm>
              <a:off x="7725" y="6915"/>
              <a:ext cx="567" cy="567"/>
            </a:xfrm>
            <a:prstGeom prst="chevron">
              <a:avLst/>
            </a:prstGeom>
            <a:solidFill>
              <a:srgbClr val="008080">
                <a:alpha val="90000"/>
              </a:srgbClr>
            </a:solidFill>
            <a:ln>
              <a:solidFill>
                <a:srgbClr val="0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cxnSp>
        <p:nvCxnSpPr>
          <p:cNvPr id="3" name="直接连接符 2"/>
          <p:cNvCxnSpPr/>
          <p:nvPr/>
        </p:nvCxnSpPr>
        <p:spPr>
          <a:xfrm>
            <a:off x="5945222" y="1249558"/>
            <a:ext cx="301557" cy="0"/>
          </a:xfrm>
          <a:prstGeom prst="line">
            <a:avLst/>
          </a:prstGeom>
        </p:spPr>
        <p:style>
          <a:lnRef idx="3">
            <a:schemeClr val="dk1"/>
          </a:lnRef>
          <a:fillRef idx="0">
            <a:schemeClr val="dk1"/>
          </a:fillRef>
          <a:effectRef idx="2">
            <a:schemeClr val="dk1"/>
          </a:effectRef>
          <a:fontRef idx="minor">
            <a:schemeClr val="tx1"/>
          </a:fontRef>
        </p:style>
      </p:cxnSp>
      <p:sp>
        <p:nvSpPr>
          <p:cNvPr id="2" name="TextBox 76"/>
          <p:cNvSpPr txBox="1"/>
          <p:nvPr/>
        </p:nvSpPr>
        <p:spPr>
          <a:xfrm>
            <a:off x="964876" y="551497"/>
            <a:ext cx="5207635" cy="583565"/>
          </a:xfrm>
          <a:prstGeom prst="rect">
            <a:avLst/>
          </a:prstGeom>
          <a:noFill/>
        </p:spPr>
        <p:txBody>
          <a:bodyPr wrap="none" rtlCol="0">
            <a:spAutoFit/>
          </a:bodyPr>
          <a:p>
            <a:pPr algn="l"/>
            <a:r>
              <a:rPr lang="id-ID"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Strategi : Batasan Masalah</a:t>
            </a:r>
            <a:endParaRPr lang="id-ID"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8" name="文本框 6"/>
          <p:cNvSpPr txBox="1"/>
          <p:nvPr/>
        </p:nvSpPr>
        <p:spPr>
          <a:xfrm>
            <a:off x="6988175" y="2795270"/>
            <a:ext cx="4739005" cy="2122805"/>
          </a:xfrm>
          <a:prstGeom prst="rect">
            <a:avLst/>
          </a:prstGeom>
          <a:noFill/>
        </p:spPr>
        <p:txBody>
          <a:bodyPr wrap="square" rtlCol="0">
            <a:spAutoFit/>
          </a:bodyPr>
          <a:p>
            <a:pPr algn="l">
              <a:lnSpc>
                <a:spcPct val="15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Strategi diperuntukan untuk bioskop yang </a:t>
            </a:r>
            <a:r>
              <a:rPr lang="id-ID" altLang="en-GB" sz="2200"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penontonnya memiliki preferensi untuk menonton film barat</a:t>
            </a:r>
            <a:endParaRPr lang="id-ID" altLang="en-GB" sz="2200"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108" name="Google Shape;108;p20"/>
          <p:cNvSpPr txBox="1"/>
          <p:nvPr/>
        </p:nvSpPr>
        <p:spPr>
          <a:xfrm>
            <a:off x="721995" y="5079365"/>
            <a:ext cx="5223510" cy="692785"/>
          </a:xfrm>
          <a:prstGeom prst="rect">
            <a:avLst/>
          </a:prstGeom>
          <a:noFill/>
          <a:ln>
            <a:noFill/>
          </a:ln>
        </p:spPr>
        <p:txBody>
          <a:bodyPr spcFirstLastPara="1" wrap="square" lIns="91425" tIns="91425" rIns="91425" bIns="91425" anchor="t" anchorCtr="0">
            <a:noAutofit/>
          </a:bodyPr>
          <a:p>
            <a:pPr marL="0" lvl="0" indent="0" algn="l" rtl="0">
              <a:spcBef>
                <a:spcPts val="0"/>
              </a:spcBef>
              <a:spcAft>
                <a:spcPts val="0"/>
              </a:spcAft>
              <a:buNone/>
            </a:pPr>
            <a:r>
              <a:rPr lang="en-GB" sz="1400" i="1">
                <a:latin typeface="Leelawadee UI" panose="020B0502040204020203" charset="0"/>
                <a:cs typeface="Leelawadee UI" panose="020B0502040204020203" charset="0"/>
              </a:rPr>
              <a:t>Sumber : https://www.cnnindonesia.com/hiburan/20140830123343-220-2098/cara-xxi-menjaga-penayangan-film-indonesia</a:t>
            </a:r>
            <a:endParaRPr lang="en-GB" sz="1400" i="1">
              <a:latin typeface="Leelawadee UI" panose="020B0502040204020203" charset="0"/>
              <a:cs typeface="Leelawadee UI" panose="020B0502040204020203" charset="0"/>
            </a:endParaRPr>
          </a:p>
        </p:txBody>
      </p:sp>
      <p:sp>
        <p:nvSpPr>
          <p:cNvPr id="64" name="Flying impression graphic design thank you for buying this template"/>
          <p:cNvSpPr/>
          <p:nvPr/>
        </p:nvSpPr>
        <p:spPr>
          <a:xfrm flipV="1">
            <a:off x="7854201" y="5305944"/>
            <a:ext cx="3104108" cy="1552056"/>
          </a:xfrm>
          <a:custGeom>
            <a:avLst/>
            <a:gdLst>
              <a:gd name="connsiteX0" fmla="*/ 0 w 2779060"/>
              <a:gd name="connsiteY0" fmla="*/ 0 h 1389530"/>
              <a:gd name="connsiteX1" fmla="*/ 2779060 w 2779060"/>
              <a:gd name="connsiteY1" fmla="*/ 0 h 1389530"/>
              <a:gd name="connsiteX2" fmla="*/ 1389530 w 2779060"/>
              <a:gd name="connsiteY2" fmla="*/ 1389530 h 1389530"/>
              <a:gd name="connsiteX3" fmla="*/ 0 w 2779060"/>
              <a:gd name="connsiteY3" fmla="*/ 0 h 1389530"/>
            </a:gdLst>
            <a:ahLst/>
            <a:cxnLst>
              <a:cxn ang="0">
                <a:pos x="connsiteX0" y="connsiteY0"/>
              </a:cxn>
              <a:cxn ang="0">
                <a:pos x="connsiteX1" y="connsiteY1"/>
              </a:cxn>
              <a:cxn ang="0">
                <a:pos x="connsiteX2" y="connsiteY2"/>
              </a:cxn>
              <a:cxn ang="0">
                <a:pos x="connsiteX3" y="connsiteY3"/>
              </a:cxn>
            </a:cxnLst>
            <a:rect l="l" t="t" r="r" b="b"/>
            <a:pathLst>
              <a:path w="2779060" h="1389530">
                <a:moveTo>
                  <a:pt x="0" y="0"/>
                </a:moveTo>
                <a:lnTo>
                  <a:pt x="2779060" y="0"/>
                </a:lnTo>
                <a:lnTo>
                  <a:pt x="1389530" y="1389530"/>
                </a:lnTo>
                <a:lnTo>
                  <a:pt x="0" y="0"/>
                </a:lnTo>
                <a:close/>
              </a:path>
            </a:pathLst>
          </a:custGeom>
          <a:solidFill>
            <a:srgbClr val="455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Flying impression graphic design thank you for buying this template"/>
          <p:cNvSpPr/>
          <p:nvPr/>
        </p:nvSpPr>
        <p:spPr>
          <a:xfrm>
            <a:off x="8644890" y="5333365"/>
            <a:ext cx="3009265" cy="1524635"/>
          </a:xfrm>
          <a:prstGeom prst="triangle">
            <a:avLst/>
          </a:prstGeom>
          <a:solidFill>
            <a:srgbClr val="008080">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30" name="Google Shape;130;p23"/>
          <p:cNvPicPr preferRelativeResize="0">
            <a:picLocks noChangeAspect="1"/>
          </p:cNvPicPr>
          <p:nvPr>
            <p:ph idx="1"/>
          </p:nvPr>
        </p:nvPicPr>
        <p:blipFill>
          <a:blip r:embed="rId1"/>
          <a:stretch>
            <a:fillRect/>
          </a:stretch>
        </p:blipFill>
        <p:spPr>
          <a:xfrm>
            <a:off x="558165" y="2299970"/>
            <a:ext cx="6020435" cy="2752090"/>
          </a:xfrm>
          <a:prstGeom prst="rect">
            <a:avLst/>
          </a:prstGeom>
          <a:noFill/>
          <a:ln>
            <a:noFill/>
          </a:ln>
          <a:effectLst>
            <a:outerShdw blurRad="2286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1"/>
          <p:cNvSpPr/>
          <p:nvPr/>
        </p:nvSpPr>
        <p:spPr>
          <a:xfrm>
            <a:off x="-10160" y="2012315"/>
            <a:ext cx="5560060" cy="369062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连接符 4"/>
          <p:cNvCxnSpPr/>
          <p:nvPr/>
        </p:nvCxnSpPr>
        <p:spPr>
          <a:xfrm>
            <a:off x="5945222" y="1249558"/>
            <a:ext cx="301557" cy="0"/>
          </a:xfrm>
          <a:prstGeom prst="line">
            <a:avLst/>
          </a:prstGeom>
        </p:spPr>
        <p:style>
          <a:lnRef idx="3">
            <a:schemeClr val="dk1"/>
          </a:lnRef>
          <a:fillRef idx="0">
            <a:schemeClr val="dk1"/>
          </a:fillRef>
          <a:effectRef idx="2">
            <a:schemeClr val="dk1"/>
          </a:effectRef>
          <a:fontRef idx="minor">
            <a:schemeClr val="tx1"/>
          </a:fontRef>
        </p:style>
      </p:cxnSp>
      <p:sp>
        <p:nvSpPr>
          <p:cNvPr id="45" name="矩形 44"/>
          <p:cNvSpPr/>
          <p:nvPr/>
        </p:nvSpPr>
        <p:spPr>
          <a:xfrm>
            <a:off x="2719705" y="2002790"/>
            <a:ext cx="2830195" cy="3700145"/>
          </a:xfrm>
          <a:prstGeom prst="rect">
            <a:avLst/>
          </a:prstGeom>
          <a:solidFill>
            <a:srgbClr val="455878">
              <a:alpha val="7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232A"/>
              </a:solidFill>
              <a:latin typeface="Arial" panose="020B0604020202020204" pitchFamily="34" charset="0"/>
            </a:endParaRPr>
          </a:p>
        </p:txBody>
      </p:sp>
      <p:sp>
        <p:nvSpPr>
          <p:cNvPr id="47" name="矩形 46"/>
          <p:cNvSpPr/>
          <p:nvPr/>
        </p:nvSpPr>
        <p:spPr>
          <a:xfrm>
            <a:off x="5918482" y="2012476"/>
            <a:ext cx="546538" cy="546538"/>
          </a:xfrm>
          <a:prstGeom prst="rect">
            <a:avLst/>
          </a:prstGeom>
          <a:solidFill>
            <a:srgbClr val="008080">
              <a:alpha val="9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rPr>
              <a:t>01</a:t>
            </a:r>
            <a:endParaRPr lang="en-US" altLang="zh-CN" dirty="0">
              <a:solidFill>
                <a:schemeClr val="bg1"/>
              </a:solidFill>
              <a:latin typeface="Arial" panose="020B0604020202020204" pitchFamily="34" charset="0"/>
            </a:endParaRPr>
          </a:p>
        </p:txBody>
      </p:sp>
      <p:sp>
        <p:nvSpPr>
          <p:cNvPr id="49" name="矩形 48"/>
          <p:cNvSpPr/>
          <p:nvPr/>
        </p:nvSpPr>
        <p:spPr>
          <a:xfrm>
            <a:off x="5918482" y="3155691"/>
            <a:ext cx="546538" cy="546538"/>
          </a:xfrm>
          <a:prstGeom prst="rect">
            <a:avLst/>
          </a:prstGeom>
          <a:solidFill>
            <a:srgbClr val="455878"/>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rPr>
              <a:t>02</a:t>
            </a:r>
            <a:endParaRPr lang="en-US" altLang="zh-CN" dirty="0">
              <a:solidFill>
                <a:schemeClr val="bg1"/>
              </a:solidFill>
              <a:latin typeface="Arial" panose="020B0604020202020204" pitchFamily="34" charset="0"/>
            </a:endParaRPr>
          </a:p>
        </p:txBody>
      </p:sp>
      <p:sp>
        <p:nvSpPr>
          <p:cNvPr id="51" name="矩形 50"/>
          <p:cNvSpPr/>
          <p:nvPr/>
        </p:nvSpPr>
        <p:spPr>
          <a:xfrm>
            <a:off x="5918482" y="4292556"/>
            <a:ext cx="546538" cy="546538"/>
          </a:xfrm>
          <a:prstGeom prst="rect">
            <a:avLst/>
          </a:prstGeom>
          <a:solidFill>
            <a:srgbClr val="008080">
              <a:alpha val="9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rPr>
              <a:t>03</a:t>
            </a:r>
            <a:endParaRPr lang="en-US" altLang="zh-CN" dirty="0">
              <a:solidFill>
                <a:schemeClr val="bg1"/>
              </a:solidFill>
              <a:latin typeface="Arial" panose="020B0604020202020204" pitchFamily="34" charset="0"/>
            </a:endParaRPr>
          </a:p>
        </p:txBody>
      </p:sp>
      <p:sp>
        <p:nvSpPr>
          <p:cNvPr id="8" name="TextBox 76"/>
          <p:cNvSpPr txBox="1"/>
          <p:nvPr/>
        </p:nvSpPr>
        <p:spPr>
          <a:xfrm>
            <a:off x="964876" y="551497"/>
            <a:ext cx="3636010" cy="583565"/>
          </a:xfrm>
          <a:prstGeom prst="rect">
            <a:avLst/>
          </a:prstGeom>
          <a:noFill/>
        </p:spPr>
        <p:txBody>
          <a:bodyPr wrap="none" rtlCol="0">
            <a:spAutoFit/>
          </a:bodyPr>
          <a:p>
            <a:pPr algn="l"/>
            <a:r>
              <a:rPr lang="id-ID"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Strategi : Harapan</a:t>
            </a:r>
            <a:endParaRPr lang="id-ID"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9" name="文本框 6"/>
          <p:cNvSpPr txBox="1"/>
          <p:nvPr/>
        </p:nvSpPr>
        <p:spPr>
          <a:xfrm>
            <a:off x="6614160" y="1863090"/>
            <a:ext cx="4739005" cy="768350"/>
          </a:xfrm>
          <a:prstGeom prst="rect">
            <a:avLst/>
          </a:prstGeom>
          <a:noFill/>
        </p:spPr>
        <p:txBody>
          <a:bodyPr wrap="square" rtlCol="0">
            <a:spAutoFit/>
          </a:bodyPr>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Kenaikan jumlah penonton dan pendapatan.</a:t>
            </a: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10" name="文本框 6"/>
          <p:cNvSpPr txBox="1"/>
          <p:nvPr/>
        </p:nvSpPr>
        <p:spPr>
          <a:xfrm>
            <a:off x="6614160" y="3045460"/>
            <a:ext cx="4739005" cy="768350"/>
          </a:xfrm>
          <a:prstGeom prst="rect">
            <a:avLst/>
          </a:prstGeom>
          <a:noFill/>
        </p:spPr>
        <p:txBody>
          <a:bodyPr wrap="square" rtlCol="0">
            <a:spAutoFit/>
          </a:bodyPr>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Penjadwalan optimal yang tidak membosankan penonton.</a:t>
            </a: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11" name="文本框 6"/>
          <p:cNvSpPr txBox="1"/>
          <p:nvPr/>
        </p:nvSpPr>
        <p:spPr>
          <a:xfrm>
            <a:off x="6614160" y="4182110"/>
            <a:ext cx="4739005" cy="1106805"/>
          </a:xfrm>
          <a:prstGeom prst="rect">
            <a:avLst/>
          </a:prstGeom>
          <a:noFill/>
        </p:spPr>
        <p:txBody>
          <a:bodyPr wrap="square" rtlCol="0">
            <a:spAutoFit/>
          </a:bodyPr>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Kenaikan dan pengoptimalan dimanfaatkan untuk portofolio advertising.</a:t>
            </a: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Flying impression graphic design thank you for buying this template"/>
          <p:cNvSpPr/>
          <p:nvPr/>
        </p:nvSpPr>
        <p:spPr>
          <a:xfrm flipV="1">
            <a:off x="359296" y="5305944"/>
            <a:ext cx="3104108" cy="1552056"/>
          </a:xfrm>
          <a:custGeom>
            <a:avLst/>
            <a:gdLst>
              <a:gd name="connsiteX0" fmla="*/ 0 w 2779060"/>
              <a:gd name="connsiteY0" fmla="*/ 0 h 1389530"/>
              <a:gd name="connsiteX1" fmla="*/ 2779060 w 2779060"/>
              <a:gd name="connsiteY1" fmla="*/ 0 h 1389530"/>
              <a:gd name="connsiteX2" fmla="*/ 1389530 w 2779060"/>
              <a:gd name="connsiteY2" fmla="*/ 1389530 h 1389530"/>
              <a:gd name="connsiteX3" fmla="*/ 0 w 2779060"/>
              <a:gd name="connsiteY3" fmla="*/ 0 h 1389530"/>
            </a:gdLst>
            <a:ahLst/>
            <a:cxnLst>
              <a:cxn ang="0">
                <a:pos x="connsiteX0" y="connsiteY0"/>
              </a:cxn>
              <a:cxn ang="0">
                <a:pos x="connsiteX1" y="connsiteY1"/>
              </a:cxn>
              <a:cxn ang="0">
                <a:pos x="connsiteX2" y="connsiteY2"/>
              </a:cxn>
              <a:cxn ang="0">
                <a:pos x="connsiteX3" y="connsiteY3"/>
              </a:cxn>
            </a:cxnLst>
            <a:rect l="l" t="t" r="r" b="b"/>
            <a:pathLst>
              <a:path w="2779060" h="1389530">
                <a:moveTo>
                  <a:pt x="0" y="0"/>
                </a:moveTo>
                <a:lnTo>
                  <a:pt x="2779060" y="0"/>
                </a:lnTo>
                <a:lnTo>
                  <a:pt x="1389530" y="1389530"/>
                </a:lnTo>
                <a:lnTo>
                  <a:pt x="0" y="0"/>
                </a:lnTo>
                <a:close/>
              </a:path>
            </a:pathLst>
          </a:custGeom>
          <a:solidFill>
            <a:srgbClr val="455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7" name="Group 6"/>
          <p:cNvGrpSpPr/>
          <p:nvPr/>
        </p:nvGrpSpPr>
        <p:grpSpPr>
          <a:xfrm>
            <a:off x="1496060" y="2484755"/>
            <a:ext cx="8720455" cy="1758315"/>
            <a:chOff x="3223" y="3905"/>
            <a:chExt cx="13733" cy="2769"/>
          </a:xfrm>
        </p:grpSpPr>
        <p:sp>
          <p:nvSpPr>
            <p:cNvPr id="84" name="Flying impression graphic design thank you for buying this template"/>
            <p:cNvSpPr/>
            <p:nvPr/>
          </p:nvSpPr>
          <p:spPr>
            <a:xfrm flipH="1">
              <a:off x="10719" y="4054"/>
              <a:ext cx="6237" cy="2470"/>
            </a:xfrm>
            <a:prstGeom prst="rect">
              <a:avLst/>
            </a:prstGeom>
            <a:noFill/>
          </p:spPr>
          <p:txBody>
            <a:bodyPr wrap="square">
              <a:spAutoFit/>
            </a:bodyPr>
            <a:lstStyle/>
            <a:p>
              <a:pPr algn="l">
                <a:spcBef>
                  <a:spcPct val="0"/>
                </a:spcBef>
              </a:pPr>
              <a:r>
                <a:rPr lang="id-ID" altLang="en-GB" sz="3200" b="1" dirty="0">
                  <a:solidFill>
                    <a:srgbClr val="0F232A"/>
                  </a:solidFill>
                  <a:latin typeface="Leelawadee UI" panose="020B0502040204020203" charset="0"/>
                  <a:ea typeface="Microsoft YaHei" panose="020B0503020204020204" pitchFamily="34" charset="-122"/>
                  <a:cs typeface="Leelawadee UI" panose="020B0502040204020203" charset="0"/>
                </a:rPr>
                <a:t>Rilis tepat waktu dan pergi tepat waktu</a:t>
              </a:r>
              <a:endParaRPr lang="id-ID" altLang="en-GB" sz="3200" b="1" dirty="0">
                <a:solidFill>
                  <a:srgbClr val="0F232A"/>
                </a:solidFill>
                <a:latin typeface="Leelawadee UI" panose="020B0502040204020203" charset="0"/>
                <a:ea typeface="Microsoft YaHei" panose="020B0503020204020204" pitchFamily="34" charset="-122"/>
                <a:cs typeface="Leelawadee UI" panose="020B0502040204020203" charset="0"/>
              </a:endParaRPr>
            </a:p>
          </p:txBody>
        </p:sp>
        <p:sp>
          <p:nvSpPr>
            <p:cNvPr id="2" name="TextBox 76"/>
            <p:cNvSpPr txBox="1"/>
            <p:nvPr/>
          </p:nvSpPr>
          <p:spPr>
            <a:xfrm>
              <a:off x="3223" y="4249"/>
              <a:ext cx="6748" cy="2082"/>
            </a:xfrm>
            <a:prstGeom prst="rect">
              <a:avLst/>
            </a:prstGeom>
            <a:noFill/>
          </p:spPr>
          <p:txBody>
            <a:bodyPr wrap="none" rtlCol="0">
              <a:spAutoFit/>
            </a:bodyPr>
            <a:p>
              <a:pPr algn="r"/>
              <a:r>
                <a:rPr lang="id-ID" altLang="en-GB" sz="40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 Model Penyajian </a:t>
              </a:r>
              <a:endParaRPr lang="id-ID" altLang="en-GB" sz="40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a:p>
              <a:pPr algn="r"/>
              <a:r>
                <a:rPr lang="id-ID" altLang="en-GB" sz="40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film </a:t>
              </a:r>
              <a:r>
                <a:rPr lang="id-ID" altLang="en-GB" sz="4000" b="1" i="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up-to-date</a:t>
              </a:r>
              <a:endParaRPr lang="id-ID" altLang="en-GB" sz="4000" b="1" i="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6" name="矩形 2"/>
            <p:cNvSpPr/>
            <p:nvPr/>
          </p:nvSpPr>
          <p:spPr>
            <a:xfrm rot="5400000">
              <a:off x="9056" y="5229"/>
              <a:ext cx="2769" cy="120"/>
            </a:xfrm>
            <a:prstGeom prst="rect">
              <a:avLst/>
            </a:prstGeom>
            <a:solidFill>
              <a:srgbClr val="00808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grpSp>
      <p:sp>
        <p:nvSpPr>
          <p:cNvPr id="8" name="Flying impression graphic design thank you for buying this template"/>
          <p:cNvSpPr/>
          <p:nvPr/>
        </p:nvSpPr>
        <p:spPr>
          <a:xfrm>
            <a:off x="1149985" y="5333365"/>
            <a:ext cx="3009265" cy="1524635"/>
          </a:xfrm>
          <a:prstGeom prst="triangle">
            <a:avLst/>
          </a:prstGeom>
          <a:solidFill>
            <a:srgbClr val="008080">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cxnSp>
        <p:nvCxnSpPr>
          <p:cNvPr id="5" name="直接连接符 4"/>
          <p:cNvCxnSpPr/>
          <p:nvPr/>
        </p:nvCxnSpPr>
        <p:spPr>
          <a:xfrm>
            <a:off x="5945222" y="1249558"/>
            <a:ext cx="301557" cy="0"/>
          </a:xfrm>
          <a:prstGeom prst="line">
            <a:avLst/>
          </a:prstGeom>
        </p:spPr>
        <p:style>
          <a:lnRef idx="3">
            <a:schemeClr val="dk1"/>
          </a:lnRef>
          <a:fillRef idx="0">
            <a:schemeClr val="dk1"/>
          </a:fillRef>
          <a:effectRef idx="2">
            <a:schemeClr val="dk1"/>
          </a:effectRef>
          <a:fontRef idx="minor">
            <a:schemeClr val="tx1"/>
          </a:fontRef>
        </p:style>
      </p:cxnSp>
      <p:sp>
        <p:nvSpPr>
          <p:cNvPr id="8" name="TextBox 76"/>
          <p:cNvSpPr txBox="1"/>
          <p:nvPr/>
        </p:nvSpPr>
        <p:spPr>
          <a:xfrm>
            <a:off x="964565" y="551180"/>
            <a:ext cx="9110345" cy="583565"/>
          </a:xfrm>
          <a:prstGeom prst="rect">
            <a:avLst/>
          </a:prstGeom>
          <a:noFill/>
        </p:spPr>
        <p:txBody>
          <a:bodyPr wrap="square" rtlCol="0">
            <a:spAutoFit/>
          </a:bodyPr>
          <a:p>
            <a:pPr algn="l"/>
            <a:r>
              <a:rPr lang="id-ID"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Model Penyajian film </a:t>
            </a:r>
            <a:r>
              <a:rPr lang="id-ID" sz="3200" b="1" i="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up-to-date</a:t>
            </a:r>
            <a:endParaRPr lang="id-ID" sz="3200" b="1" i="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grpSp>
        <p:nvGrpSpPr>
          <p:cNvPr id="4" name="Group 3"/>
          <p:cNvGrpSpPr/>
          <p:nvPr/>
        </p:nvGrpSpPr>
        <p:grpSpPr>
          <a:xfrm>
            <a:off x="1071527" y="1861820"/>
            <a:ext cx="10999823" cy="3996055"/>
            <a:chOff x="980" y="3003"/>
            <a:chExt cx="17323" cy="6293"/>
          </a:xfrm>
        </p:grpSpPr>
        <p:sp>
          <p:nvSpPr>
            <p:cNvPr id="47" name="矩形 46"/>
            <p:cNvSpPr/>
            <p:nvPr/>
          </p:nvSpPr>
          <p:spPr>
            <a:xfrm>
              <a:off x="980" y="3169"/>
              <a:ext cx="861" cy="861"/>
            </a:xfrm>
            <a:prstGeom prst="rect">
              <a:avLst/>
            </a:prstGeom>
            <a:solidFill>
              <a:srgbClr val="008080">
                <a:alpha val="9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rPr>
                <a:t>01</a:t>
              </a:r>
              <a:endParaRPr lang="en-US" altLang="zh-CN" dirty="0">
                <a:solidFill>
                  <a:schemeClr val="bg1"/>
                </a:solidFill>
                <a:latin typeface="Arial" panose="020B0604020202020204" pitchFamily="34" charset="0"/>
              </a:endParaRPr>
            </a:p>
          </p:txBody>
        </p:sp>
        <p:sp>
          <p:nvSpPr>
            <p:cNvPr id="49" name="矩形 48"/>
            <p:cNvSpPr/>
            <p:nvPr/>
          </p:nvSpPr>
          <p:spPr>
            <a:xfrm>
              <a:off x="980" y="7020"/>
              <a:ext cx="861" cy="861"/>
            </a:xfrm>
            <a:prstGeom prst="rect">
              <a:avLst/>
            </a:prstGeom>
            <a:solidFill>
              <a:srgbClr val="455878"/>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rPr>
                <a:t>02</a:t>
              </a:r>
              <a:endParaRPr lang="en-US" altLang="zh-CN" dirty="0">
                <a:solidFill>
                  <a:schemeClr val="bg1"/>
                </a:solidFill>
                <a:latin typeface="Arial" panose="020B0604020202020204" pitchFamily="34" charset="0"/>
              </a:endParaRPr>
            </a:p>
          </p:txBody>
        </p:sp>
        <p:sp>
          <p:nvSpPr>
            <p:cNvPr id="9" name="文本框 6"/>
            <p:cNvSpPr txBox="1"/>
            <p:nvPr/>
          </p:nvSpPr>
          <p:spPr>
            <a:xfrm>
              <a:off x="2053" y="3003"/>
              <a:ext cx="16250" cy="3609"/>
            </a:xfrm>
            <a:prstGeom prst="rect">
              <a:avLst/>
            </a:prstGeom>
            <a:noFill/>
          </p:spPr>
          <p:txBody>
            <a:bodyPr wrap="square" rtlCol="0">
              <a:spAutoFit/>
            </a:bodyPr>
            <a:p>
              <a:pPr algn="l">
                <a:lnSpc>
                  <a:spcPct val="150000"/>
                </a:lnSpc>
              </a:pPr>
              <a:r>
                <a:rPr lang="id-ID" altLang="en-GB" sz="2200"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Dataset</a:t>
              </a: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 : 90 Judul Film barat (2016-2019)</a:t>
              </a: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Atribut : </a:t>
              </a: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1. Skor Metacritic, Rotten Tomatoes, IMDb, dan Google User</a:t>
              </a: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2. Rumah produksi dan distributor  </a:t>
              </a: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3. Lama penayangan </a:t>
              </a:r>
              <a:r>
                <a:rPr lang="id-ID" altLang="en-GB" sz="14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a:t>
              </a:r>
              <a:r>
                <a:rPr lang="id-ID" altLang="en-GB" sz="1400"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diambil dari google trends</a:t>
              </a:r>
              <a:r>
                <a:rPr lang="id-ID" altLang="en-GB" sz="14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a:t>
              </a:r>
              <a:endParaRPr lang="id-ID" altLang="en-GB" sz="14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4. Sentiment Analysis twitter</a:t>
              </a: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10" name="文本框 6"/>
            <p:cNvSpPr txBox="1"/>
            <p:nvPr/>
          </p:nvSpPr>
          <p:spPr>
            <a:xfrm>
              <a:off x="2053" y="7020"/>
              <a:ext cx="13966" cy="2276"/>
            </a:xfrm>
            <a:prstGeom prst="rect">
              <a:avLst/>
            </a:prstGeom>
            <a:noFill/>
          </p:spPr>
          <p:txBody>
            <a:bodyPr wrap="square" rtlCol="0">
              <a:spAutoFit/>
            </a:bodyPr>
            <a:p>
              <a:pPr algn="l">
                <a:lnSpc>
                  <a:spcPct val="100000"/>
                </a:lnSpc>
              </a:pPr>
              <a:r>
                <a:rPr lang="id-ID" altLang="en-GB" sz="2200"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Model </a:t>
              </a: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 Decision Tree  </a:t>
              </a: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-&gt; Sederhana</a:t>
              </a: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-&gt; Menangani data kategorikal dan numerik</a:t>
              </a: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-&gt; </a:t>
              </a:r>
              <a:r>
                <a:rPr lang="id-ID" altLang="en-GB" sz="2200"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White-box ,</a:t>
              </a: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 mudah untuk dijelaskan</a:t>
              </a: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grpSp>
      <p:sp>
        <p:nvSpPr>
          <p:cNvPr id="64" name="Flying impression graphic design thank you for buying this template"/>
          <p:cNvSpPr/>
          <p:nvPr/>
        </p:nvSpPr>
        <p:spPr>
          <a:xfrm flipV="1">
            <a:off x="8167891" y="5305944"/>
            <a:ext cx="3104108" cy="1552056"/>
          </a:xfrm>
          <a:custGeom>
            <a:avLst/>
            <a:gdLst>
              <a:gd name="connsiteX0" fmla="*/ 0 w 2779060"/>
              <a:gd name="connsiteY0" fmla="*/ 0 h 1389530"/>
              <a:gd name="connsiteX1" fmla="*/ 2779060 w 2779060"/>
              <a:gd name="connsiteY1" fmla="*/ 0 h 1389530"/>
              <a:gd name="connsiteX2" fmla="*/ 1389530 w 2779060"/>
              <a:gd name="connsiteY2" fmla="*/ 1389530 h 1389530"/>
              <a:gd name="connsiteX3" fmla="*/ 0 w 2779060"/>
              <a:gd name="connsiteY3" fmla="*/ 0 h 1389530"/>
            </a:gdLst>
            <a:ahLst/>
            <a:cxnLst>
              <a:cxn ang="0">
                <a:pos x="connsiteX0" y="connsiteY0"/>
              </a:cxn>
              <a:cxn ang="0">
                <a:pos x="connsiteX1" y="connsiteY1"/>
              </a:cxn>
              <a:cxn ang="0">
                <a:pos x="connsiteX2" y="connsiteY2"/>
              </a:cxn>
              <a:cxn ang="0">
                <a:pos x="connsiteX3" y="connsiteY3"/>
              </a:cxn>
            </a:cxnLst>
            <a:rect l="l" t="t" r="r" b="b"/>
            <a:pathLst>
              <a:path w="2779060" h="1389530">
                <a:moveTo>
                  <a:pt x="0" y="0"/>
                </a:moveTo>
                <a:lnTo>
                  <a:pt x="2779060" y="0"/>
                </a:lnTo>
                <a:lnTo>
                  <a:pt x="1389530" y="1389530"/>
                </a:lnTo>
                <a:lnTo>
                  <a:pt x="0" y="0"/>
                </a:lnTo>
                <a:close/>
              </a:path>
            </a:pathLst>
          </a:custGeom>
          <a:solidFill>
            <a:srgbClr val="455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Flying impression graphic design thank you for buying this template"/>
          <p:cNvSpPr/>
          <p:nvPr/>
        </p:nvSpPr>
        <p:spPr>
          <a:xfrm>
            <a:off x="8958580" y="5333365"/>
            <a:ext cx="3009265" cy="1524635"/>
          </a:xfrm>
          <a:prstGeom prst="triangle">
            <a:avLst/>
          </a:prstGeom>
          <a:solidFill>
            <a:srgbClr val="008080">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cxnSp>
        <p:nvCxnSpPr>
          <p:cNvPr id="5" name="直接连接符 4"/>
          <p:cNvCxnSpPr/>
          <p:nvPr/>
        </p:nvCxnSpPr>
        <p:spPr>
          <a:xfrm>
            <a:off x="5945222" y="1249558"/>
            <a:ext cx="301557" cy="0"/>
          </a:xfrm>
          <a:prstGeom prst="line">
            <a:avLst/>
          </a:prstGeom>
        </p:spPr>
        <p:style>
          <a:lnRef idx="3">
            <a:schemeClr val="dk1"/>
          </a:lnRef>
          <a:fillRef idx="0">
            <a:schemeClr val="dk1"/>
          </a:fillRef>
          <a:effectRef idx="2">
            <a:schemeClr val="dk1"/>
          </a:effectRef>
          <a:fontRef idx="minor">
            <a:schemeClr val="tx1"/>
          </a:fontRef>
        </p:style>
      </p:cxnSp>
      <p:sp>
        <p:nvSpPr>
          <p:cNvPr id="8" name="TextBox 76"/>
          <p:cNvSpPr txBox="1"/>
          <p:nvPr/>
        </p:nvSpPr>
        <p:spPr>
          <a:xfrm>
            <a:off x="964565" y="535940"/>
            <a:ext cx="10785475" cy="583565"/>
          </a:xfrm>
          <a:prstGeom prst="rect">
            <a:avLst/>
          </a:prstGeom>
          <a:noFill/>
        </p:spPr>
        <p:txBody>
          <a:bodyPr wrap="square" rtlCol="0">
            <a:spAutoFit/>
          </a:bodyPr>
          <a:p>
            <a:pPr algn="l"/>
            <a:r>
              <a:rPr lang="id-ID"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Pembentukan Dataset </a:t>
            </a:r>
            <a:endParaRPr lang="id-ID" sz="3200" b="1" i="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grpSp>
        <p:nvGrpSpPr>
          <p:cNvPr id="4" name="Group 3"/>
          <p:cNvGrpSpPr/>
          <p:nvPr/>
        </p:nvGrpSpPr>
        <p:grpSpPr>
          <a:xfrm>
            <a:off x="1071245" y="1608455"/>
            <a:ext cx="11000105" cy="937512"/>
            <a:chOff x="980" y="3003"/>
            <a:chExt cx="17323" cy="1371"/>
          </a:xfrm>
        </p:grpSpPr>
        <p:sp>
          <p:nvSpPr>
            <p:cNvPr id="47" name="矩形 46"/>
            <p:cNvSpPr/>
            <p:nvPr/>
          </p:nvSpPr>
          <p:spPr>
            <a:xfrm>
              <a:off x="980" y="3169"/>
              <a:ext cx="861" cy="861"/>
            </a:xfrm>
            <a:prstGeom prst="rect">
              <a:avLst/>
            </a:prstGeom>
            <a:solidFill>
              <a:srgbClr val="008080">
                <a:alpha val="9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rPr>
                <a:t>01</a:t>
              </a:r>
              <a:endParaRPr lang="en-US" altLang="zh-CN" dirty="0">
                <a:solidFill>
                  <a:schemeClr val="bg1"/>
                </a:solidFill>
                <a:latin typeface="Arial" panose="020B0604020202020204" pitchFamily="34" charset="0"/>
              </a:endParaRPr>
            </a:p>
          </p:txBody>
        </p:sp>
        <p:sp>
          <p:nvSpPr>
            <p:cNvPr id="9" name="文本框 6"/>
            <p:cNvSpPr txBox="1"/>
            <p:nvPr/>
          </p:nvSpPr>
          <p:spPr>
            <a:xfrm>
              <a:off x="2053" y="3003"/>
              <a:ext cx="16250" cy="1371"/>
            </a:xfrm>
            <a:prstGeom prst="rect">
              <a:avLst/>
            </a:prstGeom>
            <a:noFill/>
          </p:spPr>
          <p:txBody>
            <a:bodyPr wrap="square" rtlCol="0">
              <a:spAutoFit/>
            </a:bodyPr>
            <a:p>
              <a:pPr algn="l">
                <a:lnSpc>
                  <a:spcPct val="15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Skor Metacritic, Rotten Tomatoes, IMDb, Rumah produksi, Distributor  </a:t>
              </a: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00000"/>
                </a:lnSpc>
              </a:pP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grpSp>
      <p:sp>
        <p:nvSpPr>
          <p:cNvPr id="64" name="Flying impression graphic design thank you for buying this template"/>
          <p:cNvSpPr/>
          <p:nvPr/>
        </p:nvSpPr>
        <p:spPr>
          <a:xfrm flipV="1">
            <a:off x="8167891" y="5305944"/>
            <a:ext cx="3104108" cy="1552056"/>
          </a:xfrm>
          <a:custGeom>
            <a:avLst/>
            <a:gdLst>
              <a:gd name="connsiteX0" fmla="*/ 0 w 2779060"/>
              <a:gd name="connsiteY0" fmla="*/ 0 h 1389530"/>
              <a:gd name="connsiteX1" fmla="*/ 2779060 w 2779060"/>
              <a:gd name="connsiteY1" fmla="*/ 0 h 1389530"/>
              <a:gd name="connsiteX2" fmla="*/ 1389530 w 2779060"/>
              <a:gd name="connsiteY2" fmla="*/ 1389530 h 1389530"/>
              <a:gd name="connsiteX3" fmla="*/ 0 w 2779060"/>
              <a:gd name="connsiteY3" fmla="*/ 0 h 1389530"/>
            </a:gdLst>
            <a:ahLst/>
            <a:cxnLst>
              <a:cxn ang="0">
                <a:pos x="connsiteX0" y="connsiteY0"/>
              </a:cxn>
              <a:cxn ang="0">
                <a:pos x="connsiteX1" y="connsiteY1"/>
              </a:cxn>
              <a:cxn ang="0">
                <a:pos x="connsiteX2" y="connsiteY2"/>
              </a:cxn>
              <a:cxn ang="0">
                <a:pos x="connsiteX3" y="connsiteY3"/>
              </a:cxn>
            </a:cxnLst>
            <a:rect l="l" t="t" r="r" b="b"/>
            <a:pathLst>
              <a:path w="2779060" h="1389530">
                <a:moveTo>
                  <a:pt x="0" y="0"/>
                </a:moveTo>
                <a:lnTo>
                  <a:pt x="2779060" y="0"/>
                </a:lnTo>
                <a:lnTo>
                  <a:pt x="1389530" y="1389530"/>
                </a:lnTo>
                <a:lnTo>
                  <a:pt x="0" y="0"/>
                </a:lnTo>
                <a:close/>
              </a:path>
            </a:pathLst>
          </a:custGeom>
          <a:solidFill>
            <a:srgbClr val="455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Flying impression graphic design thank you for buying this template"/>
          <p:cNvSpPr/>
          <p:nvPr/>
        </p:nvSpPr>
        <p:spPr>
          <a:xfrm>
            <a:off x="8958580" y="5333365"/>
            <a:ext cx="3009265" cy="1524635"/>
          </a:xfrm>
          <a:prstGeom prst="triangle">
            <a:avLst/>
          </a:prstGeom>
          <a:solidFill>
            <a:srgbClr val="008080">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Content Placeholder 1"/>
          <p:cNvPicPr>
            <a:picLocks noChangeAspect="1"/>
          </p:cNvPicPr>
          <p:nvPr>
            <p:ph idx="1"/>
          </p:nvPr>
        </p:nvPicPr>
        <p:blipFill>
          <a:blip r:embed="rId1"/>
          <a:stretch>
            <a:fillRect/>
          </a:stretch>
        </p:blipFill>
        <p:spPr>
          <a:xfrm>
            <a:off x="4143375" y="2560955"/>
            <a:ext cx="3905250" cy="4057650"/>
          </a:xfrm>
          <a:prstGeom prst="rect">
            <a:avLst/>
          </a:prstGeom>
          <a:effectLst>
            <a:outerShdw blurRad="215900" dist="38100" dir="2700000" algn="tl" rotWithShape="0">
              <a:prstClr val="black">
                <a:alpha val="40000"/>
              </a:prstClr>
            </a:outerShdw>
          </a:effectLst>
        </p:spPr>
      </p:pic>
      <p:sp>
        <p:nvSpPr>
          <p:cNvPr id="13" name="Rectangles 12"/>
          <p:cNvSpPr/>
          <p:nvPr/>
        </p:nvSpPr>
        <p:spPr>
          <a:xfrm>
            <a:off x="4247515" y="5333365"/>
            <a:ext cx="3620770" cy="118364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a:p>
        </p:txBody>
      </p:sp>
      <p:sp>
        <p:nvSpPr>
          <p:cNvPr id="18" name="Text Box 17"/>
          <p:cNvSpPr txBox="1"/>
          <p:nvPr/>
        </p:nvSpPr>
        <p:spPr>
          <a:xfrm>
            <a:off x="8520430" y="535940"/>
            <a:ext cx="3050540" cy="368300"/>
          </a:xfrm>
          <a:prstGeom prst="rect">
            <a:avLst/>
          </a:prstGeom>
          <a:noFill/>
        </p:spPr>
        <p:txBody>
          <a:bodyPr wrap="none" rtlCol="0" anchor="t">
            <a:spAutoFit/>
          </a:bodyPr>
          <a:p>
            <a:r>
              <a:rPr lang="id-ID"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sym typeface="+mn-ea"/>
              </a:rPr>
              <a:t> </a:t>
            </a:r>
            <a:r>
              <a:rPr lang="id-ID"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sym typeface="+mn-ea"/>
              </a:rPr>
              <a:t>ugm.id/datasetcineplex21</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cxnSp>
        <p:nvCxnSpPr>
          <p:cNvPr id="5" name="直接连接符 4"/>
          <p:cNvCxnSpPr/>
          <p:nvPr/>
        </p:nvCxnSpPr>
        <p:spPr>
          <a:xfrm>
            <a:off x="5945222" y="1249558"/>
            <a:ext cx="301557" cy="0"/>
          </a:xfrm>
          <a:prstGeom prst="line">
            <a:avLst/>
          </a:prstGeom>
        </p:spPr>
        <p:style>
          <a:lnRef idx="3">
            <a:schemeClr val="dk1"/>
          </a:lnRef>
          <a:fillRef idx="0">
            <a:schemeClr val="dk1"/>
          </a:fillRef>
          <a:effectRef idx="2">
            <a:schemeClr val="dk1"/>
          </a:effectRef>
          <a:fontRef idx="minor">
            <a:schemeClr val="tx1"/>
          </a:fontRef>
        </p:style>
      </p:cxnSp>
      <p:sp>
        <p:nvSpPr>
          <p:cNvPr id="8" name="TextBox 76"/>
          <p:cNvSpPr txBox="1"/>
          <p:nvPr/>
        </p:nvSpPr>
        <p:spPr>
          <a:xfrm>
            <a:off x="964565" y="535940"/>
            <a:ext cx="10307955" cy="583565"/>
          </a:xfrm>
          <a:prstGeom prst="rect">
            <a:avLst/>
          </a:prstGeom>
          <a:noFill/>
        </p:spPr>
        <p:txBody>
          <a:bodyPr wrap="square" rtlCol="0">
            <a:spAutoFit/>
          </a:bodyPr>
          <a:p>
            <a:pPr algn="l"/>
            <a:r>
              <a:rPr lang="id-ID"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Pembentukan Dataset </a:t>
            </a:r>
            <a:endParaRPr lang="id-ID" sz="3200" b="1" i="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64" name="Flying impression graphic design thank you for buying this template"/>
          <p:cNvSpPr/>
          <p:nvPr/>
        </p:nvSpPr>
        <p:spPr>
          <a:xfrm flipV="1">
            <a:off x="8167891" y="5305944"/>
            <a:ext cx="3104108" cy="1552056"/>
          </a:xfrm>
          <a:custGeom>
            <a:avLst/>
            <a:gdLst>
              <a:gd name="connsiteX0" fmla="*/ 0 w 2779060"/>
              <a:gd name="connsiteY0" fmla="*/ 0 h 1389530"/>
              <a:gd name="connsiteX1" fmla="*/ 2779060 w 2779060"/>
              <a:gd name="connsiteY1" fmla="*/ 0 h 1389530"/>
              <a:gd name="connsiteX2" fmla="*/ 1389530 w 2779060"/>
              <a:gd name="connsiteY2" fmla="*/ 1389530 h 1389530"/>
              <a:gd name="connsiteX3" fmla="*/ 0 w 2779060"/>
              <a:gd name="connsiteY3" fmla="*/ 0 h 1389530"/>
            </a:gdLst>
            <a:ahLst/>
            <a:cxnLst>
              <a:cxn ang="0">
                <a:pos x="connsiteX0" y="connsiteY0"/>
              </a:cxn>
              <a:cxn ang="0">
                <a:pos x="connsiteX1" y="connsiteY1"/>
              </a:cxn>
              <a:cxn ang="0">
                <a:pos x="connsiteX2" y="connsiteY2"/>
              </a:cxn>
              <a:cxn ang="0">
                <a:pos x="connsiteX3" y="connsiteY3"/>
              </a:cxn>
            </a:cxnLst>
            <a:rect l="l" t="t" r="r" b="b"/>
            <a:pathLst>
              <a:path w="2779060" h="1389530">
                <a:moveTo>
                  <a:pt x="0" y="0"/>
                </a:moveTo>
                <a:lnTo>
                  <a:pt x="2779060" y="0"/>
                </a:lnTo>
                <a:lnTo>
                  <a:pt x="1389530" y="1389530"/>
                </a:lnTo>
                <a:lnTo>
                  <a:pt x="0" y="0"/>
                </a:lnTo>
                <a:close/>
              </a:path>
            </a:pathLst>
          </a:custGeom>
          <a:solidFill>
            <a:srgbClr val="455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Flying impression graphic design thank you for buying this template"/>
          <p:cNvSpPr/>
          <p:nvPr/>
        </p:nvSpPr>
        <p:spPr>
          <a:xfrm>
            <a:off x="8958580" y="5333365"/>
            <a:ext cx="3009265" cy="1524635"/>
          </a:xfrm>
          <a:prstGeom prst="triangle">
            <a:avLst/>
          </a:prstGeom>
          <a:solidFill>
            <a:srgbClr val="008080">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矩形 48"/>
          <p:cNvSpPr/>
          <p:nvPr/>
        </p:nvSpPr>
        <p:spPr>
          <a:xfrm>
            <a:off x="1071527" y="1845051"/>
            <a:ext cx="546538" cy="546538"/>
          </a:xfrm>
          <a:prstGeom prst="rect">
            <a:avLst/>
          </a:prstGeom>
          <a:solidFill>
            <a:srgbClr val="455878"/>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chemeClr val="bg1"/>
                </a:solidFill>
                <a:latin typeface="Arial" panose="020B0604020202020204" pitchFamily="34" charset="0"/>
              </a:rPr>
              <a:t>02</a:t>
            </a:r>
            <a:endParaRPr lang="en-US" altLang="zh-CN" dirty="0">
              <a:solidFill>
                <a:schemeClr val="bg1"/>
              </a:solidFill>
              <a:latin typeface="Arial" panose="020B0604020202020204" pitchFamily="34" charset="0"/>
            </a:endParaRPr>
          </a:p>
        </p:txBody>
      </p:sp>
      <p:sp>
        <p:nvSpPr>
          <p:cNvPr id="7" name="Text Box 6"/>
          <p:cNvSpPr txBox="1"/>
          <p:nvPr/>
        </p:nvSpPr>
        <p:spPr>
          <a:xfrm>
            <a:off x="1745615" y="1734185"/>
            <a:ext cx="4199890" cy="3138170"/>
          </a:xfrm>
          <a:prstGeom prst="rect">
            <a:avLst/>
          </a:prstGeom>
          <a:noFill/>
        </p:spPr>
        <p:txBody>
          <a:bodyPr wrap="square" rtlCol="0" anchor="t">
            <a:spAutoFit/>
          </a:bodyPr>
          <a:p>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rPr>
              <a:t>Lama penayangan </a:t>
            </a:r>
            <a:r>
              <a:rPr lang="id-ID" altLang="en-GB" sz="2200"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rPr>
              <a:t>(</a:t>
            </a:r>
            <a:r>
              <a:rPr lang="id-ID" altLang="en-GB" sz="2200"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rPr>
              <a:t>diambil dari google trends).</a:t>
            </a:r>
            <a:endParaRPr lang="id-ID" altLang="en-GB" sz="2200"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endParaRPr>
          </a:p>
          <a:p>
            <a:endParaRPr lang="id-ID" altLang="en-GB" sz="2200"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endParaRPr>
          </a:p>
          <a:p>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rPr>
              <a:t>Dihitung berapa minggu dari tanggal rilis film tren menyentuh angka 20%.</a:t>
            </a:r>
            <a:endParaRPr lang="id-ID" altLang="en-GB" sz="2200"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endParaRPr>
          </a:p>
          <a:p>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endParaRPr>
          </a:p>
          <a:p>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rPr>
              <a:t>Kelas penayangan 2,3,4,5, dan 6 minggu.</a:t>
            </a:r>
            <a:endParaRPr lang="id-ID" altLang="en-US" sz="2200"/>
          </a:p>
        </p:txBody>
      </p:sp>
      <p:pic>
        <p:nvPicPr>
          <p:cNvPr id="10" name="Content Placeholder 9"/>
          <p:cNvPicPr>
            <a:picLocks noChangeAspect="1"/>
          </p:cNvPicPr>
          <p:nvPr>
            <p:ph idx="1"/>
          </p:nvPr>
        </p:nvPicPr>
        <p:blipFill>
          <a:blip r:embed="rId1"/>
          <a:stretch>
            <a:fillRect/>
          </a:stretch>
        </p:blipFill>
        <p:spPr>
          <a:xfrm>
            <a:off x="6442710" y="1569720"/>
            <a:ext cx="4619625" cy="4114800"/>
          </a:xfrm>
          <a:prstGeom prst="rect">
            <a:avLst/>
          </a:prstGeom>
          <a:effectLst>
            <a:outerShdw blurRad="215900" dist="38100" dir="2700000" algn="tl" rotWithShape="0">
              <a:prstClr val="black">
                <a:alpha val="40000"/>
              </a:prstClr>
            </a:outerShdw>
          </a:effectLst>
        </p:spPr>
      </p:pic>
      <p:sp>
        <p:nvSpPr>
          <p:cNvPr id="13" name="Rectangles 12"/>
          <p:cNvSpPr/>
          <p:nvPr/>
        </p:nvSpPr>
        <p:spPr>
          <a:xfrm>
            <a:off x="9468485" y="3764915"/>
            <a:ext cx="704215" cy="160020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a:p>
        </p:txBody>
      </p:sp>
      <p:sp>
        <p:nvSpPr>
          <p:cNvPr id="18" name="Text Box 17"/>
          <p:cNvSpPr txBox="1"/>
          <p:nvPr/>
        </p:nvSpPr>
        <p:spPr>
          <a:xfrm>
            <a:off x="8520430" y="535940"/>
            <a:ext cx="3050540" cy="368300"/>
          </a:xfrm>
          <a:prstGeom prst="rect">
            <a:avLst/>
          </a:prstGeom>
          <a:noFill/>
        </p:spPr>
        <p:txBody>
          <a:bodyPr wrap="none" rtlCol="0" anchor="t">
            <a:spAutoFit/>
          </a:bodyPr>
          <a:p>
            <a:r>
              <a:rPr lang="id-ID"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sym typeface="+mn-ea"/>
              </a:rPr>
              <a:t> </a:t>
            </a:r>
            <a:r>
              <a:rPr lang="id-ID"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sym typeface="+mn-ea"/>
              </a:rPr>
              <a:t>ugm.id/datasetcineplex21</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 name="Content Placeholder 9"/>
          <p:cNvPicPr>
            <a:picLocks noChangeAspect="1"/>
          </p:cNvPicPr>
          <p:nvPr>
            <p:ph idx="1"/>
          </p:nvPr>
        </p:nvPicPr>
        <p:blipFill>
          <a:blip r:embed="rId1"/>
          <a:stretch>
            <a:fillRect/>
          </a:stretch>
        </p:blipFill>
        <p:spPr>
          <a:xfrm>
            <a:off x="7430770" y="2161540"/>
            <a:ext cx="4762500" cy="3257550"/>
          </a:xfrm>
          <a:prstGeom prst="rect">
            <a:avLst/>
          </a:prstGeom>
        </p:spPr>
      </p:pic>
      <p:sp>
        <p:nvSpPr>
          <p:cNvPr id="3" name="矩形 2"/>
          <p:cNvSpPr/>
          <p:nvPr/>
        </p:nvSpPr>
        <p:spPr>
          <a:xfrm>
            <a:off x="5406080" y="4946650"/>
            <a:ext cx="3676650" cy="219075"/>
          </a:xfrm>
          <a:prstGeom prst="rect">
            <a:avLst/>
          </a:prstGeom>
          <a:solidFill>
            <a:srgbClr val="00808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TextBox 76"/>
          <p:cNvSpPr txBox="1"/>
          <p:nvPr/>
        </p:nvSpPr>
        <p:spPr>
          <a:xfrm>
            <a:off x="1056951" y="1578292"/>
            <a:ext cx="3521710" cy="583565"/>
          </a:xfrm>
          <a:prstGeom prst="rect">
            <a:avLst/>
          </a:prstGeom>
          <a:noFill/>
        </p:spPr>
        <p:txBody>
          <a:bodyPr wrap="none" rtlCol="0">
            <a:spAutoFit/>
          </a:bodyPr>
          <a:lstStyle/>
          <a:p>
            <a:pPr algn="l"/>
            <a:r>
              <a:rPr lang="en-GB" altLang="en-US"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Profil Perusahaan</a:t>
            </a:r>
            <a:endParaRPr lang="en-GB" altLang="en-US"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7" name="文本框 6"/>
          <p:cNvSpPr txBox="1"/>
          <p:nvPr/>
        </p:nvSpPr>
        <p:spPr>
          <a:xfrm>
            <a:off x="1056640" y="2316480"/>
            <a:ext cx="5650865" cy="2630170"/>
          </a:xfrm>
          <a:prstGeom prst="rect">
            <a:avLst/>
          </a:prstGeom>
          <a:noFill/>
        </p:spPr>
        <p:txBody>
          <a:bodyPr wrap="square" rtlCol="0">
            <a:spAutoFit/>
          </a:bodyPr>
          <a:lstStyle/>
          <a:p>
            <a:pPr algn="just">
              <a:lnSpc>
                <a:spcPct val="150000"/>
              </a:lnSpc>
            </a:pPr>
            <a:r>
              <a:rPr lang="en-US" altLang="zh-CN"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Jaringan bioskop di Indonesia yang tersebar di beberapa kota besar di seluruh Indonesia</a:t>
            </a:r>
            <a:r>
              <a:rPr lang="en-GB" altLang="en-US"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a:t>
            </a:r>
            <a:endParaRPr lang="en-GB" altLang="en-US"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just">
              <a:lnSpc>
                <a:spcPct val="150000"/>
              </a:lnSpc>
            </a:pPr>
            <a:endParaRPr lang="en-US" altLang="zh-CN"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just">
              <a:lnSpc>
                <a:spcPct val="150000"/>
              </a:lnSpc>
            </a:pPr>
            <a:r>
              <a:rPr lang="en-US" altLang="zh-CN"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Memiliki 4 merk terpisah (Cinema XXI, The Premiere, Cinema 21, dan IMAX).</a:t>
            </a:r>
            <a:endParaRPr lang="en-US" altLang="zh-CN"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cxnSp>
        <p:nvCxnSpPr>
          <p:cNvPr id="9" name="直接连接符 8"/>
          <p:cNvCxnSpPr/>
          <p:nvPr/>
        </p:nvCxnSpPr>
        <p:spPr>
          <a:xfrm>
            <a:off x="5945222" y="1249558"/>
            <a:ext cx="301557" cy="0"/>
          </a:xfrm>
          <a:prstGeom prst="line">
            <a:avLst/>
          </a:prstGeom>
        </p:spPr>
        <p:style>
          <a:lnRef idx="3">
            <a:schemeClr val="dk1"/>
          </a:lnRef>
          <a:fillRef idx="0">
            <a:schemeClr val="dk1"/>
          </a:fillRef>
          <a:effectRef idx="2">
            <a:schemeClr val="dk1"/>
          </a:effectRef>
          <a:fontRef idx="minor">
            <a:schemeClr val="tx1"/>
          </a:fontRef>
        </p:style>
      </p:cxnSp>
      <p:sp>
        <p:nvSpPr>
          <p:cNvPr id="12" name="Text Box 11"/>
          <p:cNvSpPr txBox="1"/>
          <p:nvPr/>
        </p:nvSpPr>
        <p:spPr>
          <a:xfrm>
            <a:off x="7416165" y="5419090"/>
            <a:ext cx="5229225" cy="450850"/>
          </a:xfrm>
          <a:prstGeom prst="rect">
            <a:avLst/>
          </a:prstGeom>
          <a:noFill/>
        </p:spPr>
        <p:txBody>
          <a:bodyPr wrap="square" rtlCol="0" anchor="t">
            <a:spAutoFit/>
          </a:bodyPr>
          <a:p>
            <a:pPr algn="just">
              <a:lnSpc>
                <a:spcPct val="130000"/>
              </a:lnSpc>
            </a:pPr>
            <a:r>
              <a:rPr lang="en-GB" altLang="en-US"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rPr>
              <a:t>Sumber gambar: id.bookmyshow.com</a:t>
            </a:r>
            <a:endParaRPr lang="en-GB" altLang="en-US" i="1"/>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cxnSp>
        <p:nvCxnSpPr>
          <p:cNvPr id="5" name="直接连接符 4"/>
          <p:cNvCxnSpPr/>
          <p:nvPr/>
        </p:nvCxnSpPr>
        <p:spPr>
          <a:xfrm>
            <a:off x="5945222" y="1249558"/>
            <a:ext cx="301557" cy="0"/>
          </a:xfrm>
          <a:prstGeom prst="line">
            <a:avLst/>
          </a:prstGeom>
        </p:spPr>
        <p:style>
          <a:lnRef idx="3">
            <a:schemeClr val="dk1"/>
          </a:lnRef>
          <a:fillRef idx="0">
            <a:schemeClr val="dk1"/>
          </a:fillRef>
          <a:effectRef idx="2">
            <a:schemeClr val="dk1"/>
          </a:effectRef>
          <a:fontRef idx="minor">
            <a:schemeClr val="tx1"/>
          </a:fontRef>
        </p:style>
      </p:cxnSp>
      <p:sp>
        <p:nvSpPr>
          <p:cNvPr id="8" name="TextBox 76"/>
          <p:cNvSpPr txBox="1"/>
          <p:nvPr/>
        </p:nvSpPr>
        <p:spPr>
          <a:xfrm>
            <a:off x="964565" y="535940"/>
            <a:ext cx="10606405" cy="1076325"/>
          </a:xfrm>
          <a:prstGeom prst="rect">
            <a:avLst/>
          </a:prstGeom>
          <a:noFill/>
        </p:spPr>
        <p:txBody>
          <a:bodyPr wrap="square" rtlCol="0">
            <a:spAutoFit/>
          </a:bodyPr>
          <a:p>
            <a:pPr algn="l"/>
            <a:r>
              <a:rPr lang="id-ID"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Pembentukan Dataset </a:t>
            </a:r>
            <a:endParaRPr lang="id-ID" sz="3200" b="1" i="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a:p>
            <a:pPr algn="l"/>
            <a:endParaRPr lang="id-ID" sz="3200" b="1" i="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64" name="Flying impression graphic design thank you for buying this template"/>
          <p:cNvSpPr/>
          <p:nvPr/>
        </p:nvSpPr>
        <p:spPr>
          <a:xfrm flipV="1">
            <a:off x="8167891" y="5305944"/>
            <a:ext cx="3104108" cy="1552056"/>
          </a:xfrm>
          <a:custGeom>
            <a:avLst/>
            <a:gdLst>
              <a:gd name="connsiteX0" fmla="*/ 0 w 2779060"/>
              <a:gd name="connsiteY0" fmla="*/ 0 h 1389530"/>
              <a:gd name="connsiteX1" fmla="*/ 2779060 w 2779060"/>
              <a:gd name="connsiteY1" fmla="*/ 0 h 1389530"/>
              <a:gd name="connsiteX2" fmla="*/ 1389530 w 2779060"/>
              <a:gd name="connsiteY2" fmla="*/ 1389530 h 1389530"/>
              <a:gd name="connsiteX3" fmla="*/ 0 w 2779060"/>
              <a:gd name="connsiteY3" fmla="*/ 0 h 1389530"/>
            </a:gdLst>
            <a:ahLst/>
            <a:cxnLst>
              <a:cxn ang="0">
                <a:pos x="connsiteX0" y="connsiteY0"/>
              </a:cxn>
              <a:cxn ang="0">
                <a:pos x="connsiteX1" y="connsiteY1"/>
              </a:cxn>
              <a:cxn ang="0">
                <a:pos x="connsiteX2" y="connsiteY2"/>
              </a:cxn>
              <a:cxn ang="0">
                <a:pos x="connsiteX3" y="connsiteY3"/>
              </a:cxn>
            </a:cxnLst>
            <a:rect l="l" t="t" r="r" b="b"/>
            <a:pathLst>
              <a:path w="2779060" h="1389530">
                <a:moveTo>
                  <a:pt x="0" y="0"/>
                </a:moveTo>
                <a:lnTo>
                  <a:pt x="2779060" y="0"/>
                </a:lnTo>
                <a:lnTo>
                  <a:pt x="1389530" y="1389530"/>
                </a:lnTo>
                <a:lnTo>
                  <a:pt x="0" y="0"/>
                </a:lnTo>
                <a:close/>
              </a:path>
            </a:pathLst>
          </a:custGeom>
          <a:solidFill>
            <a:srgbClr val="455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Flying impression graphic design thank you for buying this template"/>
          <p:cNvSpPr/>
          <p:nvPr/>
        </p:nvSpPr>
        <p:spPr>
          <a:xfrm>
            <a:off x="8958580" y="5333365"/>
            <a:ext cx="3009265" cy="1524635"/>
          </a:xfrm>
          <a:prstGeom prst="triangle">
            <a:avLst/>
          </a:prstGeom>
          <a:solidFill>
            <a:srgbClr val="008080">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46"/>
          <p:cNvSpPr/>
          <p:nvPr/>
        </p:nvSpPr>
        <p:spPr>
          <a:xfrm>
            <a:off x="1071245" y="1722120"/>
            <a:ext cx="546735" cy="588645"/>
          </a:xfrm>
          <a:prstGeom prst="rect">
            <a:avLst/>
          </a:prstGeom>
          <a:solidFill>
            <a:srgbClr val="008080">
              <a:alpha val="9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chemeClr val="bg1"/>
                </a:solidFill>
                <a:latin typeface="Arial" panose="020B0604020202020204" pitchFamily="34" charset="0"/>
              </a:rPr>
              <a:t>0</a:t>
            </a:r>
            <a:r>
              <a:rPr lang="id-ID" altLang="en-US" dirty="0">
                <a:solidFill>
                  <a:schemeClr val="bg1"/>
                </a:solidFill>
                <a:latin typeface="Arial" panose="020B0604020202020204" pitchFamily="34" charset="0"/>
              </a:rPr>
              <a:t>3</a:t>
            </a:r>
            <a:endParaRPr lang="id-ID" altLang="en-US" dirty="0">
              <a:solidFill>
                <a:schemeClr val="bg1"/>
              </a:solidFill>
              <a:latin typeface="Arial" panose="020B0604020202020204" pitchFamily="34" charset="0"/>
            </a:endParaRPr>
          </a:p>
        </p:txBody>
      </p:sp>
      <p:sp>
        <p:nvSpPr>
          <p:cNvPr id="7" name="文本框 6"/>
          <p:cNvSpPr txBox="1"/>
          <p:nvPr/>
        </p:nvSpPr>
        <p:spPr>
          <a:xfrm>
            <a:off x="1752600" y="1722120"/>
            <a:ext cx="4192905" cy="4154170"/>
          </a:xfrm>
          <a:prstGeom prst="rect">
            <a:avLst/>
          </a:prstGeom>
          <a:noFill/>
        </p:spPr>
        <p:txBody>
          <a:bodyPr wrap="square" rtlCol="0">
            <a:spAutoFit/>
          </a:bodyPr>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rPr>
              <a:t>Sentiment Analysis Twitter diambil dari 10.000 tweet tentang film.</a:t>
            </a: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00000"/>
              </a:lnSpc>
            </a:pP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rPr>
              <a:t>Interval pengambilan tweet adalah 2 bulan sebelum film dirilis.</a:t>
            </a: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endParaRPr>
          </a:p>
          <a:p>
            <a:pPr algn="l">
              <a:lnSpc>
                <a:spcPct val="100000"/>
              </a:lnSpc>
            </a:pP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Diolah dengan </a:t>
            </a:r>
            <a:r>
              <a:rPr lang="id-ID" altLang="en-GB" sz="2200"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Natural Language Processing </a:t>
            </a: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menjadi persentase kelas positif dan kelas negatif.</a:t>
            </a: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pic>
        <p:nvPicPr>
          <p:cNvPr id="16" name="Content Placeholder 15"/>
          <p:cNvPicPr>
            <a:picLocks noChangeAspect="1"/>
          </p:cNvPicPr>
          <p:nvPr>
            <p:ph idx="1"/>
          </p:nvPr>
        </p:nvPicPr>
        <p:blipFill>
          <a:blip r:embed="rId1"/>
          <a:stretch>
            <a:fillRect/>
          </a:stretch>
        </p:blipFill>
        <p:spPr>
          <a:xfrm>
            <a:off x="6515735" y="2113280"/>
            <a:ext cx="4514850" cy="3371850"/>
          </a:xfrm>
          <a:prstGeom prst="rect">
            <a:avLst/>
          </a:prstGeom>
          <a:effectLst>
            <a:outerShdw blurRad="406400" dir="2700000" sx="103000" sy="103000" algn="tl" rotWithShape="0">
              <a:prstClr val="black">
                <a:alpha val="40000"/>
              </a:prstClr>
            </a:outerShdw>
          </a:effectLst>
        </p:spPr>
      </p:pic>
      <p:sp>
        <p:nvSpPr>
          <p:cNvPr id="18" name="Text Box 17"/>
          <p:cNvSpPr txBox="1"/>
          <p:nvPr/>
        </p:nvSpPr>
        <p:spPr>
          <a:xfrm>
            <a:off x="8520430" y="535940"/>
            <a:ext cx="3050540" cy="368300"/>
          </a:xfrm>
          <a:prstGeom prst="rect">
            <a:avLst/>
          </a:prstGeom>
          <a:noFill/>
        </p:spPr>
        <p:txBody>
          <a:bodyPr wrap="none" rtlCol="0" anchor="t">
            <a:spAutoFit/>
          </a:bodyPr>
          <a:p>
            <a:r>
              <a:rPr lang="id-ID"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sym typeface="+mn-ea"/>
              </a:rPr>
              <a:t> </a:t>
            </a:r>
            <a:r>
              <a:rPr lang="id-ID"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sym typeface="+mn-ea"/>
              </a:rPr>
              <a:t>ugm.id/datasetcineplex21</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cxnSp>
        <p:nvCxnSpPr>
          <p:cNvPr id="5" name="直接连接符 4"/>
          <p:cNvCxnSpPr/>
          <p:nvPr/>
        </p:nvCxnSpPr>
        <p:spPr>
          <a:xfrm>
            <a:off x="5945222" y="1249558"/>
            <a:ext cx="301557" cy="0"/>
          </a:xfrm>
          <a:prstGeom prst="line">
            <a:avLst/>
          </a:prstGeom>
        </p:spPr>
        <p:style>
          <a:lnRef idx="3">
            <a:schemeClr val="dk1"/>
          </a:lnRef>
          <a:fillRef idx="0">
            <a:schemeClr val="dk1"/>
          </a:fillRef>
          <a:effectRef idx="2">
            <a:schemeClr val="dk1"/>
          </a:effectRef>
          <a:fontRef idx="minor">
            <a:schemeClr val="tx1"/>
          </a:fontRef>
        </p:style>
      </p:cxnSp>
      <p:sp>
        <p:nvSpPr>
          <p:cNvPr id="8" name="TextBox 76"/>
          <p:cNvSpPr txBox="1"/>
          <p:nvPr/>
        </p:nvSpPr>
        <p:spPr>
          <a:xfrm>
            <a:off x="964565" y="551180"/>
            <a:ext cx="9110345" cy="583565"/>
          </a:xfrm>
          <a:prstGeom prst="rect">
            <a:avLst/>
          </a:prstGeom>
          <a:noFill/>
        </p:spPr>
        <p:txBody>
          <a:bodyPr wrap="square" rtlCol="0">
            <a:spAutoFit/>
          </a:bodyPr>
          <a:p>
            <a:pPr algn="l"/>
            <a:r>
              <a:rPr lang="id-ID"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Insight Dataset</a:t>
            </a:r>
            <a:endParaRPr lang="id-ID"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64" name="Flying impression graphic design thank you for buying this template"/>
          <p:cNvSpPr/>
          <p:nvPr/>
        </p:nvSpPr>
        <p:spPr>
          <a:xfrm flipV="1">
            <a:off x="8167891" y="5305944"/>
            <a:ext cx="3104108" cy="1552056"/>
          </a:xfrm>
          <a:custGeom>
            <a:avLst/>
            <a:gdLst>
              <a:gd name="connsiteX0" fmla="*/ 0 w 2779060"/>
              <a:gd name="connsiteY0" fmla="*/ 0 h 1389530"/>
              <a:gd name="connsiteX1" fmla="*/ 2779060 w 2779060"/>
              <a:gd name="connsiteY1" fmla="*/ 0 h 1389530"/>
              <a:gd name="connsiteX2" fmla="*/ 1389530 w 2779060"/>
              <a:gd name="connsiteY2" fmla="*/ 1389530 h 1389530"/>
              <a:gd name="connsiteX3" fmla="*/ 0 w 2779060"/>
              <a:gd name="connsiteY3" fmla="*/ 0 h 1389530"/>
            </a:gdLst>
            <a:ahLst/>
            <a:cxnLst>
              <a:cxn ang="0">
                <a:pos x="connsiteX0" y="connsiteY0"/>
              </a:cxn>
              <a:cxn ang="0">
                <a:pos x="connsiteX1" y="connsiteY1"/>
              </a:cxn>
              <a:cxn ang="0">
                <a:pos x="connsiteX2" y="connsiteY2"/>
              </a:cxn>
              <a:cxn ang="0">
                <a:pos x="connsiteX3" y="connsiteY3"/>
              </a:cxn>
            </a:cxnLst>
            <a:rect l="l" t="t" r="r" b="b"/>
            <a:pathLst>
              <a:path w="2779060" h="1389530">
                <a:moveTo>
                  <a:pt x="0" y="0"/>
                </a:moveTo>
                <a:lnTo>
                  <a:pt x="2779060" y="0"/>
                </a:lnTo>
                <a:lnTo>
                  <a:pt x="1389530" y="1389530"/>
                </a:lnTo>
                <a:lnTo>
                  <a:pt x="0" y="0"/>
                </a:lnTo>
                <a:close/>
              </a:path>
            </a:pathLst>
          </a:custGeom>
          <a:solidFill>
            <a:srgbClr val="455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Flying impression graphic design thank you for buying this template"/>
          <p:cNvSpPr/>
          <p:nvPr/>
        </p:nvSpPr>
        <p:spPr>
          <a:xfrm>
            <a:off x="8958580" y="5333365"/>
            <a:ext cx="3009265" cy="1524635"/>
          </a:xfrm>
          <a:prstGeom prst="triangle">
            <a:avLst/>
          </a:prstGeom>
          <a:solidFill>
            <a:srgbClr val="008080">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Text Box 17"/>
          <p:cNvSpPr txBox="1"/>
          <p:nvPr/>
        </p:nvSpPr>
        <p:spPr>
          <a:xfrm>
            <a:off x="8520430" y="535940"/>
            <a:ext cx="3050540" cy="368300"/>
          </a:xfrm>
          <a:prstGeom prst="rect">
            <a:avLst/>
          </a:prstGeom>
          <a:noFill/>
        </p:spPr>
        <p:txBody>
          <a:bodyPr wrap="none" rtlCol="0" anchor="t">
            <a:spAutoFit/>
          </a:bodyPr>
          <a:p>
            <a:r>
              <a:rPr lang="id-ID"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sym typeface="+mn-ea"/>
              </a:rPr>
              <a:t> </a:t>
            </a:r>
            <a:r>
              <a:rPr lang="id-ID"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sym typeface="+mn-ea"/>
              </a:rPr>
              <a:t>ugm.id/datasetcineplex21</a:t>
            </a:r>
            <a:endParaRPr lang="en-US"/>
          </a:p>
        </p:txBody>
      </p:sp>
      <p:sp>
        <p:nvSpPr>
          <p:cNvPr id="7" name="文本框 6"/>
          <p:cNvSpPr txBox="1"/>
          <p:nvPr/>
        </p:nvSpPr>
        <p:spPr>
          <a:xfrm>
            <a:off x="4646295" y="1643380"/>
            <a:ext cx="3250565" cy="1106805"/>
          </a:xfrm>
          <a:prstGeom prst="rect">
            <a:avLst/>
          </a:prstGeom>
          <a:noFill/>
        </p:spPr>
        <p:txBody>
          <a:bodyPr wrap="square" rtlCol="0">
            <a:spAutoFit/>
          </a:bodyPr>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rPr>
              <a:t>16 dari 25 film dengan lama tayang 5-6 minggu adalah film keluarga</a:t>
            </a:r>
            <a:endParaRPr lang="id-ID" altLang="en-GB" sz="2200"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pic>
        <p:nvPicPr>
          <p:cNvPr id="2" name="Content Placeholder 1"/>
          <p:cNvPicPr>
            <a:picLocks noChangeAspect="1"/>
          </p:cNvPicPr>
          <p:nvPr>
            <p:ph idx="1"/>
          </p:nvPr>
        </p:nvPicPr>
        <p:blipFill>
          <a:blip r:embed="rId1"/>
          <a:stretch>
            <a:fillRect/>
          </a:stretch>
        </p:blipFill>
        <p:spPr>
          <a:xfrm>
            <a:off x="964565" y="1528445"/>
            <a:ext cx="2994660" cy="4624705"/>
          </a:xfrm>
          <a:prstGeom prst="rect">
            <a:avLst/>
          </a:prstGeom>
          <a:effectLst>
            <a:outerShdw blurRad="330200" dist="38100" dir="2700000" algn="tl" rotWithShape="0">
              <a:prstClr val="black">
                <a:alpha val="40000"/>
              </a:prstClr>
            </a:outerShdw>
          </a:effectLst>
        </p:spPr>
      </p:pic>
      <p:sp>
        <p:nvSpPr>
          <p:cNvPr id="24" name="燕尾形 23"/>
          <p:cNvSpPr/>
          <p:nvPr/>
        </p:nvSpPr>
        <p:spPr>
          <a:xfrm rot="240000">
            <a:off x="8148320" y="2016760"/>
            <a:ext cx="360045" cy="360045"/>
          </a:xfrm>
          <a:prstGeom prst="chevron">
            <a:avLst/>
          </a:prstGeom>
          <a:solidFill>
            <a:srgbClr val="008080">
              <a:alpha val="90000"/>
            </a:srgbClr>
          </a:solidFill>
          <a:ln>
            <a:solidFill>
              <a:srgbClr val="0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Arial" panose="020B0604020202020204" pitchFamily="34" charset="0"/>
            </a:endParaRPr>
          </a:p>
        </p:txBody>
      </p:sp>
      <p:sp>
        <p:nvSpPr>
          <p:cNvPr id="10" name="文本框 6"/>
          <p:cNvSpPr txBox="1"/>
          <p:nvPr/>
        </p:nvSpPr>
        <p:spPr>
          <a:xfrm>
            <a:off x="4646295" y="3404870"/>
            <a:ext cx="4192905" cy="1106805"/>
          </a:xfrm>
          <a:prstGeom prst="rect">
            <a:avLst/>
          </a:prstGeom>
          <a:noFill/>
        </p:spPr>
        <p:txBody>
          <a:bodyPr wrap="square" rtlCol="0">
            <a:spAutoFit/>
          </a:bodyPr>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rPr>
              <a:t>Bioskop masih menjadi pilihan untuk </a:t>
            </a:r>
            <a:r>
              <a:rPr lang="id-ID" altLang="en-GB" sz="2200"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rPr>
              <a:t>Quality-time </a:t>
            </a: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rPr>
              <a:t>bersama keluarga</a:t>
            </a:r>
            <a:endParaRPr lang="id-ID" altLang="en-GB" sz="2200"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endParaRPr>
          </a:p>
        </p:txBody>
      </p:sp>
      <p:sp>
        <p:nvSpPr>
          <p:cNvPr id="11" name="文本框 6"/>
          <p:cNvSpPr txBox="1"/>
          <p:nvPr/>
        </p:nvSpPr>
        <p:spPr>
          <a:xfrm>
            <a:off x="8839200" y="1643380"/>
            <a:ext cx="3245485" cy="1445260"/>
          </a:xfrm>
          <a:prstGeom prst="rect">
            <a:avLst/>
          </a:prstGeom>
          <a:noFill/>
        </p:spPr>
        <p:txBody>
          <a:bodyPr wrap="square" rtlCol="0">
            <a:spAutoFit/>
          </a:bodyPr>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rPr>
              <a:t>Film keluarga memiliki pasar yang luas sehingga mampu bertahan lama</a:t>
            </a:r>
            <a:endParaRPr lang="id-ID" altLang="en-GB" sz="2200"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12" name="燕尾形 23"/>
          <p:cNvSpPr/>
          <p:nvPr/>
        </p:nvSpPr>
        <p:spPr>
          <a:xfrm rot="5400000">
            <a:off x="6091555" y="2917825"/>
            <a:ext cx="360045" cy="360045"/>
          </a:xfrm>
          <a:prstGeom prst="chevron">
            <a:avLst/>
          </a:prstGeom>
          <a:solidFill>
            <a:srgbClr val="008080">
              <a:alpha val="90000"/>
            </a:srgbClr>
          </a:solidFill>
          <a:ln>
            <a:solidFill>
              <a:srgbClr val="0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Arial" panose="020B0604020202020204" pitchFamily="34" charset="0"/>
            </a:endParaRPr>
          </a:p>
        </p:txBody>
      </p:sp>
      <p:sp>
        <p:nvSpPr>
          <p:cNvPr id="13" name="燕尾形 23"/>
          <p:cNvSpPr/>
          <p:nvPr/>
        </p:nvSpPr>
        <p:spPr>
          <a:xfrm rot="5400000">
            <a:off x="6091555" y="4511675"/>
            <a:ext cx="360045" cy="360045"/>
          </a:xfrm>
          <a:prstGeom prst="chevron">
            <a:avLst/>
          </a:prstGeom>
          <a:solidFill>
            <a:srgbClr val="008080">
              <a:alpha val="90000"/>
            </a:srgbClr>
          </a:solidFill>
          <a:ln>
            <a:solidFill>
              <a:srgbClr val="0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Arial" panose="020B0604020202020204" pitchFamily="34" charset="0"/>
            </a:endParaRPr>
          </a:p>
        </p:txBody>
      </p:sp>
      <p:sp>
        <p:nvSpPr>
          <p:cNvPr id="14" name="文本框 6"/>
          <p:cNvSpPr txBox="1"/>
          <p:nvPr/>
        </p:nvSpPr>
        <p:spPr>
          <a:xfrm>
            <a:off x="4646295" y="5046345"/>
            <a:ext cx="4192905" cy="1106805"/>
          </a:xfrm>
          <a:prstGeom prst="rect">
            <a:avLst/>
          </a:prstGeom>
          <a:noFill/>
        </p:spPr>
        <p:txBody>
          <a:bodyPr wrap="square" rtlCol="0">
            <a:spAutoFit/>
          </a:bodyPr>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rPr>
              <a:t>Online Streaming tidak bisa menjadi sarana rekreasi seperti bioskop</a:t>
            </a:r>
            <a:endParaRPr lang="id-ID" altLang="en-GB" sz="2200"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cxnSp>
        <p:nvCxnSpPr>
          <p:cNvPr id="5" name="直接连接符 4"/>
          <p:cNvCxnSpPr/>
          <p:nvPr/>
        </p:nvCxnSpPr>
        <p:spPr>
          <a:xfrm>
            <a:off x="5945222" y="1249558"/>
            <a:ext cx="301557" cy="0"/>
          </a:xfrm>
          <a:prstGeom prst="line">
            <a:avLst/>
          </a:prstGeom>
        </p:spPr>
        <p:style>
          <a:lnRef idx="3">
            <a:schemeClr val="dk1"/>
          </a:lnRef>
          <a:fillRef idx="0">
            <a:schemeClr val="dk1"/>
          </a:fillRef>
          <a:effectRef idx="2">
            <a:schemeClr val="dk1"/>
          </a:effectRef>
          <a:fontRef idx="minor">
            <a:schemeClr val="tx1"/>
          </a:fontRef>
        </p:style>
      </p:cxnSp>
      <p:sp>
        <p:nvSpPr>
          <p:cNvPr id="8" name="TextBox 76"/>
          <p:cNvSpPr txBox="1"/>
          <p:nvPr/>
        </p:nvSpPr>
        <p:spPr>
          <a:xfrm>
            <a:off x="964565" y="551180"/>
            <a:ext cx="9110345" cy="583565"/>
          </a:xfrm>
          <a:prstGeom prst="rect">
            <a:avLst/>
          </a:prstGeom>
          <a:noFill/>
        </p:spPr>
        <p:txBody>
          <a:bodyPr wrap="square" rtlCol="0">
            <a:spAutoFit/>
          </a:bodyPr>
          <a:p>
            <a:pPr algn="l"/>
            <a:r>
              <a:rPr lang="id-ID"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Insight Dataset</a:t>
            </a:r>
            <a:endParaRPr lang="id-ID"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64" name="Flying impression graphic design thank you for buying this template"/>
          <p:cNvSpPr/>
          <p:nvPr/>
        </p:nvSpPr>
        <p:spPr>
          <a:xfrm flipV="1">
            <a:off x="8167891" y="5305944"/>
            <a:ext cx="3104108" cy="1552056"/>
          </a:xfrm>
          <a:custGeom>
            <a:avLst/>
            <a:gdLst>
              <a:gd name="connsiteX0" fmla="*/ 0 w 2779060"/>
              <a:gd name="connsiteY0" fmla="*/ 0 h 1389530"/>
              <a:gd name="connsiteX1" fmla="*/ 2779060 w 2779060"/>
              <a:gd name="connsiteY1" fmla="*/ 0 h 1389530"/>
              <a:gd name="connsiteX2" fmla="*/ 1389530 w 2779060"/>
              <a:gd name="connsiteY2" fmla="*/ 1389530 h 1389530"/>
              <a:gd name="connsiteX3" fmla="*/ 0 w 2779060"/>
              <a:gd name="connsiteY3" fmla="*/ 0 h 1389530"/>
            </a:gdLst>
            <a:ahLst/>
            <a:cxnLst>
              <a:cxn ang="0">
                <a:pos x="connsiteX0" y="connsiteY0"/>
              </a:cxn>
              <a:cxn ang="0">
                <a:pos x="connsiteX1" y="connsiteY1"/>
              </a:cxn>
              <a:cxn ang="0">
                <a:pos x="connsiteX2" y="connsiteY2"/>
              </a:cxn>
              <a:cxn ang="0">
                <a:pos x="connsiteX3" y="connsiteY3"/>
              </a:cxn>
            </a:cxnLst>
            <a:rect l="l" t="t" r="r" b="b"/>
            <a:pathLst>
              <a:path w="2779060" h="1389530">
                <a:moveTo>
                  <a:pt x="0" y="0"/>
                </a:moveTo>
                <a:lnTo>
                  <a:pt x="2779060" y="0"/>
                </a:lnTo>
                <a:lnTo>
                  <a:pt x="1389530" y="1389530"/>
                </a:lnTo>
                <a:lnTo>
                  <a:pt x="0" y="0"/>
                </a:lnTo>
                <a:close/>
              </a:path>
            </a:pathLst>
          </a:custGeom>
          <a:solidFill>
            <a:srgbClr val="455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Flying impression graphic design thank you for buying this template"/>
          <p:cNvSpPr/>
          <p:nvPr/>
        </p:nvSpPr>
        <p:spPr>
          <a:xfrm>
            <a:off x="8958580" y="5333365"/>
            <a:ext cx="3009265" cy="1524635"/>
          </a:xfrm>
          <a:prstGeom prst="triangle">
            <a:avLst/>
          </a:prstGeom>
          <a:solidFill>
            <a:srgbClr val="008080">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Text Box 17"/>
          <p:cNvSpPr txBox="1"/>
          <p:nvPr/>
        </p:nvSpPr>
        <p:spPr>
          <a:xfrm>
            <a:off x="8520430" y="535940"/>
            <a:ext cx="3050540" cy="368300"/>
          </a:xfrm>
          <a:prstGeom prst="rect">
            <a:avLst/>
          </a:prstGeom>
          <a:noFill/>
        </p:spPr>
        <p:txBody>
          <a:bodyPr wrap="none" rtlCol="0" anchor="t">
            <a:spAutoFit/>
          </a:bodyPr>
          <a:p>
            <a:r>
              <a:rPr lang="id-ID"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sym typeface="+mn-ea"/>
              </a:rPr>
              <a:t> </a:t>
            </a:r>
            <a:r>
              <a:rPr lang="id-ID"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sym typeface="+mn-ea"/>
              </a:rPr>
              <a:t>ugm.id/datasetcineplex21</a:t>
            </a:r>
            <a:endParaRPr lang="en-US"/>
          </a:p>
        </p:txBody>
      </p:sp>
      <p:sp>
        <p:nvSpPr>
          <p:cNvPr id="7" name="文本框 6"/>
          <p:cNvSpPr txBox="1"/>
          <p:nvPr/>
        </p:nvSpPr>
        <p:spPr>
          <a:xfrm>
            <a:off x="7774940" y="2075180"/>
            <a:ext cx="4192905" cy="1106805"/>
          </a:xfrm>
          <a:prstGeom prst="rect">
            <a:avLst/>
          </a:prstGeom>
          <a:noFill/>
        </p:spPr>
        <p:txBody>
          <a:bodyPr wrap="square" rtlCol="0">
            <a:spAutoFit/>
          </a:bodyPr>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rPr>
              <a:t>Bulan Desember memiliki rerata penayangan tertinggi (4.75 minggu)</a:t>
            </a: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pic>
        <p:nvPicPr>
          <p:cNvPr id="4" name="Picture 3"/>
          <p:cNvPicPr>
            <a:picLocks noChangeAspect="1"/>
          </p:cNvPicPr>
          <p:nvPr/>
        </p:nvPicPr>
        <p:blipFill>
          <a:blip r:embed="rId1"/>
          <a:stretch>
            <a:fillRect/>
          </a:stretch>
        </p:blipFill>
        <p:spPr>
          <a:xfrm>
            <a:off x="621030" y="2075180"/>
            <a:ext cx="6847840" cy="2863215"/>
          </a:xfrm>
          <a:prstGeom prst="rect">
            <a:avLst/>
          </a:prstGeom>
          <a:effectLst>
            <a:outerShdw blurRad="317500" dist="38100" dir="2700000" algn="tl" rotWithShape="0">
              <a:prstClr val="black">
                <a:alpha val="40000"/>
              </a:prstClr>
            </a:outerShdw>
          </a:effectLst>
        </p:spPr>
      </p:pic>
      <p:sp>
        <p:nvSpPr>
          <p:cNvPr id="13" name="燕尾形 23"/>
          <p:cNvSpPr/>
          <p:nvPr/>
        </p:nvSpPr>
        <p:spPr>
          <a:xfrm rot="5400000">
            <a:off x="9539605" y="3282950"/>
            <a:ext cx="360045" cy="360045"/>
          </a:xfrm>
          <a:prstGeom prst="chevron">
            <a:avLst/>
          </a:prstGeom>
          <a:solidFill>
            <a:srgbClr val="008080">
              <a:alpha val="90000"/>
            </a:srgbClr>
          </a:solidFill>
          <a:ln>
            <a:solidFill>
              <a:srgbClr val="0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Arial" panose="020B0604020202020204" pitchFamily="34" charset="0"/>
            </a:endParaRPr>
          </a:p>
        </p:txBody>
      </p:sp>
      <p:sp>
        <p:nvSpPr>
          <p:cNvPr id="9" name="文本框 6"/>
          <p:cNvSpPr txBox="1"/>
          <p:nvPr/>
        </p:nvSpPr>
        <p:spPr>
          <a:xfrm>
            <a:off x="7774940" y="3831590"/>
            <a:ext cx="4192905" cy="768350"/>
          </a:xfrm>
          <a:prstGeom prst="rect">
            <a:avLst/>
          </a:prstGeom>
          <a:noFill/>
        </p:spPr>
        <p:txBody>
          <a:bodyPr wrap="square" rtlCol="0">
            <a:spAutoFit/>
          </a:bodyPr>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Sarana Rekreasi keluarga saat libur panjang</a:t>
            </a: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cxnSp>
        <p:nvCxnSpPr>
          <p:cNvPr id="5" name="直接连接符 4"/>
          <p:cNvCxnSpPr/>
          <p:nvPr/>
        </p:nvCxnSpPr>
        <p:spPr>
          <a:xfrm>
            <a:off x="5945222" y="1249558"/>
            <a:ext cx="301557" cy="0"/>
          </a:xfrm>
          <a:prstGeom prst="line">
            <a:avLst/>
          </a:prstGeom>
        </p:spPr>
        <p:style>
          <a:lnRef idx="3">
            <a:schemeClr val="dk1"/>
          </a:lnRef>
          <a:fillRef idx="0">
            <a:schemeClr val="dk1"/>
          </a:fillRef>
          <a:effectRef idx="2">
            <a:schemeClr val="dk1"/>
          </a:effectRef>
          <a:fontRef idx="minor">
            <a:schemeClr val="tx1"/>
          </a:fontRef>
        </p:style>
      </p:cxnSp>
      <p:sp>
        <p:nvSpPr>
          <p:cNvPr id="8" name="TextBox 76"/>
          <p:cNvSpPr txBox="1"/>
          <p:nvPr/>
        </p:nvSpPr>
        <p:spPr>
          <a:xfrm>
            <a:off x="964565" y="551180"/>
            <a:ext cx="9110345" cy="583565"/>
          </a:xfrm>
          <a:prstGeom prst="rect">
            <a:avLst/>
          </a:prstGeom>
          <a:noFill/>
        </p:spPr>
        <p:txBody>
          <a:bodyPr wrap="square" rtlCol="0">
            <a:spAutoFit/>
          </a:bodyPr>
          <a:p>
            <a:pPr algn="l"/>
            <a:r>
              <a:rPr lang="id-ID"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Model : Decision Tree</a:t>
            </a:r>
            <a:endParaRPr lang="id-ID" sz="3200" b="1" i="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64" name="Flying impression graphic design thank you for buying this template"/>
          <p:cNvSpPr/>
          <p:nvPr/>
        </p:nvSpPr>
        <p:spPr>
          <a:xfrm flipV="1">
            <a:off x="8167891" y="5305944"/>
            <a:ext cx="3104108" cy="1552056"/>
          </a:xfrm>
          <a:custGeom>
            <a:avLst/>
            <a:gdLst>
              <a:gd name="connsiteX0" fmla="*/ 0 w 2779060"/>
              <a:gd name="connsiteY0" fmla="*/ 0 h 1389530"/>
              <a:gd name="connsiteX1" fmla="*/ 2779060 w 2779060"/>
              <a:gd name="connsiteY1" fmla="*/ 0 h 1389530"/>
              <a:gd name="connsiteX2" fmla="*/ 1389530 w 2779060"/>
              <a:gd name="connsiteY2" fmla="*/ 1389530 h 1389530"/>
              <a:gd name="connsiteX3" fmla="*/ 0 w 2779060"/>
              <a:gd name="connsiteY3" fmla="*/ 0 h 1389530"/>
            </a:gdLst>
            <a:ahLst/>
            <a:cxnLst>
              <a:cxn ang="0">
                <a:pos x="connsiteX0" y="connsiteY0"/>
              </a:cxn>
              <a:cxn ang="0">
                <a:pos x="connsiteX1" y="connsiteY1"/>
              </a:cxn>
              <a:cxn ang="0">
                <a:pos x="connsiteX2" y="connsiteY2"/>
              </a:cxn>
              <a:cxn ang="0">
                <a:pos x="connsiteX3" y="connsiteY3"/>
              </a:cxn>
            </a:cxnLst>
            <a:rect l="l" t="t" r="r" b="b"/>
            <a:pathLst>
              <a:path w="2779060" h="1389530">
                <a:moveTo>
                  <a:pt x="0" y="0"/>
                </a:moveTo>
                <a:lnTo>
                  <a:pt x="2779060" y="0"/>
                </a:lnTo>
                <a:lnTo>
                  <a:pt x="1389530" y="1389530"/>
                </a:lnTo>
                <a:lnTo>
                  <a:pt x="0" y="0"/>
                </a:lnTo>
                <a:close/>
              </a:path>
            </a:pathLst>
          </a:custGeom>
          <a:solidFill>
            <a:srgbClr val="455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Flying impression graphic design thank you for buying this template"/>
          <p:cNvSpPr/>
          <p:nvPr/>
        </p:nvSpPr>
        <p:spPr>
          <a:xfrm>
            <a:off x="8958580" y="5333365"/>
            <a:ext cx="3009265" cy="1524635"/>
          </a:xfrm>
          <a:prstGeom prst="triangle">
            <a:avLst/>
          </a:prstGeom>
          <a:solidFill>
            <a:srgbClr val="008080">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Text Box 17"/>
          <p:cNvSpPr txBox="1"/>
          <p:nvPr/>
        </p:nvSpPr>
        <p:spPr>
          <a:xfrm>
            <a:off x="8520430" y="535940"/>
            <a:ext cx="2941320" cy="368300"/>
          </a:xfrm>
          <a:prstGeom prst="rect">
            <a:avLst/>
          </a:prstGeom>
          <a:noFill/>
        </p:spPr>
        <p:txBody>
          <a:bodyPr wrap="none" rtlCol="0" anchor="t">
            <a:spAutoFit/>
          </a:bodyPr>
          <a:p>
            <a:r>
              <a:rPr lang="id-ID"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sym typeface="+mn-ea"/>
              </a:rPr>
              <a:t> </a:t>
            </a:r>
            <a:r>
              <a:rPr lang="id-ID"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sym typeface="+mn-ea"/>
              </a:rPr>
              <a:t>ugm.id/modelcineplex21</a:t>
            </a:r>
            <a:endParaRPr lang="en-US"/>
          </a:p>
        </p:txBody>
      </p:sp>
      <p:sp>
        <p:nvSpPr>
          <p:cNvPr id="47" name="矩形 46"/>
          <p:cNvSpPr/>
          <p:nvPr/>
        </p:nvSpPr>
        <p:spPr>
          <a:xfrm>
            <a:off x="1414780" y="1871980"/>
            <a:ext cx="217805" cy="229235"/>
          </a:xfrm>
          <a:prstGeom prst="rect">
            <a:avLst/>
          </a:prstGeom>
          <a:solidFill>
            <a:srgbClr val="008080">
              <a:alpha val="9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dirty="0">
              <a:solidFill>
                <a:schemeClr val="bg1"/>
              </a:solidFill>
              <a:latin typeface="Arial" panose="020B0604020202020204" pitchFamily="34" charset="0"/>
            </a:endParaRPr>
          </a:p>
        </p:txBody>
      </p:sp>
      <p:sp>
        <p:nvSpPr>
          <p:cNvPr id="7" name="文本框 6"/>
          <p:cNvSpPr txBox="1"/>
          <p:nvPr/>
        </p:nvSpPr>
        <p:spPr>
          <a:xfrm>
            <a:off x="1752600" y="1722120"/>
            <a:ext cx="9519285" cy="1445260"/>
          </a:xfrm>
          <a:prstGeom prst="rect">
            <a:avLst/>
          </a:prstGeom>
          <a:noFill/>
        </p:spPr>
        <p:txBody>
          <a:bodyPr wrap="square" rtlCol="0">
            <a:spAutoFit/>
          </a:bodyPr>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rPr>
              <a:t>Menggunakan bahasa pemrograman R dengan library G5.0 untuk model Decision Tree</a:t>
            </a: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endParaRPr>
          </a:p>
          <a:p>
            <a:pPr algn="l">
              <a:lnSpc>
                <a:spcPct val="100000"/>
              </a:lnSpc>
            </a:pP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Tingkat akurasi mencapai </a:t>
            </a:r>
            <a:r>
              <a:rPr lang="id-ID" altLang="en-GB" sz="2200"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85.0%</a:t>
            </a:r>
            <a:endParaRPr lang="id-ID" altLang="en-GB" sz="2200"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2" name="矩形 46"/>
          <p:cNvSpPr/>
          <p:nvPr/>
        </p:nvSpPr>
        <p:spPr>
          <a:xfrm>
            <a:off x="1414780" y="2851150"/>
            <a:ext cx="217805" cy="229235"/>
          </a:xfrm>
          <a:prstGeom prst="rect">
            <a:avLst/>
          </a:prstGeom>
          <a:solidFill>
            <a:srgbClr val="008080">
              <a:alpha val="9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dirty="0">
              <a:solidFill>
                <a:schemeClr val="bg1"/>
              </a:solidFill>
              <a:latin typeface="Arial" panose="020B0604020202020204" pitchFamily="34" charset="0"/>
            </a:endParaRPr>
          </a:p>
        </p:txBody>
      </p:sp>
      <p:pic>
        <p:nvPicPr>
          <p:cNvPr id="13" name="Content Placeholder 12"/>
          <p:cNvPicPr>
            <a:picLocks noChangeAspect="1"/>
          </p:cNvPicPr>
          <p:nvPr>
            <p:ph idx="1"/>
          </p:nvPr>
        </p:nvPicPr>
        <p:blipFill>
          <a:blip r:embed="rId1"/>
          <a:stretch>
            <a:fillRect/>
          </a:stretch>
        </p:blipFill>
        <p:spPr>
          <a:xfrm>
            <a:off x="838200" y="3658870"/>
            <a:ext cx="10515600" cy="1402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cxnSp>
        <p:nvCxnSpPr>
          <p:cNvPr id="5" name="直接连接符 4"/>
          <p:cNvCxnSpPr/>
          <p:nvPr/>
        </p:nvCxnSpPr>
        <p:spPr>
          <a:xfrm>
            <a:off x="5945222" y="1249558"/>
            <a:ext cx="301557" cy="0"/>
          </a:xfrm>
          <a:prstGeom prst="line">
            <a:avLst/>
          </a:prstGeom>
        </p:spPr>
        <p:style>
          <a:lnRef idx="3">
            <a:schemeClr val="dk1"/>
          </a:lnRef>
          <a:fillRef idx="0">
            <a:schemeClr val="dk1"/>
          </a:fillRef>
          <a:effectRef idx="2">
            <a:schemeClr val="dk1"/>
          </a:effectRef>
          <a:fontRef idx="minor">
            <a:schemeClr val="tx1"/>
          </a:fontRef>
        </p:style>
      </p:cxnSp>
      <p:sp>
        <p:nvSpPr>
          <p:cNvPr id="8" name="TextBox 76"/>
          <p:cNvSpPr txBox="1"/>
          <p:nvPr/>
        </p:nvSpPr>
        <p:spPr>
          <a:xfrm>
            <a:off x="964565" y="551180"/>
            <a:ext cx="9110345" cy="583565"/>
          </a:xfrm>
          <a:prstGeom prst="rect">
            <a:avLst/>
          </a:prstGeom>
          <a:noFill/>
        </p:spPr>
        <p:txBody>
          <a:bodyPr wrap="square" rtlCol="0">
            <a:spAutoFit/>
          </a:bodyPr>
          <a:p>
            <a:pPr algn="l"/>
            <a:r>
              <a:rPr lang="id-ID"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Analisis Model : Decision Tree</a:t>
            </a:r>
            <a:endParaRPr lang="id-ID" sz="3200" b="1" i="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64" name="Flying impression graphic design thank you for buying this template"/>
          <p:cNvSpPr/>
          <p:nvPr/>
        </p:nvSpPr>
        <p:spPr>
          <a:xfrm flipV="1">
            <a:off x="8167891" y="5305944"/>
            <a:ext cx="3104108" cy="1552056"/>
          </a:xfrm>
          <a:custGeom>
            <a:avLst/>
            <a:gdLst>
              <a:gd name="connsiteX0" fmla="*/ 0 w 2779060"/>
              <a:gd name="connsiteY0" fmla="*/ 0 h 1389530"/>
              <a:gd name="connsiteX1" fmla="*/ 2779060 w 2779060"/>
              <a:gd name="connsiteY1" fmla="*/ 0 h 1389530"/>
              <a:gd name="connsiteX2" fmla="*/ 1389530 w 2779060"/>
              <a:gd name="connsiteY2" fmla="*/ 1389530 h 1389530"/>
              <a:gd name="connsiteX3" fmla="*/ 0 w 2779060"/>
              <a:gd name="connsiteY3" fmla="*/ 0 h 1389530"/>
            </a:gdLst>
            <a:ahLst/>
            <a:cxnLst>
              <a:cxn ang="0">
                <a:pos x="connsiteX0" y="connsiteY0"/>
              </a:cxn>
              <a:cxn ang="0">
                <a:pos x="connsiteX1" y="connsiteY1"/>
              </a:cxn>
              <a:cxn ang="0">
                <a:pos x="connsiteX2" y="connsiteY2"/>
              </a:cxn>
              <a:cxn ang="0">
                <a:pos x="connsiteX3" y="connsiteY3"/>
              </a:cxn>
            </a:cxnLst>
            <a:rect l="l" t="t" r="r" b="b"/>
            <a:pathLst>
              <a:path w="2779060" h="1389530">
                <a:moveTo>
                  <a:pt x="0" y="0"/>
                </a:moveTo>
                <a:lnTo>
                  <a:pt x="2779060" y="0"/>
                </a:lnTo>
                <a:lnTo>
                  <a:pt x="1389530" y="1389530"/>
                </a:lnTo>
                <a:lnTo>
                  <a:pt x="0" y="0"/>
                </a:lnTo>
                <a:close/>
              </a:path>
            </a:pathLst>
          </a:custGeom>
          <a:solidFill>
            <a:srgbClr val="455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Flying impression graphic design thank you for buying this template"/>
          <p:cNvSpPr/>
          <p:nvPr/>
        </p:nvSpPr>
        <p:spPr>
          <a:xfrm>
            <a:off x="8958580" y="5333365"/>
            <a:ext cx="3009265" cy="1524635"/>
          </a:xfrm>
          <a:prstGeom prst="triangle">
            <a:avLst/>
          </a:prstGeom>
          <a:solidFill>
            <a:srgbClr val="008080">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矩形 46"/>
          <p:cNvSpPr/>
          <p:nvPr/>
        </p:nvSpPr>
        <p:spPr>
          <a:xfrm>
            <a:off x="1414780" y="1871980"/>
            <a:ext cx="217805" cy="229235"/>
          </a:xfrm>
          <a:prstGeom prst="rect">
            <a:avLst/>
          </a:prstGeom>
          <a:solidFill>
            <a:srgbClr val="008080">
              <a:alpha val="9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dirty="0">
              <a:solidFill>
                <a:schemeClr val="bg1"/>
              </a:solidFill>
              <a:latin typeface="Arial" panose="020B0604020202020204" pitchFamily="34" charset="0"/>
            </a:endParaRPr>
          </a:p>
        </p:txBody>
      </p:sp>
      <p:sp>
        <p:nvSpPr>
          <p:cNvPr id="18" name="Text Box 17"/>
          <p:cNvSpPr txBox="1"/>
          <p:nvPr/>
        </p:nvSpPr>
        <p:spPr>
          <a:xfrm>
            <a:off x="8520430" y="535940"/>
            <a:ext cx="2941320" cy="368300"/>
          </a:xfrm>
          <a:prstGeom prst="rect">
            <a:avLst/>
          </a:prstGeom>
          <a:noFill/>
        </p:spPr>
        <p:txBody>
          <a:bodyPr wrap="none" rtlCol="0" anchor="t">
            <a:spAutoFit/>
          </a:bodyPr>
          <a:p>
            <a:r>
              <a:rPr lang="id-ID"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sym typeface="+mn-ea"/>
              </a:rPr>
              <a:t> </a:t>
            </a:r>
            <a:r>
              <a:rPr lang="id-ID"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sym typeface="+mn-ea"/>
              </a:rPr>
              <a:t>ugm.id/modelcineplex21</a:t>
            </a:r>
            <a:endParaRPr lang="en-US"/>
          </a:p>
        </p:txBody>
      </p:sp>
      <p:sp>
        <p:nvSpPr>
          <p:cNvPr id="7" name="文本框 6"/>
          <p:cNvSpPr txBox="1"/>
          <p:nvPr/>
        </p:nvSpPr>
        <p:spPr>
          <a:xfrm>
            <a:off x="1752600" y="1722120"/>
            <a:ext cx="4387850" cy="2461260"/>
          </a:xfrm>
          <a:prstGeom prst="rect">
            <a:avLst/>
          </a:prstGeom>
          <a:noFill/>
        </p:spPr>
        <p:txBody>
          <a:bodyPr wrap="square" rtlCol="0">
            <a:spAutoFit/>
          </a:bodyPr>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rPr>
              <a:t>Atribut Sentimen negatif, Metacritics, dan Genre tidak mempengaruhi Decision Tree dari berkali-kali percobaan</a:t>
            </a: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sym typeface="+mn-ea"/>
            </a:endParaRPr>
          </a:p>
          <a:p>
            <a:pPr algn="l">
              <a:lnSpc>
                <a:spcPct val="100000"/>
              </a:lnSpc>
            </a:pPr>
            <a:endParaRPr lang="id-ID" altLang="en-GB" sz="2200"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0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Studio menjadi atribut paling dipakai pada model</a:t>
            </a:r>
            <a:endPar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4" name="矩形 46"/>
          <p:cNvSpPr/>
          <p:nvPr/>
        </p:nvSpPr>
        <p:spPr>
          <a:xfrm>
            <a:off x="1414780" y="3524885"/>
            <a:ext cx="217805" cy="229235"/>
          </a:xfrm>
          <a:prstGeom prst="rect">
            <a:avLst/>
          </a:prstGeom>
          <a:solidFill>
            <a:srgbClr val="008080">
              <a:alpha val="9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dirty="0">
              <a:solidFill>
                <a:schemeClr val="bg1"/>
              </a:solidFill>
              <a:latin typeface="Arial" panose="020B0604020202020204" pitchFamily="34" charset="0"/>
            </a:endParaRPr>
          </a:p>
        </p:txBody>
      </p:sp>
      <p:pic>
        <p:nvPicPr>
          <p:cNvPr id="12" name="Content Placeholder 11"/>
          <p:cNvPicPr>
            <a:picLocks noChangeAspect="1"/>
          </p:cNvPicPr>
          <p:nvPr>
            <p:ph idx="1"/>
          </p:nvPr>
        </p:nvPicPr>
        <p:blipFill>
          <a:blip r:embed="rId1"/>
          <a:stretch>
            <a:fillRect/>
          </a:stretch>
        </p:blipFill>
        <p:spPr>
          <a:xfrm>
            <a:off x="6576060" y="1722120"/>
            <a:ext cx="4885690" cy="3319780"/>
          </a:xfrm>
          <a:prstGeom prst="rect">
            <a:avLst/>
          </a:prstGeom>
          <a:effectLst>
            <a:outerShdw blurRad="3556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Flying impression graphic design thank you for buying this template"/>
          <p:cNvSpPr/>
          <p:nvPr/>
        </p:nvSpPr>
        <p:spPr>
          <a:xfrm>
            <a:off x="7265616" y="2314574"/>
            <a:ext cx="8969908" cy="4543426"/>
          </a:xfrm>
          <a:prstGeom prst="triangle">
            <a:avLst/>
          </a:prstGeom>
          <a:solidFill>
            <a:srgbClr val="008080">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Flying impression graphic design thank you for buying this template"/>
          <p:cNvPicPr>
            <a:picLocks noChangeAspect="1"/>
          </p:cNvPicPr>
          <p:nvPr/>
        </p:nvPicPr>
        <p:blipFill rotWithShape="1">
          <a:blip r:embed="rId1" cstate="print">
            <a:duotone>
              <a:prstClr val="black"/>
              <a:srgbClr val="FFFFFF">
                <a:tint val="45000"/>
                <a:satMod val="400000"/>
              </a:srgbClr>
            </a:duotone>
            <a:extLst>
              <a:ext uri="{BEBA8EAE-BF5A-486C-A8C5-ECC9F3942E4B}">
                <a14:imgProps xmlns:a14="http://schemas.microsoft.com/office/drawing/2010/main">
                  <a14:imgLayer r:embed="rId2">
                    <a14:imgEffect>
                      <a14:brightnessContrast bright="61000"/>
                    </a14:imgEffect>
                    <a14:imgEffect>
                      <a14:saturation sat="0"/>
                    </a14:imgEffect>
                  </a14:imgLayer>
                </a14:imgProps>
              </a:ext>
              <a:ext uri="{28A0092B-C50C-407E-A947-70E740481C1C}">
                <a14:useLocalDpi xmlns:a14="http://schemas.microsoft.com/office/drawing/2010/main" val="0"/>
              </a:ext>
            </a:extLst>
          </a:blip>
          <a:srcRect b="23315"/>
          <a:stretch>
            <a:fillRect/>
          </a:stretch>
        </p:blipFill>
        <p:spPr>
          <a:xfrm>
            <a:off x="4799065" y="1014096"/>
            <a:ext cx="10136813" cy="5829300"/>
          </a:xfrm>
          <a:prstGeom prst="rect">
            <a:avLst/>
          </a:prstGeom>
        </p:spPr>
      </p:pic>
      <p:sp>
        <p:nvSpPr>
          <p:cNvPr id="7" name="Flying impression graphic design thank you for buying this template"/>
          <p:cNvSpPr/>
          <p:nvPr/>
        </p:nvSpPr>
        <p:spPr>
          <a:xfrm>
            <a:off x="4205448" y="4325091"/>
            <a:ext cx="5000625" cy="2532910"/>
          </a:xfrm>
          <a:prstGeom prst="triangle">
            <a:avLst/>
          </a:prstGeom>
          <a:solidFill>
            <a:srgbClr val="008080">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lying impression graphic design thank you for buying this template"/>
          <p:cNvSpPr txBox="1"/>
          <p:nvPr>
            <p:custDataLst>
              <p:tags r:id="rId3"/>
            </p:custDataLst>
          </p:nvPr>
        </p:nvSpPr>
        <p:spPr>
          <a:xfrm>
            <a:off x="905195" y="2471459"/>
            <a:ext cx="6600506" cy="1014730"/>
          </a:xfrm>
          <a:prstGeom prst="rect">
            <a:avLst/>
          </a:prstGeom>
          <a:noFill/>
        </p:spPr>
        <p:txBody>
          <a:bodyPr wrap="square" rtlCol="0">
            <a:spAutoFit/>
          </a:bodyPr>
          <a:lstStyle/>
          <a:p>
            <a:r>
              <a:rPr lang="id-ID" sz="6000" b="1" dirty="0">
                <a:solidFill>
                  <a:srgbClr val="455878"/>
                </a:solidFill>
                <a:latin typeface="Leelawadee UI" panose="020B0502040204020203" charset="0"/>
                <a:ea typeface="Microsoft YaHei" panose="020B0503020204020204" pitchFamily="34" charset="-122"/>
                <a:cs typeface="Leelawadee UI" panose="020B0502040204020203" charset="0"/>
              </a:rPr>
              <a:t>TERIMA KASIH</a:t>
            </a:r>
            <a:endParaRPr lang="id-ID" sz="3000" b="1" dirty="0">
              <a:solidFill>
                <a:srgbClr val="F13164"/>
              </a:solidFill>
              <a:latin typeface="Leelawadee UI" panose="020B0502040204020203" charset="0"/>
              <a:ea typeface="Microsoft YaHei" panose="020B0503020204020204" pitchFamily="34" charset="-122"/>
              <a:cs typeface="Leelawadee UI" panose="020B0502040204020203" charset="0"/>
              <a:sym typeface="+mn-ea"/>
            </a:endParaRPr>
          </a:p>
        </p:txBody>
      </p:sp>
      <p:sp>
        <p:nvSpPr>
          <p:cNvPr id="13" name="Flying impression graphic design thank you for buying this template"/>
          <p:cNvSpPr/>
          <p:nvPr/>
        </p:nvSpPr>
        <p:spPr>
          <a:xfrm flipV="1">
            <a:off x="-106970" y="-115838"/>
            <a:ext cx="2259620" cy="1144539"/>
          </a:xfrm>
          <a:prstGeom prst="triangle">
            <a:avLst/>
          </a:prstGeom>
          <a:solidFill>
            <a:srgbClr val="00808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lying impression graphic design thank you for buying this template"/>
          <p:cNvSpPr/>
          <p:nvPr/>
        </p:nvSpPr>
        <p:spPr>
          <a:xfrm flipV="1">
            <a:off x="-699926" y="-361698"/>
            <a:ext cx="2259620" cy="1144539"/>
          </a:xfrm>
          <a:prstGeom prst="triangle">
            <a:avLst/>
          </a:prstGeom>
          <a:solidFill>
            <a:srgbClr val="455878">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 Box 1"/>
          <p:cNvSpPr txBox="1"/>
          <p:nvPr/>
        </p:nvSpPr>
        <p:spPr>
          <a:xfrm>
            <a:off x="905510" y="3432810"/>
            <a:ext cx="6018530" cy="2122805"/>
          </a:xfrm>
          <a:prstGeom prst="rect">
            <a:avLst/>
          </a:prstGeom>
          <a:noFill/>
        </p:spPr>
        <p:txBody>
          <a:bodyPr wrap="none" rtlCol="0" anchor="t">
            <a:spAutoFit/>
          </a:bodyPr>
          <a:p>
            <a:pPr algn="l"/>
            <a:r>
              <a:rPr lang="id-ID" altLang="en-GB" sz="2200">
                <a:solidFill>
                  <a:srgbClr val="008080"/>
                </a:solidFill>
                <a:latin typeface="Leelawadee UI" panose="020B0502040204020203" charset="0"/>
                <a:cs typeface="Leelawadee UI" panose="020B0502040204020203" charset="0"/>
                <a:sym typeface="+mn-ea"/>
              </a:rPr>
              <a:t>Final Project </a:t>
            </a:r>
            <a:r>
              <a:rPr lang="en-GB" altLang="en-US" sz="2200">
                <a:solidFill>
                  <a:srgbClr val="008080"/>
                </a:solidFill>
                <a:latin typeface="Leelawadee UI" panose="020B0502040204020203" charset="0"/>
                <a:cs typeface="Leelawadee UI" panose="020B0502040204020203" charset="0"/>
                <a:sym typeface="+mn-ea"/>
              </a:rPr>
              <a:t>Data Mining, Business Intelligence, </a:t>
            </a:r>
            <a:endParaRPr lang="en-GB" altLang="en-US" sz="2200">
              <a:solidFill>
                <a:srgbClr val="008080"/>
              </a:solidFill>
              <a:latin typeface="Leelawadee UI" panose="020B0502040204020203" charset="0"/>
              <a:cs typeface="Leelawadee UI" panose="020B0502040204020203" charset="0"/>
              <a:sym typeface="+mn-ea"/>
            </a:endParaRPr>
          </a:p>
          <a:p>
            <a:pPr algn="l"/>
            <a:r>
              <a:rPr lang="en-GB" altLang="en-US" sz="2200">
                <a:solidFill>
                  <a:srgbClr val="008080"/>
                </a:solidFill>
                <a:latin typeface="Leelawadee UI" panose="020B0502040204020203" charset="0"/>
                <a:cs typeface="Leelawadee UI" panose="020B0502040204020203" charset="0"/>
                <a:sym typeface="+mn-ea"/>
              </a:rPr>
              <a:t>dan Natural Language Processing</a:t>
            </a:r>
            <a:endParaRPr lang="en-GB" altLang="en-US" sz="2200">
              <a:solidFill>
                <a:srgbClr val="008080"/>
              </a:solidFill>
              <a:latin typeface="Leelawadee UI" panose="020B0502040204020203" charset="0"/>
              <a:cs typeface="Leelawadee UI" panose="020B0502040204020203" charset="0"/>
              <a:sym typeface="+mn-ea"/>
            </a:endParaRPr>
          </a:p>
          <a:p>
            <a:pPr algn="l"/>
            <a:endParaRPr lang="en-GB" altLang="en-US" sz="2200">
              <a:solidFill>
                <a:srgbClr val="008080"/>
              </a:solidFill>
              <a:latin typeface="Leelawadee UI" panose="020B0502040204020203" charset="0"/>
              <a:cs typeface="Leelawadee UI" panose="020B0502040204020203" charset="0"/>
              <a:sym typeface="+mn-ea"/>
            </a:endParaRPr>
          </a:p>
          <a:p>
            <a:pPr algn="l"/>
            <a:r>
              <a:rPr lang="id-ID" altLang="en-GB" sz="2200">
                <a:solidFill>
                  <a:srgbClr val="008080"/>
                </a:solidFill>
                <a:latin typeface="Leelawadee UI" panose="020B0502040204020203" charset="0"/>
                <a:cs typeface="Leelawadee UI" panose="020B0502040204020203" charset="0"/>
                <a:sym typeface="+mn-ea"/>
              </a:rPr>
              <a:t>Universitas Gadjah Mada </a:t>
            </a:r>
            <a:endParaRPr lang="en-GB" altLang="en-US" sz="2200">
              <a:solidFill>
                <a:srgbClr val="008080"/>
              </a:solidFill>
              <a:latin typeface="Leelawadee UI" panose="020B0502040204020203" charset="0"/>
              <a:cs typeface="Leelawadee UI" panose="020B0502040204020203" charset="0"/>
              <a:sym typeface="+mn-ea"/>
            </a:endParaRPr>
          </a:p>
          <a:p>
            <a:pPr algn="l"/>
            <a:endParaRPr lang="en-GB" altLang="en-US" sz="2200">
              <a:solidFill>
                <a:srgbClr val="008080"/>
              </a:solidFill>
              <a:latin typeface="Leelawadee UI" panose="020B0502040204020203" charset="0"/>
              <a:cs typeface="Leelawadee UI" panose="020B0502040204020203" charset="0"/>
              <a:sym typeface="+mn-ea"/>
            </a:endParaRPr>
          </a:p>
          <a:p>
            <a:pPr algn="l"/>
            <a:endParaRPr lang="id-ID" altLang="en-GB" sz="2200">
              <a:solidFill>
                <a:srgbClr val="008080"/>
              </a:solidFill>
              <a:latin typeface="Leelawadee UI" panose="020B0502040204020203" charset="0"/>
              <a:cs typeface="Leelawadee UI" panose="020B0502040204020203"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Flying impression graphic design thank you for buying this template"/>
          <p:cNvSpPr/>
          <p:nvPr/>
        </p:nvSpPr>
        <p:spPr>
          <a:xfrm flipV="1">
            <a:off x="359296" y="5305944"/>
            <a:ext cx="3104108" cy="1552056"/>
          </a:xfrm>
          <a:custGeom>
            <a:avLst/>
            <a:gdLst>
              <a:gd name="connsiteX0" fmla="*/ 0 w 2779060"/>
              <a:gd name="connsiteY0" fmla="*/ 0 h 1389530"/>
              <a:gd name="connsiteX1" fmla="*/ 2779060 w 2779060"/>
              <a:gd name="connsiteY1" fmla="*/ 0 h 1389530"/>
              <a:gd name="connsiteX2" fmla="*/ 1389530 w 2779060"/>
              <a:gd name="connsiteY2" fmla="*/ 1389530 h 1389530"/>
              <a:gd name="connsiteX3" fmla="*/ 0 w 2779060"/>
              <a:gd name="connsiteY3" fmla="*/ 0 h 1389530"/>
            </a:gdLst>
            <a:ahLst/>
            <a:cxnLst>
              <a:cxn ang="0">
                <a:pos x="connsiteX0" y="connsiteY0"/>
              </a:cxn>
              <a:cxn ang="0">
                <a:pos x="connsiteX1" y="connsiteY1"/>
              </a:cxn>
              <a:cxn ang="0">
                <a:pos x="connsiteX2" y="connsiteY2"/>
              </a:cxn>
              <a:cxn ang="0">
                <a:pos x="connsiteX3" y="connsiteY3"/>
              </a:cxn>
            </a:cxnLst>
            <a:rect l="l" t="t" r="r" b="b"/>
            <a:pathLst>
              <a:path w="2779060" h="1389530">
                <a:moveTo>
                  <a:pt x="0" y="0"/>
                </a:moveTo>
                <a:lnTo>
                  <a:pt x="2779060" y="0"/>
                </a:lnTo>
                <a:lnTo>
                  <a:pt x="1389530" y="1389530"/>
                </a:lnTo>
                <a:lnTo>
                  <a:pt x="0" y="0"/>
                </a:lnTo>
                <a:close/>
              </a:path>
            </a:pathLst>
          </a:custGeom>
          <a:solidFill>
            <a:srgbClr val="455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7" name="Group 6"/>
          <p:cNvGrpSpPr/>
          <p:nvPr/>
        </p:nvGrpSpPr>
        <p:grpSpPr>
          <a:xfrm>
            <a:off x="2081530" y="2307590"/>
            <a:ext cx="8029575" cy="2061210"/>
            <a:chOff x="4145" y="3626"/>
            <a:chExt cx="12645" cy="3246"/>
          </a:xfrm>
        </p:grpSpPr>
        <p:sp>
          <p:nvSpPr>
            <p:cNvPr id="84" name="Flying impression graphic design thank you for buying this template"/>
            <p:cNvSpPr/>
            <p:nvPr/>
          </p:nvSpPr>
          <p:spPr>
            <a:xfrm flipH="1">
              <a:off x="10553" y="3626"/>
              <a:ext cx="6237" cy="3246"/>
            </a:xfrm>
            <a:prstGeom prst="rect">
              <a:avLst/>
            </a:prstGeom>
            <a:noFill/>
          </p:spPr>
          <p:txBody>
            <a:bodyPr wrap="square">
              <a:spAutoFit/>
            </a:bodyPr>
            <a:lstStyle/>
            <a:p>
              <a:pPr algn="l">
                <a:spcBef>
                  <a:spcPct val="0"/>
                </a:spcBef>
              </a:pPr>
              <a:r>
                <a:rPr lang="en-GB" altLang="en-US" sz="3200" b="1" dirty="0">
                  <a:solidFill>
                    <a:srgbClr val="0F232A"/>
                  </a:solidFill>
                  <a:latin typeface="Leelawadee UI" panose="020B0502040204020203" charset="0"/>
                  <a:ea typeface="Microsoft YaHei" panose="020B0503020204020204" pitchFamily="34" charset="-122"/>
                  <a:cs typeface="Leelawadee UI" panose="020B0502040204020203" charset="0"/>
                </a:rPr>
                <a:t>STRENGTH</a:t>
              </a:r>
              <a:endPar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endParaRPr>
            </a:p>
            <a:p>
              <a:pPr algn="l">
                <a:spcBef>
                  <a:spcPct val="0"/>
                </a:spcBef>
              </a:pPr>
              <a:r>
                <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rPr>
                <a:t>WEAKNESS</a:t>
              </a:r>
              <a:endPar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endParaRPr>
            </a:p>
            <a:p>
              <a:pPr algn="l">
                <a:spcBef>
                  <a:spcPct val="0"/>
                </a:spcBef>
              </a:pPr>
              <a:r>
                <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rPr>
                <a:t>OPPORTUNITY</a:t>
              </a:r>
              <a:endPar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endParaRPr>
            </a:p>
            <a:p>
              <a:pPr algn="l">
                <a:spcBef>
                  <a:spcPct val="0"/>
                </a:spcBef>
              </a:pPr>
              <a:r>
                <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rPr>
                <a:t>THREAT</a:t>
              </a:r>
              <a:endPar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endParaRPr>
            </a:p>
          </p:txBody>
        </p:sp>
        <p:sp>
          <p:nvSpPr>
            <p:cNvPr id="2" name="TextBox 76"/>
            <p:cNvSpPr txBox="1"/>
            <p:nvPr/>
          </p:nvSpPr>
          <p:spPr>
            <a:xfrm>
              <a:off x="4145" y="4267"/>
              <a:ext cx="5664" cy="2082"/>
            </a:xfrm>
            <a:prstGeom prst="rect">
              <a:avLst/>
            </a:prstGeom>
            <a:noFill/>
          </p:spPr>
          <p:txBody>
            <a:bodyPr wrap="none" rtlCol="0">
              <a:spAutoFit/>
            </a:bodyPr>
            <a:p>
              <a:pPr algn="l"/>
              <a:r>
                <a:rPr lang="en-GB" altLang="en-US" sz="40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Analisis SWOT</a:t>
              </a:r>
              <a:endParaRPr lang="en-GB" altLang="en-US" sz="40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a:p>
              <a:pPr algn="l"/>
              <a:r>
                <a:rPr lang="en-GB" altLang="en-US" sz="40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CINEPLEX 21</a:t>
              </a:r>
              <a:endParaRPr lang="en-GB" altLang="en-US" sz="40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6" name="矩形 2"/>
            <p:cNvSpPr/>
            <p:nvPr/>
          </p:nvSpPr>
          <p:spPr>
            <a:xfrm rot="5400000">
              <a:off x="9056" y="5229"/>
              <a:ext cx="2769" cy="120"/>
            </a:xfrm>
            <a:prstGeom prst="rect">
              <a:avLst/>
            </a:prstGeom>
            <a:solidFill>
              <a:srgbClr val="00808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grpSp>
      <p:sp>
        <p:nvSpPr>
          <p:cNvPr id="8" name="Flying impression graphic design thank you for buying this template"/>
          <p:cNvSpPr/>
          <p:nvPr/>
        </p:nvSpPr>
        <p:spPr>
          <a:xfrm>
            <a:off x="1149985" y="5333365"/>
            <a:ext cx="3009265" cy="1524635"/>
          </a:xfrm>
          <a:prstGeom prst="triangle">
            <a:avLst/>
          </a:prstGeom>
          <a:solidFill>
            <a:srgbClr val="008080">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TextBox 76"/>
          <p:cNvSpPr txBox="1"/>
          <p:nvPr/>
        </p:nvSpPr>
        <p:spPr>
          <a:xfrm>
            <a:off x="7003131" y="2697416"/>
            <a:ext cx="2335530" cy="583565"/>
          </a:xfrm>
          <a:prstGeom prst="rect">
            <a:avLst/>
          </a:prstGeom>
          <a:noFill/>
        </p:spPr>
        <p:txBody>
          <a:bodyPr wrap="none" rtlCol="0">
            <a:spAutoFit/>
          </a:bodyPr>
          <a:lstStyle/>
          <a:p>
            <a:r>
              <a:rPr lang="en-GB" sz="3200" b="1" dirty="0">
                <a:solidFill>
                  <a:srgbClr val="008080"/>
                </a:solidFill>
                <a:latin typeface="Arial" panose="020B0604020202020204" pitchFamily="34" charset="0"/>
                <a:ea typeface="Microsoft YaHei" panose="020B0503020204020204" pitchFamily="34" charset="-122"/>
              </a:rPr>
              <a:t>CINEMA 21</a:t>
            </a:r>
            <a:endParaRPr lang="en-GB" sz="3200" b="1" dirty="0">
              <a:solidFill>
                <a:srgbClr val="008080"/>
              </a:solidFill>
              <a:latin typeface="Arial" panose="020B0604020202020204" pitchFamily="34" charset="0"/>
              <a:ea typeface="Microsoft YaHei" panose="020B0503020204020204" pitchFamily="34" charset="-122"/>
            </a:endParaRPr>
          </a:p>
        </p:txBody>
      </p:sp>
      <p:cxnSp>
        <p:nvCxnSpPr>
          <p:cNvPr id="3" name="直接连接符 2"/>
          <p:cNvCxnSpPr/>
          <p:nvPr/>
        </p:nvCxnSpPr>
        <p:spPr>
          <a:xfrm>
            <a:off x="5945222" y="1249558"/>
            <a:ext cx="301557" cy="0"/>
          </a:xfrm>
          <a:prstGeom prst="line">
            <a:avLst/>
          </a:prstGeom>
        </p:spPr>
        <p:style>
          <a:lnRef idx="3">
            <a:schemeClr val="dk1"/>
          </a:lnRef>
          <a:fillRef idx="0">
            <a:schemeClr val="dk1"/>
          </a:fillRef>
          <a:effectRef idx="2">
            <a:schemeClr val="dk1"/>
          </a:effectRef>
          <a:fontRef idx="minor">
            <a:schemeClr val="tx1"/>
          </a:fontRef>
        </p:style>
      </p:cxnSp>
      <p:sp>
        <p:nvSpPr>
          <p:cNvPr id="2" name="TextBox 76"/>
          <p:cNvSpPr txBox="1"/>
          <p:nvPr/>
        </p:nvSpPr>
        <p:spPr>
          <a:xfrm>
            <a:off x="964876" y="551497"/>
            <a:ext cx="6263640" cy="583565"/>
          </a:xfrm>
          <a:prstGeom prst="rect">
            <a:avLst/>
          </a:prstGeom>
          <a:noFill/>
        </p:spPr>
        <p:txBody>
          <a:bodyPr wrap="none" rtlCol="0">
            <a:spAutoFit/>
          </a:bodyPr>
          <a:p>
            <a:pPr algn="l"/>
            <a:r>
              <a:rPr lang="en-GB" altLang="en-US"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Strength : Kekuatan Perusahaan</a:t>
            </a:r>
            <a:endParaRPr lang="en-GB" altLang="en-US"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8" name="文本框 6"/>
          <p:cNvSpPr txBox="1"/>
          <p:nvPr/>
        </p:nvSpPr>
        <p:spPr>
          <a:xfrm>
            <a:off x="7003415" y="3281045"/>
            <a:ext cx="4739005" cy="2030095"/>
          </a:xfrm>
          <a:prstGeom prst="rect">
            <a:avLst/>
          </a:prstGeom>
          <a:noFill/>
        </p:spPr>
        <p:txBody>
          <a:bodyPr wrap="square" rtlCol="0">
            <a:spAutoFit/>
          </a:bodyPr>
          <a:p>
            <a:pPr algn="l">
              <a:lnSpc>
                <a:spcPct val="150000"/>
              </a:lnSpc>
            </a:pPr>
            <a:r>
              <a:rPr lang="en-GB" altLang="en-US"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Memiliki total </a:t>
            </a:r>
            <a:r>
              <a:rPr lang="en-GB" altLang="en-US" sz="2200"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1.140 Layar</a:t>
            </a:r>
            <a:r>
              <a:rPr lang="en-GB" altLang="en-US"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 yang tersebar di </a:t>
            </a:r>
            <a:r>
              <a:rPr lang="en-GB" altLang="en-US" sz="2200"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49 Kota</a:t>
            </a:r>
            <a:r>
              <a:rPr lang="en-GB" altLang="en-US"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 di </a:t>
            </a:r>
            <a:r>
              <a:rPr lang="en-GB" altLang="en-US" sz="2200"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207 Lokasi</a:t>
            </a:r>
            <a:r>
              <a:rPr lang="en-GB" altLang="en-US"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 </a:t>
            </a:r>
            <a:endParaRPr lang="en-GB" altLang="en-US"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50000"/>
              </a:lnSpc>
            </a:pPr>
            <a:r>
              <a:rPr lang="en-GB" altLang="en-US"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di seluruh Indonesia.</a:t>
            </a:r>
            <a:endParaRPr lang="en-GB" altLang="en-US"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50000"/>
              </a:lnSpc>
            </a:pPr>
            <a:r>
              <a:rPr lang="en-GB" altLang="en-US"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(per November 2019)</a:t>
            </a:r>
            <a:endParaRPr lang="en-GB" altLang="en-US"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pic>
        <p:nvPicPr>
          <p:cNvPr id="77" name="Google Shape;77;p16"/>
          <p:cNvPicPr preferRelativeResize="0">
            <a:picLocks noChangeAspect="1"/>
          </p:cNvPicPr>
          <p:nvPr>
            <p:ph idx="1"/>
          </p:nvPr>
        </p:nvPicPr>
        <p:blipFill>
          <a:blip r:embed="rId1"/>
          <a:stretch>
            <a:fillRect/>
          </a:stretch>
        </p:blipFill>
        <p:spPr>
          <a:xfrm>
            <a:off x="719455" y="1975485"/>
            <a:ext cx="5812790" cy="4351655"/>
          </a:xfrm>
          <a:prstGeom prst="rect">
            <a:avLst/>
          </a:prstGeom>
          <a:noFill/>
          <a:ln>
            <a:noFill/>
          </a:ln>
          <a:effectLst>
            <a:outerShdw blurRad="1905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Flying impression graphic design thank you for buying this template"/>
          <p:cNvSpPr/>
          <p:nvPr/>
        </p:nvSpPr>
        <p:spPr>
          <a:xfrm flipV="1">
            <a:off x="359296" y="5305944"/>
            <a:ext cx="3104108" cy="1552056"/>
          </a:xfrm>
          <a:custGeom>
            <a:avLst/>
            <a:gdLst>
              <a:gd name="connsiteX0" fmla="*/ 0 w 2779060"/>
              <a:gd name="connsiteY0" fmla="*/ 0 h 1389530"/>
              <a:gd name="connsiteX1" fmla="*/ 2779060 w 2779060"/>
              <a:gd name="connsiteY1" fmla="*/ 0 h 1389530"/>
              <a:gd name="connsiteX2" fmla="*/ 1389530 w 2779060"/>
              <a:gd name="connsiteY2" fmla="*/ 1389530 h 1389530"/>
              <a:gd name="connsiteX3" fmla="*/ 0 w 2779060"/>
              <a:gd name="connsiteY3" fmla="*/ 0 h 1389530"/>
            </a:gdLst>
            <a:ahLst/>
            <a:cxnLst>
              <a:cxn ang="0">
                <a:pos x="connsiteX0" y="connsiteY0"/>
              </a:cxn>
              <a:cxn ang="0">
                <a:pos x="connsiteX1" y="connsiteY1"/>
              </a:cxn>
              <a:cxn ang="0">
                <a:pos x="connsiteX2" y="connsiteY2"/>
              </a:cxn>
              <a:cxn ang="0">
                <a:pos x="connsiteX3" y="connsiteY3"/>
              </a:cxn>
            </a:cxnLst>
            <a:rect l="l" t="t" r="r" b="b"/>
            <a:pathLst>
              <a:path w="2779060" h="1389530">
                <a:moveTo>
                  <a:pt x="0" y="0"/>
                </a:moveTo>
                <a:lnTo>
                  <a:pt x="2779060" y="0"/>
                </a:lnTo>
                <a:lnTo>
                  <a:pt x="1389530" y="1389530"/>
                </a:lnTo>
                <a:lnTo>
                  <a:pt x="0" y="0"/>
                </a:lnTo>
                <a:close/>
              </a:path>
            </a:pathLst>
          </a:custGeom>
          <a:solidFill>
            <a:srgbClr val="455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7" name="Group 6"/>
          <p:cNvGrpSpPr/>
          <p:nvPr/>
        </p:nvGrpSpPr>
        <p:grpSpPr>
          <a:xfrm>
            <a:off x="2081530" y="2307590"/>
            <a:ext cx="8029575" cy="2061210"/>
            <a:chOff x="4145" y="3626"/>
            <a:chExt cx="12645" cy="3246"/>
          </a:xfrm>
        </p:grpSpPr>
        <p:sp>
          <p:nvSpPr>
            <p:cNvPr id="84" name="Flying impression graphic design thank you for buying this template"/>
            <p:cNvSpPr/>
            <p:nvPr/>
          </p:nvSpPr>
          <p:spPr>
            <a:xfrm flipH="1">
              <a:off x="10553" y="3626"/>
              <a:ext cx="6237" cy="3246"/>
            </a:xfrm>
            <a:prstGeom prst="rect">
              <a:avLst/>
            </a:prstGeom>
            <a:noFill/>
          </p:spPr>
          <p:txBody>
            <a:bodyPr wrap="square">
              <a:spAutoFit/>
            </a:bodyPr>
            <a:lstStyle/>
            <a:p>
              <a:pPr algn="l">
                <a:spcBef>
                  <a:spcPct val="0"/>
                </a:spcBef>
              </a:pPr>
              <a:r>
                <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rPr>
                <a:t>STRENGTH</a:t>
              </a:r>
              <a:endPar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endParaRPr>
            </a:p>
            <a:p>
              <a:pPr algn="l">
                <a:spcBef>
                  <a:spcPct val="0"/>
                </a:spcBef>
              </a:pPr>
              <a:r>
                <a:rPr lang="en-GB" altLang="en-US" sz="3200" b="1" dirty="0">
                  <a:solidFill>
                    <a:srgbClr val="0F232A"/>
                  </a:solidFill>
                  <a:latin typeface="Leelawadee UI" panose="020B0502040204020203" charset="0"/>
                  <a:ea typeface="Microsoft YaHei" panose="020B0503020204020204" pitchFamily="34" charset="-122"/>
                  <a:cs typeface="Leelawadee UI" panose="020B0502040204020203" charset="0"/>
                </a:rPr>
                <a:t>WEAKNESS</a:t>
              </a:r>
              <a:endPar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endParaRPr>
            </a:p>
            <a:p>
              <a:pPr algn="l">
                <a:spcBef>
                  <a:spcPct val="0"/>
                </a:spcBef>
              </a:pPr>
              <a:r>
                <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rPr>
                <a:t>OPPORTUNITY</a:t>
              </a:r>
              <a:endPar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endParaRPr>
            </a:p>
            <a:p>
              <a:pPr algn="l">
                <a:spcBef>
                  <a:spcPct val="0"/>
                </a:spcBef>
              </a:pPr>
              <a:r>
                <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rPr>
                <a:t>THREAT</a:t>
              </a:r>
              <a:endPar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endParaRPr>
            </a:p>
          </p:txBody>
        </p:sp>
        <p:sp>
          <p:nvSpPr>
            <p:cNvPr id="2" name="TextBox 76"/>
            <p:cNvSpPr txBox="1"/>
            <p:nvPr/>
          </p:nvSpPr>
          <p:spPr>
            <a:xfrm>
              <a:off x="4145" y="4267"/>
              <a:ext cx="5664" cy="2082"/>
            </a:xfrm>
            <a:prstGeom prst="rect">
              <a:avLst/>
            </a:prstGeom>
            <a:noFill/>
          </p:spPr>
          <p:txBody>
            <a:bodyPr wrap="none" rtlCol="0">
              <a:spAutoFit/>
            </a:bodyPr>
            <a:p>
              <a:pPr algn="l"/>
              <a:r>
                <a:rPr lang="en-GB" altLang="en-US" sz="40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Analisis SWOT</a:t>
              </a:r>
              <a:endParaRPr lang="en-GB" altLang="en-US" sz="40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a:p>
              <a:pPr algn="l"/>
              <a:r>
                <a:rPr lang="en-GB" altLang="en-US" sz="40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CINEPLEX 21</a:t>
              </a:r>
              <a:endParaRPr lang="en-GB" altLang="en-US" sz="40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6" name="矩形 2"/>
            <p:cNvSpPr/>
            <p:nvPr/>
          </p:nvSpPr>
          <p:spPr>
            <a:xfrm rot="5400000">
              <a:off x="9056" y="5229"/>
              <a:ext cx="2769" cy="120"/>
            </a:xfrm>
            <a:prstGeom prst="rect">
              <a:avLst/>
            </a:prstGeom>
            <a:solidFill>
              <a:srgbClr val="00808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grpSp>
      <p:sp>
        <p:nvSpPr>
          <p:cNvPr id="8" name="Flying impression graphic design thank you for buying this template"/>
          <p:cNvSpPr/>
          <p:nvPr/>
        </p:nvSpPr>
        <p:spPr>
          <a:xfrm>
            <a:off x="1149985" y="5333365"/>
            <a:ext cx="3009265" cy="1524635"/>
          </a:xfrm>
          <a:prstGeom prst="triangle">
            <a:avLst/>
          </a:prstGeom>
          <a:solidFill>
            <a:srgbClr val="008080">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cxnSp>
        <p:nvCxnSpPr>
          <p:cNvPr id="3" name="直接连接符 2"/>
          <p:cNvCxnSpPr/>
          <p:nvPr/>
        </p:nvCxnSpPr>
        <p:spPr>
          <a:xfrm>
            <a:off x="5945222" y="1249558"/>
            <a:ext cx="301557" cy="0"/>
          </a:xfrm>
          <a:prstGeom prst="line">
            <a:avLst/>
          </a:prstGeom>
        </p:spPr>
        <p:style>
          <a:lnRef idx="3">
            <a:schemeClr val="dk1"/>
          </a:lnRef>
          <a:fillRef idx="0">
            <a:schemeClr val="dk1"/>
          </a:fillRef>
          <a:effectRef idx="2">
            <a:schemeClr val="dk1"/>
          </a:effectRef>
          <a:fontRef idx="minor">
            <a:schemeClr val="tx1"/>
          </a:fontRef>
        </p:style>
      </p:cxnSp>
      <p:sp>
        <p:nvSpPr>
          <p:cNvPr id="2" name="TextBox 76"/>
          <p:cNvSpPr txBox="1"/>
          <p:nvPr/>
        </p:nvSpPr>
        <p:spPr>
          <a:xfrm>
            <a:off x="964876" y="551497"/>
            <a:ext cx="5770880" cy="583565"/>
          </a:xfrm>
          <a:prstGeom prst="rect">
            <a:avLst/>
          </a:prstGeom>
          <a:noFill/>
        </p:spPr>
        <p:txBody>
          <a:bodyPr wrap="none" rtlCol="0">
            <a:spAutoFit/>
          </a:bodyPr>
          <a:p>
            <a:pPr algn="l"/>
            <a:r>
              <a:rPr lang="en-GB" altLang="en-US"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Weakness : Engagement Rate</a:t>
            </a:r>
            <a:endParaRPr lang="en-GB" altLang="en-US"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grpSp>
        <p:nvGrpSpPr>
          <p:cNvPr id="7" name="Group 6"/>
          <p:cNvGrpSpPr/>
          <p:nvPr/>
        </p:nvGrpSpPr>
        <p:grpSpPr>
          <a:xfrm>
            <a:off x="7003131" y="2525966"/>
            <a:ext cx="4739289" cy="3933254"/>
            <a:chOff x="11029" y="4248"/>
            <a:chExt cx="7463" cy="6194"/>
          </a:xfrm>
        </p:grpSpPr>
        <p:sp>
          <p:nvSpPr>
            <p:cNvPr id="9" name="TextBox 76"/>
            <p:cNvSpPr txBox="1"/>
            <p:nvPr/>
          </p:nvSpPr>
          <p:spPr>
            <a:xfrm>
              <a:off x="11029" y="4248"/>
              <a:ext cx="3678" cy="919"/>
            </a:xfrm>
            <a:prstGeom prst="rect">
              <a:avLst/>
            </a:prstGeom>
            <a:noFill/>
          </p:spPr>
          <p:txBody>
            <a:bodyPr wrap="none" rtlCol="0">
              <a:spAutoFit/>
            </a:bodyPr>
            <a:lstStyle/>
            <a:p>
              <a:r>
                <a:rPr lang="en-GB" sz="3200" b="1" dirty="0">
                  <a:solidFill>
                    <a:srgbClr val="008080"/>
                  </a:solidFill>
                  <a:latin typeface="Arial" panose="020B0604020202020204" pitchFamily="34" charset="0"/>
                  <a:ea typeface="Microsoft YaHei" panose="020B0503020204020204" pitchFamily="34" charset="-122"/>
                </a:rPr>
                <a:t>CINEMA 21</a:t>
              </a:r>
              <a:endParaRPr lang="en-GB" sz="3200" b="1" dirty="0">
                <a:solidFill>
                  <a:srgbClr val="008080"/>
                </a:solidFill>
                <a:latin typeface="Arial" panose="020B0604020202020204" pitchFamily="34" charset="0"/>
                <a:ea typeface="Microsoft YaHei" panose="020B0503020204020204" pitchFamily="34" charset="-122"/>
              </a:endParaRPr>
            </a:p>
          </p:txBody>
        </p:sp>
        <p:sp>
          <p:nvSpPr>
            <p:cNvPr id="8" name="文本框 6"/>
            <p:cNvSpPr txBox="1"/>
            <p:nvPr/>
          </p:nvSpPr>
          <p:spPr>
            <a:xfrm>
              <a:off x="11029" y="5167"/>
              <a:ext cx="7463" cy="5275"/>
            </a:xfrm>
            <a:prstGeom prst="rect">
              <a:avLst/>
            </a:prstGeom>
            <a:noFill/>
          </p:spPr>
          <p:txBody>
            <a:bodyPr wrap="square" rtlCol="0">
              <a:spAutoFit/>
            </a:bodyPr>
            <a:p>
              <a:pPr algn="l">
                <a:lnSpc>
                  <a:spcPct val="150000"/>
                </a:lnSpc>
              </a:pPr>
              <a:r>
                <a:rPr lang="en-GB" altLang="en-US"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Memiliki engagement rate sosial media yang rendah.</a:t>
              </a:r>
              <a:endParaRPr lang="en-GB" altLang="en-US"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50000"/>
                </a:lnSpc>
              </a:pPr>
              <a:endParaRPr lang="en-GB" altLang="en-US"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50000"/>
                </a:lnSpc>
              </a:pPr>
              <a:r>
                <a:rPr lang="en-GB" altLang="en-US"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Standar industri indonesia untuk 500K - 1m sebesar </a:t>
              </a:r>
              <a:r>
                <a:rPr lang="en-GB" altLang="en-US" sz="2200" b="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2.98%</a:t>
              </a:r>
              <a:endParaRPr lang="en-GB" altLang="en-US"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30000"/>
                </a:lnSpc>
              </a:pPr>
              <a:endParaRPr lang="en-GB" altLang="en-US"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30000"/>
                </a:lnSpc>
              </a:pPr>
              <a:endParaRPr lang="en-GB" altLang="en-US"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grpSp>
      <p:pic>
        <p:nvPicPr>
          <p:cNvPr id="85" name="Google Shape;85;p17"/>
          <p:cNvPicPr preferRelativeResize="0">
            <a:picLocks noChangeAspect="1"/>
          </p:cNvPicPr>
          <p:nvPr>
            <p:ph idx="1"/>
          </p:nvPr>
        </p:nvPicPr>
        <p:blipFill>
          <a:blip r:embed="rId1"/>
          <a:stretch>
            <a:fillRect/>
          </a:stretch>
        </p:blipFill>
        <p:spPr>
          <a:xfrm>
            <a:off x="1481455" y="2068830"/>
            <a:ext cx="4464050" cy="3809365"/>
          </a:xfrm>
          <a:prstGeom prst="rect">
            <a:avLst/>
          </a:prstGeom>
          <a:noFill/>
          <a:ln>
            <a:noFill/>
          </a:ln>
          <a:effectLst>
            <a:outerShdw blurRad="254000" dist="38100" dir="2700000" algn="tl" rotWithShape="0">
              <a:prstClr val="black">
                <a:alpha val="40000"/>
              </a:prstClr>
            </a:outerShdw>
          </a:effectLst>
        </p:spPr>
      </p:pic>
      <p:sp>
        <p:nvSpPr>
          <p:cNvPr id="6" name="Text Box 5"/>
          <p:cNvSpPr txBox="1"/>
          <p:nvPr/>
        </p:nvSpPr>
        <p:spPr>
          <a:xfrm>
            <a:off x="1616710" y="5878195"/>
            <a:ext cx="4192905" cy="306705"/>
          </a:xfrm>
          <a:prstGeom prst="rect">
            <a:avLst/>
          </a:prstGeom>
          <a:noFill/>
        </p:spPr>
        <p:txBody>
          <a:bodyPr wrap="none" rtlCol="0" anchor="t">
            <a:spAutoFit/>
          </a:bodyPr>
          <a:p>
            <a:pPr marL="0" lvl="0" indent="0" algn="l" rtl="0">
              <a:spcBef>
                <a:spcPts val="0"/>
              </a:spcBef>
              <a:spcAft>
                <a:spcPts val="0"/>
              </a:spcAft>
              <a:buNone/>
            </a:pPr>
            <a:r>
              <a:rPr lang="en-GB" sz="1400" i="1">
                <a:latin typeface="Leelawadee UI" panose="020B0502040204020203" charset="0"/>
                <a:cs typeface="Leelawadee UI" panose="020B0502040204020203" charset="0"/>
                <a:sym typeface="+mn-ea"/>
              </a:rPr>
              <a:t>Sumber </a:t>
            </a:r>
            <a:r>
              <a:rPr lang="en-GB" sz="1400" i="1" u="sng">
                <a:solidFill>
                  <a:schemeClr val="hlink"/>
                </a:solidFill>
                <a:latin typeface="Leelawadee UI" panose="020B0502040204020203" charset="0"/>
                <a:cs typeface="Leelawadee UI" panose="020B0502040204020203" charset="0"/>
                <a:sym typeface="+mn-ea"/>
                <a:hlinkClick r:id="rId2"/>
              </a:rPr>
              <a:t>https://phlanx.com/engagement-calculator</a:t>
            </a:r>
            <a:endParaRPr lang="en-US" sz="1400">
              <a:latin typeface="Leelawadee UI" panose="020B0502040204020203" charset="0"/>
              <a:cs typeface="Leelawadee UI"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Flying impression graphic design thank you for buying this template"/>
          <p:cNvSpPr/>
          <p:nvPr/>
        </p:nvSpPr>
        <p:spPr>
          <a:xfrm flipV="1">
            <a:off x="359296" y="5305944"/>
            <a:ext cx="3104108" cy="1552056"/>
          </a:xfrm>
          <a:custGeom>
            <a:avLst/>
            <a:gdLst>
              <a:gd name="connsiteX0" fmla="*/ 0 w 2779060"/>
              <a:gd name="connsiteY0" fmla="*/ 0 h 1389530"/>
              <a:gd name="connsiteX1" fmla="*/ 2779060 w 2779060"/>
              <a:gd name="connsiteY1" fmla="*/ 0 h 1389530"/>
              <a:gd name="connsiteX2" fmla="*/ 1389530 w 2779060"/>
              <a:gd name="connsiteY2" fmla="*/ 1389530 h 1389530"/>
              <a:gd name="connsiteX3" fmla="*/ 0 w 2779060"/>
              <a:gd name="connsiteY3" fmla="*/ 0 h 1389530"/>
            </a:gdLst>
            <a:ahLst/>
            <a:cxnLst>
              <a:cxn ang="0">
                <a:pos x="connsiteX0" y="connsiteY0"/>
              </a:cxn>
              <a:cxn ang="0">
                <a:pos x="connsiteX1" y="connsiteY1"/>
              </a:cxn>
              <a:cxn ang="0">
                <a:pos x="connsiteX2" y="connsiteY2"/>
              </a:cxn>
              <a:cxn ang="0">
                <a:pos x="connsiteX3" y="connsiteY3"/>
              </a:cxn>
            </a:cxnLst>
            <a:rect l="l" t="t" r="r" b="b"/>
            <a:pathLst>
              <a:path w="2779060" h="1389530">
                <a:moveTo>
                  <a:pt x="0" y="0"/>
                </a:moveTo>
                <a:lnTo>
                  <a:pt x="2779060" y="0"/>
                </a:lnTo>
                <a:lnTo>
                  <a:pt x="1389530" y="1389530"/>
                </a:lnTo>
                <a:lnTo>
                  <a:pt x="0" y="0"/>
                </a:lnTo>
                <a:close/>
              </a:path>
            </a:pathLst>
          </a:custGeom>
          <a:solidFill>
            <a:srgbClr val="455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7" name="Group 6"/>
          <p:cNvGrpSpPr/>
          <p:nvPr/>
        </p:nvGrpSpPr>
        <p:grpSpPr>
          <a:xfrm>
            <a:off x="2081530" y="2307590"/>
            <a:ext cx="8029575" cy="2061210"/>
            <a:chOff x="4145" y="3626"/>
            <a:chExt cx="12645" cy="3246"/>
          </a:xfrm>
        </p:grpSpPr>
        <p:sp>
          <p:nvSpPr>
            <p:cNvPr id="84" name="Flying impression graphic design thank you for buying this template"/>
            <p:cNvSpPr/>
            <p:nvPr/>
          </p:nvSpPr>
          <p:spPr>
            <a:xfrm flipH="1">
              <a:off x="10553" y="3626"/>
              <a:ext cx="6237" cy="3246"/>
            </a:xfrm>
            <a:prstGeom prst="rect">
              <a:avLst/>
            </a:prstGeom>
            <a:noFill/>
          </p:spPr>
          <p:txBody>
            <a:bodyPr wrap="square">
              <a:spAutoFit/>
            </a:bodyPr>
            <a:lstStyle/>
            <a:p>
              <a:pPr algn="l">
                <a:spcBef>
                  <a:spcPct val="0"/>
                </a:spcBef>
              </a:pPr>
              <a:r>
                <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rPr>
                <a:t>STRENGTH</a:t>
              </a:r>
              <a:endPar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endParaRPr>
            </a:p>
            <a:p>
              <a:pPr algn="l">
                <a:spcBef>
                  <a:spcPct val="0"/>
                </a:spcBef>
              </a:pPr>
              <a:r>
                <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rPr>
                <a:t>WEAKNESS</a:t>
              </a:r>
              <a:endPar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endParaRPr>
            </a:p>
            <a:p>
              <a:pPr algn="l">
                <a:spcBef>
                  <a:spcPct val="0"/>
                </a:spcBef>
              </a:pPr>
              <a:r>
                <a:rPr lang="en-GB" altLang="en-US" sz="3200" b="1" dirty="0">
                  <a:solidFill>
                    <a:srgbClr val="0F232A"/>
                  </a:solidFill>
                  <a:latin typeface="Leelawadee UI" panose="020B0502040204020203" charset="0"/>
                  <a:ea typeface="Microsoft YaHei" panose="020B0503020204020204" pitchFamily="34" charset="-122"/>
                  <a:cs typeface="Leelawadee UI" panose="020B0502040204020203" charset="0"/>
                </a:rPr>
                <a:t>OPPORTUNITY</a:t>
              </a:r>
              <a:endPar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endParaRPr>
            </a:p>
            <a:p>
              <a:pPr algn="l">
                <a:spcBef>
                  <a:spcPct val="0"/>
                </a:spcBef>
              </a:pPr>
              <a:r>
                <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rPr>
                <a:t>THREAT</a:t>
              </a:r>
              <a:endParaRPr lang="en-GB" altLang="en-US" sz="3200" dirty="0">
                <a:solidFill>
                  <a:srgbClr val="0F232A"/>
                </a:solidFill>
                <a:latin typeface="Leelawadee UI" panose="020B0502040204020203" charset="0"/>
                <a:ea typeface="Microsoft YaHei" panose="020B0503020204020204" pitchFamily="34" charset="-122"/>
                <a:cs typeface="Leelawadee UI" panose="020B0502040204020203" charset="0"/>
              </a:endParaRPr>
            </a:p>
          </p:txBody>
        </p:sp>
        <p:sp>
          <p:nvSpPr>
            <p:cNvPr id="2" name="TextBox 76"/>
            <p:cNvSpPr txBox="1"/>
            <p:nvPr/>
          </p:nvSpPr>
          <p:spPr>
            <a:xfrm>
              <a:off x="4145" y="4267"/>
              <a:ext cx="5664" cy="2082"/>
            </a:xfrm>
            <a:prstGeom prst="rect">
              <a:avLst/>
            </a:prstGeom>
            <a:noFill/>
          </p:spPr>
          <p:txBody>
            <a:bodyPr wrap="none" rtlCol="0">
              <a:spAutoFit/>
            </a:bodyPr>
            <a:p>
              <a:pPr algn="l"/>
              <a:r>
                <a:rPr lang="en-GB" altLang="en-US" sz="40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Analisis SWOT</a:t>
              </a:r>
              <a:endParaRPr lang="en-GB" altLang="en-US" sz="40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a:p>
              <a:pPr algn="l"/>
              <a:r>
                <a:rPr lang="en-GB" altLang="en-US" sz="40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CINEPLEX 21</a:t>
              </a:r>
              <a:endParaRPr lang="en-GB" altLang="en-US" sz="40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6" name="矩形 2"/>
            <p:cNvSpPr/>
            <p:nvPr/>
          </p:nvSpPr>
          <p:spPr>
            <a:xfrm rot="5400000">
              <a:off x="9056" y="5229"/>
              <a:ext cx="2769" cy="120"/>
            </a:xfrm>
            <a:prstGeom prst="rect">
              <a:avLst/>
            </a:prstGeom>
            <a:solidFill>
              <a:srgbClr val="00808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grpSp>
      <p:sp>
        <p:nvSpPr>
          <p:cNvPr id="8" name="Flying impression graphic design thank you for buying this template"/>
          <p:cNvSpPr/>
          <p:nvPr/>
        </p:nvSpPr>
        <p:spPr>
          <a:xfrm>
            <a:off x="1149985" y="5333365"/>
            <a:ext cx="3009265" cy="1524635"/>
          </a:xfrm>
          <a:prstGeom prst="triangle">
            <a:avLst/>
          </a:prstGeom>
          <a:solidFill>
            <a:srgbClr val="008080">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cxnSp>
        <p:nvCxnSpPr>
          <p:cNvPr id="3" name="直接连接符 2"/>
          <p:cNvCxnSpPr/>
          <p:nvPr/>
        </p:nvCxnSpPr>
        <p:spPr>
          <a:xfrm>
            <a:off x="5945222" y="1249558"/>
            <a:ext cx="301557" cy="0"/>
          </a:xfrm>
          <a:prstGeom prst="line">
            <a:avLst/>
          </a:prstGeom>
        </p:spPr>
        <p:style>
          <a:lnRef idx="3">
            <a:schemeClr val="dk1"/>
          </a:lnRef>
          <a:fillRef idx="0">
            <a:schemeClr val="dk1"/>
          </a:fillRef>
          <a:effectRef idx="2">
            <a:schemeClr val="dk1"/>
          </a:effectRef>
          <a:fontRef idx="minor">
            <a:schemeClr val="tx1"/>
          </a:fontRef>
        </p:style>
      </p:cxnSp>
      <p:sp>
        <p:nvSpPr>
          <p:cNvPr id="2" name="TextBox 76"/>
          <p:cNvSpPr txBox="1"/>
          <p:nvPr/>
        </p:nvSpPr>
        <p:spPr>
          <a:xfrm>
            <a:off x="964876" y="551497"/>
            <a:ext cx="6598285" cy="583565"/>
          </a:xfrm>
          <a:prstGeom prst="rect">
            <a:avLst/>
          </a:prstGeom>
          <a:noFill/>
        </p:spPr>
        <p:txBody>
          <a:bodyPr wrap="none" rtlCol="0">
            <a:spAutoFit/>
          </a:bodyPr>
          <a:p>
            <a:pPr algn="l"/>
            <a:r>
              <a:rPr lang="en-GB" altLang="en-US"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Opportunity : Kenaikan Penonton</a:t>
            </a:r>
            <a:endParaRPr lang="en-GB" altLang="en-US"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pic>
        <p:nvPicPr>
          <p:cNvPr id="5" name="Content Placeholder 4"/>
          <p:cNvPicPr>
            <a:picLocks noChangeAspect="1"/>
          </p:cNvPicPr>
          <p:nvPr>
            <p:ph idx="1"/>
          </p:nvPr>
        </p:nvPicPr>
        <p:blipFill>
          <a:blip r:embed="rId1"/>
          <a:stretch>
            <a:fillRect/>
          </a:stretch>
        </p:blipFill>
        <p:spPr>
          <a:xfrm>
            <a:off x="3397250" y="1619885"/>
            <a:ext cx="6295390" cy="4368800"/>
          </a:xfrm>
          <a:prstGeom prst="rect">
            <a:avLst/>
          </a:prstGeom>
          <a:effectLst>
            <a:outerShdw blurRad="330200" dist="38100" dir="2700000" algn="tl" rotWithShape="0">
              <a:prstClr val="black">
                <a:alpha val="40000"/>
              </a:prstClr>
            </a:outerShdw>
          </a:effectLst>
        </p:spPr>
      </p:pic>
      <p:sp>
        <p:nvSpPr>
          <p:cNvPr id="64" name="Flying impression graphic design thank you for buying this template"/>
          <p:cNvSpPr/>
          <p:nvPr/>
        </p:nvSpPr>
        <p:spPr>
          <a:xfrm flipV="1">
            <a:off x="359410" y="5411470"/>
            <a:ext cx="2893060" cy="1446530"/>
          </a:xfrm>
          <a:custGeom>
            <a:avLst/>
            <a:gdLst>
              <a:gd name="connsiteX0" fmla="*/ 0 w 2779060"/>
              <a:gd name="connsiteY0" fmla="*/ 0 h 1389530"/>
              <a:gd name="connsiteX1" fmla="*/ 2779060 w 2779060"/>
              <a:gd name="connsiteY1" fmla="*/ 0 h 1389530"/>
              <a:gd name="connsiteX2" fmla="*/ 1389530 w 2779060"/>
              <a:gd name="connsiteY2" fmla="*/ 1389530 h 1389530"/>
              <a:gd name="connsiteX3" fmla="*/ 0 w 2779060"/>
              <a:gd name="connsiteY3" fmla="*/ 0 h 1389530"/>
            </a:gdLst>
            <a:ahLst/>
            <a:cxnLst>
              <a:cxn ang="0">
                <a:pos x="connsiteX0" y="connsiteY0"/>
              </a:cxn>
              <a:cxn ang="0">
                <a:pos x="connsiteX1" y="connsiteY1"/>
              </a:cxn>
              <a:cxn ang="0">
                <a:pos x="connsiteX2" y="connsiteY2"/>
              </a:cxn>
              <a:cxn ang="0">
                <a:pos x="connsiteX3" y="connsiteY3"/>
              </a:cxn>
            </a:cxnLst>
            <a:rect l="l" t="t" r="r" b="b"/>
            <a:pathLst>
              <a:path w="2779060" h="1389530">
                <a:moveTo>
                  <a:pt x="0" y="0"/>
                </a:moveTo>
                <a:lnTo>
                  <a:pt x="2779060" y="0"/>
                </a:lnTo>
                <a:lnTo>
                  <a:pt x="1389530" y="1389530"/>
                </a:lnTo>
                <a:lnTo>
                  <a:pt x="0" y="0"/>
                </a:lnTo>
                <a:close/>
              </a:path>
            </a:pathLst>
          </a:custGeom>
          <a:solidFill>
            <a:srgbClr val="455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Flying impression graphic design thank you for buying this template"/>
          <p:cNvSpPr/>
          <p:nvPr/>
        </p:nvSpPr>
        <p:spPr>
          <a:xfrm>
            <a:off x="1149985" y="5437505"/>
            <a:ext cx="2803525" cy="1420495"/>
          </a:xfrm>
          <a:prstGeom prst="triangle">
            <a:avLst/>
          </a:prstGeom>
          <a:solidFill>
            <a:srgbClr val="008080">
              <a:alpha val="90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cxnSp>
        <p:nvCxnSpPr>
          <p:cNvPr id="3" name="直接连接符 2"/>
          <p:cNvCxnSpPr/>
          <p:nvPr/>
        </p:nvCxnSpPr>
        <p:spPr>
          <a:xfrm>
            <a:off x="5945222" y="1249558"/>
            <a:ext cx="301557" cy="0"/>
          </a:xfrm>
          <a:prstGeom prst="line">
            <a:avLst/>
          </a:prstGeom>
        </p:spPr>
        <p:style>
          <a:lnRef idx="3">
            <a:schemeClr val="dk1"/>
          </a:lnRef>
          <a:fillRef idx="0">
            <a:schemeClr val="dk1"/>
          </a:fillRef>
          <a:effectRef idx="2">
            <a:schemeClr val="dk1"/>
          </a:effectRef>
          <a:fontRef idx="minor">
            <a:schemeClr val="tx1"/>
          </a:fontRef>
        </p:style>
      </p:cxnSp>
      <p:sp>
        <p:nvSpPr>
          <p:cNvPr id="2" name="TextBox 76"/>
          <p:cNvSpPr txBox="1"/>
          <p:nvPr/>
        </p:nvSpPr>
        <p:spPr>
          <a:xfrm>
            <a:off x="964876" y="551497"/>
            <a:ext cx="6598285" cy="583565"/>
          </a:xfrm>
          <a:prstGeom prst="rect">
            <a:avLst/>
          </a:prstGeom>
          <a:noFill/>
        </p:spPr>
        <p:txBody>
          <a:bodyPr wrap="none" rtlCol="0">
            <a:spAutoFit/>
          </a:bodyPr>
          <a:p>
            <a:pPr algn="l"/>
            <a:r>
              <a:rPr lang="en-GB" altLang="en-US"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rPr>
              <a:t>Opportunity : Kenaikan Penonton</a:t>
            </a:r>
            <a:endParaRPr lang="en-GB" altLang="en-US" sz="3200" b="1" dirty="0">
              <a:solidFill>
                <a:schemeClr val="tx2">
                  <a:lumMod val="75000"/>
                </a:schemeClr>
              </a:solidFill>
              <a:latin typeface="Leelawadee UI" panose="020B0502040204020203" charset="0"/>
              <a:ea typeface="Microsoft YaHei" panose="020B0503020204020204" pitchFamily="34" charset="-122"/>
              <a:cs typeface="Leelawadee UI" panose="020B0502040204020203" charset="0"/>
            </a:endParaRPr>
          </a:p>
        </p:txBody>
      </p:sp>
      <p:sp>
        <p:nvSpPr>
          <p:cNvPr id="8" name="文本框 6"/>
          <p:cNvSpPr txBox="1"/>
          <p:nvPr/>
        </p:nvSpPr>
        <p:spPr>
          <a:xfrm>
            <a:off x="7003415" y="2391410"/>
            <a:ext cx="4739005" cy="3553460"/>
          </a:xfrm>
          <a:prstGeom prst="rect">
            <a:avLst/>
          </a:prstGeom>
          <a:noFill/>
        </p:spPr>
        <p:txBody>
          <a:bodyPr wrap="square" rtlCol="0">
            <a:spAutoFit/>
          </a:bodyPr>
          <a:p>
            <a:pPr algn="l">
              <a:lnSpc>
                <a:spcPct val="15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Tren menunjukkan kenaikan jumlah penonton film bioskop</a:t>
            </a:r>
            <a:endParaRPr lang="en-GB" altLang="en-US"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50000"/>
              </a:lnSpc>
            </a:pPr>
            <a:endParaRPr lang="en-GB" altLang="en-US"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50000"/>
              </a:lnSpc>
            </a:pPr>
            <a:r>
              <a:rPr lang="id-ID" altLang="en-GB" sz="2200"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rPr>
              <a:t>Bekraf menargetkan peningkatan hingga 60 juta penonton (+15.4% dari tahun 2018)</a:t>
            </a:r>
            <a:endParaRPr lang="en-GB" altLang="en-US"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a:p>
            <a:pPr algn="l">
              <a:lnSpc>
                <a:spcPct val="150000"/>
              </a:lnSpc>
            </a:pPr>
            <a:endParaRPr lang="en-GB" altLang="en-US" i="1" dirty="0">
              <a:solidFill>
                <a:schemeClr val="tx1">
                  <a:lumMod val="75000"/>
                  <a:lumOff val="25000"/>
                </a:schemeClr>
              </a:solidFill>
              <a:latin typeface="Leelawadee UI" panose="020B0502040204020203" charset="0"/>
              <a:ea typeface="Microsoft YaHei" panose="020B0503020204020204" pitchFamily="34" charset="-122"/>
              <a:cs typeface="Leelawadee UI" panose="020B0502040204020203" charset="0"/>
            </a:endParaRPr>
          </a:p>
        </p:txBody>
      </p:sp>
      <p:pic>
        <p:nvPicPr>
          <p:cNvPr id="100" name="Google Shape;100;p19"/>
          <p:cNvPicPr preferRelativeResize="0">
            <a:picLocks noChangeAspect="1"/>
          </p:cNvPicPr>
          <p:nvPr>
            <p:ph idx="1"/>
          </p:nvPr>
        </p:nvPicPr>
        <p:blipFill>
          <a:blip r:embed="rId1"/>
          <a:stretch>
            <a:fillRect/>
          </a:stretch>
        </p:blipFill>
        <p:spPr>
          <a:xfrm>
            <a:off x="840740" y="1825625"/>
            <a:ext cx="5812790" cy="4351655"/>
          </a:xfrm>
          <a:prstGeom prst="rect">
            <a:avLst/>
          </a:prstGeom>
          <a:noFill/>
          <a:ln>
            <a:noFill/>
          </a:ln>
          <a:effectLst>
            <a:outerShdw blurRad="2159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KSO_WM_SLIDE_MODEL_TYPE" val="cover"/>
</p:tagLst>
</file>

<file path=ppt/tags/tag3.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4165</Words>
  <Application>WPS Presentation</Application>
  <PresentationFormat>宽屏</PresentationFormat>
  <Paragraphs>231</Paragraphs>
  <Slides>25</Slides>
  <Notes>21</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SimSun</vt:lpstr>
      <vt:lpstr>Wingdings</vt:lpstr>
      <vt:lpstr>Leelawadee UI</vt:lpstr>
      <vt:lpstr>Microsoft YaHei</vt:lpstr>
      <vt:lpstr>等线</vt:lpstr>
      <vt:lpstr>Arial Unicode MS</vt:lpstr>
      <vt:lpstr>等线 Light</vt:lpstr>
      <vt:lpstr>Lato</vt:lpstr>
      <vt:lpstr>Superstar M54</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飞印象工作室</dc:creator>
  <cp:lastModifiedBy>google1568999533</cp:lastModifiedBy>
  <cp:revision>97</cp:revision>
  <dcterms:created xsi:type="dcterms:W3CDTF">2018-08-14T02:16:00Z</dcterms:created>
  <dcterms:modified xsi:type="dcterms:W3CDTF">2019-11-28T10:27:15Z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