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handoutMasterIdLst>
    <p:handoutMasterId r:id="rId23"/>
  </p:handoutMasterIdLst>
  <p:sldIdLst>
    <p:sldId id="391" r:id="rId2"/>
    <p:sldId id="517" r:id="rId3"/>
    <p:sldId id="498" r:id="rId4"/>
    <p:sldId id="499" r:id="rId5"/>
    <p:sldId id="500" r:id="rId6"/>
    <p:sldId id="501" r:id="rId7"/>
    <p:sldId id="504" r:id="rId8"/>
    <p:sldId id="505" r:id="rId9"/>
    <p:sldId id="507" r:id="rId10"/>
    <p:sldId id="508" r:id="rId11"/>
    <p:sldId id="509" r:id="rId12"/>
    <p:sldId id="510" r:id="rId13"/>
    <p:sldId id="511" r:id="rId14"/>
    <p:sldId id="512" r:id="rId15"/>
    <p:sldId id="513" r:id="rId16"/>
    <p:sldId id="515" r:id="rId17"/>
    <p:sldId id="292" r:id="rId18"/>
    <p:sldId id="516" r:id="rId19"/>
    <p:sldId id="497" r:id="rId20"/>
    <p:sldId id="51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cent Michael" initials="VM" lastIdx="1" clrIdx="0">
    <p:extLst>
      <p:ext uri="{19B8F6BF-5375-455C-9EA6-DF929625EA0E}">
        <p15:presenceInfo xmlns:p15="http://schemas.microsoft.com/office/powerpoint/2012/main" userId="4b9e09e7b80c0b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7BE"/>
    <a:srgbClr val="FF7043"/>
    <a:srgbClr val="009988"/>
    <a:srgbClr val="D5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9" autoAdjust="0"/>
    <p:restoredTop sz="94660"/>
  </p:normalViewPr>
  <p:slideViewPr>
    <p:cSldViewPr snapToGrid="0">
      <p:cViewPr>
        <p:scale>
          <a:sx n="100" d="100"/>
          <a:sy n="100" d="100"/>
        </p:scale>
        <p:origin x="79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FAB456-DA15-4C8E-9838-6BEE90BA86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ADB41-6DE9-4DC5-BC0C-CC679C5E31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3AE44-75AB-451F-AC4F-F0DCE66DEFD2}" type="datetimeFigureOut">
              <a:rPr lang="en-US" smtClean="0"/>
              <a:t>01/10/23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9B084-8E76-4A5D-9EE5-6B56DAB4EB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E6406-5C3A-4F6F-8D4E-81777712FB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31A26-8096-4011-BC66-E6B921482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80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DDFA0-F618-4995-BC83-6E96635FDD26}" type="datetimeFigureOut">
              <a:rPr lang="en-US" smtClean="0"/>
              <a:t>01/10/23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E52BC-4879-4E9A-8A3E-9AE30A7D6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3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868E-5E56-48A1-9A12-B6321CBA1BF2}" type="datetime1">
              <a:rPr lang="en-US" smtClean="0"/>
              <a:t>01/10/23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BB2C-8C68-4E68-8E71-E733A80FED5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81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728E-CCF1-426E-BCAD-5D9998487F03}" type="datetime1">
              <a:rPr lang="en-US" smtClean="0"/>
              <a:t>01/10/23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BB2C-8C68-4E68-8E71-E733A80F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5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C852-1470-4A1E-A559-3FF05B2E7C38}" type="datetime1">
              <a:rPr lang="en-US" smtClean="0"/>
              <a:t>01/10/23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BB2C-8C68-4E68-8E71-E733A80F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4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F8FF-7AD9-47BE-B21D-C051B6979455}" type="datetime1">
              <a:rPr lang="en-US" smtClean="0"/>
              <a:t>01/10/23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BB2C-8C68-4E68-8E71-E733A80F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2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D8ED-7019-4662-85C1-E23547DD92ED}" type="datetime1">
              <a:rPr lang="en-US" smtClean="0"/>
              <a:t>01/10/23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BB2C-8C68-4E68-8E71-E733A80FED5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89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6F05-4C13-4944-ACC2-F9636EBE6460}" type="datetime1">
              <a:rPr lang="en-US" smtClean="0"/>
              <a:t>01/10/23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BB2C-8C68-4E68-8E71-E733A80F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3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15E1-74F5-4861-B44A-468A4E642C51}" type="datetime1">
              <a:rPr lang="en-US" smtClean="0"/>
              <a:t>01/10/23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BB2C-8C68-4E68-8E71-E733A80F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4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32B9-ED9E-4F97-8BA8-B7B23A73A0C6}" type="datetime1">
              <a:rPr lang="en-US" smtClean="0"/>
              <a:t>01/10/23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BB2C-8C68-4E68-8E71-E733A80F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038C-7943-492F-AEC0-EB4D9AA48CB4}" type="datetime1">
              <a:rPr lang="en-US" smtClean="0"/>
              <a:t>01/10/23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BB2C-8C68-4E68-8E71-E733A80F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0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FD1005C-855F-44D1-8F5D-4AB8189D199B}" type="datetime1">
              <a:rPr lang="en-US" smtClean="0"/>
              <a:t>01/10/23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8FBB2C-8C68-4E68-8E71-E733A80F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3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F5EA-FA33-46A1-BE5D-991C0F7E8EA3}" type="datetime1">
              <a:rPr lang="en-US" smtClean="0"/>
              <a:t>01/10/23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BB2C-8C68-4E68-8E71-E733A80F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3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C0576B-CBDE-40B0-B551-35A02892D514}" type="datetime1">
              <a:rPr lang="en-US" smtClean="0"/>
              <a:t>01/10/23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48FBB2C-8C68-4E68-8E71-E733A80FED5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91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ncentmichael089/sociocom-BERTHDBSCAN-seriousness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1.naacl-main.169/" TargetMode="External"/><Relationship Id="rId2" Type="http://schemas.openxmlformats.org/officeDocument/2006/relationships/hyperlink" Target="https://doi.org/10.1002/eng2.12189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vincentmichael089/sociocom-BERTHDBSCAN-seriousness" TargetMode="External"/><Relationship Id="rId4" Type="http://schemas.openxmlformats.org/officeDocument/2006/relationships/hyperlink" Target="https://aclanthology.org/2022.wassa-1.10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308.6297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89866D2-8261-48A2-8EE6-1EDC0801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37498"/>
            <a:ext cx="10058400" cy="3566160"/>
          </a:xfrm>
        </p:spPr>
        <p:txBody>
          <a:bodyPr>
            <a:normAutofit/>
          </a:bodyPr>
          <a:lstStyle/>
          <a:p>
            <a:r>
              <a:rPr lang="en-US" sz="4800" dirty="0" err="1">
                <a:solidFill>
                  <a:schemeClr val="accent1">
                    <a:lumMod val="75000"/>
                  </a:schemeClr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emoBERT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-HDBSCAN</a:t>
            </a:r>
            <a:br>
              <a:rPr lang="en-US" sz="4800" dirty="0">
                <a:solidFill>
                  <a:schemeClr val="accent1">
                    <a:lumMod val="75000"/>
                  </a:schemeClr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</a:br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emotion-based serious tweets detection</a:t>
            </a:r>
            <a:endParaRPr lang="en-US" sz="4800" dirty="0">
              <a:solidFill>
                <a:schemeClr val="tx1">
                  <a:lumMod val="50000"/>
                  <a:lumOff val="50000"/>
                </a:schemeClr>
              </a:solidFill>
              <a:latin typeface="HP Simplified Jpan" panose="020B0500000000000000" pitchFamily="34" charset="-128"/>
              <a:ea typeface="HP Simplified Jpan" panose="020B0500000000000000" pitchFamily="34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87D58E-7F9E-4D9D-BDE9-24755871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BB2C-8C68-4E68-8E71-E733A80FED53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D3455-730E-499B-8528-8320C567CC0F}"/>
              </a:ext>
            </a:extLst>
          </p:cNvPr>
          <p:cNvSpPr txBox="1"/>
          <p:nvPr/>
        </p:nvSpPr>
        <p:spPr>
          <a:xfrm>
            <a:off x="81769" y="6465860"/>
            <a:ext cx="66884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FFFF00"/>
                </a:solidFill>
                <a:latin typeface="Calibri (Body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https://github.com/vincentmichael089/sociocom-BERTHDBSCAN-seriousness</a:t>
            </a:r>
            <a:r>
              <a:rPr lang="en-US" sz="1400" i="1" dirty="0">
                <a:solidFill>
                  <a:srgbClr val="FFFF00"/>
                </a:solidFill>
                <a:latin typeface="Calibri (Body)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4738AF-84FF-27F9-725F-87B4A887CC60}"/>
              </a:ext>
            </a:extLst>
          </p:cNvPr>
          <p:cNvSpPr txBox="1"/>
          <p:nvPr/>
        </p:nvSpPr>
        <p:spPr>
          <a:xfrm>
            <a:off x="1136073" y="442373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 Light" panose="020B0404020204020204" pitchFamily="34" charset="0"/>
              </a:rPr>
              <a:t>Team reviewer 2: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 Light" panose="020B0404020204020204" pitchFamily="34" charset="0"/>
              </a:rPr>
              <a:t>Vincent Michael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P Simplified Light" panose="020B0404020204020204" pitchFamily="34" charset="0"/>
              </a:rPr>
              <a:t>S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P Simplified Light" panose="020B0404020204020204" pitchFamily="34" charset="0"/>
              </a:rPr>
              <a:t>utanto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 Light" panose="020B0404020204020204" pitchFamily="34" charset="0"/>
              </a:rPr>
              <a:t> (2111434) – Liu Chang (2111313)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 Light" panose="020B0404020204020204" pitchFamily="34" charset="0"/>
              </a:rPr>
              <a:t>(Equal contributions.)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HP Simplified Light" panose="020B0404020204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HP Simplified Light" panose="020B04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06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35"/>
    </mc:Choice>
    <mc:Fallback xmlns="">
      <p:transition spd="slow" advTm="3053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549D-F772-4DD0-ACC8-0EBB616A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Cluster 2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HP Simplified Jpan" panose="020B0500000000000000" pitchFamily="34" charset="-128"/>
              <a:ea typeface="HP Simplified Jpan" panose="020B0500000000000000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27BF9-0465-4820-9727-AA5FA442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BB2C-8C68-4E68-8E71-E733A80FED53}" type="slidenum">
              <a:rPr lang="en-US" smtClean="0"/>
              <a:t>10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29953B9-3A0C-90C7-B6DF-DC2F2E7D4765}"/>
              </a:ext>
            </a:extLst>
          </p:cNvPr>
          <p:cNvSpPr txBox="1">
            <a:spLocks/>
          </p:cNvSpPr>
          <p:nvPr/>
        </p:nvSpPr>
        <p:spPr>
          <a:xfrm>
            <a:off x="1193037" y="1845734"/>
            <a:ext cx="996264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608" lvl="1" indent="0">
              <a:spcBef>
                <a:spcPts val="600"/>
              </a:spcBef>
              <a:buNone/>
            </a:pPr>
            <a:endParaRPr lang="en-US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D59320B7-AC03-6159-0D44-880E16E532B7}"/>
              </a:ext>
            </a:extLst>
          </p:cNvPr>
          <p:cNvSpPr txBox="1">
            <a:spLocks/>
          </p:cNvSpPr>
          <p:nvPr/>
        </p:nvSpPr>
        <p:spPr>
          <a:xfrm>
            <a:off x="3863947" y="2237449"/>
            <a:ext cx="7344331" cy="366401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2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Characteristics: </a:t>
            </a:r>
          </a:p>
          <a:p>
            <a:pPr marL="464058" lvl="1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Super strong Joy and Anticipation</a:t>
            </a:r>
          </a:p>
          <a:p>
            <a:pPr marL="464058" lvl="1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Moderate Trust</a:t>
            </a:r>
          </a:p>
          <a:p>
            <a:pPr marL="464058" lvl="1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Weak Surprise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2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Tweet samples: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[USER] </a:t>
            </a:r>
            <a:r>
              <a:rPr lang="ja-JP" alt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いいテスト勉強たい。涙でテスト用紙濡らしたら単位もらえる！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[USER] I want to study for a good test. If you wet the test paper with tears, you can get credits!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春から学園大行くこと決まりました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(^-^)v </a:t>
            </a:r>
            <a:r>
              <a:rPr lang="ja-JP" alt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学園大の人よろしく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! I've decided to go to </a:t>
            </a:r>
            <a:r>
              <a:rPr lang="en-US" altLang="ja-JP" sz="12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Gakuen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University from spring (^-^)v Greetings from </a:t>
            </a:r>
            <a:r>
              <a:rPr lang="en-US" altLang="ja-JP" sz="12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Gakuen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University!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10</a:t>
            </a:r>
            <a:r>
              <a:rPr lang="ja-JP" alt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日から夏休みっ！さあ どこに行こうか～西か東。。北か南か。。旅に出よう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(^_^) Summer vacation starts on the 10th! Now where should she go~ west or east. . north or south . Let's go on a trip (^_^)</a:t>
            </a:r>
            <a:endParaRPr lang="en-US" sz="12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2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2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Conclusion: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This cluster consists of normal daily life tweets, so we consider this cluster as </a:t>
            </a:r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NOT SERIOUS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2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2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2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B3BF87-0AFB-98FD-C71A-8F52CD970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37" y="2041964"/>
            <a:ext cx="2080202" cy="1815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DB2805B-AEFF-40B9-B185-3B1333848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38" y="4171508"/>
            <a:ext cx="2027593" cy="2048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A8D9CA-CF8C-0DF3-0702-A0137DD28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707" y="4171507"/>
            <a:ext cx="2030370" cy="204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11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549D-F772-4DD0-ACC8-0EBB616A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Cluster 3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HP Simplified Jpan" panose="020B0500000000000000" pitchFamily="34" charset="-128"/>
              <a:ea typeface="HP Simplified Jpan" panose="020B0500000000000000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27BF9-0465-4820-9727-AA5FA442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BB2C-8C68-4E68-8E71-E733A80FED53}" type="slidenum">
              <a:rPr lang="en-US" smtClean="0"/>
              <a:t>11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29953B9-3A0C-90C7-B6DF-DC2F2E7D4765}"/>
              </a:ext>
            </a:extLst>
          </p:cNvPr>
          <p:cNvSpPr txBox="1">
            <a:spLocks/>
          </p:cNvSpPr>
          <p:nvPr/>
        </p:nvSpPr>
        <p:spPr>
          <a:xfrm>
            <a:off x="1193037" y="1845734"/>
            <a:ext cx="996264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608" lvl="1" indent="0">
              <a:spcBef>
                <a:spcPts val="600"/>
              </a:spcBef>
              <a:buNone/>
            </a:pPr>
            <a:endParaRPr lang="en-US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D59320B7-AC03-6159-0D44-880E16E532B7}"/>
              </a:ext>
            </a:extLst>
          </p:cNvPr>
          <p:cNvSpPr txBox="1">
            <a:spLocks/>
          </p:cNvSpPr>
          <p:nvPr/>
        </p:nvSpPr>
        <p:spPr>
          <a:xfrm>
            <a:off x="3863947" y="2237449"/>
            <a:ext cx="7344331" cy="366401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2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Characteristics: </a:t>
            </a:r>
          </a:p>
          <a:p>
            <a:pPr marL="464058" lvl="1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Strong Joy and Anticipation </a:t>
            </a:r>
          </a:p>
          <a:p>
            <a:pPr marL="464058" lvl="1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Moderate Trust</a:t>
            </a:r>
          </a:p>
          <a:p>
            <a:pPr marL="464058" lvl="1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Weak Surprise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2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2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Tweet samples: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明日は同期の結婚式ですわ。 今月はあと二件オメデタですわ。 平和ですね。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Tomorrow is my classmate's wedding. I have two more to come this month. Peaceful, isn't it?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楽しかったー！明日からバレンタインの催事がんばろ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(T_T)</a:t>
            </a:r>
            <a:r>
              <a:rPr lang="ja-JP" alt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いっこに依存するのは、そろそろ卒業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... It was fun! Starting tomorrow, I'll do my best at the Valentine's event (T_T).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ja-JP" alt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ソフトボールのフリーバッティングで、やっと一球当たりました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(^-^;</a:t>
            </a:r>
            <a:r>
              <a:rPr lang="ja-JP" alt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来週は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ja-JP" alt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球当てるぞ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(^o^)/ I finally hit one ball in the softball free batting (^-^; I'll hit two next week (^o^)/</a:t>
            </a:r>
            <a:endParaRPr lang="en-US" sz="12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2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2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Conclusion: </a:t>
            </a: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This cluster consists of normal daily life tweets so we consider this cluster as </a:t>
            </a:r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NOT SERIOUS</a:t>
            </a:r>
            <a:r>
              <a:rPr lang="en-US" sz="1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 Additionally, we notice that the user are expecting something in the future.</a:t>
            </a:r>
            <a:endParaRPr lang="en-US" sz="1400" b="1" dirty="0">
              <a:solidFill>
                <a:schemeClr val="tx2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solidFill>
                <a:schemeClr val="tx2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2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2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2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B3BF87-0AFB-98FD-C71A-8F52CD970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37" y="2041964"/>
            <a:ext cx="2080202" cy="1815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0E0DC9-C1EA-C4F1-5387-093A4962F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989" y="2058149"/>
            <a:ext cx="2043250" cy="1815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DB2805B-AEFF-40B9-B185-3B1333848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438" y="4171508"/>
            <a:ext cx="2027593" cy="20488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2CB72F-6CBA-FC61-984D-3D45E12CC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939" y="4187693"/>
            <a:ext cx="2009092" cy="2032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B38AEE-4078-8A6F-D761-7DD4F68ECB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3037" y="2035269"/>
            <a:ext cx="2080201" cy="184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61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549D-F772-4DD0-ACC8-0EBB616A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Cluster 4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HP Simplified Jpan" panose="020B0500000000000000" pitchFamily="34" charset="-128"/>
              <a:ea typeface="HP Simplified Jpan" panose="020B0500000000000000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27BF9-0465-4820-9727-AA5FA442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BB2C-8C68-4E68-8E71-E733A80FED53}" type="slidenum">
              <a:rPr lang="en-US" smtClean="0"/>
              <a:t>12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29953B9-3A0C-90C7-B6DF-DC2F2E7D4765}"/>
              </a:ext>
            </a:extLst>
          </p:cNvPr>
          <p:cNvSpPr txBox="1">
            <a:spLocks/>
          </p:cNvSpPr>
          <p:nvPr/>
        </p:nvSpPr>
        <p:spPr>
          <a:xfrm>
            <a:off x="1193037" y="1845734"/>
            <a:ext cx="996264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608" lvl="1" indent="0">
              <a:spcBef>
                <a:spcPts val="600"/>
              </a:spcBef>
              <a:buNone/>
            </a:pPr>
            <a:endParaRPr lang="en-US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D59320B7-AC03-6159-0D44-880E16E532B7}"/>
              </a:ext>
            </a:extLst>
          </p:cNvPr>
          <p:cNvSpPr txBox="1">
            <a:spLocks/>
          </p:cNvSpPr>
          <p:nvPr/>
        </p:nvSpPr>
        <p:spPr>
          <a:xfrm>
            <a:off x="3863947" y="2237449"/>
            <a:ext cx="7344331" cy="366401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2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Characteristics: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Strong Anticipation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Weak Joy, Sadness, Surprise, Fear, and Trust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2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2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Tweet samples: </a:t>
            </a:r>
            <a:r>
              <a:rPr lang="en-US" sz="1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</a:t>
            </a:r>
            <a:endParaRPr lang="en-US" sz="1400" dirty="0">
              <a:solidFill>
                <a:schemeClr val="accent2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[USER] </a:t>
            </a:r>
            <a:r>
              <a:rPr lang="ja-JP" alt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今日は、ありがとうございます。今後ともよろしくお願いします。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o(^▽^)o[USER] Thank you for your time today. I look forward to working with you. o(^▽^)o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昨日に引き続き今日もラーメンなう。静岡伊駄天の特つけ麺醤油大盛卵トッピング。 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[URL] Continuing from yesterday, let's have ramen again today. Shizuoka </a:t>
            </a:r>
            <a:r>
              <a:rPr lang="en-US" altLang="ja-JP" sz="12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Itaten's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special </a:t>
            </a:r>
            <a:r>
              <a:rPr lang="en-US" altLang="ja-JP" sz="12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tsukemen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soy sauce topped with a large egg. [URL]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ja-JP" alt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日まで出掛けるので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‥2011</a:t>
            </a:r>
            <a:r>
              <a:rPr lang="ja-JP" alt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年は大変お世話になりました！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2012</a:t>
            </a:r>
            <a:r>
              <a:rPr lang="ja-JP" alt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年もよろしくね♥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I'll be out until the 3rd, so thank you very much for your help in 2011! Happy new year 2012♥</a:t>
            </a:r>
            <a:endParaRPr lang="en-US" sz="12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2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2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Conclusion: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This 4 filled with someone expressed their gratitude / being on certain places, so we consider this cluster as </a:t>
            </a:r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NOT SERIOUS</a:t>
            </a:r>
            <a:endParaRPr lang="en-US" sz="1400" b="1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2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2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2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B3BF87-0AFB-98FD-C71A-8F52CD970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37" y="2041964"/>
            <a:ext cx="2080202" cy="1815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0E0DC9-C1EA-C4F1-5387-093A4962F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989" y="2058149"/>
            <a:ext cx="2043250" cy="1815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DB2805B-AEFF-40B9-B185-3B1333848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438" y="4171508"/>
            <a:ext cx="2027593" cy="20488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A97D5D-E8E7-BE14-507E-60B8E81860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082" y="4169941"/>
            <a:ext cx="2032949" cy="20488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1F8467-AF10-1DB6-95F1-F92D44BAF8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3037" y="2040397"/>
            <a:ext cx="2080202" cy="184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31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549D-F772-4DD0-ACC8-0EBB616A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Cluster 5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HP Simplified Jpan" panose="020B0500000000000000" pitchFamily="34" charset="-128"/>
              <a:ea typeface="HP Simplified Jpan" panose="020B0500000000000000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27BF9-0465-4820-9727-AA5FA442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BB2C-8C68-4E68-8E71-E733A80FED53}" type="slidenum">
              <a:rPr lang="en-US" smtClean="0"/>
              <a:t>13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29953B9-3A0C-90C7-B6DF-DC2F2E7D4765}"/>
              </a:ext>
            </a:extLst>
          </p:cNvPr>
          <p:cNvSpPr txBox="1">
            <a:spLocks/>
          </p:cNvSpPr>
          <p:nvPr/>
        </p:nvSpPr>
        <p:spPr>
          <a:xfrm>
            <a:off x="1193037" y="1845734"/>
            <a:ext cx="996264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608" lvl="1" indent="0">
              <a:spcBef>
                <a:spcPts val="600"/>
              </a:spcBef>
              <a:buNone/>
            </a:pPr>
            <a:endParaRPr lang="en-US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D59320B7-AC03-6159-0D44-880E16E532B7}"/>
              </a:ext>
            </a:extLst>
          </p:cNvPr>
          <p:cNvSpPr txBox="1">
            <a:spLocks/>
          </p:cNvSpPr>
          <p:nvPr/>
        </p:nvSpPr>
        <p:spPr>
          <a:xfrm>
            <a:off x="3863947" y="2237448"/>
            <a:ext cx="7344331" cy="39829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2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Characteristics: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Strong Sadness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Moderate Fear, Disgust, and Surprise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Weak Joy, Anticipation, Anger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2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Tweet samples: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国の出先機関廃止反対宣伝：政府は国が果たすべき責任をすべて地方（国民）に押し付けようとしてい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... Propaganda against the abolition of national branch offices: The government is trying to impose all the responsibilities that the national government should fulfill on local governments (citizens)...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☆☆☆地震速報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【</a:t>
            </a:r>
            <a:r>
              <a:rPr lang="ja-JP" alt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第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1</a:t>
            </a:r>
            <a:r>
              <a:rPr lang="ja-JP" alt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報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】2</a:t>
            </a:r>
            <a:r>
              <a:rPr lang="ja-JP" alt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時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52</a:t>
            </a:r>
            <a:r>
              <a:rPr lang="ja-JP" alt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分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17</a:t>
            </a:r>
            <a:r>
              <a:rPr lang="ja-JP" alt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秒に宮城県沖で震度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1(M3.7)</a:t>
            </a:r>
            <a:r>
              <a:rPr lang="ja-JP" alt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の地震が発生。震源の深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... ☆☆☆Earthquake Early Warning [1st Report] At 02:52:17, an earthquake with a seismic intensity of 1 (M3.7) occurred off the coast of Miyagi Prefecture. Depth of the epicenter...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jishin</a:t>
            </a: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RT[USER] 【</a:t>
            </a:r>
            <a:r>
              <a:rPr lang="ja-JP" alt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気象庁情報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】07</a:t>
            </a:r>
            <a:r>
              <a:rPr lang="ja-JP" alt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日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02</a:t>
            </a:r>
            <a:r>
              <a:rPr lang="ja-JP" alt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時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10</a:t>
            </a:r>
            <a:r>
              <a:rPr lang="ja-JP" alt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分頃 岐阜県美濃東部近辺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N3... </a:t>
            </a:r>
            <a:r>
              <a:rPr lang="en-US" sz="12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jishin</a:t>
            </a: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RT[USER] [Japan Meteorological Agency Information] Around 02:10 on the 7th Around the eastern part of Mino, Gifu Prefecture (N3...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2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2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Conclusion: </a:t>
            </a:r>
            <a:r>
              <a:rPr lang="en-US" sz="1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This cluster do also have some unserious tweets, we can find tweets about disaster event notifications, </a:t>
            </a:r>
            <a:r>
              <a:rPr lang="en-US" sz="14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politicst</a:t>
            </a:r>
            <a:r>
              <a:rPr lang="en-US" sz="1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propaganda </a:t>
            </a:r>
            <a:r>
              <a:rPr lang="en-US" sz="14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etc</a:t>
            </a:r>
            <a:r>
              <a:rPr lang="en-US" sz="1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in this cluster, so we consider that this cluster is </a:t>
            </a:r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SOMEWHAT SERIOUS</a:t>
            </a:r>
            <a:endParaRPr lang="en-US" sz="1400" b="1" dirty="0">
              <a:solidFill>
                <a:schemeClr val="accent2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2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B3BF87-0AFB-98FD-C71A-8F52CD970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37" y="2041964"/>
            <a:ext cx="2080202" cy="1815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0E0DC9-C1EA-C4F1-5387-093A4962F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989" y="2058149"/>
            <a:ext cx="2043250" cy="1815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DB2805B-AEFF-40B9-B185-3B1333848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438" y="4171508"/>
            <a:ext cx="2027593" cy="20488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2FD75A-7D16-3B7B-0701-CFD8174EA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437" y="4171508"/>
            <a:ext cx="2027594" cy="2054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8D3DD1-E3EC-0D10-AB83-7206982825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9989" y="2062195"/>
            <a:ext cx="2043250" cy="176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40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549D-F772-4DD0-ACC8-0EBB616A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Cluster 6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HP Simplified Jpan" panose="020B0500000000000000" pitchFamily="34" charset="-128"/>
              <a:ea typeface="HP Simplified Jpan" panose="020B0500000000000000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27BF9-0465-4820-9727-AA5FA442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BB2C-8C68-4E68-8E71-E733A80FED53}" type="slidenum">
              <a:rPr lang="en-US" smtClean="0"/>
              <a:t>14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29953B9-3A0C-90C7-B6DF-DC2F2E7D4765}"/>
              </a:ext>
            </a:extLst>
          </p:cNvPr>
          <p:cNvSpPr txBox="1">
            <a:spLocks/>
          </p:cNvSpPr>
          <p:nvPr/>
        </p:nvSpPr>
        <p:spPr>
          <a:xfrm>
            <a:off x="1193037" y="1845734"/>
            <a:ext cx="996264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608" lvl="1" indent="0">
              <a:spcBef>
                <a:spcPts val="600"/>
              </a:spcBef>
              <a:buNone/>
            </a:pPr>
            <a:endParaRPr lang="en-US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D59320B7-AC03-6159-0D44-880E16E532B7}"/>
              </a:ext>
            </a:extLst>
          </p:cNvPr>
          <p:cNvSpPr txBox="1">
            <a:spLocks/>
          </p:cNvSpPr>
          <p:nvPr/>
        </p:nvSpPr>
        <p:spPr>
          <a:xfrm>
            <a:off x="3863947" y="2237449"/>
            <a:ext cx="7344331" cy="366401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2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Characteristics: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Moderate Joy, Sadness, Anticipation, Surprise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Weak Fear, Disgust, Trust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2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Tweet samples: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藤丸にいるよ！  なんか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ja-JP" alt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時から売る物に並んでる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(⌒▽⌒)  </a:t>
            </a:r>
            <a:r>
              <a:rPr lang="ja-JP" alt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とっても長い列だよ～ん 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[URL] I'm in </a:t>
            </a:r>
            <a:r>
              <a:rPr lang="en-US" altLang="ja-JP" sz="12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Fujimaru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! I've been lining up to sell something since 3:00 (⌒▽⌒) It's a really long line [URL]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今さらながらの初詣 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(@ </a:t>
            </a:r>
            <a:r>
              <a:rPr lang="ja-JP" alt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西新井大師 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總持寺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) </a:t>
            </a: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w/ 3 others) [URL] </a:t>
            </a:r>
            <a:r>
              <a:rPr lang="en-US" sz="12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Hatsumode</a:t>
            </a: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(@ </a:t>
            </a:r>
            <a:r>
              <a:rPr lang="en-US" sz="12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Nishiarai</a:t>
            </a: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Daishi (</a:t>
            </a:r>
            <a:r>
              <a:rPr lang="en-US" sz="12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Sojiji</a:t>
            </a: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) w/ 3 others) [URL]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市民向けクリスマスの集いに参加 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(@ </a:t>
            </a:r>
            <a:r>
              <a:rPr lang="ja-JP" alt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カトリック 河原町教会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) [URL] Participated in a Christmas gathering for citizens (@ Catholic </a:t>
            </a:r>
            <a:r>
              <a:rPr lang="en-US" altLang="ja-JP" sz="12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Kawaramachi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Church) [URL]</a:t>
            </a:r>
            <a:endParaRPr lang="en-US" sz="12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2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2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Conclusion: </a:t>
            </a:r>
            <a:r>
              <a:rPr lang="en-US" sz="1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Cluster 6 represents someone who post their feelings about certain location, so we consider this cluster as </a:t>
            </a:r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NOT SERIOUS</a:t>
            </a:r>
            <a:endParaRPr lang="en-US" sz="1400" b="1" dirty="0">
              <a:solidFill>
                <a:schemeClr val="accent2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2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2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2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2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B3BF87-0AFB-98FD-C71A-8F52CD970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37" y="2041964"/>
            <a:ext cx="2080202" cy="1815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0E0DC9-C1EA-C4F1-5387-093A4962F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989" y="2058149"/>
            <a:ext cx="2043250" cy="1815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DB2805B-AEFF-40B9-B185-3B1333848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438" y="4171508"/>
            <a:ext cx="2027593" cy="20488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B0144B-400F-8609-BC48-7BBD7F0B8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383" y="4171508"/>
            <a:ext cx="2027648" cy="20488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C4BEBF-7983-BFBB-E3B8-F50B5B3051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3037" y="2053475"/>
            <a:ext cx="2080202" cy="183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07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549D-F772-4DD0-ACC8-0EBB616A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Cluster 7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HP Simplified Jpan" panose="020B0500000000000000" pitchFamily="34" charset="-128"/>
              <a:ea typeface="HP Simplified Jpan" panose="020B0500000000000000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27BF9-0465-4820-9727-AA5FA442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BB2C-8C68-4E68-8E71-E733A80FED53}" type="slidenum">
              <a:rPr lang="en-US" smtClean="0"/>
              <a:t>15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29953B9-3A0C-90C7-B6DF-DC2F2E7D4765}"/>
              </a:ext>
            </a:extLst>
          </p:cNvPr>
          <p:cNvSpPr txBox="1">
            <a:spLocks/>
          </p:cNvSpPr>
          <p:nvPr/>
        </p:nvSpPr>
        <p:spPr>
          <a:xfrm>
            <a:off x="1193037" y="1845734"/>
            <a:ext cx="996264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608" lvl="1" indent="0">
              <a:spcBef>
                <a:spcPts val="600"/>
              </a:spcBef>
              <a:buNone/>
            </a:pPr>
            <a:endParaRPr lang="en-US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D59320B7-AC03-6159-0D44-880E16E532B7}"/>
              </a:ext>
            </a:extLst>
          </p:cNvPr>
          <p:cNvSpPr txBox="1">
            <a:spLocks/>
          </p:cNvSpPr>
          <p:nvPr/>
        </p:nvSpPr>
        <p:spPr>
          <a:xfrm>
            <a:off x="3863947" y="2237449"/>
            <a:ext cx="7344331" cy="366401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2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Characteristics: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Strong Joy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Moderate Anticipation, Surprise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Weak Sadness, Fear, Trust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2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2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Tweet samples: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[USER] </a:t>
            </a:r>
            <a:r>
              <a:rPr lang="ja-JP" alt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ちょうど今ぼっち居酒屋で酔っ払いナウ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(*'ω’*)w [USER] Just got drunk at a bar now (*'ω’*)w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トロサーモン炙り丼を食した 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(@ </a:t>
            </a:r>
            <a:r>
              <a:rPr lang="ja-JP" alt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若狭屋 秋葉原店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) [pic]: [URL] I ate a bowl of grilled fatty salmon (@ </a:t>
            </a:r>
            <a:r>
              <a:rPr lang="en-US" altLang="ja-JP" sz="12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Wakasaya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Akihabara) [pic]: [URL]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こんな天気でも、富士山ばっちり（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^</a:t>
            </a:r>
            <a:r>
              <a:rPr lang="ja-JP" alt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人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^</a:t>
            </a:r>
            <a:r>
              <a:rPr lang="ja-JP" alt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） 北鎌倉駅近くの絶景ポイントです。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Even in this kind of weather, Mt. Fuji is perfect (^People^) This is a scenic point near Kita-Kamakura Station. [URL]</a:t>
            </a:r>
            <a:endParaRPr lang="en-US" sz="12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2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2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Conclusion: </a:t>
            </a:r>
            <a:r>
              <a:rPr lang="en-US" sz="1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Cluster 7 represents users that expressing their happiness towards something, , so we consider this cluster as </a:t>
            </a:r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NOT SERIOUS</a:t>
            </a:r>
            <a:endParaRPr lang="en-US" sz="1400" b="1" dirty="0">
              <a:solidFill>
                <a:schemeClr val="accent2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2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2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2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2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B3BF87-0AFB-98FD-C71A-8F52CD970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37" y="2041964"/>
            <a:ext cx="2080202" cy="1815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0E0DC9-C1EA-C4F1-5387-093A4962F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989" y="2058149"/>
            <a:ext cx="2043250" cy="1815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DB2805B-AEFF-40B9-B185-3B1333848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438" y="4171508"/>
            <a:ext cx="2027593" cy="20488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7A35CE-836B-474C-3924-37FE0B84A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733" y="4187692"/>
            <a:ext cx="2030298" cy="20488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AC7448-E3F2-1ABB-536C-BF21A7CCAD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9987" y="2087241"/>
            <a:ext cx="2043251" cy="178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56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549D-F772-4DD0-ACC8-0EBB616A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Conclusion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HP Simplified Jpan" panose="020B0500000000000000" pitchFamily="34" charset="-128"/>
              <a:ea typeface="HP Simplified Jpan" panose="020B0500000000000000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27BF9-0465-4820-9727-AA5FA442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BB2C-8C68-4E68-8E71-E733A80FED53}" type="slidenum">
              <a:rPr lang="en-US" smtClean="0"/>
              <a:t>16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29953B9-3A0C-90C7-B6DF-DC2F2E7D4765}"/>
              </a:ext>
            </a:extLst>
          </p:cNvPr>
          <p:cNvSpPr txBox="1">
            <a:spLocks/>
          </p:cNvSpPr>
          <p:nvPr/>
        </p:nvSpPr>
        <p:spPr>
          <a:xfrm>
            <a:off x="1193037" y="1845734"/>
            <a:ext cx="996264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608" lvl="1" indent="0">
              <a:spcBef>
                <a:spcPts val="600"/>
              </a:spcBef>
              <a:buNone/>
            </a:pPr>
            <a:endParaRPr lang="en-US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D59320B7-AC03-6159-0D44-880E16E532B7}"/>
              </a:ext>
            </a:extLst>
          </p:cNvPr>
          <p:cNvSpPr txBox="1">
            <a:spLocks/>
          </p:cNvSpPr>
          <p:nvPr/>
        </p:nvSpPr>
        <p:spPr>
          <a:xfrm>
            <a:off x="3863947" y="2237449"/>
            <a:ext cx="7344331" cy="366401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2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662AD6F-1615-2DC2-0C8F-ABF0B558AF8D}"/>
              </a:ext>
            </a:extLst>
          </p:cNvPr>
          <p:cNvSpPr txBox="1">
            <a:spLocks/>
          </p:cNvSpPr>
          <p:nvPr/>
        </p:nvSpPr>
        <p:spPr>
          <a:xfrm>
            <a:off x="1193037" y="2389849"/>
            <a:ext cx="10167641" cy="366401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Out of 7 clusters produced by our model, only one cluster is detected to have what we define as “</a:t>
            </a:r>
            <a:r>
              <a:rPr lang="en-US" sz="1400" b="1" dirty="0">
                <a:solidFill>
                  <a:srgbClr val="00206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SERIOUS</a:t>
            </a:r>
            <a:r>
              <a:rPr lang="en-US" sz="1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”.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Relying solely on emotions seems to be somewhat ineffective, as within the “SERIOUS” cluster, we still can find tweets that we considered as “NOT SERIOUS”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For future works, we recommend discriminative approach instead, such as fine-tuning the BERT with news / political text.</a:t>
            </a:r>
          </a:p>
        </p:txBody>
      </p:sp>
    </p:spTree>
    <p:extLst>
      <p:ext uri="{BB962C8B-B14F-4D97-AF65-F5344CB8AC3E}">
        <p14:creationId xmlns:p14="http://schemas.microsoft.com/office/powerpoint/2010/main" val="3758853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3FA52-5413-414C-928E-CF1915776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Thank you,</a:t>
            </a:r>
            <a:br>
              <a:rPr lang="en-US" sz="3200" dirty="0">
                <a:solidFill>
                  <a:schemeClr val="accent1">
                    <a:lumMod val="75000"/>
                  </a:schemeClr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</a:b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QnA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 time!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003F1-4AB0-4C0E-A64B-B3BD05889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BB2C-8C68-4E68-8E71-E733A80FED53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B4A9A1-957D-FAB8-3ED7-3566FD3FD55C}"/>
              </a:ext>
            </a:extLst>
          </p:cNvPr>
          <p:cNvSpPr txBox="1"/>
          <p:nvPr/>
        </p:nvSpPr>
        <p:spPr>
          <a:xfrm>
            <a:off x="1097280" y="4376786"/>
            <a:ext cx="99771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P Simplified Jpan Light" panose="020B0300000000000000" pitchFamily="34" charset="-128"/>
                <a:ea typeface="HP Simplified Jpan Light" panose="020B0300000000000000" pitchFamily="34" charset="-128"/>
              </a:rPr>
              <a:t>References: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P Simplified Jpan Light" panose="020B0300000000000000" pitchFamily="34" charset="-128"/>
                <a:ea typeface="HP Simplified Jpan Light" panose="020B0300000000000000" pitchFamily="34" charset="-128"/>
              </a:rPr>
              <a:t>Text-based emotion detection: Advances, challenges, and opportunities (Acheampong et al., 2020)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P Simplified Jpan Light" panose="020B0300000000000000" pitchFamily="34" charset="-128"/>
                <a:ea typeface="HP Simplified Jpan Light" panose="020B0300000000000000" pitchFamily="34" charset="-128"/>
                <a:hlinkClick r:id="rId2"/>
              </a:rPr>
              <a:t>https://doi.org/10.1002/eng2.12189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P Simplified Jpan Light" panose="020B0300000000000000" pitchFamily="34" charset="-128"/>
                <a:ea typeface="HP Simplified Jpan Light" panose="020B0300000000000000" pitchFamily="34" charset="-128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P Simplified Jpan Light" panose="020B0300000000000000" pitchFamily="34" charset="-128"/>
                <a:ea typeface="HP Simplified Jpan Light" panose="020B0300000000000000" pitchFamily="34" charset="-128"/>
              </a:rPr>
              <a:t>A general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P Simplified Jpan Light" panose="020B0300000000000000" pitchFamily="34" charset="-128"/>
                <a:ea typeface="HP Simplified Jpan Light" panose="020B0300000000000000" pitchFamily="34" charset="-128"/>
              </a:rPr>
              <a:t>psychoevolutionary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P Simplified Jpan Light" panose="020B0300000000000000" pitchFamily="34" charset="-128"/>
                <a:ea typeface="HP Simplified Jpan Light" panose="020B0300000000000000" pitchFamily="34" charset="-128"/>
              </a:rPr>
              <a:t> theory of emotion (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P Simplified Jpan Light" panose="020B0300000000000000" pitchFamily="34" charset="-128"/>
                <a:ea typeface="HP Simplified Jpan Light" panose="020B0300000000000000" pitchFamily="34" charset="-128"/>
              </a:rPr>
              <a:t>Putchik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P Simplified Jpan Light" panose="020B0300000000000000" pitchFamily="34" charset="-128"/>
                <a:ea typeface="HP Simplified Jpan Light" panose="020B0300000000000000" pitchFamily="34" charset="-128"/>
              </a:rPr>
              <a:t>, 1980)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P Simplified Jpan Light" panose="020B0300000000000000" pitchFamily="34" charset="-128"/>
                <a:ea typeface="HP Simplified Jpan Light" panose="020B0300000000000000" pitchFamily="34" charset="-128"/>
              </a:rPr>
              <a:t>WRIME: A New Dataset for Emotional Intensity Estimation with Subjective and Objective Annotations (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P Simplified Jpan Light" panose="020B0300000000000000" pitchFamily="34" charset="-128"/>
                <a:ea typeface="HP Simplified Jpan Light" panose="020B0300000000000000" pitchFamily="34" charset="-128"/>
              </a:rPr>
              <a:t>Kajiwara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P Simplified Jpan Light" panose="020B0300000000000000" pitchFamily="34" charset="-128"/>
                <a:ea typeface="HP Simplified Jpan Light" panose="020B0300000000000000" pitchFamily="34" charset="-128"/>
              </a:rPr>
              <a:t> et al., 2021)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P Simplified Jpan Light" panose="020B0300000000000000" pitchFamily="34" charset="-128"/>
                <a:ea typeface="HP Simplified Jpan Light" panose="020B0300000000000000" pitchFamily="34" charset="-128"/>
                <a:hlinkClick r:id="rId3"/>
              </a:rPr>
              <a:t>https://aclanthology.org/2021.naacl-main.169/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P Simplified Jpan Light" panose="020B0300000000000000" pitchFamily="34" charset="-128"/>
                <a:ea typeface="HP Simplified Jpan Light" panose="020B0300000000000000" pitchFamily="34" charset="-128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P Simplified Jpan Light" panose="020B0300000000000000" pitchFamily="34" charset="-128"/>
                <a:ea typeface="HP Simplified Jpan Light" panose="020B0300000000000000" pitchFamily="34" charset="-128"/>
              </a:rPr>
              <a:t>Emotion Analysis of Writers and Readers of Japanese Tweets on Vaccinations (Ramos et al., 2022)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P Simplified Jpan Light" panose="020B0300000000000000" pitchFamily="34" charset="-128"/>
                <a:ea typeface="HP Simplified Jpan Light" panose="020B0300000000000000" pitchFamily="34" charset="-128"/>
                <a:hlinkClick r:id="rId4"/>
              </a:rPr>
              <a:t>https://aclanthology.org/2022.wassa-1.10/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P Simplified Jpan Light" panose="020B0300000000000000" pitchFamily="34" charset="-128"/>
                <a:ea typeface="HP Simplified Jpan Light" panose="020B0300000000000000" pitchFamily="34" charset="-128"/>
              </a:rPr>
              <a:t> </a:t>
            </a:r>
          </a:p>
          <a:p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P Simplified Jpan Light" panose="020B0300000000000000" pitchFamily="34" charset="-128"/>
              <a:ea typeface="HP Simplified Jpan Light" panose="020B0300000000000000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BE9A4-CDB7-83D9-16AD-C7C6DD46BF9F}"/>
              </a:ext>
            </a:extLst>
          </p:cNvPr>
          <p:cNvSpPr txBox="1"/>
          <p:nvPr/>
        </p:nvSpPr>
        <p:spPr>
          <a:xfrm>
            <a:off x="81769" y="6465860"/>
            <a:ext cx="66884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FFFF00"/>
                </a:solidFill>
                <a:latin typeface="Calibri (Body)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https://github.com/vincentmichael089/sociocom-BERTHDBSCAN-seriousness</a:t>
            </a:r>
            <a:r>
              <a:rPr lang="en-US" sz="1400" i="1" dirty="0">
                <a:solidFill>
                  <a:srgbClr val="FFFF00"/>
                </a:solidFill>
                <a:latin typeface="Calibri (Body)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0125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549D-F772-4DD0-ACC8-0EBB616A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Appendix</a:t>
            </a:r>
            <a:br>
              <a:rPr lang="en-US" sz="3200" dirty="0">
                <a:solidFill>
                  <a:schemeClr val="accent1">
                    <a:lumMod val="75000"/>
                  </a:schemeClr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</a:b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Emotion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5991F2-6E58-5F12-8A57-5F3AA928D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726" y="1845734"/>
            <a:ext cx="9860953" cy="4023360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r>
              <a:rPr lang="en-US" sz="1600" dirty="0"/>
              <a:t>8 emotions used in this research (Joy Sadness Anticipation Surprise Anger Fear Disgust Trust) is selected is scaled based on </a:t>
            </a:r>
            <a:r>
              <a:rPr lang="en-US" sz="1600" i="1" dirty="0">
                <a:solidFill>
                  <a:srgbClr val="0070C0"/>
                </a:solidFill>
              </a:rPr>
              <a:t>WRIME: A New Dataset for Emotional Intensity Estimation with Subjective and Objective Annotations (</a:t>
            </a:r>
            <a:r>
              <a:rPr lang="en-US" sz="1600" i="1" dirty="0" err="1">
                <a:solidFill>
                  <a:srgbClr val="0070C0"/>
                </a:solidFill>
              </a:rPr>
              <a:t>Kajiwara</a:t>
            </a:r>
            <a:r>
              <a:rPr lang="en-US" sz="1600" i="1" dirty="0">
                <a:solidFill>
                  <a:srgbClr val="0070C0"/>
                </a:solidFill>
              </a:rPr>
              <a:t> et al., 2021), </a:t>
            </a:r>
            <a:r>
              <a:rPr lang="en-US" sz="1600" dirty="0"/>
              <a:t>and the explanation of the level is as follows:</a:t>
            </a:r>
          </a:p>
          <a:p>
            <a:pPr lvl="1"/>
            <a:r>
              <a:rPr lang="en-US" sz="1400" dirty="0"/>
              <a:t>3: annotators fully agree with the label given.</a:t>
            </a:r>
          </a:p>
          <a:p>
            <a:pPr lvl="1"/>
            <a:r>
              <a:rPr lang="en-US" sz="1400" dirty="0"/>
              <a:t>2: annotators can find the relevance between the post and label.</a:t>
            </a:r>
          </a:p>
          <a:p>
            <a:pPr lvl="1"/>
            <a:r>
              <a:rPr lang="en-US" sz="1400" dirty="0"/>
              <a:t>1: annotators hardly find the relevance between the post and label.</a:t>
            </a:r>
          </a:p>
          <a:p>
            <a:pPr lvl="1"/>
            <a:r>
              <a:rPr lang="en-US" sz="1400" dirty="0"/>
              <a:t>0: annotators do not think the annotator seriously engaged for this post.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27BF9-0465-4820-9727-AA5FA442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BB2C-8C68-4E68-8E71-E733A80FED53}" type="slidenum">
              <a:rPr lang="en-US" smtClean="0"/>
              <a:t>18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29953B9-3A0C-90C7-B6DF-DC2F2E7D4765}"/>
              </a:ext>
            </a:extLst>
          </p:cNvPr>
          <p:cNvSpPr txBox="1">
            <a:spLocks/>
          </p:cNvSpPr>
          <p:nvPr/>
        </p:nvSpPr>
        <p:spPr>
          <a:xfrm>
            <a:off x="1193037" y="1845734"/>
            <a:ext cx="996264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608" lvl="1" indent="0">
              <a:spcBef>
                <a:spcPts val="6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00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549D-F772-4DD0-ACC8-0EBB616A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Appendix</a:t>
            </a:r>
            <a:br>
              <a:rPr lang="en-US" sz="3200" dirty="0">
                <a:solidFill>
                  <a:schemeClr val="accent1">
                    <a:lumMod val="75000"/>
                  </a:schemeClr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</a:b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Dictionary-based emotion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5991F2-6E58-5F12-8A57-5F3AA928D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726" y="1845734"/>
            <a:ext cx="9860953" cy="4023360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r>
              <a:rPr lang="en-US" sz="1600" dirty="0"/>
              <a:t>We tried to use the </a:t>
            </a:r>
            <a:r>
              <a:rPr lang="en-US" sz="1600" dirty="0">
                <a:solidFill>
                  <a:schemeClr val="accent2"/>
                </a:solidFill>
              </a:rPr>
              <a:t>NRC Word-Emotion Association Lexicon*</a:t>
            </a:r>
            <a:r>
              <a:rPr lang="en-US" sz="1600" dirty="0"/>
              <a:t> , however the emotion of the tweets is insignificant compared to BERT-generated…</a:t>
            </a:r>
          </a:p>
          <a:p>
            <a:r>
              <a:rPr lang="en-US" sz="1600" dirty="0"/>
              <a:t>…so we ditched the idea. 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27BF9-0465-4820-9727-AA5FA442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BB2C-8C68-4E68-8E71-E733A80FED53}" type="slidenum">
              <a:rPr lang="en-US" smtClean="0"/>
              <a:t>19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29953B9-3A0C-90C7-B6DF-DC2F2E7D4765}"/>
              </a:ext>
            </a:extLst>
          </p:cNvPr>
          <p:cNvSpPr txBox="1">
            <a:spLocks/>
          </p:cNvSpPr>
          <p:nvPr/>
        </p:nvSpPr>
        <p:spPr>
          <a:xfrm>
            <a:off x="1193037" y="1845734"/>
            <a:ext cx="996264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608" lvl="1" indent="0">
              <a:spcBef>
                <a:spcPts val="600"/>
              </a:spcBef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F95537-1399-AF9D-3F57-6715337A4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255" y="3429000"/>
            <a:ext cx="2718592" cy="22616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CA29BB-1D87-CC64-BC3F-5DCAD0B0D16F}"/>
              </a:ext>
            </a:extLst>
          </p:cNvPr>
          <p:cNvSpPr txBox="1"/>
          <p:nvPr/>
        </p:nvSpPr>
        <p:spPr>
          <a:xfrm>
            <a:off x="81769" y="6465860"/>
            <a:ext cx="96995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  <a:latin typeface="Calibri (Body)"/>
              </a:rPr>
              <a:t>Crowdsourcing a Word-Emotion Association Lexicon (</a:t>
            </a:r>
            <a:r>
              <a:rPr lang="en-US" sz="1100" i="1" dirty="0" err="1">
                <a:solidFill>
                  <a:schemeClr val="bg1"/>
                </a:solidFill>
                <a:latin typeface="Calibri (Body)"/>
              </a:rPr>
              <a:t>Saif</a:t>
            </a:r>
            <a:r>
              <a:rPr lang="en-US" sz="1100" i="1" dirty="0">
                <a:solidFill>
                  <a:schemeClr val="bg1"/>
                </a:solidFill>
                <a:latin typeface="Calibri (Body)"/>
              </a:rPr>
              <a:t> Mohammad and Peter Turney, 2013) </a:t>
            </a:r>
            <a:r>
              <a:rPr lang="en-US" sz="1100" i="1" dirty="0">
                <a:solidFill>
                  <a:srgbClr val="FFFF00"/>
                </a:solidFill>
                <a:latin typeface="Calibri (Body)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https://arxiv.org/abs/1308.6297</a:t>
            </a:r>
            <a:r>
              <a:rPr lang="en-US" sz="1100" i="1" dirty="0">
                <a:solidFill>
                  <a:srgbClr val="FFFF00"/>
                </a:solidFill>
                <a:latin typeface="Calibri (Body)"/>
              </a:rPr>
              <a:t>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0363E3-263A-3354-6F1E-50E500CB2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022" y="3429000"/>
            <a:ext cx="2841482" cy="23426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8CE18F6-7795-F444-3C91-67744E0ACDE5}"/>
              </a:ext>
            </a:extLst>
          </p:cNvPr>
          <p:cNvSpPr txBox="1"/>
          <p:nvPr/>
        </p:nvSpPr>
        <p:spPr>
          <a:xfrm>
            <a:off x="7730797" y="5699939"/>
            <a:ext cx="11844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/>
              <a:t>BERT-based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107E25-AECD-4DF2-58A4-0DFAAA2D274D}"/>
              </a:ext>
            </a:extLst>
          </p:cNvPr>
          <p:cNvSpPr txBox="1"/>
          <p:nvPr/>
        </p:nvSpPr>
        <p:spPr>
          <a:xfrm>
            <a:off x="3276733" y="5699939"/>
            <a:ext cx="11844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/>
              <a:t>Dict. based</a:t>
            </a:r>
          </a:p>
        </p:txBody>
      </p:sp>
    </p:spTree>
    <p:extLst>
      <p:ext uri="{BB962C8B-B14F-4D97-AF65-F5344CB8AC3E}">
        <p14:creationId xmlns:p14="http://schemas.microsoft.com/office/powerpoint/2010/main" val="187126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549D-F772-4DD0-ACC8-0EBB616A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Problem Definition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E63CC9-DD35-B419-2793-9804AEAAD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450" y="2096655"/>
            <a:ext cx="9841230" cy="37724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We define that a tweet is considered as </a:t>
            </a:r>
            <a:r>
              <a:rPr lang="en-US" sz="1600" dirty="0">
                <a:solidFill>
                  <a:srgbClr val="0077BE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serious </a:t>
            </a:r>
            <a:r>
              <a:rPr lang="en-US" sz="16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if one of the following conditions are met: </a:t>
            </a:r>
            <a:endParaRPr lang="en-US" sz="1200" baseline="300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63550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The tweet contains news headline (sports, political views, economics, etc.).</a:t>
            </a:r>
          </a:p>
          <a:p>
            <a:pPr marL="63550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The tweet contains urgent information regarding natural disaster events (earthquake, fire, flood, </a:t>
            </a:r>
            <a:r>
              <a:rPr lang="en-US" sz="1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etc.</a:t>
            </a:r>
            <a:r>
              <a:rPr lang="en-US" sz="1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).</a:t>
            </a:r>
            <a:endParaRPr lang="en-US" sz="10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27BF9-0465-4820-9727-AA5FA442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BB2C-8C68-4E68-8E71-E733A80FED53}" type="slidenum">
              <a:rPr lang="en-US" smtClean="0"/>
              <a:t>2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29953B9-3A0C-90C7-B6DF-DC2F2E7D4765}"/>
              </a:ext>
            </a:extLst>
          </p:cNvPr>
          <p:cNvSpPr txBox="1">
            <a:spLocks/>
          </p:cNvSpPr>
          <p:nvPr/>
        </p:nvSpPr>
        <p:spPr>
          <a:xfrm>
            <a:off x="1193037" y="1845734"/>
            <a:ext cx="996264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608" lvl="1" indent="0">
              <a:spcBef>
                <a:spcPts val="6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70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549D-F772-4DD0-ACC8-0EBB616A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Appendix</a:t>
            </a:r>
            <a:br>
              <a:rPr lang="en-US" sz="3200" dirty="0">
                <a:solidFill>
                  <a:schemeClr val="accent1">
                    <a:lumMod val="75000"/>
                  </a:schemeClr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</a:b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Dictionary-based emotion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5991F2-6E58-5F12-8A57-5F3AA928D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726" y="1845734"/>
            <a:ext cx="9860953" cy="4023360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r>
              <a:rPr lang="en-US" sz="1600" dirty="0"/>
              <a:t>Clustering result with K-Means shows how the clusters seems unreliable and increasing K would only divide bigger cluster to smaller 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27BF9-0465-4820-9727-AA5FA442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BB2C-8C68-4E68-8E71-E733A80FED53}" type="slidenum">
              <a:rPr lang="en-US" smtClean="0"/>
              <a:t>20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29953B9-3A0C-90C7-B6DF-DC2F2E7D4765}"/>
              </a:ext>
            </a:extLst>
          </p:cNvPr>
          <p:cNvSpPr txBox="1">
            <a:spLocks/>
          </p:cNvSpPr>
          <p:nvPr/>
        </p:nvSpPr>
        <p:spPr>
          <a:xfrm>
            <a:off x="1193037" y="1845734"/>
            <a:ext cx="996264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608" lvl="1" indent="0">
              <a:spcBef>
                <a:spcPts val="600"/>
              </a:spcBef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41189-3C45-BFE8-D750-835DF4F66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406" y="3009901"/>
            <a:ext cx="3131438" cy="27812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36461B-A019-09BE-235E-3240FF699229}"/>
              </a:ext>
            </a:extLst>
          </p:cNvPr>
          <p:cNvSpPr txBox="1"/>
          <p:nvPr/>
        </p:nvSpPr>
        <p:spPr>
          <a:xfrm>
            <a:off x="2467108" y="5869094"/>
            <a:ext cx="11844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/>
              <a:t>K  = 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6FC943-1D9D-9E6E-D171-FD26D8A08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166" y="3009901"/>
            <a:ext cx="3209190" cy="27812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07AD69-0C0B-CE4D-8329-268A94538E92}"/>
              </a:ext>
            </a:extLst>
          </p:cNvPr>
          <p:cNvSpPr txBox="1"/>
          <p:nvPr/>
        </p:nvSpPr>
        <p:spPr>
          <a:xfrm>
            <a:off x="7411525" y="5856662"/>
            <a:ext cx="11844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/>
              <a:t>K  = 10</a:t>
            </a:r>
          </a:p>
        </p:txBody>
      </p:sp>
    </p:spTree>
    <p:extLst>
      <p:ext uri="{BB962C8B-B14F-4D97-AF65-F5344CB8AC3E}">
        <p14:creationId xmlns:p14="http://schemas.microsoft.com/office/powerpoint/2010/main" val="81750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549D-F772-4DD0-ACC8-0EBB616A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Why using Emotions?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E63CC9-DD35-B419-2793-9804AEAAD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50" y="2096655"/>
            <a:ext cx="9765030" cy="3772439"/>
          </a:xfrm>
        </p:spPr>
        <p:txBody>
          <a:bodyPr>
            <a:normAutofit/>
          </a:bodyPr>
          <a:lstStyle/>
          <a:p>
            <a:endParaRPr lang="en-US" sz="1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We have data but no labels == </a:t>
            </a:r>
            <a:r>
              <a:rPr lang="en-US" sz="16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Clustering!  </a:t>
            </a:r>
            <a:r>
              <a:rPr lang="en-US" sz="16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But ….</a:t>
            </a:r>
            <a:endParaRPr lang="en-US" sz="1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Using BERT as feature extractor may introduce problem when combined with density-based clustering algorithm: 768 features introduce overhead to algorithm like DBSCAN or HDBSCAN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In the other hand, using emotion features can alleviate this problem (with trade-off of course): Smaller feature-size while still maintaining </a:t>
            </a:r>
            <a:r>
              <a:rPr lang="en-US" sz="14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informations</a:t>
            </a:r>
            <a:r>
              <a:rPr lang="en-US" sz="1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of what’s the writer thinks/feels</a:t>
            </a:r>
            <a:r>
              <a:rPr lang="en-US" sz="1400" baseline="30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1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This research used eight different emotions proposed by Putchik</a:t>
            </a:r>
            <a:r>
              <a:rPr lang="en-US" sz="1400" baseline="30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2 </a:t>
            </a:r>
            <a:endParaRPr lang="en-US" sz="1400" baseline="300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27BF9-0465-4820-9727-AA5FA442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BB2C-8C68-4E68-8E71-E733A80FED53}" type="slidenum">
              <a:rPr lang="en-US" smtClean="0"/>
              <a:t>3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29953B9-3A0C-90C7-B6DF-DC2F2E7D4765}"/>
              </a:ext>
            </a:extLst>
          </p:cNvPr>
          <p:cNvSpPr txBox="1">
            <a:spLocks/>
          </p:cNvSpPr>
          <p:nvPr/>
        </p:nvSpPr>
        <p:spPr>
          <a:xfrm>
            <a:off x="1193037" y="1845734"/>
            <a:ext cx="996264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608" lvl="1" indent="0">
              <a:spcBef>
                <a:spcPts val="6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4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549D-F772-4DD0-ACC8-0EBB616A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emoBERT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-HDBSCAN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27BF9-0465-4820-9727-AA5FA442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BB2C-8C68-4E68-8E71-E733A80FED53}" type="slidenum">
              <a:rPr lang="en-US" smtClean="0"/>
              <a:t>4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29953B9-3A0C-90C7-B6DF-DC2F2E7D4765}"/>
              </a:ext>
            </a:extLst>
          </p:cNvPr>
          <p:cNvSpPr txBox="1">
            <a:spLocks/>
          </p:cNvSpPr>
          <p:nvPr/>
        </p:nvSpPr>
        <p:spPr>
          <a:xfrm>
            <a:off x="1193037" y="1845734"/>
            <a:ext cx="996264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608" lvl="1" indent="0">
              <a:spcBef>
                <a:spcPts val="600"/>
              </a:spcBef>
              <a:buNone/>
            </a:pP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85423D-682F-4395-F375-7BC2260562A3}"/>
              </a:ext>
            </a:extLst>
          </p:cNvPr>
          <p:cNvSpPr/>
          <p:nvPr/>
        </p:nvSpPr>
        <p:spPr>
          <a:xfrm>
            <a:off x="3352070" y="2487615"/>
            <a:ext cx="1144903" cy="2895600"/>
          </a:xfrm>
          <a:prstGeom prst="roundRect">
            <a:avLst>
              <a:gd name="adj" fmla="val 7456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HP Simplified" panose="020B0604020204020204" pitchFamily="34" charset="0"/>
              </a:rPr>
              <a:t>BERT Regressor 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HP Simplified" panose="020B0604020204020204" pitchFamily="34" charset="0"/>
              </a:rPr>
              <a:t>+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HP Simplified" panose="020B0604020204020204" pitchFamily="34" charset="0"/>
              </a:rPr>
              <a:t>ReLU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16B92C-42CE-C51F-975F-D9C63C08F0B3}"/>
              </a:ext>
            </a:extLst>
          </p:cNvPr>
          <p:cNvSpPr txBox="1"/>
          <p:nvPr/>
        </p:nvSpPr>
        <p:spPr>
          <a:xfrm>
            <a:off x="1452674" y="3597185"/>
            <a:ext cx="1144904" cy="900246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105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こんな天気でも、富士山ばっちり（</a:t>
            </a:r>
            <a:r>
              <a:rPr lang="en-US" altLang="ja-JP" sz="105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^</a:t>
            </a:r>
            <a:r>
              <a:rPr lang="ja-JP" altLang="en-US" sz="105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人</a:t>
            </a:r>
            <a:r>
              <a:rPr lang="en-US" altLang="ja-JP" sz="105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^</a:t>
            </a:r>
            <a:r>
              <a:rPr lang="ja-JP" altLang="en-US" sz="105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） 北鎌倉駅近くの絶景ポイントです。</a:t>
            </a:r>
            <a:endParaRPr lang="en-US" sz="105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BA1362-1EC8-6105-E99E-FF2B251FFD6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597578" y="4047308"/>
            <a:ext cx="6512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FF6CD9-53E2-6F92-3434-9695C07CF1D5}"/>
              </a:ext>
            </a:extLst>
          </p:cNvPr>
          <p:cNvCxnSpPr>
            <a:cxnSpLocks/>
          </p:cNvCxnSpPr>
          <p:nvPr/>
        </p:nvCxnSpPr>
        <p:spPr>
          <a:xfrm>
            <a:off x="4496973" y="2925765"/>
            <a:ext cx="5029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CDA5F2-B05C-A723-EBB8-8BD414593296}"/>
              </a:ext>
            </a:extLst>
          </p:cNvPr>
          <p:cNvCxnSpPr>
            <a:cxnSpLocks/>
          </p:cNvCxnSpPr>
          <p:nvPr/>
        </p:nvCxnSpPr>
        <p:spPr>
          <a:xfrm>
            <a:off x="4496973" y="3249615"/>
            <a:ext cx="5029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9D9DE1-1EDB-7C99-DA6E-8F6D8C48B2F4}"/>
              </a:ext>
            </a:extLst>
          </p:cNvPr>
          <p:cNvCxnSpPr>
            <a:cxnSpLocks/>
          </p:cNvCxnSpPr>
          <p:nvPr/>
        </p:nvCxnSpPr>
        <p:spPr>
          <a:xfrm>
            <a:off x="4496973" y="4945065"/>
            <a:ext cx="5029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F75DE0FD-25DD-678F-7D37-5BBFD90A71A3}"/>
              </a:ext>
            </a:extLst>
          </p:cNvPr>
          <p:cNvSpPr txBox="1">
            <a:spLocks/>
          </p:cNvSpPr>
          <p:nvPr/>
        </p:nvSpPr>
        <p:spPr>
          <a:xfrm>
            <a:off x="5104093" y="2797177"/>
            <a:ext cx="753053" cy="257175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Joy: 0.25</a:t>
            </a:r>
            <a:endParaRPr lang="en-US" sz="1400" i="1" dirty="0">
              <a:solidFill>
                <a:schemeClr val="accent2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C75EE363-26FC-0C96-F331-7B396428B038}"/>
              </a:ext>
            </a:extLst>
          </p:cNvPr>
          <p:cNvSpPr txBox="1">
            <a:spLocks/>
          </p:cNvSpPr>
          <p:nvPr/>
        </p:nvSpPr>
        <p:spPr>
          <a:xfrm>
            <a:off x="5104092" y="3121027"/>
            <a:ext cx="753053" cy="257175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Anger: 1</a:t>
            </a:r>
            <a:endParaRPr lang="en-US" sz="1400" i="1" dirty="0">
              <a:solidFill>
                <a:schemeClr val="accent2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CD9BA49C-B95C-5E8F-FDB6-B32CE501E72C}"/>
              </a:ext>
            </a:extLst>
          </p:cNvPr>
          <p:cNvSpPr txBox="1">
            <a:spLocks/>
          </p:cNvSpPr>
          <p:nvPr/>
        </p:nvSpPr>
        <p:spPr>
          <a:xfrm>
            <a:off x="5104091" y="4816477"/>
            <a:ext cx="753053" cy="257175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Trust: 0.7</a:t>
            </a:r>
            <a:endParaRPr lang="en-US" sz="1400" i="1" dirty="0">
              <a:solidFill>
                <a:schemeClr val="accent2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D2571767-649D-5C78-D728-0067F38DBB65}"/>
              </a:ext>
            </a:extLst>
          </p:cNvPr>
          <p:cNvSpPr txBox="1">
            <a:spLocks/>
          </p:cNvSpPr>
          <p:nvPr/>
        </p:nvSpPr>
        <p:spPr>
          <a:xfrm rot="5400000">
            <a:off x="5140075" y="3937727"/>
            <a:ext cx="938258" cy="25717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………….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EC66160-907A-E881-1EB2-798DC006B3BB}"/>
              </a:ext>
            </a:extLst>
          </p:cNvPr>
          <p:cNvSpPr/>
          <p:nvPr/>
        </p:nvSpPr>
        <p:spPr>
          <a:xfrm>
            <a:off x="6404322" y="2487615"/>
            <a:ext cx="1144903" cy="2895600"/>
          </a:xfrm>
          <a:prstGeom prst="roundRect">
            <a:avLst>
              <a:gd name="adj" fmla="val 7456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HP Simplified" panose="020B0604020204020204" pitchFamily="34" charset="0"/>
              </a:rPr>
              <a:t>HDBSCAN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82C2893-11DE-9125-848B-3AFAA92A5FDC}"/>
              </a:ext>
            </a:extLst>
          </p:cNvPr>
          <p:cNvCxnSpPr>
            <a:cxnSpLocks/>
          </p:cNvCxnSpPr>
          <p:nvPr/>
        </p:nvCxnSpPr>
        <p:spPr>
          <a:xfrm>
            <a:off x="5857144" y="2925764"/>
            <a:ext cx="5029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CC1BA0-2379-C58F-A525-D8551D97E2C1}"/>
              </a:ext>
            </a:extLst>
          </p:cNvPr>
          <p:cNvCxnSpPr>
            <a:cxnSpLocks/>
          </p:cNvCxnSpPr>
          <p:nvPr/>
        </p:nvCxnSpPr>
        <p:spPr>
          <a:xfrm>
            <a:off x="5857143" y="3249614"/>
            <a:ext cx="5029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EB4CAA-1F02-F91B-34A9-022FBA9DE672}"/>
              </a:ext>
            </a:extLst>
          </p:cNvPr>
          <p:cNvCxnSpPr>
            <a:cxnSpLocks/>
          </p:cNvCxnSpPr>
          <p:nvPr/>
        </p:nvCxnSpPr>
        <p:spPr>
          <a:xfrm>
            <a:off x="5843806" y="4945064"/>
            <a:ext cx="5029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6966E051-EF7E-9DC6-8F1B-A2D70A7B4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5661" y="2808301"/>
            <a:ext cx="2276958" cy="2218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BF3037-41CE-5F83-631F-6FCE9A678B73}"/>
              </a:ext>
            </a:extLst>
          </p:cNvPr>
          <p:cNvCxnSpPr>
            <a:cxnSpLocks/>
          </p:cNvCxnSpPr>
          <p:nvPr/>
        </p:nvCxnSpPr>
        <p:spPr>
          <a:xfrm>
            <a:off x="7633526" y="3935415"/>
            <a:ext cx="6048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7">
            <a:extLst>
              <a:ext uri="{FF2B5EF4-FFF2-40B4-BE49-F238E27FC236}">
                <a16:creationId xmlns:a16="http://schemas.microsoft.com/office/drawing/2014/main" id="{73C540EE-612D-C6C2-AD29-4130DA656E2B}"/>
              </a:ext>
            </a:extLst>
          </p:cNvPr>
          <p:cNvSpPr txBox="1">
            <a:spLocks/>
          </p:cNvSpPr>
          <p:nvPr/>
        </p:nvSpPr>
        <p:spPr>
          <a:xfrm>
            <a:off x="1456415" y="3360223"/>
            <a:ext cx="753053" cy="257175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Tweet</a:t>
            </a:r>
            <a:endParaRPr lang="en-US" sz="1400" i="1" dirty="0">
              <a:solidFill>
                <a:schemeClr val="accent2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3" name="Content Placeholder 7">
            <a:extLst>
              <a:ext uri="{FF2B5EF4-FFF2-40B4-BE49-F238E27FC236}">
                <a16:creationId xmlns:a16="http://schemas.microsoft.com/office/drawing/2014/main" id="{B800CC18-62BB-E889-9E63-68B371D87E6E}"/>
              </a:ext>
            </a:extLst>
          </p:cNvPr>
          <p:cNvSpPr txBox="1">
            <a:spLocks/>
          </p:cNvSpPr>
          <p:nvPr/>
        </p:nvSpPr>
        <p:spPr>
          <a:xfrm>
            <a:off x="8545661" y="2571339"/>
            <a:ext cx="753053" cy="257175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Clusters</a:t>
            </a:r>
            <a:endParaRPr lang="en-US" sz="1400" i="1" dirty="0">
              <a:solidFill>
                <a:schemeClr val="accent2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45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549D-F772-4DD0-ACC8-0EBB616A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emoBERT</a:t>
            </a:r>
            <a:br>
              <a:rPr lang="en-US" sz="3200" dirty="0">
                <a:solidFill>
                  <a:schemeClr val="accent1">
                    <a:lumMod val="75000"/>
                  </a:schemeClr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BERT-Based emotion extractor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HP Simplified Jpan" panose="020B0500000000000000" pitchFamily="34" charset="-128"/>
              <a:ea typeface="HP Simplified Jpan" panose="020B0500000000000000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27BF9-0465-4820-9727-AA5FA442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BB2C-8C68-4E68-8E71-E733A80FED53}" type="slidenum">
              <a:rPr lang="en-US" smtClean="0"/>
              <a:t>5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29953B9-3A0C-90C7-B6DF-DC2F2E7D4765}"/>
              </a:ext>
            </a:extLst>
          </p:cNvPr>
          <p:cNvSpPr txBox="1">
            <a:spLocks/>
          </p:cNvSpPr>
          <p:nvPr/>
        </p:nvSpPr>
        <p:spPr>
          <a:xfrm>
            <a:off x="1193037" y="1845734"/>
            <a:ext cx="996264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608" lvl="1" indent="0">
              <a:spcBef>
                <a:spcPts val="600"/>
              </a:spcBef>
              <a:buNone/>
            </a:pPr>
            <a:endParaRPr lang="en-US" dirty="0"/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792E3484-BA42-C4AD-9173-FACC8FCF348F}"/>
              </a:ext>
            </a:extLst>
          </p:cNvPr>
          <p:cNvSpPr txBox="1">
            <a:spLocks/>
          </p:cNvSpPr>
          <p:nvPr/>
        </p:nvSpPr>
        <p:spPr>
          <a:xfrm>
            <a:off x="6096000" y="2096655"/>
            <a:ext cx="5059680" cy="37724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We fine-tune a pretrained BERT </a:t>
            </a:r>
            <a:r>
              <a:rPr lang="en-US" sz="1050" i="1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en-US" sz="1050" b="0" i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cl-</a:t>
            </a:r>
            <a:r>
              <a:rPr lang="en-US" sz="1050" b="0" i="1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tohoku</a:t>
            </a:r>
            <a:r>
              <a:rPr lang="en-US" sz="1050" b="0" i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/bert-base-japanese-v2</a:t>
            </a:r>
            <a:r>
              <a:rPr lang="en-US" sz="1050" i="1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) </a:t>
            </a:r>
            <a:r>
              <a:rPr lang="en-US" sz="1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with the WRIME Dataset</a:t>
            </a:r>
            <a:r>
              <a:rPr lang="en-US" sz="1400" baseline="300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sz="1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a Dataset containing tweets and its respective emotions from 4-different individuals.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Our model shares similarity with </a:t>
            </a:r>
            <a:r>
              <a:rPr lang="en-US" sz="1400" i="1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Emotion Analysis of Writers and Readers of Japanese Tweets on Vaccinations (Ramos et al., 2022)</a:t>
            </a:r>
            <a:r>
              <a:rPr lang="en-US" sz="1400" i="1" baseline="300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4     </a:t>
            </a:r>
            <a:r>
              <a:rPr lang="en-US" sz="1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but</a:t>
            </a:r>
            <a:r>
              <a:rPr lang="en-US" sz="1400" dirty="0">
                <a:solidFill>
                  <a:schemeClr val="accent2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with additional </a:t>
            </a:r>
            <a:r>
              <a:rPr lang="en-US" sz="1400" b="1" dirty="0" err="1">
                <a:solidFill>
                  <a:schemeClr val="accent2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ReLU</a:t>
            </a:r>
            <a:r>
              <a:rPr lang="en-US" sz="1400" b="1" dirty="0">
                <a:solidFill>
                  <a:schemeClr val="accent2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layer to avoid negative output</a:t>
            </a:r>
            <a:endParaRPr lang="en-US" sz="1400" b="1" i="1" dirty="0">
              <a:solidFill>
                <a:schemeClr val="accent2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8A5FDE-BAC3-E446-5F80-36E066EA92A8}"/>
              </a:ext>
            </a:extLst>
          </p:cNvPr>
          <p:cNvSpPr/>
          <p:nvPr/>
        </p:nvSpPr>
        <p:spPr>
          <a:xfrm>
            <a:off x="3352070" y="2487615"/>
            <a:ext cx="1144903" cy="2895600"/>
          </a:xfrm>
          <a:prstGeom prst="roundRect">
            <a:avLst>
              <a:gd name="adj" fmla="val 74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P Simplified" panose="020B0604020204020204" pitchFamily="34" charset="0"/>
              </a:rPr>
              <a:t>BERT Regressor </a:t>
            </a:r>
          </a:p>
          <a:p>
            <a:pPr algn="ctr"/>
            <a:r>
              <a:rPr lang="en-US" sz="1600" dirty="0">
                <a:latin typeface="HP Simplified" panose="020B0604020204020204" pitchFamily="34" charset="0"/>
              </a:rPr>
              <a:t>+ </a:t>
            </a:r>
            <a:r>
              <a:rPr lang="en-US" sz="1600" dirty="0" err="1">
                <a:latin typeface="HP Simplified" panose="020B0604020204020204" pitchFamily="34" charset="0"/>
              </a:rPr>
              <a:t>ReLU</a:t>
            </a:r>
            <a:endParaRPr lang="en-US" sz="1600" dirty="0">
              <a:latin typeface="HP Simplified" panose="020B0604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FB685-F271-4AFC-5F6B-2A6494B0C583}"/>
              </a:ext>
            </a:extLst>
          </p:cNvPr>
          <p:cNvSpPr txBox="1"/>
          <p:nvPr/>
        </p:nvSpPr>
        <p:spPr>
          <a:xfrm>
            <a:off x="1526097" y="3727666"/>
            <a:ext cx="1144904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105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こんな天気でも、富士山ばっちり</a:t>
            </a:r>
            <a:endParaRPr lang="en-US" sz="105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AF6893-F161-0B98-8497-BDA4A7005E1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671001" y="3935415"/>
            <a:ext cx="6048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60DD7A-61F0-79B1-D2A3-1AAC99506D66}"/>
              </a:ext>
            </a:extLst>
          </p:cNvPr>
          <p:cNvCxnSpPr>
            <a:cxnSpLocks/>
          </p:cNvCxnSpPr>
          <p:nvPr/>
        </p:nvCxnSpPr>
        <p:spPr>
          <a:xfrm>
            <a:off x="4496973" y="2925765"/>
            <a:ext cx="5029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73C426-DBB3-2A77-D8A2-6582286DA3A0}"/>
              </a:ext>
            </a:extLst>
          </p:cNvPr>
          <p:cNvCxnSpPr>
            <a:cxnSpLocks/>
          </p:cNvCxnSpPr>
          <p:nvPr/>
        </p:nvCxnSpPr>
        <p:spPr>
          <a:xfrm>
            <a:off x="4496973" y="3249615"/>
            <a:ext cx="5029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196DC0-3B0B-97A3-7A26-EA7554BF803C}"/>
              </a:ext>
            </a:extLst>
          </p:cNvPr>
          <p:cNvCxnSpPr>
            <a:cxnSpLocks/>
          </p:cNvCxnSpPr>
          <p:nvPr/>
        </p:nvCxnSpPr>
        <p:spPr>
          <a:xfrm>
            <a:off x="4496973" y="4945065"/>
            <a:ext cx="5029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5BE6944E-11A2-074A-1A7D-A00F007573C8}"/>
              </a:ext>
            </a:extLst>
          </p:cNvPr>
          <p:cNvSpPr txBox="1">
            <a:spLocks/>
          </p:cNvSpPr>
          <p:nvPr/>
        </p:nvSpPr>
        <p:spPr>
          <a:xfrm>
            <a:off x="5104093" y="2797177"/>
            <a:ext cx="753053" cy="257175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Joy: 0.25</a:t>
            </a:r>
            <a:endParaRPr lang="en-US" sz="1400" i="1" dirty="0">
              <a:solidFill>
                <a:schemeClr val="accent2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F336143A-1E50-E3A1-2BD8-A98BF8B0F62E}"/>
              </a:ext>
            </a:extLst>
          </p:cNvPr>
          <p:cNvSpPr txBox="1">
            <a:spLocks/>
          </p:cNvSpPr>
          <p:nvPr/>
        </p:nvSpPr>
        <p:spPr>
          <a:xfrm>
            <a:off x="5104092" y="3121027"/>
            <a:ext cx="753053" cy="257175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Anger: 1</a:t>
            </a:r>
            <a:endParaRPr lang="en-US" sz="1400" i="1" dirty="0">
              <a:solidFill>
                <a:schemeClr val="accent2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6A842871-7641-424C-56AD-245F5449AE51}"/>
              </a:ext>
            </a:extLst>
          </p:cNvPr>
          <p:cNvSpPr txBox="1">
            <a:spLocks/>
          </p:cNvSpPr>
          <p:nvPr/>
        </p:nvSpPr>
        <p:spPr>
          <a:xfrm>
            <a:off x="5104091" y="4816477"/>
            <a:ext cx="753053" cy="257175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Trust: 0.7</a:t>
            </a:r>
            <a:endParaRPr lang="en-US" sz="1400" i="1" dirty="0">
              <a:solidFill>
                <a:schemeClr val="accent2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D70E19AD-3685-C881-0FE2-51EE55374336}"/>
              </a:ext>
            </a:extLst>
          </p:cNvPr>
          <p:cNvSpPr txBox="1">
            <a:spLocks/>
          </p:cNvSpPr>
          <p:nvPr/>
        </p:nvSpPr>
        <p:spPr>
          <a:xfrm rot="5400000">
            <a:off x="5140075" y="3937727"/>
            <a:ext cx="938258" cy="25717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………….</a:t>
            </a:r>
          </a:p>
        </p:txBody>
      </p:sp>
    </p:spTree>
    <p:extLst>
      <p:ext uri="{BB962C8B-B14F-4D97-AF65-F5344CB8AC3E}">
        <p14:creationId xmlns:p14="http://schemas.microsoft.com/office/powerpoint/2010/main" val="368893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549D-F772-4DD0-ACC8-0EBB616A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emoBERT</a:t>
            </a:r>
            <a:br>
              <a:rPr lang="en-US" sz="4000" dirty="0">
                <a:solidFill>
                  <a:schemeClr val="accent1">
                    <a:lumMod val="75000"/>
                  </a:schemeClr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BERT-Based emotion extractor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HP Simplified Jpan" panose="020B0500000000000000" pitchFamily="34" charset="-128"/>
              <a:ea typeface="HP Simplified Jpan" panose="020B0500000000000000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27BF9-0465-4820-9727-AA5FA442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BB2C-8C68-4E68-8E71-E733A80FED53}" type="slidenum">
              <a:rPr lang="en-US" smtClean="0"/>
              <a:t>6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29953B9-3A0C-90C7-B6DF-DC2F2E7D4765}"/>
              </a:ext>
            </a:extLst>
          </p:cNvPr>
          <p:cNvSpPr txBox="1">
            <a:spLocks/>
          </p:cNvSpPr>
          <p:nvPr/>
        </p:nvSpPr>
        <p:spPr>
          <a:xfrm>
            <a:off x="1193037" y="1845734"/>
            <a:ext cx="996264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608" lvl="1" indent="0">
              <a:spcBef>
                <a:spcPts val="600"/>
              </a:spcBef>
              <a:buNone/>
            </a:pPr>
            <a:endParaRPr lang="en-US" dirty="0"/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792E3484-BA42-C4AD-9173-FACC8FCF348F}"/>
              </a:ext>
            </a:extLst>
          </p:cNvPr>
          <p:cNvSpPr txBox="1">
            <a:spLocks/>
          </p:cNvSpPr>
          <p:nvPr/>
        </p:nvSpPr>
        <p:spPr>
          <a:xfrm>
            <a:off x="1193037" y="2096655"/>
            <a:ext cx="3747151" cy="37724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  The model was fine-tuned as follows: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Epochs = 50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Batch Size = 16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Adam Optimizer (epsilon: 1e-9; betas: 0.9, 0.98)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Learning Rate 0.0001 with 1000 steps warm-up and cosine LR decay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Mean-squared Error Loss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The performance of our model is </a:t>
            </a:r>
            <a:r>
              <a:rPr lang="en-US" sz="1400" b="1" dirty="0">
                <a:solidFill>
                  <a:schemeClr val="accent2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similar enough </a:t>
            </a:r>
            <a:r>
              <a:rPr lang="en-US" sz="1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to </a:t>
            </a:r>
            <a:r>
              <a:rPr lang="en-US" sz="1400" i="1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Ramos et al., 2022</a:t>
            </a:r>
            <a:r>
              <a:rPr lang="en-US" sz="1400" i="1" baseline="300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sz="1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and we use the model to generate emotions to the provided tweets 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B961DA9-2DC2-D5BB-640D-0EB9CEEFA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60943"/>
              </p:ext>
            </p:extLst>
          </p:nvPr>
        </p:nvGraphicFramePr>
        <p:xfrm>
          <a:off x="5486400" y="2679729"/>
          <a:ext cx="5629900" cy="228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990">
                  <a:extLst>
                    <a:ext uri="{9D8B030D-6E8A-4147-A177-3AD203B41FA5}">
                      <a16:colId xmlns:a16="http://schemas.microsoft.com/office/drawing/2014/main" val="1904302327"/>
                    </a:ext>
                  </a:extLst>
                </a:gridCol>
                <a:gridCol w="562990">
                  <a:extLst>
                    <a:ext uri="{9D8B030D-6E8A-4147-A177-3AD203B41FA5}">
                      <a16:colId xmlns:a16="http://schemas.microsoft.com/office/drawing/2014/main" val="1100808097"/>
                    </a:ext>
                  </a:extLst>
                </a:gridCol>
                <a:gridCol w="562990">
                  <a:extLst>
                    <a:ext uri="{9D8B030D-6E8A-4147-A177-3AD203B41FA5}">
                      <a16:colId xmlns:a16="http://schemas.microsoft.com/office/drawing/2014/main" val="3103745913"/>
                    </a:ext>
                  </a:extLst>
                </a:gridCol>
                <a:gridCol w="562990">
                  <a:extLst>
                    <a:ext uri="{9D8B030D-6E8A-4147-A177-3AD203B41FA5}">
                      <a16:colId xmlns:a16="http://schemas.microsoft.com/office/drawing/2014/main" val="2489958124"/>
                    </a:ext>
                  </a:extLst>
                </a:gridCol>
                <a:gridCol w="562990">
                  <a:extLst>
                    <a:ext uri="{9D8B030D-6E8A-4147-A177-3AD203B41FA5}">
                      <a16:colId xmlns:a16="http://schemas.microsoft.com/office/drawing/2014/main" val="1704788578"/>
                    </a:ext>
                  </a:extLst>
                </a:gridCol>
                <a:gridCol w="562990">
                  <a:extLst>
                    <a:ext uri="{9D8B030D-6E8A-4147-A177-3AD203B41FA5}">
                      <a16:colId xmlns:a16="http://schemas.microsoft.com/office/drawing/2014/main" val="2148466482"/>
                    </a:ext>
                  </a:extLst>
                </a:gridCol>
                <a:gridCol w="562990">
                  <a:extLst>
                    <a:ext uri="{9D8B030D-6E8A-4147-A177-3AD203B41FA5}">
                      <a16:colId xmlns:a16="http://schemas.microsoft.com/office/drawing/2014/main" val="1349927477"/>
                    </a:ext>
                  </a:extLst>
                </a:gridCol>
                <a:gridCol w="562990">
                  <a:extLst>
                    <a:ext uri="{9D8B030D-6E8A-4147-A177-3AD203B41FA5}">
                      <a16:colId xmlns:a16="http://schemas.microsoft.com/office/drawing/2014/main" val="544433975"/>
                    </a:ext>
                  </a:extLst>
                </a:gridCol>
                <a:gridCol w="562990">
                  <a:extLst>
                    <a:ext uri="{9D8B030D-6E8A-4147-A177-3AD203B41FA5}">
                      <a16:colId xmlns:a16="http://schemas.microsoft.com/office/drawing/2014/main" val="2848758698"/>
                    </a:ext>
                  </a:extLst>
                </a:gridCol>
                <a:gridCol w="562990">
                  <a:extLst>
                    <a:ext uri="{9D8B030D-6E8A-4147-A177-3AD203B41FA5}">
                      <a16:colId xmlns:a16="http://schemas.microsoft.com/office/drawing/2014/main" val="1604372949"/>
                    </a:ext>
                  </a:extLst>
                </a:gridCol>
              </a:tblGrid>
              <a:tr h="184152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Joy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Sadness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/>
                        <a:t>Antcpation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Surprise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Anger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Fear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Disgust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Trust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45122"/>
                  </a:ext>
                </a:extLst>
              </a:tr>
              <a:tr h="184152">
                <a:tc gridSpan="10"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Writer Emotions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136089"/>
                  </a:ext>
                </a:extLst>
              </a:tr>
              <a:tr h="1841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BERT</a:t>
                      </a:r>
                      <a:r>
                        <a:rPr lang="en-US" sz="1000" i="1" baseline="30000" dirty="0"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0.486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0.581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828716"/>
                  </a:ext>
                </a:extLst>
              </a:tr>
              <a:tr h="18415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BERT+</a:t>
                      </a:r>
                    </a:p>
                    <a:p>
                      <a:pPr algn="ctr"/>
                      <a:r>
                        <a:rPr lang="en-US" sz="8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ReLU</a:t>
                      </a:r>
                      <a:r>
                        <a:rPr lang="en-US" sz="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(Our)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0.614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0.482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0.613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0.701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0.591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53872"/>
                  </a:ext>
                </a:extLst>
              </a:tr>
              <a:tr h="0">
                <a:tc gridSpan="10"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603556"/>
                  </a:ext>
                </a:extLst>
              </a:tr>
              <a:tr h="184152">
                <a:tc gridSpan="10"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Reader Emotions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129132"/>
                  </a:ext>
                </a:extLst>
              </a:tr>
              <a:tr h="1841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BERT</a:t>
                      </a:r>
                      <a:r>
                        <a:rPr lang="en-US" sz="1000" i="1" baseline="30000" dirty="0"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464798"/>
                  </a:ext>
                </a:extLst>
              </a:tr>
              <a:tr h="1841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BERT+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ReLU</a:t>
                      </a:r>
                      <a:r>
                        <a:rPr lang="en-US" sz="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(Our)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0.186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0342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BDE6CF0-3372-472A-3E6D-3294A28B897F}"/>
              </a:ext>
            </a:extLst>
          </p:cNvPr>
          <p:cNvSpPr txBox="1"/>
          <p:nvPr/>
        </p:nvSpPr>
        <p:spPr>
          <a:xfrm>
            <a:off x="5403035" y="2418119"/>
            <a:ext cx="60953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Table 1. Mean-squared errors for WRIME test split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29992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549D-F772-4DD0-ACC8-0EBB616A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HDBSCAN</a:t>
            </a:r>
            <a:br>
              <a:rPr lang="en-US" sz="3200" dirty="0">
                <a:solidFill>
                  <a:schemeClr val="accent1">
                    <a:lumMod val="75000"/>
                  </a:schemeClr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Density-based Clustering algorithm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HP Simplified Jpan" panose="020B0500000000000000" pitchFamily="34" charset="-128"/>
              <a:ea typeface="HP Simplified Jpan" panose="020B0500000000000000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27BF9-0465-4820-9727-AA5FA442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BB2C-8C68-4E68-8E71-E733A80FED53}" type="slidenum">
              <a:rPr lang="en-US" smtClean="0"/>
              <a:t>7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29953B9-3A0C-90C7-B6DF-DC2F2E7D4765}"/>
              </a:ext>
            </a:extLst>
          </p:cNvPr>
          <p:cNvSpPr txBox="1">
            <a:spLocks/>
          </p:cNvSpPr>
          <p:nvPr/>
        </p:nvSpPr>
        <p:spPr>
          <a:xfrm>
            <a:off x="1193037" y="1845734"/>
            <a:ext cx="996264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608" lvl="1" indent="0">
              <a:spcBef>
                <a:spcPts val="600"/>
              </a:spcBef>
              <a:buNone/>
            </a:pPr>
            <a:endParaRPr lang="en-US" dirty="0"/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792E3484-BA42-C4AD-9173-FACC8FCF348F}"/>
              </a:ext>
            </a:extLst>
          </p:cNvPr>
          <p:cNvSpPr txBox="1">
            <a:spLocks/>
          </p:cNvSpPr>
          <p:nvPr/>
        </p:nvSpPr>
        <p:spPr>
          <a:xfrm>
            <a:off x="1393062" y="2096655"/>
            <a:ext cx="4350007" cy="37724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We use HDBSCAN to clusters the tweets’ emotion features.</a:t>
            </a:r>
            <a:r>
              <a:rPr lang="en-US" sz="1400" i="1" dirty="0">
                <a:solidFill>
                  <a:schemeClr val="accent2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400" b="1" i="1" dirty="0">
                <a:solidFill>
                  <a:schemeClr val="accent2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But WHY?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i="1" dirty="0">
              <a:solidFill>
                <a:schemeClr val="accent2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The </a:t>
            </a:r>
            <a:r>
              <a:rPr lang="en-US" sz="1400" b="1" dirty="0">
                <a:solidFill>
                  <a:schemeClr val="accent2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data is sparse</a:t>
            </a:r>
            <a:r>
              <a:rPr lang="en-US" sz="1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which means </a:t>
            </a:r>
            <a:r>
              <a:rPr lang="en-US" sz="1400" b="1" dirty="0">
                <a:solidFill>
                  <a:schemeClr val="accent2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using point-based clustering method may not be optimal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22C392-EBFF-B866-43A1-FCF3120D8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458" y="2541913"/>
            <a:ext cx="2972474" cy="28819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BB9C59-AA36-39D1-F46E-54CF99674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836" y="4003348"/>
            <a:ext cx="2664976" cy="17418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B66D14-C79B-4A0D-0655-2467ECC45692}"/>
              </a:ext>
            </a:extLst>
          </p:cNvPr>
          <p:cNvSpPr txBox="1"/>
          <p:nvPr/>
        </p:nvSpPr>
        <p:spPr>
          <a:xfrm>
            <a:off x="2620683" y="4100172"/>
            <a:ext cx="218789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C0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Using </a:t>
            </a:r>
            <a:r>
              <a:rPr lang="en-US" sz="1050" dirty="0" err="1">
                <a:solidFill>
                  <a:srgbClr val="C0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Kmeans</a:t>
            </a:r>
            <a:r>
              <a:rPr lang="en-US" sz="1050" dirty="0">
                <a:solidFill>
                  <a:srgbClr val="C0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and elbow criterion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C0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didn’t produce any elbow at all!</a:t>
            </a:r>
          </a:p>
        </p:txBody>
      </p:sp>
    </p:spTree>
    <p:extLst>
      <p:ext uri="{BB962C8B-B14F-4D97-AF65-F5344CB8AC3E}">
        <p14:creationId xmlns:p14="http://schemas.microsoft.com/office/powerpoint/2010/main" val="500565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549D-F772-4DD0-ACC8-0EBB616A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HDBSCAN</a:t>
            </a:r>
            <a:br>
              <a:rPr lang="en-US" sz="3200" dirty="0">
                <a:solidFill>
                  <a:schemeClr val="accent1">
                    <a:lumMod val="75000"/>
                  </a:schemeClr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Density-based Clustering algorithm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HP Simplified Jpan" panose="020B0500000000000000" pitchFamily="34" charset="-128"/>
              <a:ea typeface="HP Simplified Jpan" panose="020B0500000000000000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27BF9-0465-4820-9727-AA5FA442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BB2C-8C68-4E68-8E71-E733A80FED53}" type="slidenum">
              <a:rPr lang="en-US" smtClean="0"/>
              <a:t>8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29953B9-3A0C-90C7-B6DF-DC2F2E7D4765}"/>
              </a:ext>
            </a:extLst>
          </p:cNvPr>
          <p:cNvSpPr txBox="1">
            <a:spLocks/>
          </p:cNvSpPr>
          <p:nvPr/>
        </p:nvSpPr>
        <p:spPr>
          <a:xfrm>
            <a:off x="1193037" y="1845734"/>
            <a:ext cx="996264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608" lvl="1" indent="0">
              <a:spcBef>
                <a:spcPts val="600"/>
              </a:spcBef>
              <a:buNone/>
            </a:pPr>
            <a:endParaRPr lang="en-US" dirty="0"/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792E3484-BA42-C4AD-9173-FACC8FCF348F}"/>
              </a:ext>
            </a:extLst>
          </p:cNvPr>
          <p:cNvSpPr txBox="1">
            <a:spLocks/>
          </p:cNvSpPr>
          <p:nvPr/>
        </p:nvSpPr>
        <p:spPr>
          <a:xfrm>
            <a:off x="1400175" y="2096655"/>
            <a:ext cx="4142869" cy="37724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From HDBSCAN we got </a:t>
            </a:r>
            <a:r>
              <a:rPr lang="en-US" sz="1400" b="1" dirty="0">
                <a:solidFill>
                  <a:schemeClr val="accent2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7 clusters</a:t>
            </a:r>
            <a:r>
              <a:rPr lang="en-US" sz="1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which we will analyze if it is “Serious” or “Not Serious”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However, due to the nature of HDBSCAN, some of data points won’t belong to any class (only 75.42% are labelled)</a:t>
            </a:r>
            <a:endParaRPr lang="en-US" sz="1400" dirty="0">
              <a:solidFill>
                <a:schemeClr val="accent2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F2BBCC-CB03-6E08-E3ED-0D34EAAD9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20343" y="2535992"/>
            <a:ext cx="2958025" cy="28819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0558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549D-F772-4DD0-ACC8-0EBB616A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Cluster 1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HP Simplified Jpan" panose="020B0500000000000000" pitchFamily="34" charset="-128"/>
              <a:ea typeface="HP Simplified Jpan" panose="020B0500000000000000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27BF9-0465-4820-9727-AA5FA442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BB2C-8C68-4E68-8E71-E733A80FED53}" type="slidenum">
              <a:rPr lang="en-US" smtClean="0"/>
              <a:t>9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29953B9-3A0C-90C7-B6DF-DC2F2E7D4765}"/>
              </a:ext>
            </a:extLst>
          </p:cNvPr>
          <p:cNvSpPr txBox="1">
            <a:spLocks/>
          </p:cNvSpPr>
          <p:nvPr/>
        </p:nvSpPr>
        <p:spPr>
          <a:xfrm>
            <a:off x="1193037" y="1845734"/>
            <a:ext cx="996264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608" lvl="1" indent="0">
              <a:spcBef>
                <a:spcPts val="600"/>
              </a:spcBef>
              <a:buNone/>
            </a:pPr>
            <a:endParaRPr lang="en-US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D59320B7-AC03-6159-0D44-880E16E532B7}"/>
              </a:ext>
            </a:extLst>
          </p:cNvPr>
          <p:cNvSpPr txBox="1">
            <a:spLocks/>
          </p:cNvSpPr>
          <p:nvPr/>
        </p:nvSpPr>
        <p:spPr>
          <a:xfrm>
            <a:off x="3863947" y="2237449"/>
            <a:ext cx="7344331" cy="366401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2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Characteristics: </a:t>
            </a:r>
          </a:p>
          <a:p>
            <a:pPr marL="464058" lvl="1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Super strong Joy</a:t>
            </a:r>
          </a:p>
          <a:p>
            <a:pPr marL="464058" lvl="1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Moderate Anticipation, Surprise, and Trust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2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2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Tweet samples: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ja-JP" alt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富士山いつ見ても感動する＊ そしてもうすぐ夢の国☆*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:.｡. o(≧▽≦)o .｡.:*☆ ... </a:t>
            </a:r>
            <a:r>
              <a:rPr lang="en-US" altLang="ja-JP" sz="12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Mt.Fuji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Impressed every time I see it * And soon the land of dreams ☆*:.｡.o(≧▽≦)o.｡.:*☆ ...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「仲良しメンバーと駅でばったり集合！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ja-JP" alt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人で楽しくご通勤ー♪ え？これから温泉？梓ずるい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Meet up at the station with good friends! The three of us have fun commuting♪ Eh? Hot springs from now on? Cunning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USER] </a:t>
            </a:r>
            <a:r>
              <a:rPr lang="ja-JP" alt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ゆいから飛んだよ 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(๑</a:t>
            </a:r>
            <a:r>
              <a:rPr lang="ja-JP" alt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･ิ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ټ</a:t>
            </a:r>
            <a:r>
              <a:rPr lang="ja-JP" alt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･ิ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๑)</a:t>
            </a:r>
            <a:r>
              <a:rPr lang="ja-JP" alt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めちゃめちゃ元気っす！＼</a:t>
            </a:r>
            <a:r>
              <a:rPr lang="en-US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(^o^)</a:t>
            </a:r>
            <a:r>
              <a:rPr lang="ja-JP" altLang="en-US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／おりんわ？</a:t>
            </a:r>
            <a:r>
              <a:rPr lang="ps-AF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428 [USER] Yui flew away (</a:t>
            </a:r>
            <a:r>
              <a:rPr lang="th-TH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๑</a:t>
            </a:r>
            <a:r>
              <a:rPr lang="ja-JP" altLang="th-TH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･</a:t>
            </a:r>
            <a:r>
              <a:rPr lang="ps-AF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icټ</a:t>
            </a:r>
            <a:r>
              <a:rPr lang="ja-JP" altLang="ps-AF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･</a:t>
            </a:r>
            <a:r>
              <a:rPr lang="ps-AF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ic</a:t>
            </a:r>
            <a:r>
              <a:rPr lang="th-TH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๑) </a:t>
            </a:r>
            <a:r>
              <a:rPr lang="ps-AF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I'm so energetic! </a:t>
            </a:r>
            <a:r>
              <a:rPr lang="ja-JP" altLang="ps-AF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＼</a:t>
            </a:r>
            <a:r>
              <a:rPr lang="ps-AF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(^o^)</a:t>
            </a:r>
            <a:r>
              <a:rPr lang="ja-JP" altLang="ps-AF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／ </a:t>
            </a:r>
            <a:r>
              <a:rPr lang="ps-AF" altLang="ja-JP" sz="1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Orinwa?</a:t>
            </a:r>
            <a:endParaRPr lang="en-US" altLang="ja-JP" sz="12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chemeClr val="accent2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2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Conclusion: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This cluster consists of normal daily life tweets, so we consider this cluster as </a:t>
            </a:r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NOT SERIOUS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2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2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2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B3BF87-0AFB-98FD-C71A-8F52CD970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37" y="2041964"/>
            <a:ext cx="2080202" cy="1815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0E0DC9-C1EA-C4F1-5387-093A4962F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989" y="2058149"/>
            <a:ext cx="2043250" cy="1815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DB2805B-AEFF-40B9-B185-3B1333848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438" y="4171508"/>
            <a:ext cx="2027593" cy="204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795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30184</TotalTime>
  <Words>2524</Words>
  <Application>Microsoft Office PowerPoint</Application>
  <PresentationFormat>Widescreen</PresentationFormat>
  <Paragraphs>270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Calibri (Body)</vt:lpstr>
      <vt:lpstr>HP Simplified Jpan</vt:lpstr>
      <vt:lpstr>HP Simplified Jpan Light</vt:lpstr>
      <vt:lpstr>Calibri</vt:lpstr>
      <vt:lpstr>Calibri Light</vt:lpstr>
      <vt:lpstr>Consolas</vt:lpstr>
      <vt:lpstr>HP Simplified</vt:lpstr>
      <vt:lpstr>HP Simplified Light</vt:lpstr>
      <vt:lpstr>Retrospect</vt:lpstr>
      <vt:lpstr>emoBERT-HDBSCAN emotion-based serious tweets detection</vt:lpstr>
      <vt:lpstr>Problem Definition</vt:lpstr>
      <vt:lpstr>Why using Emotions?</vt:lpstr>
      <vt:lpstr>emoBERT-HDBSCAN</vt:lpstr>
      <vt:lpstr>emoBERT BERT-Based emotion extractor</vt:lpstr>
      <vt:lpstr>emoBERT BERT-Based emotion extractor</vt:lpstr>
      <vt:lpstr>HDBSCAN Density-based Clustering algorithm</vt:lpstr>
      <vt:lpstr>HDBSCAN Density-based Clustering algorithm</vt:lpstr>
      <vt:lpstr>Cluster 1</vt:lpstr>
      <vt:lpstr>Cluster 2</vt:lpstr>
      <vt:lpstr>Cluster 3</vt:lpstr>
      <vt:lpstr>Cluster 4</vt:lpstr>
      <vt:lpstr>Cluster 5</vt:lpstr>
      <vt:lpstr>Cluster 6</vt:lpstr>
      <vt:lpstr>Cluster 7</vt:lpstr>
      <vt:lpstr>Conclusion</vt:lpstr>
      <vt:lpstr>Thank you, QnA time!</vt:lpstr>
      <vt:lpstr>Appendix Emotion Level</vt:lpstr>
      <vt:lpstr>Appendix Dictionary-based emotion</vt:lpstr>
      <vt:lpstr>Appendix Dictionary-based emotion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Michael</dc:creator>
  <cp:lastModifiedBy>Vincent Michael</cp:lastModifiedBy>
  <cp:revision>779</cp:revision>
  <dcterms:created xsi:type="dcterms:W3CDTF">2021-12-22T13:35:53Z</dcterms:created>
  <dcterms:modified xsi:type="dcterms:W3CDTF">2023-01-10T15:07:32Z</dcterms:modified>
</cp:coreProperties>
</file>