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5143500" cx="9144000"/>
  <p:notesSz cx="6858000" cy="9144000"/>
  <p:embeddedFontLst>
    <p:embeddedFont>
      <p:font typeface="Ubuntu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Ubuntu-bold.fntdata"/><Relationship Id="rId21" Type="http://schemas.openxmlformats.org/officeDocument/2006/relationships/slide" Target="slides/slide17.xml"/><Relationship Id="rId65" Type="http://schemas.openxmlformats.org/officeDocument/2006/relationships/font" Target="fonts/Ubuntu-regular.fntdata"/><Relationship Id="rId24" Type="http://schemas.openxmlformats.org/officeDocument/2006/relationships/slide" Target="slides/slide20.xml"/><Relationship Id="rId68" Type="http://schemas.openxmlformats.org/officeDocument/2006/relationships/font" Target="fonts/Ubuntu-boldItalic.fntdata"/><Relationship Id="rId23" Type="http://schemas.openxmlformats.org/officeDocument/2006/relationships/slide" Target="slides/slide19.xml"/><Relationship Id="rId67" Type="http://schemas.openxmlformats.org/officeDocument/2006/relationships/font" Target="fonts/Ubuntu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161 Midterm 2 Review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Grant Ho, Frank Li, Rishabh Poddar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1705650" y="2588725"/>
            <a:ext cx="7126800" cy="19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effect in this scenario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Bob can read Alice’s messages, but so can Eve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Bob will not be able to read Alice’s messages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3410" r="3410" t="0"/>
          <a:stretch/>
        </p:blipFill>
        <p:spPr>
          <a:xfrm>
            <a:off x="311700" y="1152475"/>
            <a:ext cx="8520597" cy="1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1705650" y="2588725"/>
            <a:ext cx="7126800" cy="19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No effect in this scenario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Bob can read Alice’s messages, but so can Eve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B7B7B7"/>
              </a:buClr>
            </a:pPr>
            <a:r>
              <a:rPr lang="en">
                <a:solidFill>
                  <a:srgbClr val="B7B7B7"/>
                </a:solidFill>
              </a:rPr>
              <a:t>Bob will not be able to read Alice’s messages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 b="0" l="3410" r="3410" t="0"/>
          <a:stretch/>
        </p:blipFill>
        <p:spPr>
          <a:xfrm>
            <a:off x="311700" y="1152475"/>
            <a:ext cx="8520597" cy="13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629575" y="2695475"/>
            <a:ext cx="2660100" cy="18648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Alice’s keys : n</a:t>
            </a:r>
            <a:r>
              <a:rPr baseline="-25000" lang="en"/>
              <a:t>A</a:t>
            </a:r>
            <a:r>
              <a:rPr lang="en"/>
              <a:t>, e</a:t>
            </a:r>
            <a:r>
              <a:rPr baseline="-25000" lang="en"/>
              <a:t>A</a:t>
            </a:r>
            <a:r>
              <a:rPr lang="en"/>
              <a:t> and</a:t>
            </a:r>
            <a:r>
              <a:rPr lang="en"/>
              <a:t> d</a:t>
            </a:r>
            <a:r>
              <a:rPr baseline="-25000" lang="en"/>
              <a:t>A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If e</a:t>
            </a:r>
            <a:r>
              <a:rPr baseline="-25000" lang="en"/>
              <a:t>A</a:t>
            </a:r>
            <a:r>
              <a:rPr lang="en"/>
              <a:t> = 1, then d</a:t>
            </a:r>
            <a:r>
              <a:rPr baseline="-25000" lang="en"/>
              <a:t>A</a:t>
            </a:r>
            <a:r>
              <a:rPr lang="en"/>
              <a:t>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Bob’s keys : n</a:t>
            </a:r>
            <a:r>
              <a:rPr baseline="-25000" lang="en"/>
              <a:t>B</a:t>
            </a:r>
            <a:r>
              <a:rPr lang="en"/>
              <a:t>, e</a:t>
            </a:r>
            <a:r>
              <a:rPr baseline="-25000" lang="en"/>
              <a:t>B</a:t>
            </a:r>
            <a:r>
              <a:rPr lang="en"/>
              <a:t> and d</a:t>
            </a:r>
            <a:r>
              <a:rPr baseline="-25000" lang="en"/>
              <a:t>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→ B : M</a:t>
            </a:r>
            <a:r>
              <a:rPr baseline="30000" lang="en"/>
              <a:t>eB</a:t>
            </a:r>
            <a:r>
              <a:rPr lang="en"/>
              <a:t> mod 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31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>
            <p:ph idx="1" type="body"/>
          </p:nvPr>
        </p:nvSpPr>
        <p:spPr>
          <a:xfrm>
            <a:off x="1705650" y="2588725"/>
            <a:ext cx="7126800" cy="19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effect in this scenario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Bob can read Alice’s messages, but so can Eve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Bob will not be able to read Alice’s messages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131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" type="body"/>
          </p:nvPr>
        </p:nvSpPr>
        <p:spPr>
          <a:xfrm>
            <a:off x="1705650" y="2588725"/>
            <a:ext cx="7126800" cy="19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No effect in this scenario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Bob can read Alice’s messages, but so can Eve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Bob will not be able to read Alice’s messages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6009600" y="605475"/>
            <a:ext cx="2660100" cy="18648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Alice’s keys : n</a:t>
            </a:r>
            <a:r>
              <a:rPr baseline="-25000" lang="en"/>
              <a:t>A</a:t>
            </a:r>
            <a:r>
              <a:rPr lang="en"/>
              <a:t>, e</a:t>
            </a:r>
            <a:r>
              <a:rPr baseline="-25000" lang="en"/>
              <a:t>A</a:t>
            </a:r>
            <a:r>
              <a:rPr lang="en"/>
              <a:t> and d</a:t>
            </a:r>
            <a:r>
              <a:rPr baseline="-25000" lang="en"/>
              <a:t>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Bob’s keys : n</a:t>
            </a:r>
            <a:r>
              <a:rPr baseline="-25000" lang="en"/>
              <a:t>B</a:t>
            </a:r>
            <a:r>
              <a:rPr lang="en"/>
              <a:t>, e</a:t>
            </a:r>
            <a:r>
              <a:rPr baseline="-25000" lang="en"/>
              <a:t>B</a:t>
            </a:r>
            <a:r>
              <a:rPr lang="en"/>
              <a:t> and d</a:t>
            </a:r>
            <a:r>
              <a:rPr baseline="-25000" lang="en"/>
              <a:t>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If e</a:t>
            </a:r>
            <a:r>
              <a:rPr baseline="-25000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= 1, then d</a:t>
            </a:r>
            <a:r>
              <a:rPr baseline="-25000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 → B : M</a:t>
            </a:r>
            <a:r>
              <a:rPr baseline="30000" lang="en"/>
              <a:t>eB</a:t>
            </a:r>
            <a:r>
              <a:rPr lang="en"/>
              <a:t> mod 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 = M</a:t>
            </a:r>
            <a:r>
              <a:rPr baseline="30000" lang="en"/>
              <a:t>1</a:t>
            </a:r>
            <a:r>
              <a:rPr lang="en"/>
              <a:t> mod 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598" cy="162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" type="body"/>
          </p:nvPr>
        </p:nvSpPr>
        <p:spPr>
          <a:xfrm>
            <a:off x="645150" y="2818500"/>
            <a:ext cx="8187000" cy="19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effect in this scenario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Alice’s message will not verify to Bob as properly signed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Mallory can construct a message that appears to have a valid signature from Alice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598" cy="162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idx="1" type="body"/>
          </p:nvPr>
        </p:nvSpPr>
        <p:spPr>
          <a:xfrm>
            <a:off x="645150" y="2818500"/>
            <a:ext cx="8187000" cy="19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No effect in this scenario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Alice’s message will not verify to Bob as properly signed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Mallory can construct a message that appears to have a valid signature from Alice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009600" y="605475"/>
            <a:ext cx="2660100" cy="29739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Alice’s keys : n</a:t>
            </a:r>
            <a:r>
              <a:rPr baseline="-25000" lang="en"/>
              <a:t>A</a:t>
            </a:r>
            <a:r>
              <a:rPr lang="en"/>
              <a:t>, e</a:t>
            </a:r>
            <a:r>
              <a:rPr baseline="-25000" lang="en"/>
              <a:t>A</a:t>
            </a:r>
            <a:r>
              <a:rPr lang="en"/>
              <a:t> and d</a:t>
            </a:r>
            <a:r>
              <a:rPr baseline="-25000" lang="en"/>
              <a:t>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If e</a:t>
            </a:r>
            <a:r>
              <a:rPr baseline="-25000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= 1, then d</a:t>
            </a:r>
            <a:r>
              <a:rPr baseline="-25000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Bob’s keys : n</a:t>
            </a:r>
            <a:r>
              <a:rPr baseline="-25000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e</a:t>
            </a:r>
            <a:r>
              <a:rPr baseline="-25000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and d</a:t>
            </a:r>
            <a:r>
              <a:rPr baseline="-25000" lang="en">
                <a:solidFill>
                  <a:schemeClr val="dk1"/>
                </a:solidFill>
              </a:rPr>
              <a:t>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→ B : M, 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 = H(M)</a:t>
            </a:r>
            <a:r>
              <a:rPr baseline="30000" lang="en"/>
              <a:t>dA</a:t>
            </a:r>
            <a:r>
              <a:rPr lang="en"/>
              <a:t> mod 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   = H(M)</a:t>
            </a:r>
            <a:r>
              <a:rPr baseline="30000" lang="en"/>
              <a:t>1</a:t>
            </a:r>
            <a:r>
              <a:rPr lang="en"/>
              <a:t> mod 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Mallory can create (M’, S’)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S’ = H(M’) mod 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598" cy="156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>
            <p:ph idx="1" type="body"/>
          </p:nvPr>
        </p:nvSpPr>
        <p:spPr>
          <a:xfrm>
            <a:off x="645150" y="2818500"/>
            <a:ext cx="8187000" cy="19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No effect in this scenario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Alice’s message will not verify to Bob as properly signed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Mallory can construct a message that appears to have a valid signature from Alice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598" cy="156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>
            <p:ph idx="1" type="body"/>
          </p:nvPr>
        </p:nvSpPr>
        <p:spPr>
          <a:xfrm>
            <a:off x="645150" y="2818500"/>
            <a:ext cx="8187000" cy="198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lr>
                <a:srgbClr val="0000FF"/>
              </a:buClr>
            </a:pPr>
            <a:r>
              <a:rPr lang="en">
                <a:solidFill>
                  <a:srgbClr val="0000FF"/>
                </a:solidFill>
              </a:rPr>
              <a:t>No effect in this scenario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Alice’s message will not verify to Bob as properly signed</a:t>
            </a:r>
          </a:p>
          <a:p>
            <a:pPr indent="-228600" lvl="0" marL="457200" rtl="0">
              <a:lnSpc>
                <a:spcPct val="100000"/>
              </a:lnSpc>
              <a:spcBef>
                <a:spcPts val="1000"/>
              </a:spcBef>
              <a:buClr>
                <a:srgbClr val="CCCCCC"/>
              </a:buClr>
            </a:pPr>
            <a:r>
              <a:rPr lang="en">
                <a:solidFill>
                  <a:srgbClr val="CCCCCC"/>
                </a:solidFill>
              </a:rPr>
              <a:t>Mallory can construct a message that appears to have a valid signature from Alice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009600" y="605475"/>
            <a:ext cx="2660100" cy="22491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Alice’s keys : n</a:t>
            </a:r>
            <a:r>
              <a:rPr baseline="-25000" lang="en"/>
              <a:t>A</a:t>
            </a:r>
            <a:r>
              <a:rPr lang="en"/>
              <a:t>, e</a:t>
            </a:r>
            <a:r>
              <a:rPr baseline="-25000" lang="en"/>
              <a:t>A</a:t>
            </a:r>
            <a:r>
              <a:rPr lang="en"/>
              <a:t> and d</a:t>
            </a:r>
            <a:r>
              <a:rPr baseline="-25000" lang="en"/>
              <a:t>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Bob’s keys : n</a:t>
            </a:r>
            <a:r>
              <a:rPr baseline="-25000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e</a:t>
            </a:r>
            <a:r>
              <a:rPr baseline="-25000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and d</a:t>
            </a:r>
            <a:r>
              <a:rPr baseline="-25000" lang="en">
                <a:solidFill>
                  <a:schemeClr val="dk1"/>
                </a:solidFill>
              </a:rPr>
              <a:t>B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If e</a:t>
            </a:r>
            <a:r>
              <a:rPr baseline="-25000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= 1, then d</a:t>
            </a:r>
            <a:r>
              <a:rPr baseline="-25000" lang="en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 → B : M, 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S = H(M)</a:t>
            </a:r>
            <a:r>
              <a:rPr baseline="30000" lang="en"/>
              <a:t>dA</a:t>
            </a:r>
            <a:r>
              <a:rPr lang="en"/>
              <a:t> mod 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0" y="1346924"/>
            <a:ext cx="8160599" cy="79844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50" y="1346924"/>
            <a:ext cx="8160599" cy="79844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4286250" y="2757350"/>
            <a:ext cx="2889900" cy="892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Bob needs Alice’s private key to decrypt</a:t>
            </a:r>
          </a:p>
        </p:txBody>
      </p:sp>
      <p:sp>
        <p:nvSpPr>
          <p:cNvPr id="183" name="Shape 183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Alice’s key pair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key = (n, 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Private key =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RSA (Confidentiality)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3596925" y="1590775"/>
            <a:ext cx="1917900" cy="6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e, d such that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X = X</a:t>
            </a:r>
            <a:r>
              <a:rPr baseline="30000" lang="en"/>
              <a:t>e.d</a:t>
            </a:r>
            <a:r>
              <a:rPr lang="en"/>
              <a:t> mod 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74899"/>
            <a:ext cx="8520600" cy="101172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None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374899"/>
            <a:ext cx="8520600" cy="101172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4286250" y="2757350"/>
            <a:ext cx="2889900" cy="892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Alice</a:t>
            </a:r>
            <a:r>
              <a:rPr lang="en"/>
              <a:t> needs Bob’s private key to sign</a:t>
            </a:r>
          </a:p>
        </p:txBody>
      </p:sp>
      <p:sp>
        <p:nvSpPr>
          <p:cNvPr id="202" name="Shape 202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7750"/>
            <a:ext cx="8422249" cy="112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7750"/>
            <a:ext cx="8422249" cy="112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286250" y="2757350"/>
            <a:ext cx="2889900" cy="146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Bob needs Alice’s private key to decrypt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Alice needs Bob’s private key to sign</a:t>
            </a:r>
          </a:p>
        </p:txBody>
      </p:sp>
      <p:sp>
        <p:nvSpPr>
          <p:cNvPr id="221" name="Shape 221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25" y="1457300"/>
            <a:ext cx="8520600" cy="97343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B7B7B7"/>
              </a:buClr>
              <a:buAutoNum type="arabicPeriod"/>
            </a:pPr>
            <a:r>
              <a:rPr lang="en">
                <a:solidFill>
                  <a:srgbClr val="B7B7B7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25" y="1457300"/>
            <a:ext cx="8520600" cy="97343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75" y="1329349"/>
            <a:ext cx="8520601" cy="106769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657425" y="2474525"/>
            <a:ext cx="2889900" cy="468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Assume M is single block msg</a:t>
            </a:r>
          </a:p>
        </p:txBody>
      </p:sp>
      <p:sp>
        <p:nvSpPr>
          <p:cNvPr id="249" name="Shape 249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75" y="1329349"/>
            <a:ext cx="8520601" cy="106769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4286250" y="2757350"/>
            <a:ext cx="2889900" cy="146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Only encryption; does not provide integrity or authentication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Alice doesn’t sign, hence no non-repudiation</a:t>
            </a:r>
          </a:p>
        </p:txBody>
      </p:sp>
      <p:sp>
        <p:nvSpPr>
          <p:cNvPr id="259" name="Shape 259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367850"/>
            <a:ext cx="8520598" cy="10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00" y="1367850"/>
            <a:ext cx="8520598" cy="10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4286250" y="2757350"/>
            <a:ext cx="2889900" cy="1467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Only encryption (stream cipher); does not provide integrity or authentication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Alice doesn’t sign, hence no non-repudiation</a:t>
            </a:r>
          </a:p>
        </p:txBody>
      </p:sp>
      <p:sp>
        <p:nvSpPr>
          <p:cNvPr id="278" name="Shape 278"/>
          <p:cNvSpPr/>
          <p:nvPr/>
        </p:nvSpPr>
        <p:spPr>
          <a:xfrm>
            <a:off x="302000" y="117970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Alice’s key pair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key = (n, 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Private key =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RSA (Confidentiality)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596925" y="1590775"/>
            <a:ext cx="1917900" cy="6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e, d such that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X = X</a:t>
            </a:r>
            <a:r>
              <a:rPr baseline="30000" lang="en"/>
              <a:t>e.d</a:t>
            </a:r>
            <a:r>
              <a:rPr lang="en"/>
              <a:t> mod n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225825" y="2465575"/>
            <a:ext cx="2660100" cy="2103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Pick primes p, q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n = pq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φ(n) = (p-1)(q-1)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Pick 2 &lt; e &lt; </a:t>
            </a:r>
            <a:r>
              <a:rPr lang="en">
                <a:solidFill>
                  <a:schemeClr val="dk1"/>
                </a:solidFill>
              </a:rPr>
              <a:t>φ(n)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Compute d such that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e.d = 1 mod φ(n)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aseline="-25000"/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687"/>
            <a:ext cx="8520601" cy="11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/>
          <p:nvPr/>
        </p:nvSpPr>
        <p:spPr>
          <a:xfrm>
            <a:off x="132125" y="1017725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None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687"/>
            <a:ext cx="8520601" cy="116506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4286250" y="2757350"/>
            <a:ext cx="2889900" cy="19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ncryption provides confidentiality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MAC provides integrity + authentication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Alice doesn’t sign ciphertext, hence no non-repudiation</a:t>
            </a:r>
          </a:p>
        </p:txBody>
      </p:sp>
      <p:sp>
        <p:nvSpPr>
          <p:cNvPr id="297" name="Shape 297"/>
          <p:cNvSpPr/>
          <p:nvPr/>
        </p:nvSpPr>
        <p:spPr>
          <a:xfrm>
            <a:off x="132125" y="1017725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/>
            </a:pPr>
            <a:r>
              <a:rPr lang="en">
                <a:solidFill>
                  <a:srgbClr val="000000"/>
                </a:solidFill>
              </a:rPr>
              <a:t>None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50" y="1511224"/>
            <a:ext cx="8616700" cy="86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Shape 306"/>
          <p:cNvSpPr/>
          <p:nvPr/>
        </p:nvSpPr>
        <p:spPr>
          <a:xfrm>
            <a:off x="194425" y="130085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2598725"/>
            <a:ext cx="8520600" cy="1970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Broken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Confidentiality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Integrity</a:t>
            </a:r>
          </a:p>
          <a:p>
            <a:pPr indent="-228600" lvl="0" marL="457200" rtl="0">
              <a:spcBef>
                <a:spcPts val="0"/>
              </a:spcBef>
              <a:buClr>
                <a:srgbClr val="0000FF"/>
              </a:buClr>
              <a:buAutoNum type="arabicPeriod"/>
            </a:pPr>
            <a:r>
              <a:rPr lang="en">
                <a:solidFill>
                  <a:srgbClr val="0000FF"/>
                </a:solidFill>
              </a:rPr>
              <a:t>Authentication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Non-repudiation</a:t>
            </a:r>
          </a:p>
          <a:p>
            <a:pPr indent="-228600" lvl="0" marL="457200" rtl="0">
              <a:spcBef>
                <a:spcPts val="0"/>
              </a:spcBef>
              <a:buClr>
                <a:srgbClr val="CCCCCC"/>
              </a:buClr>
              <a:buAutoNum type="arabicPeriod"/>
            </a:pPr>
            <a:r>
              <a:rPr lang="en">
                <a:solidFill>
                  <a:srgbClr val="CCCCCC"/>
                </a:solidFill>
              </a:rPr>
              <a:t>None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94425" y="1511225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50" y="1511224"/>
            <a:ext cx="8616700" cy="86629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/>
        </p:nvSpPr>
        <p:spPr>
          <a:xfrm>
            <a:off x="4286250" y="2757350"/>
            <a:ext cx="2889900" cy="1900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Encryption provides confidentiality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MAC provides integrity + authentication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Alice doesn’t sign, hence no non-repudiation</a:t>
            </a:r>
          </a:p>
        </p:txBody>
      </p:sp>
      <p:sp>
        <p:nvSpPr>
          <p:cNvPr id="316" name="Shape 316"/>
          <p:cNvSpPr/>
          <p:nvPr/>
        </p:nvSpPr>
        <p:spPr>
          <a:xfrm>
            <a:off x="194425" y="1300850"/>
            <a:ext cx="339900" cy="31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 (SP 14 - Final)</a:t>
            </a:r>
          </a:p>
        </p:txBody>
      </p:sp>
      <p:pic>
        <p:nvPicPr>
          <p:cNvPr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87" y="1131100"/>
            <a:ext cx="77404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450"/>
            <a:ext cx="8839201" cy="935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450"/>
            <a:ext cx="8839201" cy="93571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1406825" y="4351175"/>
            <a:ext cx="6149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Yes, she’s on-path and can see A’s TCP seq #, so can inject a valid forged RST packet to J.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450"/>
            <a:ext cx="8839200" cy="8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450"/>
            <a:ext cx="8839200" cy="87729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1406825" y="4351175"/>
            <a:ext cx="6149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Yes, she’s on-path and can see A’s TCP seq #, so can inject valid forged data packet to J.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58" name="Shape 3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450"/>
            <a:ext cx="8839202" cy="89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Alice’s key pair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key = (n, 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Private key =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Bob </a:t>
            </a:r>
            <a:r>
              <a:rPr lang="en">
                <a:solidFill>
                  <a:srgbClr val="FF0000"/>
                </a:solidFill>
              </a:rPr>
              <a:t>encrypts</a:t>
            </a:r>
            <a:r>
              <a:rPr lang="en">
                <a:solidFill>
                  <a:srgbClr val="000000"/>
                </a:solidFill>
              </a:rPr>
              <a:t> M using Alice’s </a:t>
            </a:r>
            <a:r>
              <a:rPr lang="en">
                <a:solidFill>
                  <a:srgbClr val="FF0000"/>
                </a:solidFill>
              </a:rPr>
              <a:t>public key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 = M</a:t>
            </a:r>
            <a:r>
              <a:rPr baseline="30000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mod 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Sends C to Alice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RSA (Confidentiality)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596925" y="1590775"/>
            <a:ext cx="1917900" cy="6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e, d such that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X = X</a:t>
            </a:r>
            <a:r>
              <a:rPr baseline="30000" lang="en"/>
              <a:t>e.d</a:t>
            </a:r>
            <a:r>
              <a:rPr lang="en"/>
              <a:t> mod 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450"/>
            <a:ext cx="8839202" cy="89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 txBox="1"/>
          <p:nvPr/>
        </p:nvSpPr>
        <p:spPr>
          <a:xfrm>
            <a:off x="1406825" y="4351175"/>
            <a:ext cx="6149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No, she’s off-path and must blindly guess A’s TCP seq #.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450"/>
            <a:ext cx="8839200" cy="1485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 txBox="1"/>
          <p:nvPr/>
        </p:nvSpPr>
        <p:spPr>
          <a:xfrm>
            <a:off x="1334149" y="3976425"/>
            <a:ext cx="6400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Yes, she’s on-path and can see A’s TCP seq # at C, and can inject spoofed data packets with correct seq #s from F to J.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5450"/>
            <a:ext cx="8839201" cy="150687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Shape 389"/>
          <p:cNvSpPr txBox="1"/>
          <p:nvPr/>
        </p:nvSpPr>
        <p:spPr>
          <a:xfrm>
            <a:off x="8742375" y="3679700"/>
            <a:ext cx="311700" cy="35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C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TCP Injection Practice Question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50" y="1115325"/>
            <a:ext cx="5311975" cy="21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366100" y="3732850"/>
            <a:ext cx="61491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Yes, b/c she’s on-path, and can still see seq #s in both directions at F (remember that the TCP acknowledgement field has the seq # of the receiver). So valid spoofed data packets can be injected at C sent to J.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Practice Question (FA16 - Midterm 2)</a:t>
            </a:r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831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Practice Question</a:t>
            </a:r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183195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1497450" y="3351150"/>
            <a:ext cx="61491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The additional records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Practice Question</a:t>
            </a:r>
          </a:p>
        </p:txBody>
      </p:sp>
      <p:pic>
        <p:nvPicPr>
          <p:cNvPr id="415" name="Shape 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72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Practice Question</a:t>
            </a:r>
          </a:p>
        </p:txBody>
      </p:sp>
      <p:pic>
        <p:nvPicPr>
          <p:cNvPr id="421" name="Shape 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72918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Shape 422"/>
          <p:cNvSpPr txBox="1"/>
          <p:nvPr/>
        </p:nvSpPr>
        <p:spPr>
          <a:xfrm>
            <a:off x="1497450" y="2101250"/>
            <a:ext cx="61491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Yes, it’s in the root’s bailiwick.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Practice Question</a:t>
            </a:r>
          </a:p>
        </p:txBody>
      </p:sp>
      <p:pic>
        <p:nvPicPr>
          <p:cNvPr id="428" name="Shape 4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4"/>
            <a:ext cx="8839199" cy="102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Alice’s key pair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key = (n, 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Private key =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Bob </a:t>
            </a:r>
            <a:r>
              <a:rPr lang="en">
                <a:solidFill>
                  <a:srgbClr val="FF0000"/>
                </a:solidFill>
              </a:rPr>
              <a:t>encrypts</a:t>
            </a:r>
            <a:r>
              <a:rPr lang="en">
                <a:solidFill>
                  <a:srgbClr val="000000"/>
                </a:solidFill>
              </a:rPr>
              <a:t> M using Alice’s </a:t>
            </a:r>
            <a:r>
              <a:rPr lang="en">
                <a:solidFill>
                  <a:srgbClr val="FF0000"/>
                </a:solidFill>
              </a:rPr>
              <a:t>public key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C = M</a:t>
            </a:r>
            <a:r>
              <a:rPr baseline="30000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mod 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Sends C to Alice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 </a:t>
            </a:r>
            <a:r>
              <a:rPr lang="en">
                <a:solidFill>
                  <a:srgbClr val="0000FF"/>
                </a:solidFill>
              </a:rPr>
              <a:t>decrypts</a:t>
            </a:r>
            <a:r>
              <a:rPr lang="en">
                <a:solidFill>
                  <a:srgbClr val="000000"/>
                </a:solidFill>
              </a:rPr>
              <a:t> C using her </a:t>
            </a:r>
            <a:r>
              <a:rPr lang="en">
                <a:solidFill>
                  <a:srgbClr val="0000FF"/>
                </a:solidFill>
              </a:rPr>
              <a:t>private key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M = C</a:t>
            </a:r>
            <a:r>
              <a:rPr baseline="30000"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mod n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RSA (Confidentiality)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596925" y="1590775"/>
            <a:ext cx="1917900" cy="6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e, d such that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X = X</a:t>
            </a:r>
            <a:r>
              <a:rPr baseline="30000" lang="en"/>
              <a:t>e.d</a:t>
            </a:r>
            <a:r>
              <a:rPr lang="en"/>
              <a:t> mod 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Practice Question</a:t>
            </a:r>
          </a:p>
        </p:txBody>
      </p:sp>
      <p:pic>
        <p:nvPicPr>
          <p:cNvPr id="434" name="Shape 4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4"/>
            <a:ext cx="8839199" cy="10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Shape 435"/>
          <p:cNvSpPr txBox="1"/>
          <p:nvPr/>
        </p:nvSpPr>
        <p:spPr>
          <a:xfrm>
            <a:off x="1497450" y="2558450"/>
            <a:ext cx="61491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Only the IP of adns1.berkeley.edu is saved, since the other is not in the .edu nameserver’s bailiwick.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Practice Question</a:t>
            </a:r>
          </a:p>
        </p:txBody>
      </p:sp>
      <p:pic>
        <p:nvPicPr>
          <p:cNvPr id="441" name="Shape 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4"/>
            <a:ext cx="8839202" cy="118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DNS Practice Question</a:t>
            </a:r>
          </a:p>
        </p:txBody>
      </p:sp>
      <p:pic>
        <p:nvPicPr>
          <p:cNvPr id="447" name="Shape 4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4"/>
            <a:ext cx="8839202" cy="118748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1497450" y="2787050"/>
            <a:ext cx="61491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32 bits, since you don’t randomize the destination port.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Spoofing (SP13 - Midterm 1)</a:t>
            </a:r>
          </a:p>
        </p:txBody>
      </p:sp>
      <p:pic>
        <p:nvPicPr>
          <p:cNvPr id="454" name="Shape 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850" y="1017724"/>
            <a:ext cx="6564300" cy="398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Spoofing</a:t>
            </a:r>
          </a:p>
        </p:txBody>
      </p:sp>
      <p:pic>
        <p:nvPicPr>
          <p:cNvPr id="460" name="Shape 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00" y="2232375"/>
            <a:ext cx="4290300" cy="26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Shape 4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786" y="1597025"/>
            <a:ext cx="4540088" cy="32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Spoofing</a:t>
            </a: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0" y="2744625"/>
            <a:ext cx="8839198" cy="239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950" y="0"/>
            <a:ext cx="6273350" cy="280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Spoofing</a:t>
            </a:r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7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Spoofing</a:t>
            </a:r>
          </a:p>
        </p:txBody>
      </p:sp>
      <p:pic>
        <p:nvPicPr>
          <p:cNvPr id="480" name="Shape 4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950" y="0"/>
            <a:ext cx="6273350" cy="280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960499"/>
            <a:ext cx="7578491" cy="20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Spoofing</a:t>
            </a:r>
          </a:p>
        </p:txBody>
      </p:sp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62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Spoofing</a:t>
            </a:r>
          </a:p>
        </p:txBody>
      </p:sp>
      <p:pic>
        <p:nvPicPr>
          <p:cNvPr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950" y="0"/>
            <a:ext cx="6273350" cy="280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Shape 4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2960499"/>
            <a:ext cx="7618351" cy="20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RSA (Integrity + Authentication)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Alice’s key pair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key = (n, 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Private key = 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596925" y="1590775"/>
            <a:ext cx="1917900" cy="6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e, d such that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X = X</a:t>
            </a:r>
            <a:r>
              <a:rPr baseline="30000" lang="en"/>
              <a:t>e.d</a:t>
            </a:r>
            <a:r>
              <a:rPr lang="en"/>
              <a:t> mod 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Spoofing</a:t>
            </a:r>
          </a:p>
        </p:txBody>
      </p:sp>
      <p:pic>
        <p:nvPicPr>
          <p:cNvPr id="500" name="Shape 5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763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RSA (Integrity + Authentication)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Alice’s key pair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key = (n, 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Private key =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 </a:t>
            </a:r>
            <a:r>
              <a:rPr lang="en">
                <a:solidFill>
                  <a:srgbClr val="0000FF"/>
                </a:solidFill>
              </a:rPr>
              <a:t>signs</a:t>
            </a:r>
            <a:r>
              <a:rPr lang="en">
                <a:solidFill>
                  <a:srgbClr val="000000"/>
                </a:solidFill>
              </a:rPr>
              <a:t> M using her </a:t>
            </a:r>
            <a:r>
              <a:rPr lang="en">
                <a:solidFill>
                  <a:srgbClr val="0000FF"/>
                </a:solidFill>
              </a:rPr>
              <a:t>private key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 = H(M)</a:t>
            </a:r>
            <a:r>
              <a:rPr baseline="30000"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mod 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Publishes (M, 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3596925" y="1590775"/>
            <a:ext cx="1917900" cy="6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e, d such that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X = X</a:t>
            </a:r>
            <a:r>
              <a:rPr baseline="30000" lang="en"/>
              <a:t>e.d</a:t>
            </a:r>
            <a:r>
              <a:rPr lang="en"/>
              <a:t> mod 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RSA (Integrity + Authentication)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Alice’s key pair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Public key = (n, e)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Private key = 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Alice </a:t>
            </a:r>
            <a:r>
              <a:rPr lang="en">
                <a:solidFill>
                  <a:srgbClr val="0000FF"/>
                </a:solidFill>
              </a:rPr>
              <a:t>signs</a:t>
            </a:r>
            <a:r>
              <a:rPr lang="en">
                <a:solidFill>
                  <a:srgbClr val="000000"/>
                </a:solidFill>
              </a:rPr>
              <a:t> M using her </a:t>
            </a:r>
            <a:r>
              <a:rPr lang="en">
                <a:solidFill>
                  <a:srgbClr val="0000FF"/>
                </a:solidFill>
              </a:rPr>
              <a:t>private key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S = H(M)</a:t>
            </a:r>
            <a:r>
              <a:rPr baseline="30000" lang="en">
                <a:solidFill>
                  <a:srgbClr val="00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mod 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Publishes (M, S)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Anyone can </a:t>
            </a:r>
            <a:r>
              <a:rPr lang="en">
                <a:solidFill>
                  <a:srgbClr val="FF0000"/>
                </a:solidFill>
              </a:rPr>
              <a:t>verify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signature using Alice’s </a:t>
            </a:r>
            <a:r>
              <a:rPr lang="en">
                <a:solidFill>
                  <a:srgbClr val="FF0000"/>
                </a:solidFill>
              </a:rPr>
              <a:t>public key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●"/>
            </a:pPr>
            <a:r>
              <a:rPr lang="en">
                <a:solidFill>
                  <a:srgbClr val="000000"/>
                </a:solidFill>
              </a:rPr>
              <a:t>H(M) = S</a:t>
            </a:r>
            <a:r>
              <a:rPr baseline="30000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mod n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596925" y="1590775"/>
            <a:ext cx="1917900" cy="61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e, d such that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X = X</a:t>
            </a:r>
            <a:r>
              <a:rPr baseline="30000" lang="en"/>
              <a:t>e.d</a:t>
            </a:r>
            <a:r>
              <a:rPr lang="en"/>
              <a:t> mod 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Crypto (Sp13 - Final)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6820" t="0"/>
          <a:stretch/>
        </p:blipFill>
        <p:spPr>
          <a:xfrm>
            <a:off x="353500" y="1101500"/>
            <a:ext cx="8520598" cy="31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