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y="5143500" cx="9144000"/>
  <p:notesSz cx="6858000" cy="9144000"/>
  <p:embeddedFontLst>
    <p:embeddedFont>
      <p:font typeface="Source Sans Pro Light"/>
      <p:regular r:id="rId39"/>
      <p:bold r:id="rId40"/>
      <p:italic r:id="rId41"/>
      <p:boldItalic r:id="rId42"/>
    </p:embeddedFont>
    <p:embeddedFont>
      <p:font typeface="Average"/>
      <p:regular r:id="rId43"/>
    </p:embeddedFont>
    <p:embeddedFont>
      <p:font typeface="Francois One"/>
      <p:regular r:id="rId44"/>
    </p:embeddedFont>
    <p:embeddedFont>
      <p:font typeface="Oswald"/>
      <p:regular r:id="rId45"/>
      <p:bold r:id="rId46"/>
    </p:embeddedFont>
    <p:embeddedFont>
      <p:font typeface="Roboto Mono"/>
      <p:regular r:id="rId47"/>
      <p:bold r:id="rId48"/>
      <p:italic r:id="rId49"/>
      <p:boldItalic r:id="rId50"/>
    </p:embeddedFont>
    <p:embeddedFont>
      <p:font typeface="Source Sans Pro"/>
      <p:regular r:id="rId51"/>
      <p:bold r:id="rId52"/>
      <p:italic r:id="rId53"/>
      <p:boldItalic r:id="rId54"/>
    </p:embeddedFont>
    <p:embeddedFont>
      <p:font typeface="Open Sans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SansProLight-bold.fntdata"/><Relationship Id="rId42" Type="http://schemas.openxmlformats.org/officeDocument/2006/relationships/font" Target="fonts/SourceSansProLight-boldItalic.fntdata"/><Relationship Id="rId41" Type="http://schemas.openxmlformats.org/officeDocument/2006/relationships/font" Target="fonts/SourceSansProLight-italic.fntdata"/><Relationship Id="rId44" Type="http://schemas.openxmlformats.org/officeDocument/2006/relationships/font" Target="fonts/FrancoisOne-regular.fntdata"/><Relationship Id="rId43" Type="http://schemas.openxmlformats.org/officeDocument/2006/relationships/font" Target="fonts/Average-regular.fntdata"/><Relationship Id="rId46" Type="http://schemas.openxmlformats.org/officeDocument/2006/relationships/font" Target="fonts/Oswald-bold.fntdata"/><Relationship Id="rId45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RobotoMono-bold.fntdata"/><Relationship Id="rId47" Type="http://schemas.openxmlformats.org/officeDocument/2006/relationships/font" Target="fonts/RobotoMono-regular.fntdata"/><Relationship Id="rId49" Type="http://schemas.openxmlformats.org/officeDocument/2006/relationships/font" Target="fonts/RobotoMon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font" Target="fonts/SourceSansProLight-regular.fntdata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SourceSansPro-regular.fntdata"/><Relationship Id="rId50" Type="http://schemas.openxmlformats.org/officeDocument/2006/relationships/font" Target="fonts/RobotoMono-boldItalic.fntdata"/><Relationship Id="rId53" Type="http://schemas.openxmlformats.org/officeDocument/2006/relationships/font" Target="fonts/SourceSansPro-italic.fntdata"/><Relationship Id="rId52" Type="http://schemas.openxmlformats.org/officeDocument/2006/relationships/font" Target="fonts/SourceSansPro-bold.fntdata"/><Relationship Id="rId11" Type="http://schemas.openxmlformats.org/officeDocument/2006/relationships/slide" Target="slides/slide7.xml"/><Relationship Id="rId55" Type="http://schemas.openxmlformats.org/officeDocument/2006/relationships/font" Target="fonts/OpenSans-regular.fntdata"/><Relationship Id="rId10" Type="http://schemas.openxmlformats.org/officeDocument/2006/relationships/slide" Target="slides/slide6.xml"/><Relationship Id="rId54" Type="http://schemas.openxmlformats.org/officeDocument/2006/relationships/font" Target="fonts/SourceSansPro-boldItalic.fntdata"/><Relationship Id="rId13" Type="http://schemas.openxmlformats.org/officeDocument/2006/relationships/slide" Target="slides/slide9.xml"/><Relationship Id="rId57" Type="http://schemas.openxmlformats.org/officeDocument/2006/relationships/font" Target="fonts/OpenSans-italic.fntdata"/><Relationship Id="rId12" Type="http://schemas.openxmlformats.org/officeDocument/2006/relationships/slide" Target="slides/slide8.xml"/><Relationship Id="rId56" Type="http://schemas.openxmlformats.org/officeDocument/2006/relationships/font" Target="fonts/OpenSans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8" Type="http://schemas.openxmlformats.org/officeDocument/2006/relationships/font" Target="fonts/OpenSans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Make sure to try with the +trace option.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Websites: Google, Github, Microsoft (no response),(bbc.co.uk if you want an intermediate), zanvarsity.ac.tz, 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allspice.lcs.mit.edu, todayhumor.co.kr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Spoiler alert: it depends.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It should take about the same time to ping google.co.uk as google.com =&gt; google is smart enough to configure their DNS entries to allow anycast to work well across TLDs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Websites: Berkeley, Google, Github, Microsoft (no r</a:t>
            </a:r>
            <a:r>
              <a:rPr lang="en"/>
              <a:t>esponse), zanvarsity.ac.tz, 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allspice.lcs.mit.edu, www.vutbr.cz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“How?” section moved to bonus slides, can discuss at end of section if students are curious.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Websites: Berkeley, Google, Github, Microsoft (no response), zanvarsity.ac.tz, 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allspice.lcs.mit.edu, www.vutbr.cz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B6D7A8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rgbClr val="0C343D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rgbClr val="0C343D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rgbClr val="0C343D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rgbClr val="0C343D"/>
              </a:buClr>
              <a:buSzPts val="4800"/>
              <a:buFont typeface="Francois One"/>
              <a:buNone/>
              <a:defRPr sz="4800">
                <a:solidFill>
                  <a:srgbClr val="0C343D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>
              <a:spcBef>
                <a:spcPts val="0"/>
              </a:spcBef>
              <a:buClr>
                <a:srgbClr val="0C343D"/>
              </a:buClr>
              <a:buSzPts val="4800"/>
              <a:buNone/>
              <a:defRPr sz="4800">
                <a:solidFill>
                  <a:srgbClr val="0C343D"/>
                </a:solidFill>
              </a:defRPr>
            </a:lvl2pPr>
            <a:lvl3pPr lvl="2" algn="ctr">
              <a:spcBef>
                <a:spcPts val="0"/>
              </a:spcBef>
              <a:buClr>
                <a:srgbClr val="0C343D"/>
              </a:buClr>
              <a:buSzPts val="4800"/>
              <a:buNone/>
              <a:defRPr sz="4800">
                <a:solidFill>
                  <a:srgbClr val="0C343D"/>
                </a:solidFill>
              </a:defRPr>
            </a:lvl3pPr>
            <a:lvl4pPr lvl="3" algn="ctr">
              <a:spcBef>
                <a:spcPts val="0"/>
              </a:spcBef>
              <a:buClr>
                <a:srgbClr val="0C343D"/>
              </a:buClr>
              <a:buSzPts val="4800"/>
              <a:buNone/>
              <a:defRPr sz="4800">
                <a:solidFill>
                  <a:srgbClr val="0C343D"/>
                </a:solidFill>
              </a:defRPr>
            </a:lvl4pPr>
            <a:lvl5pPr lvl="4" algn="ctr">
              <a:spcBef>
                <a:spcPts val="0"/>
              </a:spcBef>
              <a:buClr>
                <a:srgbClr val="0C343D"/>
              </a:buClr>
              <a:buSzPts val="4800"/>
              <a:buNone/>
              <a:defRPr sz="4800">
                <a:solidFill>
                  <a:srgbClr val="0C343D"/>
                </a:solidFill>
              </a:defRPr>
            </a:lvl5pPr>
            <a:lvl6pPr lvl="5" algn="ctr">
              <a:spcBef>
                <a:spcPts val="0"/>
              </a:spcBef>
              <a:buClr>
                <a:srgbClr val="0C343D"/>
              </a:buClr>
              <a:buSzPts val="4800"/>
              <a:buNone/>
              <a:defRPr sz="4800">
                <a:solidFill>
                  <a:srgbClr val="0C343D"/>
                </a:solidFill>
              </a:defRPr>
            </a:lvl6pPr>
            <a:lvl7pPr lvl="6" algn="ctr">
              <a:spcBef>
                <a:spcPts val="0"/>
              </a:spcBef>
              <a:buClr>
                <a:srgbClr val="0C343D"/>
              </a:buClr>
              <a:buSzPts val="4800"/>
              <a:buNone/>
              <a:defRPr sz="4800">
                <a:solidFill>
                  <a:srgbClr val="0C343D"/>
                </a:solidFill>
              </a:defRPr>
            </a:lvl7pPr>
            <a:lvl8pPr lvl="7" algn="ctr">
              <a:spcBef>
                <a:spcPts val="0"/>
              </a:spcBef>
              <a:buClr>
                <a:srgbClr val="0C343D"/>
              </a:buClr>
              <a:buSzPts val="4800"/>
              <a:buNone/>
              <a:defRPr sz="4800">
                <a:solidFill>
                  <a:srgbClr val="0C343D"/>
                </a:solidFill>
              </a:defRPr>
            </a:lvl8pPr>
            <a:lvl9pPr lvl="8" algn="ctr">
              <a:spcBef>
                <a:spcPts val="0"/>
              </a:spcBef>
              <a:buClr>
                <a:srgbClr val="0C343D"/>
              </a:buClr>
              <a:buSzPts val="4800"/>
              <a:buNone/>
              <a:defRPr sz="4800">
                <a:solidFill>
                  <a:srgbClr val="0C343D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Source Sans Pro"/>
              <a:buNone/>
              <a:defRPr b="1" sz="21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Source Sans Pro"/>
              <a:buNone/>
              <a:defRPr b="1" sz="21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Source Sans Pro"/>
              <a:buNone/>
              <a:defRPr b="1" sz="21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Source Sans Pro"/>
              <a:buNone/>
              <a:defRPr b="1" sz="21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Source Sans Pro"/>
              <a:buNone/>
              <a:defRPr b="1" sz="21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Source Sans Pro"/>
              <a:buNone/>
              <a:defRPr b="1" sz="21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Source Sans Pro"/>
              <a:buNone/>
              <a:defRPr b="1" sz="21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Source Sans Pro"/>
              <a:buNone/>
              <a:defRPr b="1" sz="21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2000"/>
              <a:buChar char="●"/>
              <a:defRPr/>
            </a:lvl1pPr>
            <a:lvl2pPr lvl="1" algn="ctr">
              <a:spcBef>
                <a:spcPts val="0"/>
              </a:spcBef>
              <a:buSzPts val="2000"/>
              <a:buChar char="○"/>
              <a:defRPr/>
            </a:lvl2pPr>
            <a:lvl3pPr lvl="2" algn="ctr">
              <a:spcBef>
                <a:spcPts val="0"/>
              </a:spcBef>
              <a:buSzPts val="2000"/>
              <a:buChar char="■"/>
              <a:defRPr/>
            </a:lvl3pPr>
            <a:lvl4pPr lvl="3" algn="ctr">
              <a:spcBef>
                <a:spcPts val="0"/>
              </a:spcBef>
              <a:buSzPts val="2000"/>
              <a:buChar char="●"/>
              <a:defRPr/>
            </a:lvl4pPr>
            <a:lvl5pPr lvl="4" algn="ctr">
              <a:spcBef>
                <a:spcPts val="0"/>
              </a:spcBef>
              <a:buSzPts val="2000"/>
              <a:buChar char="○"/>
              <a:defRPr/>
            </a:lvl5pPr>
            <a:lvl6pPr lvl="5" algn="ctr">
              <a:spcBef>
                <a:spcPts val="0"/>
              </a:spcBef>
              <a:buSzPts val="2000"/>
              <a:buChar char="■"/>
              <a:defRPr/>
            </a:lvl6pPr>
            <a:lvl7pPr lvl="6" algn="ctr">
              <a:spcBef>
                <a:spcPts val="0"/>
              </a:spcBef>
              <a:buSzPts val="2000"/>
              <a:buChar char="●"/>
              <a:defRPr/>
            </a:lvl7pPr>
            <a:lvl8pPr lvl="7" algn="ctr">
              <a:spcBef>
                <a:spcPts val="0"/>
              </a:spcBef>
              <a:buSzPts val="2000"/>
              <a:buChar char="○"/>
              <a:defRPr/>
            </a:lvl8pPr>
            <a:lvl9pPr lvl="8" algn="ctr">
              <a:spcBef>
                <a:spcPts val="0"/>
              </a:spcBef>
              <a:buSzPts val="20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000"/>
              <a:buChar char="●"/>
              <a:defRPr/>
            </a:lvl1pPr>
            <a:lvl2pPr lvl="1">
              <a:spcBef>
                <a:spcPts val="0"/>
              </a:spcBef>
              <a:buSzPts val="2000"/>
              <a:buChar char="○"/>
              <a:defRPr/>
            </a:lvl2pPr>
            <a:lvl3pPr lvl="2">
              <a:spcBef>
                <a:spcPts val="0"/>
              </a:spcBef>
              <a:buSzPts val="2000"/>
              <a:buChar char="■"/>
              <a:defRPr/>
            </a:lvl3pPr>
            <a:lvl4pPr lvl="3">
              <a:spcBef>
                <a:spcPts val="0"/>
              </a:spcBef>
              <a:buSzPts val="2000"/>
              <a:buChar char="●"/>
              <a:defRPr/>
            </a:lvl4pPr>
            <a:lvl5pPr lvl="4">
              <a:spcBef>
                <a:spcPts val="0"/>
              </a:spcBef>
              <a:buSzPts val="2000"/>
              <a:buChar char="○"/>
              <a:defRPr/>
            </a:lvl5pPr>
            <a:lvl6pPr lvl="5">
              <a:spcBef>
                <a:spcPts val="0"/>
              </a:spcBef>
              <a:buSzPts val="2000"/>
              <a:buChar char="■"/>
              <a:defRPr/>
            </a:lvl6pPr>
            <a:lvl7pPr lvl="6">
              <a:spcBef>
                <a:spcPts val="0"/>
              </a:spcBef>
              <a:buSzPts val="2000"/>
              <a:buChar char="●"/>
              <a:defRPr/>
            </a:lvl7pPr>
            <a:lvl8pPr lvl="7">
              <a:spcBef>
                <a:spcPts val="0"/>
              </a:spcBef>
              <a:buSzPts val="2000"/>
              <a:buChar char="○"/>
              <a:defRPr/>
            </a:lvl8pPr>
            <a:lvl9pPr lvl="8">
              <a:spcBef>
                <a:spcPts val="0"/>
              </a:spcBef>
              <a:buSzPts val="20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2pPr>
            <a:lvl3pPr lvl="2">
              <a:spcBef>
                <a:spcPts val="0"/>
              </a:spcBef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3pPr>
            <a:lvl4pPr lvl="3">
              <a:spcBef>
                <a:spcPts val="0"/>
              </a:spcBef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4pPr>
            <a:lvl5pPr lvl="4">
              <a:spcBef>
                <a:spcPts val="0"/>
              </a:spcBef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5pPr>
            <a:lvl6pPr lvl="5">
              <a:spcBef>
                <a:spcPts val="0"/>
              </a:spcBef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6pPr>
            <a:lvl7pPr lvl="6">
              <a:spcBef>
                <a:spcPts val="0"/>
              </a:spcBef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7pPr>
            <a:lvl8pPr lvl="7">
              <a:spcBef>
                <a:spcPts val="0"/>
              </a:spcBef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8pPr>
            <a:lvl9pPr lvl="8">
              <a:spcBef>
                <a:spcPts val="0"/>
              </a:spcBef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20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0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0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0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0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0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0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0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rgbClr val="0C343D"/>
              </a:buClr>
              <a:buSzPts val="3000"/>
              <a:buFont typeface="Francois One"/>
              <a:buNone/>
              <a:defRPr sz="3000">
                <a:solidFill>
                  <a:srgbClr val="0C343D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>
              <a:spcBef>
                <a:spcPts val="0"/>
              </a:spcBef>
              <a:buClr>
                <a:srgbClr val="0C343D"/>
              </a:buClr>
              <a:buSzPts val="3000"/>
              <a:buFont typeface="Francois One"/>
              <a:buNone/>
              <a:defRPr sz="3000">
                <a:solidFill>
                  <a:srgbClr val="0C343D"/>
                </a:solidFill>
                <a:latin typeface="Francois One"/>
                <a:ea typeface="Francois One"/>
                <a:cs typeface="Francois One"/>
                <a:sym typeface="Francois One"/>
              </a:defRPr>
            </a:lvl2pPr>
            <a:lvl3pPr lvl="2">
              <a:spcBef>
                <a:spcPts val="0"/>
              </a:spcBef>
              <a:buClr>
                <a:srgbClr val="0C343D"/>
              </a:buClr>
              <a:buSzPts val="3000"/>
              <a:buFont typeface="Francois One"/>
              <a:buNone/>
              <a:defRPr sz="3000">
                <a:solidFill>
                  <a:srgbClr val="0C343D"/>
                </a:solidFill>
                <a:latin typeface="Francois One"/>
                <a:ea typeface="Francois One"/>
                <a:cs typeface="Francois One"/>
                <a:sym typeface="Francois One"/>
              </a:defRPr>
            </a:lvl3pPr>
            <a:lvl4pPr lvl="3">
              <a:spcBef>
                <a:spcPts val="0"/>
              </a:spcBef>
              <a:buClr>
                <a:srgbClr val="0C343D"/>
              </a:buClr>
              <a:buSzPts val="3000"/>
              <a:buFont typeface="Francois One"/>
              <a:buNone/>
              <a:defRPr sz="3000">
                <a:solidFill>
                  <a:srgbClr val="0C343D"/>
                </a:solidFill>
                <a:latin typeface="Francois One"/>
                <a:ea typeface="Francois One"/>
                <a:cs typeface="Francois One"/>
                <a:sym typeface="Francois One"/>
              </a:defRPr>
            </a:lvl4pPr>
            <a:lvl5pPr lvl="4">
              <a:spcBef>
                <a:spcPts val="0"/>
              </a:spcBef>
              <a:buClr>
                <a:srgbClr val="0C343D"/>
              </a:buClr>
              <a:buSzPts val="3000"/>
              <a:buFont typeface="Francois One"/>
              <a:buNone/>
              <a:defRPr sz="3000">
                <a:solidFill>
                  <a:srgbClr val="0C343D"/>
                </a:solidFill>
                <a:latin typeface="Francois One"/>
                <a:ea typeface="Francois One"/>
                <a:cs typeface="Francois One"/>
                <a:sym typeface="Francois One"/>
              </a:defRPr>
            </a:lvl5pPr>
            <a:lvl6pPr lvl="5">
              <a:spcBef>
                <a:spcPts val="0"/>
              </a:spcBef>
              <a:buClr>
                <a:srgbClr val="0C343D"/>
              </a:buClr>
              <a:buSzPts val="3000"/>
              <a:buFont typeface="Francois One"/>
              <a:buNone/>
              <a:defRPr sz="3000">
                <a:solidFill>
                  <a:srgbClr val="0C343D"/>
                </a:solidFill>
                <a:latin typeface="Francois One"/>
                <a:ea typeface="Francois One"/>
                <a:cs typeface="Francois One"/>
                <a:sym typeface="Francois One"/>
              </a:defRPr>
            </a:lvl6pPr>
            <a:lvl7pPr lvl="6">
              <a:spcBef>
                <a:spcPts val="0"/>
              </a:spcBef>
              <a:buClr>
                <a:srgbClr val="0C343D"/>
              </a:buClr>
              <a:buSzPts val="3000"/>
              <a:buFont typeface="Francois One"/>
              <a:buNone/>
              <a:defRPr sz="3000">
                <a:solidFill>
                  <a:srgbClr val="0C343D"/>
                </a:solidFill>
                <a:latin typeface="Francois One"/>
                <a:ea typeface="Francois One"/>
                <a:cs typeface="Francois One"/>
                <a:sym typeface="Francois One"/>
              </a:defRPr>
            </a:lvl7pPr>
            <a:lvl8pPr lvl="7">
              <a:spcBef>
                <a:spcPts val="0"/>
              </a:spcBef>
              <a:buClr>
                <a:srgbClr val="0C343D"/>
              </a:buClr>
              <a:buSzPts val="3000"/>
              <a:buFont typeface="Francois One"/>
              <a:buNone/>
              <a:defRPr sz="3000">
                <a:solidFill>
                  <a:srgbClr val="0C343D"/>
                </a:solidFill>
                <a:latin typeface="Francois One"/>
                <a:ea typeface="Francois One"/>
                <a:cs typeface="Francois One"/>
                <a:sym typeface="Francois One"/>
              </a:defRPr>
            </a:lvl8pPr>
            <a:lvl9pPr lvl="8">
              <a:spcBef>
                <a:spcPts val="0"/>
              </a:spcBef>
              <a:buClr>
                <a:srgbClr val="0C343D"/>
              </a:buClr>
              <a:buSzPts val="3000"/>
              <a:buFont typeface="Francois One"/>
              <a:buNone/>
              <a:defRPr sz="3000">
                <a:solidFill>
                  <a:srgbClr val="0C343D"/>
                </a:solidFill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C343D"/>
              </a:buClr>
              <a:buSzPts val="2000"/>
              <a:buFont typeface="Source Sans Pro Light"/>
              <a:buChar char="●"/>
              <a:defRPr sz="2000">
                <a:solidFill>
                  <a:srgbClr val="0C343D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C343D"/>
              </a:buClr>
              <a:buSzPts val="2000"/>
              <a:buFont typeface="Source Sans Pro Light"/>
              <a:buChar char="○"/>
              <a:defRPr sz="2000">
                <a:solidFill>
                  <a:srgbClr val="0C343D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C343D"/>
              </a:buClr>
              <a:buSzPts val="2000"/>
              <a:buFont typeface="Source Sans Pro Light"/>
              <a:buChar char="■"/>
              <a:defRPr sz="2000">
                <a:solidFill>
                  <a:srgbClr val="0C343D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C343D"/>
              </a:buClr>
              <a:buSzPts val="2000"/>
              <a:buFont typeface="Source Sans Pro Light"/>
              <a:buChar char="●"/>
              <a:defRPr sz="2000">
                <a:solidFill>
                  <a:srgbClr val="0C343D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C343D"/>
              </a:buClr>
              <a:buSzPts val="2000"/>
              <a:buFont typeface="Source Sans Pro Light"/>
              <a:buChar char="○"/>
              <a:defRPr sz="2000">
                <a:solidFill>
                  <a:srgbClr val="0C343D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C343D"/>
              </a:buClr>
              <a:buSzPts val="2000"/>
              <a:buFont typeface="Source Sans Pro Light"/>
              <a:buChar char="■"/>
              <a:defRPr sz="2000">
                <a:solidFill>
                  <a:srgbClr val="0C343D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C343D"/>
              </a:buClr>
              <a:buSzPts val="2000"/>
              <a:buFont typeface="Source Sans Pro Light"/>
              <a:buChar char="●"/>
              <a:defRPr sz="2000">
                <a:solidFill>
                  <a:srgbClr val="0C343D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C343D"/>
              </a:buClr>
              <a:buSzPts val="2000"/>
              <a:buFont typeface="Source Sans Pro Light"/>
              <a:buChar char="○"/>
              <a:defRPr sz="2000">
                <a:solidFill>
                  <a:srgbClr val="0C343D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C343D"/>
              </a:buClr>
              <a:buSzPts val="2000"/>
              <a:buFont typeface="Source Sans Pro Light"/>
              <a:buChar char="■"/>
              <a:defRPr sz="2000">
                <a:solidFill>
                  <a:srgbClr val="0C343D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ocs.python.org/2/howto/sockets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Welcome to CS 168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3000">
                <a:latin typeface="Source Sans Pro Light"/>
                <a:ea typeface="Source Sans Pro Light"/>
                <a:cs typeface="Source Sans Pro Light"/>
                <a:sym typeface="Source Sans Pro Light"/>
              </a:rPr>
              <a:t>Intro to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</a:rPr>
              <a:t>Ping, Traceroute, </a:t>
            </a:r>
            <a:r>
              <a:rPr lang="en"/>
              <a:t>Dig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When humans want to go to a website, we think in terms of names</a:t>
            </a: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</a:t>
            </a:r>
            <a:r>
              <a:rPr lang="en"/>
              <a:t>.e. google.com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internet does not think this way, it thinks in terms of </a:t>
            </a:r>
            <a:r>
              <a:rPr i="1" lang="en"/>
              <a:t>addresses</a:t>
            </a: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</a:t>
            </a:r>
            <a:r>
              <a:rPr lang="en"/>
              <a:t>.e. “1.2.3.4”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It’s like the postal service</a:t>
            </a: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You wouldn’t just write “To: Alice” on a letter</a:t>
            </a: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You would look up Alice’s address in some directory</a:t>
            </a:r>
          </a:p>
          <a:p>
            <a: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Then mail the letter to her address 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Dig lets you </a:t>
            </a:r>
            <a:r>
              <a:rPr lang="en"/>
              <a:t>lookup</a:t>
            </a:r>
            <a:r>
              <a:rPr lang="en"/>
              <a:t> the address of a website by its name</a:t>
            </a: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Command line interface to the Domain Name Service (DNS)</a:t>
            </a:r>
          </a:p>
          <a:p>
            <a:pPr indent="-355600" lvl="0" marL="457200">
              <a:spcBef>
                <a:spcPts val="0"/>
              </a:spcBef>
              <a:buSzPts val="2000"/>
              <a:buChar char="●"/>
            </a:pPr>
            <a:r>
              <a:rPr lang="en"/>
              <a:t>Demo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Sockets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Sockets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Internet’s user API</a:t>
            </a:r>
          </a:p>
          <a:p>
            <a:pPr indent="-355600" lvl="0" marL="457200">
              <a:spcBef>
                <a:spcPts val="0"/>
              </a:spcBef>
              <a:buSzPts val="2000"/>
              <a:buChar char="●"/>
            </a:pPr>
            <a:r>
              <a:rPr lang="en"/>
              <a:t>Developed here, at UC Berkeley!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Connection (the basic abstraction)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Think of this as a simple pipe between two processes</a:t>
            </a: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 process is just a program running on a host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Data goes in one end, and comes out the other</a:t>
            </a:r>
          </a:p>
          <a:p>
            <a:pPr indent="-355600" lvl="0" marL="457200" rtl="0">
              <a:spcBef>
                <a:spcPts val="0"/>
              </a:spcBef>
              <a:buSzPts val="2000"/>
              <a:buChar char="●"/>
            </a:pPr>
            <a:r>
              <a:rPr lang="en"/>
              <a:t>Data flows both ways!</a:t>
            </a:r>
          </a:p>
        </p:txBody>
      </p:sp>
      <p:sp>
        <p:nvSpPr>
          <p:cNvPr id="130" name="Shape 130"/>
          <p:cNvSpPr/>
          <p:nvPr/>
        </p:nvSpPr>
        <p:spPr>
          <a:xfrm>
            <a:off x="2943825" y="2779400"/>
            <a:ext cx="3585276" cy="1858356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Internet</a:t>
            </a:r>
          </a:p>
        </p:txBody>
      </p:sp>
      <p:sp>
        <p:nvSpPr>
          <p:cNvPr id="131" name="Shape 131"/>
          <p:cNvSpPr/>
          <p:nvPr/>
        </p:nvSpPr>
        <p:spPr>
          <a:xfrm>
            <a:off x="2495775" y="3914175"/>
            <a:ext cx="4481400" cy="572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Connection</a:t>
            </a:r>
          </a:p>
        </p:txBody>
      </p:sp>
      <p:sp>
        <p:nvSpPr>
          <p:cNvPr id="132" name="Shape 132"/>
          <p:cNvSpPr/>
          <p:nvPr/>
        </p:nvSpPr>
        <p:spPr>
          <a:xfrm>
            <a:off x="1463775" y="3666075"/>
            <a:ext cx="1032000" cy="10689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Process</a:t>
            </a:r>
          </a:p>
        </p:txBody>
      </p:sp>
      <p:sp>
        <p:nvSpPr>
          <p:cNvPr id="133" name="Shape 133"/>
          <p:cNvSpPr/>
          <p:nvPr/>
        </p:nvSpPr>
        <p:spPr>
          <a:xfrm>
            <a:off x="6977150" y="3666075"/>
            <a:ext cx="1032000" cy="10689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Process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Connection (the basic abstraction)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Data is sent simply as a stream of bits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Reconstruction of what the bits mean done entirely at the endpoints</a:t>
            </a:r>
          </a:p>
          <a:p>
            <a:pPr indent="-355600" lvl="0" marL="457200" rtl="0">
              <a:spcBef>
                <a:spcPts val="0"/>
              </a:spcBef>
              <a:buSzPts val="2000"/>
              <a:buChar char="●"/>
            </a:pPr>
            <a:r>
              <a:rPr lang="en"/>
              <a:t>Means the Internet knows nothing about what it’s transmitting!</a:t>
            </a:r>
          </a:p>
        </p:txBody>
      </p:sp>
      <p:sp>
        <p:nvSpPr>
          <p:cNvPr id="140" name="Shape 140"/>
          <p:cNvSpPr/>
          <p:nvPr/>
        </p:nvSpPr>
        <p:spPr>
          <a:xfrm>
            <a:off x="2943825" y="2779400"/>
            <a:ext cx="3585276" cy="1858356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Internet</a:t>
            </a:r>
          </a:p>
        </p:txBody>
      </p:sp>
      <p:sp>
        <p:nvSpPr>
          <p:cNvPr id="141" name="Shape 141"/>
          <p:cNvSpPr/>
          <p:nvPr/>
        </p:nvSpPr>
        <p:spPr>
          <a:xfrm>
            <a:off x="2495775" y="3914175"/>
            <a:ext cx="4481400" cy="572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Connection</a:t>
            </a:r>
          </a:p>
        </p:txBody>
      </p:sp>
      <p:sp>
        <p:nvSpPr>
          <p:cNvPr id="142" name="Shape 142"/>
          <p:cNvSpPr/>
          <p:nvPr/>
        </p:nvSpPr>
        <p:spPr>
          <a:xfrm>
            <a:off x="1463775" y="3666075"/>
            <a:ext cx="1032000" cy="10689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Process</a:t>
            </a:r>
          </a:p>
        </p:txBody>
      </p:sp>
      <p:sp>
        <p:nvSpPr>
          <p:cNvPr id="143" name="Shape 143"/>
          <p:cNvSpPr/>
          <p:nvPr/>
        </p:nvSpPr>
        <p:spPr>
          <a:xfrm>
            <a:off x="6977150" y="3666075"/>
            <a:ext cx="1032000" cy="10689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Process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Socket API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Establish Connection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Sending</a:t>
            </a:r>
          </a:p>
          <a:p>
            <a:pPr indent="-355600" lvl="0" marL="457200" rtl="0">
              <a:spcBef>
                <a:spcPts val="0"/>
              </a:spcBef>
              <a:buSzPts val="2000"/>
              <a:buChar char="●"/>
            </a:pPr>
            <a:r>
              <a:rPr lang="en"/>
              <a:t>Receiving</a:t>
            </a:r>
          </a:p>
        </p:txBody>
      </p:sp>
      <p:sp>
        <p:nvSpPr>
          <p:cNvPr id="150" name="Shape 150"/>
          <p:cNvSpPr/>
          <p:nvPr/>
        </p:nvSpPr>
        <p:spPr>
          <a:xfrm>
            <a:off x="2943825" y="2779400"/>
            <a:ext cx="3585276" cy="1858356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Internet</a:t>
            </a:r>
          </a:p>
        </p:txBody>
      </p:sp>
      <p:sp>
        <p:nvSpPr>
          <p:cNvPr id="151" name="Shape 151"/>
          <p:cNvSpPr/>
          <p:nvPr/>
        </p:nvSpPr>
        <p:spPr>
          <a:xfrm>
            <a:off x="2495775" y="3914175"/>
            <a:ext cx="4481400" cy="572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Connection</a:t>
            </a:r>
          </a:p>
        </p:txBody>
      </p:sp>
      <p:sp>
        <p:nvSpPr>
          <p:cNvPr id="152" name="Shape 152"/>
          <p:cNvSpPr/>
          <p:nvPr/>
        </p:nvSpPr>
        <p:spPr>
          <a:xfrm>
            <a:off x="1463775" y="3666075"/>
            <a:ext cx="1032000" cy="10689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Process</a:t>
            </a:r>
          </a:p>
        </p:txBody>
      </p:sp>
      <p:sp>
        <p:nvSpPr>
          <p:cNvPr id="153" name="Shape 153"/>
          <p:cNvSpPr/>
          <p:nvPr/>
        </p:nvSpPr>
        <p:spPr>
          <a:xfrm>
            <a:off x="6977150" y="3666075"/>
            <a:ext cx="1032000" cy="10689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Process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Connections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152475"/>
            <a:ext cx="45813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Two types of sockets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Server and </a:t>
            </a:r>
            <a:r>
              <a:rPr lang="en" sz="1800"/>
              <a:t>Client</a:t>
            </a:r>
            <a:r>
              <a:rPr lang="en" sz="1800"/>
              <a:t> 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Servers </a:t>
            </a:r>
            <a:r>
              <a:rPr i="1" lang="en" sz="1800"/>
              <a:t>listen</a:t>
            </a:r>
            <a:r>
              <a:rPr lang="en" sz="1800"/>
              <a:t> for clients to connect to them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Wait until a connection is attempted</a:t>
            </a:r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Accept and dispatch connection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Usually serving many clients at once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Clients </a:t>
            </a:r>
            <a:r>
              <a:rPr i="1" lang="en" sz="1800"/>
              <a:t>initiate</a:t>
            </a:r>
            <a:r>
              <a:rPr lang="en" sz="1800"/>
              <a:t> new connections to servers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Example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Server: berkeley.edu</a:t>
            </a:r>
          </a:p>
          <a:p>
            <a:pPr indent="-342900" lvl="1" marL="914400">
              <a:spcBef>
                <a:spcPts val="0"/>
              </a:spcBef>
              <a:buSzPts val="1800"/>
              <a:buChar char="○"/>
            </a:pPr>
            <a:r>
              <a:rPr lang="en" sz="1800"/>
              <a:t>Client: Your internet browser</a:t>
            </a:r>
            <a:r>
              <a:rPr lang="en" sz="1800"/>
              <a:t> </a:t>
            </a:r>
          </a:p>
        </p:txBody>
      </p:sp>
      <p:grpSp>
        <p:nvGrpSpPr>
          <p:cNvPr id="160" name="Shape 160"/>
          <p:cNvGrpSpPr/>
          <p:nvPr/>
        </p:nvGrpSpPr>
        <p:grpSpPr>
          <a:xfrm>
            <a:off x="4760075" y="1018725"/>
            <a:ext cx="4197438" cy="3683900"/>
            <a:chOff x="4634850" y="1018725"/>
            <a:chExt cx="4197438" cy="3683900"/>
          </a:xfrm>
        </p:grpSpPr>
        <p:sp>
          <p:nvSpPr>
            <p:cNvPr id="161" name="Shape 161"/>
            <p:cNvSpPr/>
            <p:nvPr/>
          </p:nvSpPr>
          <p:spPr>
            <a:xfrm>
              <a:off x="4634850" y="1018725"/>
              <a:ext cx="985800" cy="9858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1C458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buNone/>
              </a:pPr>
              <a:r>
                <a:rPr lang="en" sz="15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Client</a:t>
              </a:r>
            </a:p>
          </p:txBody>
        </p:sp>
        <p:sp>
          <p:nvSpPr>
            <p:cNvPr id="162" name="Shape 162"/>
            <p:cNvSpPr/>
            <p:nvPr/>
          </p:nvSpPr>
          <p:spPr>
            <a:xfrm>
              <a:off x="7846488" y="1018725"/>
              <a:ext cx="985800" cy="9858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1C458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" sz="15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Client</a:t>
              </a:r>
            </a:p>
          </p:txBody>
        </p:sp>
        <p:sp>
          <p:nvSpPr>
            <p:cNvPr id="163" name="Shape 163"/>
            <p:cNvSpPr/>
            <p:nvPr/>
          </p:nvSpPr>
          <p:spPr>
            <a:xfrm>
              <a:off x="4639625" y="3716825"/>
              <a:ext cx="985800" cy="9858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1C458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" sz="15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Client</a:t>
              </a:r>
            </a:p>
          </p:txBody>
        </p:sp>
        <p:sp>
          <p:nvSpPr>
            <p:cNvPr id="164" name="Shape 164"/>
            <p:cNvSpPr/>
            <p:nvPr/>
          </p:nvSpPr>
          <p:spPr>
            <a:xfrm>
              <a:off x="7841725" y="3716825"/>
              <a:ext cx="985800" cy="9858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1C458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" sz="15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Client</a:t>
              </a:r>
            </a:p>
          </p:txBody>
        </p:sp>
        <p:sp>
          <p:nvSpPr>
            <p:cNvPr id="165" name="Shape 165"/>
            <p:cNvSpPr/>
            <p:nvPr/>
          </p:nvSpPr>
          <p:spPr>
            <a:xfrm>
              <a:off x="5944125" y="2243875"/>
              <a:ext cx="1578900" cy="1233600"/>
            </a:xfrm>
            <a:prstGeom prst="ellipse">
              <a:avLst/>
            </a:prstGeom>
            <a:solidFill>
              <a:srgbClr val="E69138"/>
            </a:solidFill>
            <a:ln cap="flat" cmpd="sng" w="9525">
              <a:solidFill>
                <a:srgbClr val="783F0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buNone/>
              </a:pPr>
              <a:r>
                <a:rPr lang="en" sz="15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Server</a:t>
              </a:r>
            </a:p>
          </p:txBody>
        </p:sp>
        <p:cxnSp>
          <p:nvCxnSpPr>
            <p:cNvPr id="166" name="Shape 166"/>
            <p:cNvCxnSpPr>
              <a:stCxn id="161" idx="5"/>
              <a:endCxn id="165" idx="1"/>
            </p:cNvCxnSpPr>
            <p:nvPr/>
          </p:nvCxnSpPr>
          <p:spPr>
            <a:xfrm>
              <a:off x="5476283" y="1860158"/>
              <a:ext cx="699000" cy="5643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cxnSp>
          <p:nvCxnSpPr>
            <p:cNvPr id="167" name="Shape 167"/>
            <p:cNvCxnSpPr>
              <a:stCxn id="162" idx="3"/>
              <a:endCxn id="165" idx="7"/>
            </p:cNvCxnSpPr>
            <p:nvPr/>
          </p:nvCxnSpPr>
          <p:spPr>
            <a:xfrm flipH="1">
              <a:off x="7291855" y="1860158"/>
              <a:ext cx="699000" cy="5643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cxnSp>
          <p:nvCxnSpPr>
            <p:cNvPr id="168" name="Shape 168"/>
            <p:cNvCxnSpPr>
              <a:stCxn id="164" idx="1"/>
              <a:endCxn id="165" idx="5"/>
            </p:cNvCxnSpPr>
            <p:nvPr/>
          </p:nvCxnSpPr>
          <p:spPr>
            <a:xfrm rot="10800000">
              <a:off x="7291892" y="3296892"/>
              <a:ext cx="694200" cy="5643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cxnSp>
          <p:nvCxnSpPr>
            <p:cNvPr id="169" name="Shape 169"/>
            <p:cNvCxnSpPr>
              <a:stCxn id="163" idx="7"/>
              <a:endCxn id="165" idx="3"/>
            </p:cNvCxnSpPr>
            <p:nvPr/>
          </p:nvCxnSpPr>
          <p:spPr>
            <a:xfrm flipH="1" rot="10800000">
              <a:off x="5481058" y="3296892"/>
              <a:ext cx="694200" cy="5643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Connections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152475"/>
            <a:ext cx="45813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 sz="1800"/>
              <a:t>Hosts have addresses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Unique identifier (just like a street address)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Clients find servers with their addresses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Servers send data back with the client address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 sz="1800"/>
              <a:t>Example addresses ➔</a:t>
            </a:r>
          </a:p>
        </p:txBody>
      </p:sp>
      <p:grpSp>
        <p:nvGrpSpPr>
          <p:cNvPr id="176" name="Shape 176"/>
          <p:cNvGrpSpPr/>
          <p:nvPr/>
        </p:nvGrpSpPr>
        <p:grpSpPr>
          <a:xfrm>
            <a:off x="4760075" y="1018725"/>
            <a:ext cx="4197438" cy="3683900"/>
            <a:chOff x="4634850" y="1018725"/>
            <a:chExt cx="4197438" cy="3683900"/>
          </a:xfrm>
        </p:grpSpPr>
        <p:sp>
          <p:nvSpPr>
            <p:cNvPr id="177" name="Shape 177"/>
            <p:cNvSpPr/>
            <p:nvPr/>
          </p:nvSpPr>
          <p:spPr>
            <a:xfrm>
              <a:off x="4634850" y="1018725"/>
              <a:ext cx="985800" cy="9858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1C458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" sz="15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Client</a:t>
              </a:r>
            </a:p>
          </p:txBody>
        </p:sp>
        <p:sp>
          <p:nvSpPr>
            <p:cNvPr id="178" name="Shape 178"/>
            <p:cNvSpPr/>
            <p:nvPr/>
          </p:nvSpPr>
          <p:spPr>
            <a:xfrm>
              <a:off x="7846488" y="1018725"/>
              <a:ext cx="985800" cy="9858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1C458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" sz="15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Client</a:t>
              </a:r>
            </a:p>
          </p:txBody>
        </p:sp>
        <p:sp>
          <p:nvSpPr>
            <p:cNvPr id="179" name="Shape 179"/>
            <p:cNvSpPr/>
            <p:nvPr/>
          </p:nvSpPr>
          <p:spPr>
            <a:xfrm>
              <a:off x="4639625" y="3716825"/>
              <a:ext cx="985800" cy="9858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1C458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" sz="15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Client</a:t>
              </a:r>
            </a:p>
          </p:txBody>
        </p:sp>
        <p:sp>
          <p:nvSpPr>
            <p:cNvPr id="180" name="Shape 180"/>
            <p:cNvSpPr/>
            <p:nvPr/>
          </p:nvSpPr>
          <p:spPr>
            <a:xfrm>
              <a:off x="7841725" y="3716825"/>
              <a:ext cx="985800" cy="9858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1C458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" sz="15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Client</a:t>
              </a:r>
            </a:p>
          </p:txBody>
        </p:sp>
        <p:sp>
          <p:nvSpPr>
            <p:cNvPr id="181" name="Shape 181"/>
            <p:cNvSpPr/>
            <p:nvPr/>
          </p:nvSpPr>
          <p:spPr>
            <a:xfrm>
              <a:off x="5944125" y="2243875"/>
              <a:ext cx="1578900" cy="1233600"/>
            </a:xfrm>
            <a:prstGeom prst="ellipse">
              <a:avLst/>
            </a:prstGeom>
            <a:solidFill>
              <a:srgbClr val="E69138"/>
            </a:solidFill>
            <a:ln cap="flat" cmpd="sng" w="9525">
              <a:solidFill>
                <a:srgbClr val="783F0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" sz="15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Server</a:t>
              </a:r>
            </a:p>
          </p:txBody>
        </p:sp>
        <p:cxnSp>
          <p:nvCxnSpPr>
            <p:cNvPr id="182" name="Shape 182"/>
            <p:cNvCxnSpPr>
              <a:stCxn id="177" idx="5"/>
              <a:endCxn id="181" idx="1"/>
            </p:cNvCxnSpPr>
            <p:nvPr/>
          </p:nvCxnSpPr>
          <p:spPr>
            <a:xfrm>
              <a:off x="5476283" y="1860158"/>
              <a:ext cx="699000" cy="5643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cxnSp>
          <p:nvCxnSpPr>
            <p:cNvPr id="183" name="Shape 183"/>
            <p:cNvCxnSpPr>
              <a:stCxn id="178" idx="3"/>
              <a:endCxn id="181" idx="7"/>
            </p:cNvCxnSpPr>
            <p:nvPr/>
          </p:nvCxnSpPr>
          <p:spPr>
            <a:xfrm flipH="1">
              <a:off x="7291855" y="1860158"/>
              <a:ext cx="699000" cy="5643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cxnSp>
          <p:nvCxnSpPr>
            <p:cNvPr id="184" name="Shape 184"/>
            <p:cNvCxnSpPr>
              <a:stCxn id="180" idx="1"/>
              <a:endCxn id="181" idx="5"/>
            </p:cNvCxnSpPr>
            <p:nvPr/>
          </p:nvCxnSpPr>
          <p:spPr>
            <a:xfrm rot="10800000">
              <a:off x="7291892" y="3296892"/>
              <a:ext cx="694200" cy="5643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cxnSp>
          <p:nvCxnSpPr>
            <p:cNvPr id="185" name="Shape 185"/>
            <p:cNvCxnSpPr>
              <a:stCxn id="179" idx="7"/>
              <a:endCxn id="181" idx="3"/>
            </p:cNvCxnSpPr>
            <p:nvPr/>
          </p:nvCxnSpPr>
          <p:spPr>
            <a:xfrm flipH="1" rot="10800000">
              <a:off x="5481058" y="3296892"/>
              <a:ext cx="694200" cy="5643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</p:grpSp>
      <p:sp>
        <p:nvSpPr>
          <p:cNvPr id="186" name="Shape 186"/>
          <p:cNvSpPr txBox="1"/>
          <p:nvPr/>
        </p:nvSpPr>
        <p:spPr>
          <a:xfrm>
            <a:off x="311700" y="3554275"/>
            <a:ext cx="35715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0C343D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Are addresses enough to make this work?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4835200" y="713400"/>
            <a:ext cx="89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500">
                <a:solidFill>
                  <a:srgbClr val="0C343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1.2.3.4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6310100" y="1935313"/>
            <a:ext cx="21609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500">
                <a:solidFill>
                  <a:srgbClr val="0C343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10.20.30.40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8130700" y="713400"/>
            <a:ext cx="8268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500">
                <a:solidFill>
                  <a:srgbClr val="0C343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5.6.7.8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7995725" y="3417221"/>
            <a:ext cx="11580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500">
                <a:solidFill>
                  <a:srgbClr val="0C343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13.14.15.16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4700500" y="3417222"/>
            <a:ext cx="10287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500">
                <a:solidFill>
                  <a:srgbClr val="0C343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9.10.11.12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Address aren’t </a:t>
            </a:r>
            <a:r>
              <a:rPr lang="en"/>
              <a:t>e</a:t>
            </a:r>
            <a:r>
              <a:rPr lang="en"/>
              <a:t>nough</a:t>
            </a:r>
          </a:p>
        </p:txBody>
      </p:sp>
      <p:sp>
        <p:nvSpPr>
          <p:cNvPr id="197" name="Shape 197"/>
          <p:cNvSpPr/>
          <p:nvPr/>
        </p:nvSpPr>
        <p:spPr>
          <a:xfrm>
            <a:off x="5962950" y="1494151"/>
            <a:ext cx="3072900" cy="21552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783F0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Server</a:t>
            </a:r>
          </a:p>
        </p:txBody>
      </p:sp>
      <p:sp>
        <p:nvSpPr>
          <p:cNvPr id="198" name="Shape 198"/>
          <p:cNvSpPr/>
          <p:nvPr/>
        </p:nvSpPr>
        <p:spPr>
          <a:xfrm>
            <a:off x="1221300" y="1471800"/>
            <a:ext cx="2771400" cy="333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 sz="1500">
                <a:solidFill>
                  <a:srgbClr val="0C343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Client Machine (1.2.3.4)</a:t>
            </a:r>
          </a:p>
        </p:txBody>
      </p:sp>
      <p:sp>
        <p:nvSpPr>
          <p:cNvPr id="199" name="Shape 199"/>
          <p:cNvSpPr/>
          <p:nvPr/>
        </p:nvSpPr>
        <p:spPr>
          <a:xfrm>
            <a:off x="2043300" y="2301650"/>
            <a:ext cx="1127400" cy="8769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Process</a:t>
            </a:r>
            <a:r>
              <a:rPr lang="en"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1</a:t>
            </a:r>
          </a:p>
        </p:txBody>
      </p:sp>
      <p:sp>
        <p:nvSpPr>
          <p:cNvPr id="200" name="Shape 200"/>
          <p:cNvSpPr/>
          <p:nvPr/>
        </p:nvSpPr>
        <p:spPr>
          <a:xfrm>
            <a:off x="2043300" y="3649350"/>
            <a:ext cx="1127400" cy="8769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Process 2</a:t>
            </a:r>
          </a:p>
        </p:txBody>
      </p:sp>
      <p:cxnSp>
        <p:nvCxnSpPr>
          <p:cNvPr id="201" name="Shape 201"/>
          <p:cNvCxnSpPr>
            <a:stCxn id="199" idx="3"/>
            <a:endCxn id="197" idx="2"/>
          </p:cNvCxnSpPr>
          <p:nvPr/>
        </p:nvCxnSpPr>
        <p:spPr>
          <a:xfrm flipH="1" rot="10800000">
            <a:off x="3170700" y="2571800"/>
            <a:ext cx="2792400" cy="168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202" name="Shape 202"/>
          <p:cNvCxnSpPr>
            <a:stCxn id="200" idx="3"/>
            <a:endCxn id="197" idx="3"/>
          </p:cNvCxnSpPr>
          <p:nvPr/>
        </p:nvCxnSpPr>
        <p:spPr>
          <a:xfrm flipH="1" rot="10800000">
            <a:off x="3170700" y="3333600"/>
            <a:ext cx="3242400" cy="754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203" name="Shape 203"/>
          <p:cNvSpPr txBox="1"/>
          <p:nvPr/>
        </p:nvSpPr>
        <p:spPr>
          <a:xfrm>
            <a:off x="5066725" y="615300"/>
            <a:ext cx="38361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1800">
                <a:solidFill>
                  <a:srgbClr val="0C343D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How does the client host know which process to deliver data to?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Ports</a:t>
            </a:r>
          </a:p>
        </p:txBody>
      </p:sp>
      <p:sp>
        <p:nvSpPr>
          <p:cNvPr id="209" name="Shape 209"/>
          <p:cNvSpPr/>
          <p:nvPr/>
        </p:nvSpPr>
        <p:spPr>
          <a:xfrm>
            <a:off x="6566472" y="339552"/>
            <a:ext cx="2469300" cy="20034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783F0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Server</a:t>
            </a:r>
            <a:r>
              <a:rPr lang="en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Machine</a:t>
            </a:r>
          </a:p>
        </p:txBody>
      </p:sp>
      <p:sp>
        <p:nvSpPr>
          <p:cNvPr id="210" name="Shape 210"/>
          <p:cNvSpPr/>
          <p:nvPr/>
        </p:nvSpPr>
        <p:spPr>
          <a:xfrm>
            <a:off x="3616875" y="445025"/>
            <a:ext cx="2227200" cy="31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500">
                <a:solidFill>
                  <a:srgbClr val="0C343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Client Machine (1.2.3.4)</a:t>
            </a:r>
          </a:p>
        </p:txBody>
      </p:sp>
      <p:sp>
        <p:nvSpPr>
          <p:cNvPr id="211" name="Shape 211"/>
          <p:cNvSpPr/>
          <p:nvPr/>
        </p:nvSpPr>
        <p:spPr>
          <a:xfrm>
            <a:off x="3695172" y="1216425"/>
            <a:ext cx="1488300" cy="8151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Process 1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(Port 10000)</a:t>
            </a:r>
          </a:p>
        </p:txBody>
      </p:sp>
      <p:sp>
        <p:nvSpPr>
          <p:cNvPr id="212" name="Shape 212"/>
          <p:cNvSpPr/>
          <p:nvPr/>
        </p:nvSpPr>
        <p:spPr>
          <a:xfrm>
            <a:off x="3695173" y="2469200"/>
            <a:ext cx="1488300" cy="8151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Process 2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(Port 20000)</a:t>
            </a:r>
          </a:p>
        </p:txBody>
      </p:sp>
      <p:cxnSp>
        <p:nvCxnSpPr>
          <p:cNvPr id="213" name="Shape 213"/>
          <p:cNvCxnSpPr>
            <a:stCxn id="211" idx="3"/>
            <a:endCxn id="214" idx="1"/>
          </p:cNvCxnSpPr>
          <p:nvPr/>
        </p:nvCxnSpPr>
        <p:spPr>
          <a:xfrm flipH="1" rot="10800000">
            <a:off x="5183472" y="1446675"/>
            <a:ext cx="1979400" cy="177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215" name="Shape 215"/>
          <p:cNvSpPr txBox="1"/>
          <p:nvPr/>
        </p:nvSpPr>
        <p:spPr>
          <a:xfrm>
            <a:off x="311700" y="1368675"/>
            <a:ext cx="3288000" cy="3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Font typeface="Source Sans Pro Light"/>
              <a:buChar char="●"/>
            </a:pPr>
            <a:r>
              <a:rPr lang="en" sz="1800">
                <a:solidFill>
                  <a:srgbClr val="0C343D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Sockets are identified by unique IP:port pairs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Font typeface="Source Sans Pro Light"/>
              <a:buChar char="●"/>
            </a:pPr>
            <a:r>
              <a:rPr lang="en" sz="1800">
                <a:solidFill>
                  <a:srgbClr val="0C343D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A port is a number that the OS associates with a process when it is created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Font typeface="Source Sans Pro Light"/>
              <a:buChar char="○"/>
            </a:pPr>
            <a:r>
              <a:rPr lang="en" sz="1800">
                <a:solidFill>
                  <a:srgbClr val="0C343D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Used in the address to tell which port socket is listening on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Font typeface="Source Sans Pro Light"/>
              <a:buChar char="○"/>
            </a:pPr>
            <a:r>
              <a:rPr lang="en" sz="1800">
                <a:solidFill>
                  <a:srgbClr val="0C343D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i.e. sending to address “1.2.3.4:10000” would send data to the socket owned by Process 1</a:t>
            </a:r>
          </a:p>
        </p:txBody>
      </p:sp>
      <p:sp>
        <p:nvSpPr>
          <p:cNvPr id="214" name="Shape 214"/>
          <p:cNvSpPr/>
          <p:nvPr/>
        </p:nvSpPr>
        <p:spPr>
          <a:xfrm>
            <a:off x="7162875" y="1039175"/>
            <a:ext cx="1276500" cy="8151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Process 1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(Port 80)</a:t>
            </a:r>
          </a:p>
        </p:txBody>
      </p:sp>
      <p:cxnSp>
        <p:nvCxnSpPr>
          <p:cNvPr id="216" name="Shape 216"/>
          <p:cNvCxnSpPr>
            <a:endCxn id="214" idx="2"/>
          </p:cNvCxnSpPr>
          <p:nvPr/>
        </p:nvCxnSpPr>
        <p:spPr>
          <a:xfrm flipH="1" rot="10800000">
            <a:off x="5183325" y="1854275"/>
            <a:ext cx="2617800" cy="1022400"/>
          </a:xfrm>
          <a:prstGeom prst="bent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Introductions</a:t>
            </a:r>
          </a:p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Poking the Internet</a:t>
            </a:r>
          </a:p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Sockets</a:t>
            </a:r>
          </a:p>
          <a:p>
            <a:pPr indent="-361950" lvl="1" marL="914400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Establishing connections</a:t>
            </a:r>
          </a:p>
          <a:p>
            <a:pPr indent="-361950" lvl="1" marL="914400">
              <a:spcBef>
                <a:spcPts val="0"/>
              </a:spcBef>
              <a:buSzPts val="2100"/>
              <a:buChar char="○"/>
            </a:pPr>
            <a:r>
              <a:rPr lang="en" sz="2100"/>
              <a:t>Send and receive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Ports</a:t>
            </a:r>
          </a:p>
        </p:txBody>
      </p:sp>
      <p:sp>
        <p:nvSpPr>
          <p:cNvPr id="222" name="Shape 222"/>
          <p:cNvSpPr/>
          <p:nvPr/>
        </p:nvSpPr>
        <p:spPr>
          <a:xfrm>
            <a:off x="6566472" y="339552"/>
            <a:ext cx="2469300" cy="20034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783F0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Server</a:t>
            </a:r>
            <a:r>
              <a:rPr lang="en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Machine</a:t>
            </a:r>
          </a:p>
        </p:txBody>
      </p:sp>
      <p:sp>
        <p:nvSpPr>
          <p:cNvPr id="223" name="Shape 223"/>
          <p:cNvSpPr/>
          <p:nvPr/>
        </p:nvSpPr>
        <p:spPr>
          <a:xfrm>
            <a:off x="3616875" y="445025"/>
            <a:ext cx="2227200" cy="31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500">
                <a:solidFill>
                  <a:srgbClr val="0C343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Client Machine (1.2.3.4)</a:t>
            </a:r>
          </a:p>
        </p:txBody>
      </p:sp>
      <p:sp>
        <p:nvSpPr>
          <p:cNvPr id="224" name="Shape 224"/>
          <p:cNvSpPr/>
          <p:nvPr/>
        </p:nvSpPr>
        <p:spPr>
          <a:xfrm>
            <a:off x="3695172" y="1216425"/>
            <a:ext cx="1488300" cy="8151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Process 1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(Port 10000)</a:t>
            </a:r>
          </a:p>
        </p:txBody>
      </p:sp>
      <p:sp>
        <p:nvSpPr>
          <p:cNvPr id="225" name="Shape 225"/>
          <p:cNvSpPr/>
          <p:nvPr/>
        </p:nvSpPr>
        <p:spPr>
          <a:xfrm>
            <a:off x="3695173" y="2469200"/>
            <a:ext cx="1488300" cy="8151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Process 2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(Port 20000)</a:t>
            </a:r>
          </a:p>
        </p:txBody>
      </p:sp>
      <p:cxnSp>
        <p:nvCxnSpPr>
          <p:cNvPr id="226" name="Shape 226"/>
          <p:cNvCxnSpPr>
            <a:stCxn id="224" idx="3"/>
            <a:endCxn id="227" idx="1"/>
          </p:cNvCxnSpPr>
          <p:nvPr/>
        </p:nvCxnSpPr>
        <p:spPr>
          <a:xfrm flipH="1" rot="10800000">
            <a:off x="5183472" y="1446675"/>
            <a:ext cx="1979400" cy="177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228" name="Shape 228"/>
          <p:cNvSpPr txBox="1"/>
          <p:nvPr/>
        </p:nvSpPr>
        <p:spPr>
          <a:xfrm>
            <a:off x="328800" y="1393525"/>
            <a:ext cx="3601200" cy="3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Font typeface="Source Sans Pro Light"/>
              <a:buChar char="●"/>
            </a:pPr>
            <a:r>
              <a:rPr lang="en" sz="1800">
                <a:solidFill>
                  <a:srgbClr val="0C343D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Packets carry port number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Font typeface="Source Sans Pro Light"/>
              <a:buChar char="●"/>
            </a:pPr>
            <a:r>
              <a:rPr lang="en" sz="1800">
                <a:solidFill>
                  <a:srgbClr val="0C343D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Servers listen on a port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Font typeface="Source Sans Pro Light"/>
              <a:buChar char="○"/>
            </a:pPr>
            <a:r>
              <a:rPr lang="en" sz="1800">
                <a:solidFill>
                  <a:srgbClr val="0C343D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Which one depends on application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Font typeface="Source Sans Pro Light"/>
              <a:buChar char="○"/>
            </a:pPr>
            <a:r>
              <a:rPr lang="en" sz="1800">
                <a:solidFill>
                  <a:srgbClr val="0C343D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HTTP: 80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Font typeface="Source Sans Pro Light"/>
              <a:buChar char="○"/>
            </a:pPr>
            <a:r>
              <a:rPr lang="en" sz="1800">
                <a:solidFill>
                  <a:srgbClr val="0C343D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SSH: 22</a:t>
            </a:r>
          </a:p>
          <a:p>
            <a:pPr indent="-342900" lvl="0" marL="457200" rtl="0">
              <a:spcBef>
                <a:spcPts val="0"/>
              </a:spcBef>
              <a:buClr>
                <a:srgbClr val="0C343D"/>
              </a:buClr>
              <a:buSzPts val="1800"/>
              <a:buFont typeface="Source Sans Pro Light"/>
              <a:buChar char="●"/>
            </a:pPr>
            <a:r>
              <a:rPr lang="en" sz="1800">
                <a:solidFill>
                  <a:srgbClr val="0C343D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Client process connects to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rgbClr val="0C343D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	well known port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Font typeface="Source Sans Pro Light"/>
              <a:buChar char="●"/>
            </a:pPr>
            <a:r>
              <a:rPr lang="en" sz="1800">
                <a:solidFill>
                  <a:srgbClr val="0C343D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Client also has a port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Font typeface="Source Sans Pro Light"/>
              <a:buChar char="○"/>
            </a:pPr>
            <a:r>
              <a:rPr lang="en" sz="1800">
                <a:solidFill>
                  <a:srgbClr val="0C343D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Randomly assigned by OS</a:t>
            </a:r>
          </a:p>
          <a:p>
            <a:pPr indent="-342900" lvl="1" marL="914400">
              <a:spcBef>
                <a:spcPts val="0"/>
              </a:spcBef>
              <a:buClr>
                <a:srgbClr val="0C343D"/>
              </a:buClr>
              <a:buSzPts val="1800"/>
              <a:buFont typeface="Source Sans Pro Light"/>
              <a:buChar char="○"/>
            </a:pPr>
            <a:r>
              <a:rPr lang="en" sz="1800">
                <a:solidFill>
                  <a:srgbClr val="0C343D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Used by OS to send data to correct process</a:t>
            </a:r>
          </a:p>
        </p:txBody>
      </p:sp>
      <p:sp>
        <p:nvSpPr>
          <p:cNvPr id="227" name="Shape 227"/>
          <p:cNvSpPr/>
          <p:nvPr/>
        </p:nvSpPr>
        <p:spPr>
          <a:xfrm>
            <a:off x="7162875" y="1039175"/>
            <a:ext cx="1276500" cy="8151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Process 1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(Port 80)</a:t>
            </a:r>
          </a:p>
        </p:txBody>
      </p:sp>
      <p:cxnSp>
        <p:nvCxnSpPr>
          <p:cNvPr id="229" name="Shape 229"/>
          <p:cNvCxnSpPr>
            <a:endCxn id="227" idx="2"/>
          </p:cNvCxnSpPr>
          <p:nvPr/>
        </p:nvCxnSpPr>
        <p:spPr>
          <a:xfrm flipH="1" rot="10800000">
            <a:off x="5183325" y="1854275"/>
            <a:ext cx="2617800" cy="1022400"/>
          </a:xfrm>
          <a:prstGeom prst="bent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Socket Mechanics</a:t>
            </a: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311700" y="1389600"/>
            <a:ext cx="4056600" cy="317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Send buffer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Filled by process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Drained by network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Bits wait to be transmitted by network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Receive buffer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Filled by network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Drained by process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Bits wait to be read by process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 sz="1800"/>
              <a:t>Why two buffers?</a:t>
            </a:r>
          </a:p>
        </p:txBody>
      </p:sp>
      <p:sp>
        <p:nvSpPr>
          <p:cNvPr id="236" name="Shape 236"/>
          <p:cNvSpPr/>
          <p:nvPr/>
        </p:nvSpPr>
        <p:spPr>
          <a:xfrm>
            <a:off x="5007700" y="391450"/>
            <a:ext cx="2808000" cy="75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b="1" lang="en" sz="1500">
                <a:solidFill>
                  <a:srgbClr val="0C343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Process</a:t>
            </a:r>
          </a:p>
        </p:txBody>
      </p:sp>
      <p:sp>
        <p:nvSpPr>
          <p:cNvPr id="237" name="Shape 237"/>
          <p:cNvSpPr/>
          <p:nvPr/>
        </p:nvSpPr>
        <p:spPr>
          <a:xfrm>
            <a:off x="5292250" y="1503125"/>
            <a:ext cx="2238900" cy="228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/>
        </p:nvSpPr>
        <p:spPr>
          <a:xfrm>
            <a:off x="5480125" y="4039650"/>
            <a:ext cx="1972836" cy="829872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b="1" lang="en" sz="1500">
                <a:solidFill>
                  <a:srgbClr val="0C343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Network</a:t>
            </a:r>
          </a:p>
        </p:txBody>
      </p:sp>
      <p:sp>
        <p:nvSpPr>
          <p:cNvPr id="239" name="Shape 239"/>
          <p:cNvSpPr/>
          <p:nvPr/>
        </p:nvSpPr>
        <p:spPr>
          <a:xfrm>
            <a:off x="5489925" y="1691075"/>
            <a:ext cx="861300" cy="1910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6472175" y="1691075"/>
            <a:ext cx="861300" cy="1910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5561775" y="2782825"/>
            <a:ext cx="717600" cy="7557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6544025" y="1765700"/>
            <a:ext cx="717600" cy="15966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43" name="Shape 243"/>
          <p:cNvCxnSpPr>
            <a:stCxn id="241" idx="0"/>
          </p:cNvCxnSpPr>
          <p:nvPr/>
        </p:nvCxnSpPr>
        <p:spPr>
          <a:xfrm rot="10800000">
            <a:off x="5920575" y="1158625"/>
            <a:ext cx="0" cy="1624200"/>
          </a:xfrm>
          <a:prstGeom prst="straightConnector1">
            <a:avLst/>
          </a:prstGeom>
          <a:noFill/>
          <a:ln cap="flat" cmpd="sng" w="76200">
            <a:solidFill>
              <a:srgbClr val="7F6000"/>
            </a:solidFill>
            <a:prstDash val="solid"/>
            <a:round/>
            <a:headEnd len="lg" w="lg" type="triangle"/>
            <a:tailEnd len="lg" w="lg" type="none"/>
          </a:ln>
        </p:spPr>
      </p:cxnSp>
      <p:cxnSp>
        <p:nvCxnSpPr>
          <p:cNvPr id="244" name="Shape 244"/>
          <p:cNvCxnSpPr>
            <a:stCxn id="242" idx="0"/>
          </p:cNvCxnSpPr>
          <p:nvPr/>
        </p:nvCxnSpPr>
        <p:spPr>
          <a:xfrm rot="10800000">
            <a:off x="6902825" y="1158500"/>
            <a:ext cx="0" cy="607200"/>
          </a:xfrm>
          <a:prstGeom prst="straightConnector1">
            <a:avLst/>
          </a:prstGeom>
          <a:noFill/>
          <a:ln cap="flat" cmpd="sng" w="76200">
            <a:solidFill>
              <a:srgbClr val="7F6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45" name="Shape 245"/>
          <p:cNvCxnSpPr>
            <a:endCxn id="242" idx="2"/>
          </p:cNvCxnSpPr>
          <p:nvPr/>
        </p:nvCxnSpPr>
        <p:spPr>
          <a:xfrm rot="10800000">
            <a:off x="6902825" y="3362300"/>
            <a:ext cx="17700" cy="880800"/>
          </a:xfrm>
          <a:prstGeom prst="straightConnector1">
            <a:avLst/>
          </a:prstGeom>
          <a:noFill/>
          <a:ln cap="flat" cmpd="sng" w="76200">
            <a:solidFill>
              <a:srgbClr val="7F6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46" name="Shape 246"/>
          <p:cNvCxnSpPr>
            <a:endCxn id="241" idx="2"/>
          </p:cNvCxnSpPr>
          <p:nvPr/>
        </p:nvCxnSpPr>
        <p:spPr>
          <a:xfrm rot="10800000">
            <a:off x="5920575" y="3538525"/>
            <a:ext cx="0" cy="939600"/>
          </a:xfrm>
          <a:prstGeom prst="straightConnector1">
            <a:avLst/>
          </a:prstGeom>
          <a:noFill/>
          <a:ln cap="flat" cmpd="sng" w="76200">
            <a:solidFill>
              <a:srgbClr val="7F6000"/>
            </a:solidFill>
            <a:prstDash val="solid"/>
            <a:round/>
            <a:headEnd len="lg" w="lg" type="triangle"/>
            <a:tailEnd len="lg" w="lg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311700" y="555600"/>
            <a:ext cx="3853200" cy="75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Socket Mechanics: Full or Empty</a:t>
            </a: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311700" y="1420900"/>
            <a:ext cx="4233000" cy="317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0C343D"/>
                </a:solidFill>
              </a:rPr>
              <a:t>What if you write to a full socket buffer or read from an empty one?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lang="en" sz="1800">
                <a:solidFill>
                  <a:srgbClr val="0C343D"/>
                </a:solidFill>
              </a:rPr>
              <a:t>Two solutions: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○"/>
            </a:pPr>
            <a:r>
              <a:rPr lang="en" sz="1800">
                <a:solidFill>
                  <a:srgbClr val="0C343D"/>
                </a:solidFill>
              </a:rPr>
              <a:t>Blocking (wait)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○"/>
            </a:pPr>
            <a:r>
              <a:rPr lang="en" sz="1800">
                <a:solidFill>
                  <a:srgbClr val="0C343D"/>
                </a:solidFill>
              </a:rPr>
              <a:t>Non-blocking (return error)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C343D"/>
              </a:buClr>
              <a:buSzPts val="1800"/>
              <a:buChar char="●"/>
            </a:pPr>
            <a:r>
              <a:rPr lang="en" sz="1800">
                <a:solidFill>
                  <a:srgbClr val="0C343D"/>
                </a:solidFill>
              </a:rPr>
              <a:t>We’ll talk about blocking briefly.</a:t>
            </a:r>
          </a:p>
        </p:txBody>
      </p:sp>
      <p:sp>
        <p:nvSpPr>
          <p:cNvPr id="253" name="Shape 253"/>
          <p:cNvSpPr/>
          <p:nvPr/>
        </p:nvSpPr>
        <p:spPr>
          <a:xfrm>
            <a:off x="5007700" y="391450"/>
            <a:ext cx="2808000" cy="75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500">
                <a:solidFill>
                  <a:srgbClr val="0C343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Process</a:t>
            </a:r>
          </a:p>
        </p:txBody>
      </p:sp>
      <p:sp>
        <p:nvSpPr>
          <p:cNvPr id="254" name="Shape 254"/>
          <p:cNvSpPr/>
          <p:nvPr/>
        </p:nvSpPr>
        <p:spPr>
          <a:xfrm>
            <a:off x="5292250" y="1503125"/>
            <a:ext cx="2238900" cy="228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5480125" y="4039650"/>
            <a:ext cx="1972836" cy="829872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500">
                <a:solidFill>
                  <a:srgbClr val="0C343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Network</a:t>
            </a:r>
          </a:p>
        </p:txBody>
      </p:sp>
      <p:sp>
        <p:nvSpPr>
          <p:cNvPr id="256" name="Shape 256"/>
          <p:cNvSpPr/>
          <p:nvPr/>
        </p:nvSpPr>
        <p:spPr>
          <a:xfrm>
            <a:off x="5489925" y="1691075"/>
            <a:ext cx="861300" cy="1910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/>
          <p:nvPr/>
        </p:nvSpPr>
        <p:spPr>
          <a:xfrm>
            <a:off x="6472175" y="1691075"/>
            <a:ext cx="861300" cy="1910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6544025" y="1765700"/>
            <a:ext cx="717600" cy="17727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59" name="Shape 259"/>
          <p:cNvCxnSpPr>
            <a:endCxn id="258" idx="2"/>
          </p:cNvCxnSpPr>
          <p:nvPr/>
        </p:nvCxnSpPr>
        <p:spPr>
          <a:xfrm rot="10800000">
            <a:off x="6902825" y="3538400"/>
            <a:ext cx="17700" cy="880800"/>
          </a:xfrm>
          <a:prstGeom prst="straightConnector1">
            <a:avLst/>
          </a:prstGeom>
          <a:noFill/>
          <a:ln cap="flat" cmpd="sng" w="76200">
            <a:solidFill>
              <a:srgbClr val="7F6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60" name="Shape 260"/>
          <p:cNvCxnSpPr>
            <a:endCxn id="256" idx="2"/>
          </p:cNvCxnSpPr>
          <p:nvPr/>
        </p:nvCxnSpPr>
        <p:spPr>
          <a:xfrm rot="10800000">
            <a:off x="5920575" y="3601175"/>
            <a:ext cx="0" cy="876900"/>
          </a:xfrm>
          <a:prstGeom prst="straightConnector1">
            <a:avLst/>
          </a:prstGeom>
          <a:noFill/>
          <a:ln cap="flat" cmpd="sng" w="76200">
            <a:solidFill>
              <a:srgbClr val="7F6000"/>
            </a:solidFill>
            <a:prstDash val="solid"/>
            <a:round/>
            <a:headEnd len="lg" w="lg" type="triangle"/>
            <a:tailEnd len="lg" w="lg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311700" y="555600"/>
            <a:ext cx="3947100" cy="75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Socket Mechanics: Blocking Write</a:t>
            </a:r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311700" y="1389600"/>
            <a:ext cx="4229100" cy="317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0C343D"/>
                </a:solidFill>
              </a:rPr>
              <a:t>Try to write, but buffer is full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lang="en" sz="1800">
                <a:solidFill>
                  <a:srgbClr val="0C343D"/>
                </a:solidFill>
              </a:rPr>
              <a:t>Block (wait) until there is enough room in the buffer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C343D"/>
              </a:buClr>
              <a:buSzPts val="1800"/>
              <a:buChar char="●"/>
            </a:pPr>
            <a:r>
              <a:rPr lang="en" sz="1800">
                <a:solidFill>
                  <a:srgbClr val="0C343D"/>
                </a:solidFill>
              </a:rPr>
              <a:t>Write the data and return</a:t>
            </a:r>
          </a:p>
        </p:txBody>
      </p:sp>
      <p:sp>
        <p:nvSpPr>
          <p:cNvPr id="267" name="Shape 267"/>
          <p:cNvSpPr/>
          <p:nvPr/>
        </p:nvSpPr>
        <p:spPr>
          <a:xfrm>
            <a:off x="5007700" y="391450"/>
            <a:ext cx="2808000" cy="75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500">
                <a:solidFill>
                  <a:srgbClr val="0C343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Process</a:t>
            </a:r>
          </a:p>
        </p:txBody>
      </p:sp>
      <p:sp>
        <p:nvSpPr>
          <p:cNvPr id="268" name="Shape 268"/>
          <p:cNvSpPr/>
          <p:nvPr/>
        </p:nvSpPr>
        <p:spPr>
          <a:xfrm>
            <a:off x="5292250" y="1503125"/>
            <a:ext cx="2238900" cy="228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480125" y="4039650"/>
            <a:ext cx="1972836" cy="829872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500">
                <a:solidFill>
                  <a:srgbClr val="0C343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Network</a:t>
            </a:r>
          </a:p>
        </p:txBody>
      </p:sp>
      <p:sp>
        <p:nvSpPr>
          <p:cNvPr id="270" name="Shape 270"/>
          <p:cNvSpPr/>
          <p:nvPr/>
        </p:nvSpPr>
        <p:spPr>
          <a:xfrm>
            <a:off x="5489925" y="1691075"/>
            <a:ext cx="861300" cy="1910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6472175" y="1691075"/>
            <a:ext cx="861300" cy="1910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6544025" y="1765700"/>
            <a:ext cx="717600" cy="17727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73" name="Shape 273"/>
          <p:cNvCxnSpPr>
            <a:endCxn id="272" idx="2"/>
          </p:cNvCxnSpPr>
          <p:nvPr/>
        </p:nvCxnSpPr>
        <p:spPr>
          <a:xfrm rot="10800000">
            <a:off x="6902825" y="3538400"/>
            <a:ext cx="17700" cy="880800"/>
          </a:xfrm>
          <a:prstGeom prst="straightConnector1">
            <a:avLst/>
          </a:prstGeom>
          <a:noFill/>
          <a:ln cap="flat" cmpd="sng" w="76200">
            <a:solidFill>
              <a:srgbClr val="7F6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311700" y="555600"/>
            <a:ext cx="3947100" cy="75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Socket Mechanics: Blocking Read</a:t>
            </a:r>
          </a:p>
        </p:txBody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311700" y="1389600"/>
            <a:ext cx="3914100" cy="317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0C343D"/>
                </a:solidFill>
              </a:rPr>
              <a:t>Try to read, but buffer is empty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lang="en" sz="1800">
                <a:solidFill>
                  <a:srgbClr val="0C343D"/>
                </a:solidFill>
              </a:rPr>
              <a:t>Block (wait) until some bits appear in the buffer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C343D"/>
              </a:buClr>
              <a:buSzPts val="1800"/>
              <a:buChar char="●"/>
            </a:pPr>
            <a:r>
              <a:rPr lang="en" sz="1800">
                <a:solidFill>
                  <a:srgbClr val="0C343D"/>
                </a:solidFill>
              </a:rPr>
              <a:t>Read the bits and return them</a:t>
            </a:r>
          </a:p>
        </p:txBody>
      </p:sp>
      <p:sp>
        <p:nvSpPr>
          <p:cNvPr id="280" name="Shape 280"/>
          <p:cNvSpPr/>
          <p:nvPr/>
        </p:nvSpPr>
        <p:spPr>
          <a:xfrm>
            <a:off x="5007700" y="391450"/>
            <a:ext cx="2808000" cy="75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500">
                <a:solidFill>
                  <a:srgbClr val="0C343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Process</a:t>
            </a:r>
          </a:p>
        </p:txBody>
      </p:sp>
      <p:sp>
        <p:nvSpPr>
          <p:cNvPr id="281" name="Shape 281"/>
          <p:cNvSpPr/>
          <p:nvPr/>
        </p:nvSpPr>
        <p:spPr>
          <a:xfrm>
            <a:off x="5292250" y="1503125"/>
            <a:ext cx="2238900" cy="228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5480125" y="4039650"/>
            <a:ext cx="1972836" cy="829872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500">
                <a:solidFill>
                  <a:srgbClr val="0C343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Network</a:t>
            </a:r>
          </a:p>
        </p:txBody>
      </p:sp>
      <p:sp>
        <p:nvSpPr>
          <p:cNvPr id="283" name="Shape 283"/>
          <p:cNvSpPr/>
          <p:nvPr/>
        </p:nvSpPr>
        <p:spPr>
          <a:xfrm>
            <a:off x="5489925" y="1691075"/>
            <a:ext cx="861300" cy="1910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6472175" y="1691075"/>
            <a:ext cx="861300" cy="1910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6544025" y="1765700"/>
            <a:ext cx="717600" cy="17727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86" name="Shape 286"/>
          <p:cNvCxnSpPr>
            <a:endCxn id="283" idx="2"/>
          </p:cNvCxnSpPr>
          <p:nvPr/>
        </p:nvCxnSpPr>
        <p:spPr>
          <a:xfrm rot="10800000">
            <a:off x="5920575" y="3601175"/>
            <a:ext cx="0" cy="892500"/>
          </a:xfrm>
          <a:prstGeom prst="straightConnector1">
            <a:avLst/>
          </a:prstGeom>
          <a:noFill/>
          <a:ln cap="flat" cmpd="sng" w="76200">
            <a:solidFill>
              <a:srgbClr val="7F6000"/>
            </a:solidFill>
            <a:prstDash val="solid"/>
            <a:round/>
            <a:headEnd len="lg" w="lg" type="triangle"/>
            <a:tailEnd len="lg" w="lg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2400"/>
              <a:t>Socket Mechanics: Non Blocking </a:t>
            </a:r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Non blocking reads and writes behave differently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the buffer isn’t ready for the operation</a:t>
            </a: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Just return an error</a:t>
            </a:r>
          </a:p>
          <a:p>
            <a:pPr indent="-355600" lvl="0" marL="457200">
              <a:spcBef>
                <a:spcPts val="0"/>
              </a:spcBef>
              <a:buSzPts val="2000"/>
              <a:buChar char="●"/>
            </a:pPr>
            <a:r>
              <a:rPr lang="en"/>
              <a:t>The user must try again later 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Discussion: Which is better, blocking or non-blocking?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Sockets: Python API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901800" y="3068900"/>
            <a:ext cx="73404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https://docs.python.org/2/howto/sockets.html</a:t>
            </a:r>
          </a:p>
          <a:p>
            <a:pPr indent="0" lvl="0" mar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Connection Establishment: Server</a:t>
            </a:r>
          </a:p>
        </p:txBody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Create a socket: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○"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server_socket = socket.socket()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Bind the socket to listen on an IP:port address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○"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server_socket.bind((“0.0.0.0”, 80))</a:t>
            </a: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Usually use “127.0.0.1” (“loopback”: only on local machine) or “0.0.0.0” (all host addresses)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Listen for new connections</a:t>
            </a: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Roboto Mono"/>
              <a:buChar char="○"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server_socket.listen(5)</a:t>
            </a:r>
            <a:r>
              <a:rPr lang="en"/>
              <a:t>; up to 5 connections may wait in queue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Process incoming connection request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○"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(new_socket, address) = server_socket.accept()</a:t>
            </a:r>
          </a:p>
          <a:p>
            <a:pPr indent="-355600" lvl="1" marL="914400" rtl="0">
              <a:spcBef>
                <a:spcPts val="0"/>
              </a:spcBef>
              <a:buSzPts val="2000"/>
              <a:buChar char="○"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ew_socket</a:t>
            </a:r>
            <a:r>
              <a:rPr lang="en"/>
              <a:t> now can send to and receive from the client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Connection Establishment: Client</a:t>
            </a:r>
          </a:p>
        </p:txBody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000"/>
              <a:buChar char="●"/>
            </a:pPr>
            <a:r>
              <a:rPr lang="en">
                <a:solidFill>
                  <a:srgbClr val="0C343D"/>
                </a:solidFill>
              </a:rPr>
              <a:t>Create a socket: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Font typeface="Roboto Mono"/>
              <a:buChar char="○"/>
            </a:pPr>
            <a:r>
              <a:rPr lang="en" sz="1800">
                <a:solidFill>
                  <a:srgbClr val="0C343D"/>
                </a:solidFill>
                <a:latin typeface="Roboto Mono"/>
                <a:ea typeface="Roboto Mono"/>
                <a:cs typeface="Roboto Mono"/>
                <a:sym typeface="Roboto Mono"/>
              </a:rPr>
              <a:t>client_socket = socket.socket()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000"/>
              <a:buChar char="●"/>
            </a:pPr>
            <a:r>
              <a:rPr lang="en">
                <a:solidFill>
                  <a:srgbClr val="0C343D"/>
                </a:solidFill>
              </a:rPr>
              <a:t>Connect to server IP “1.2.3.4” on port 80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Font typeface="Roboto Mono"/>
              <a:buChar char="○"/>
            </a:pPr>
            <a:r>
              <a:rPr lang="en" sz="1800">
                <a:solidFill>
                  <a:srgbClr val="0C343D"/>
                </a:solidFill>
                <a:latin typeface="Roboto Mono"/>
                <a:ea typeface="Roboto Mono"/>
                <a:cs typeface="Roboto Mono"/>
                <a:sym typeface="Roboto Mono"/>
              </a:rPr>
              <a:t>client_socket.connect((“1.2.3.4”, 80))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Font typeface="Average"/>
              <a:buChar char="●"/>
            </a:pPr>
            <a:r>
              <a:rPr lang="en">
                <a:solidFill>
                  <a:srgbClr val="0C343D"/>
                </a:solidFill>
              </a:rPr>
              <a:t>Socket is now ready to send and receive.</a:t>
            </a: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2000"/>
              <a:buChar char="●"/>
            </a:pPr>
            <a:r>
              <a:rPr lang="en"/>
              <a:t>You can find more socket methods here: https://docs.python.org/2/library/socket.html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Introductions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Send and Receive</a:t>
            </a:r>
          </a:p>
        </p:txBody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send(str)</a:t>
            </a: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Take some bits in as an argument, and add them to the send buffer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recv(size)</a:t>
            </a:r>
          </a:p>
          <a:p>
            <a:pPr indent="-355600" lvl="1" marL="914400">
              <a:spcBef>
                <a:spcPts val="0"/>
              </a:spcBef>
              <a:buSzPts val="2000"/>
              <a:buChar char="○"/>
            </a:pPr>
            <a:r>
              <a:rPr lang="en"/>
              <a:t>Read at most size bytes from the receive buffer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Bonus Slides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</a:rPr>
              <a:t>Ping, </a:t>
            </a:r>
            <a:r>
              <a:rPr lang="en"/>
              <a:t>Traceroute</a:t>
            </a:r>
            <a:r>
              <a:rPr lang="en">
                <a:solidFill>
                  <a:srgbClr val="EFEFEF"/>
                </a:solidFill>
              </a:rPr>
              <a:t>, Dig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Traceroute gives you the path of routers and switches your packets take.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How?</a:t>
            </a: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Takes advantage of something called a </a:t>
            </a:r>
            <a:r>
              <a:rPr b="1" lang="en" sz="1600">
                <a:latin typeface="Source Sans Pro"/>
                <a:ea typeface="Source Sans Pro"/>
                <a:cs typeface="Source Sans Pro"/>
                <a:sym typeface="Source Sans Pro"/>
              </a:rPr>
              <a:t>TTL</a:t>
            </a:r>
            <a:r>
              <a:rPr lang="en" sz="1600"/>
              <a:t> in the packet IP header.</a:t>
            </a: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TTL denotes how many times a packet should be forwarded before it is discarded.</a:t>
            </a:r>
          </a:p>
          <a:p>
            <a: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Why does this exist?</a:t>
            </a:r>
          </a:p>
          <a:p>
            <a: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To stop the internet from collapsing! (We’ll cover this when we get to routing)</a:t>
            </a: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Sets the TTL to 1, 2, 3, etc</a:t>
            </a: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When packets are dropped because of TTL expiring, most routers send back a message telling us.</a:t>
            </a:r>
          </a:p>
          <a:p>
            <a:pPr indent="-330200" lvl="1" marL="914400" rtl="0">
              <a:spcBef>
                <a:spcPts val="0"/>
              </a:spcBef>
              <a:buSzPts val="1600"/>
              <a:buChar char="○"/>
            </a:pPr>
            <a:r>
              <a:rPr lang="en" sz="1600"/>
              <a:t>Use the source of this notification to identify the routers along the packet’s path.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Old slides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Dig: A breakdown</a:t>
            </a:r>
          </a:p>
        </p:txBody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When using the +trace option, there was a lot more information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could see the steps that were taken when resolving the names</a:t>
            </a: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First, the ‘root’ </a:t>
            </a:r>
            <a:r>
              <a:rPr lang="en"/>
              <a:t>servers</a:t>
            </a:r>
            <a:r>
              <a:rPr lang="en"/>
              <a:t> were queried</a:t>
            </a: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Then, the TLD (top level domain) server was </a:t>
            </a:r>
            <a:r>
              <a:rPr lang="en"/>
              <a:t>queried</a:t>
            </a: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After that, successive servers were asked until the IP was found</a:t>
            </a:r>
          </a:p>
          <a:p>
            <a:pPr indent="-355600" lvl="0" marL="457200">
              <a:spcBef>
                <a:spcPts val="0"/>
              </a:spcBef>
              <a:buSzPts val="2000"/>
              <a:buChar char="●"/>
            </a:pPr>
            <a:r>
              <a:rPr lang="en"/>
              <a:t>More on how this works when we discuss DNS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Poking the Internet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Ping, Traceroute, Dig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These tools can give some insight into what is going on inside and across the internet.</a:t>
            </a:r>
          </a:p>
          <a:p>
            <a:pPr indent="-355600" lvl="0" marL="457200" rtl="0">
              <a:spcBef>
                <a:spcPts val="0"/>
              </a:spcBef>
              <a:buSzPts val="2000"/>
              <a:buChar char="●"/>
            </a:pPr>
            <a:r>
              <a:rPr lang="en"/>
              <a:t>We’re going to play around with them a little bit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Ping</a:t>
            </a:r>
            <a:r>
              <a:rPr lang="en">
                <a:solidFill>
                  <a:srgbClr val="EFEFEF"/>
                </a:solidFill>
              </a:rPr>
              <a:t>, Traceroute, Dig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Ping is a simple utility that basically lets you poke a website and see if it moves (spoiler: most do!)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You say hi and see if the server says hi back</a:t>
            </a: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This by itself is not super interesting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Ping also tells you </a:t>
            </a:r>
            <a:r>
              <a:rPr lang="en" u="sng"/>
              <a:t>how long</a:t>
            </a:r>
            <a:r>
              <a:rPr lang="en"/>
              <a:t> the reply took to come back</a:t>
            </a: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This is more interesting!</a:t>
            </a:r>
          </a:p>
          <a:p>
            <a:pPr indent="-355600" lvl="0" marL="457200" rtl="0">
              <a:spcBef>
                <a:spcPts val="0"/>
              </a:spcBef>
              <a:buSzPts val="2000"/>
              <a:buChar char="●"/>
            </a:pPr>
            <a:r>
              <a:rPr lang="en"/>
              <a:t>Let’s try out a few websites.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Ping: A prediction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We’ve pinged a couple websites and seen pretty </a:t>
            </a:r>
            <a:r>
              <a:rPr lang="en"/>
              <a:t>significant</a:t>
            </a:r>
            <a:r>
              <a:rPr lang="en"/>
              <a:t> differences in </a:t>
            </a:r>
            <a:r>
              <a:rPr i="1" lang="en"/>
              <a:t>latency</a:t>
            </a:r>
            <a:r>
              <a:rPr lang="en"/>
              <a:t>.</a:t>
            </a: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Latency is the time between when a request is sent and when the response is heard.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What about differences in latency for the same website, but in different regions?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We’ve pinged google.com and seen its latency.</a:t>
            </a:r>
          </a:p>
          <a:p>
            <a:pPr indent="-355600" lvl="1" marL="914400" rtl="0">
              <a:spcBef>
                <a:spcPts val="0"/>
              </a:spcBef>
              <a:buSzPts val="2000"/>
              <a:buChar char="○"/>
            </a:pPr>
            <a:r>
              <a:rPr lang="en"/>
              <a:t>How many times longer will it take for a ping to google.co.uk to come back?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</a:rPr>
              <a:t>Ping, </a:t>
            </a:r>
            <a:r>
              <a:rPr lang="en"/>
              <a:t>Traceroute</a:t>
            </a:r>
            <a:r>
              <a:rPr lang="en">
                <a:solidFill>
                  <a:srgbClr val="EFEFEF"/>
                </a:solidFill>
              </a:rPr>
              <a:t>, Dig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</a:t>
            </a:r>
            <a:r>
              <a:rPr lang="en" sz="1800"/>
              <a:t>oes what its name implies: it allows you to trace the route that packets take from your computer to the destination.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Specifically lets you see the routers/switches that are forwarding your packets.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Packets have a limit to how many times they can be forwarded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Dropped when the limit is exceeded</a:t>
            </a:r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Prevents </a:t>
            </a:r>
            <a:r>
              <a:rPr lang="en" sz="1800"/>
              <a:t>a packet from looping</a:t>
            </a:r>
            <a:r>
              <a:rPr lang="en" sz="1800"/>
              <a:t> and other issues. We will come back to this later.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Most routers will notify the sender when the packet is dropped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Traceroute sets the limit to 1,2,3,… for the same destination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Receive drop notifications from each router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Allows sender to trace the path of the packet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 sz="1800"/>
              <a:t>Demo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Traceroute: Notice anything?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Traceroute gives us a lot more interesting feedback than ping.</a:t>
            </a: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Latency to </a:t>
            </a:r>
            <a:r>
              <a:rPr i="1" lang="en"/>
              <a:t>every </a:t>
            </a:r>
            <a:r>
              <a:rPr lang="en"/>
              <a:t>step along the way.</a:t>
            </a:r>
          </a:p>
          <a:p>
            <a: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Can see a breakdown of latencies!</a:t>
            </a: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Router names.</a:t>
            </a:r>
          </a:p>
          <a:p>
            <a: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Often have locations in them (i.e. city name)</a:t>
            </a:r>
          </a:p>
          <a:p>
            <a: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Can roughly trace packet path on a map!</a:t>
            </a: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Multiple routers at a given step!?</a:t>
            </a:r>
          </a:p>
          <a:p>
            <a: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Traffic engineering, load balancing, route changes!</a:t>
            </a: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Weird stars</a:t>
            </a:r>
          </a:p>
          <a:p>
            <a:pPr indent="-355600" lvl="2" marL="1371600" rtl="0">
              <a:spcBef>
                <a:spcPts val="0"/>
              </a:spcBef>
              <a:buSzPts val="2000"/>
              <a:buChar char="■"/>
            </a:pPr>
            <a:r>
              <a:rPr lang="en"/>
              <a:t>Some routers just don’t respond ⁻\_(ツ)_/⁻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