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D5B13B-DD4C-4E6E-9355-DEF4BB2FF40A}">
  <a:tblStyle styleId="{A0D5B13B-DD4C-4E6E-9355-DEF4BB2FF4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726DDDD-232C-4756-A89B-85502507E64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by Ankit Mathur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Request:</a:t>
            </a: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line:  method, resource, and protocol version</a:t>
            </a: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headers:  provide information or modify request</a:t>
            </a: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Body:  optional data (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“POST” data to the server)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Reponse:</a:t>
            </a: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line:  protocol version, status code, status phrase</a:t>
            </a: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headers:  provide information</a:t>
            </a: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Body:  optional data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Great, but makes the network sad ☹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advantages: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overhead of connection set-up and tear-down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TCP to learn more accurate RTT estimate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TCP congestion window to increase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leverage previously discovered bandwidth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requests and responses to reduce the number of packets. Multiple requests can be contained in one TCP segment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client requests www.google.com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EF6C00"/>
              </a:buClr>
              <a:buSzPts val="4860"/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DNS and the Web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0970" lvl="0" marL="0" marR="0" rtl="0" algn="ctr">
              <a:lnSpc>
                <a:spcPct val="80000"/>
              </a:lnSpc>
              <a:spcBef>
                <a:spcPts val="0"/>
              </a:spcBef>
              <a:buClr>
                <a:srgbClr val="888888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CS 168 – Fall 2017 – Section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14066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spcBef>
                <a:spcPts val="0"/>
              </a:spcBef>
              <a:buClr>
                <a:srgbClr val="EF6C00"/>
              </a:buClr>
              <a:buSzPts val="4000"/>
              <a:buFont typeface="PT Sans Narrow"/>
              <a:buNone/>
            </a:pPr>
            <a:r>
              <a:rPr b="1" i="0" lang="en-US" sz="4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Anatomy of a URL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217714" y="1265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{D726DDDD-232C-4756-A89B-85502507E64E}</a:tableStyleId>
              </a:tblPr>
              <a:tblGrid>
                <a:gridCol w="2321600"/>
                <a:gridCol w="5958800"/>
              </a:tblGrid>
              <a:tr h="314225"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http, ftp, https, smtp, rtsp,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etc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225"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hostname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DNS name, IP address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2775"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Defaults to protocol’s standard port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e.g.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http: 80  https: 443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3525"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directory path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Hierarchical, reflecting file system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22550"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Identifies the desired resource</a:t>
                      </a:r>
                    </a:p>
                    <a:p>
                      <a:pPr indent="-101600" lvl="0" marL="0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 also extend to program executions:</a:t>
                      </a:r>
                    </a:p>
                    <a:p>
                      <a:pPr indent="-111125" lvl="1" marL="339725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http://us.f413.mail.yahoo.com/ym/ShowLetter?box=%40B%40Bulk&amp;MsgId=2604_1744106_29699_1123_1261_0_28917_3552_1289957100&amp;Search=&amp;Nhead=f&amp;YY=31454&amp;order=down&amp;sort=date&amp;pos=0&amp;view=a&amp;head=b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217714" y="859970"/>
            <a:ext cx="85344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342900" marR="0" rtl="0" algn="ctr">
              <a:spcBef>
                <a:spcPts val="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rPr>
              <a:t>protocol</a:t>
            </a:r>
            <a:r>
              <a:rPr b="1" i="1" lang="en-US" sz="20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i="1" lang="en-US" sz="2000"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rPr>
              <a:t>hostname</a:t>
            </a:r>
            <a:r>
              <a:rPr i="1" lang="en-US" sz="20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[</a:t>
            </a:r>
            <a:r>
              <a:rPr b="1" i="1" lang="en-US" sz="20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1" lang="en-US" sz="2000"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rPr>
              <a:t>port</a:t>
            </a:r>
            <a:r>
              <a:rPr i="1" lang="en-US" sz="20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 b="1" i="1" lang="en-US" sz="20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1" lang="en-US" sz="2000"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rPr>
              <a:t>directorypath</a:t>
            </a:r>
            <a:r>
              <a:rPr b="1" i="1" lang="en-US" sz="2000">
                <a:solidFill>
                  <a:srgbClr val="695D4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1" lang="en-US" sz="2000">
                <a:solidFill>
                  <a:srgbClr val="695D46"/>
                </a:solidFill>
                <a:latin typeface="Times"/>
                <a:ea typeface="Times"/>
                <a:cs typeface="Times"/>
                <a:sym typeface="Times"/>
              </a:rPr>
              <a:t>resource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HTTP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Client-server architecture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Server is “always on” and “well known”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Clients initiate contact to server</a:t>
            </a:r>
            <a:b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Synchronous request/reply protocol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“Synchronous” means same HTTP session used for request and reply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Runs over TCP, Port 80</a:t>
            </a:r>
            <a:b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Stateless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No information about previous requests kept in HTTP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Requests and Responses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946481"/>
            <a:ext cx="3657600" cy="1492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8255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GET /somedir/page.html HTTP/1.1</a:t>
            </a:r>
          </a:p>
          <a:p>
            <a:pPr indent="-82550" lvl="0" marL="0" marR="0" rtl="0" algn="l">
              <a:spcBef>
                <a:spcPts val="260"/>
              </a:spcBef>
              <a:spcAft>
                <a:spcPts val="0"/>
              </a:spcAft>
              <a:buClr>
                <a:srgbClr val="660066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Host: www.someschool.edu </a:t>
            </a:r>
          </a:p>
          <a:p>
            <a:pPr indent="-82550" lvl="0" marL="0" marR="0" rtl="0" algn="l">
              <a:spcBef>
                <a:spcPts val="260"/>
              </a:spcBef>
              <a:spcAft>
                <a:spcPts val="0"/>
              </a:spcAft>
              <a:buClr>
                <a:srgbClr val="660066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Mozilla/4.0</a:t>
            </a:r>
          </a:p>
          <a:p>
            <a:pPr indent="-82550" lvl="0" marL="0" marR="0" rtl="0" algn="l">
              <a:spcBef>
                <a:spcPts val="260"/>
              </a:spcBef>
              <a:spcAft>
                <a:spcPts val="0"/>
              </a:spcAft>
              <a:buClr>
                <a:srgbClr val="660066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 </a:t>
            </a:r>
          </a:p>
          <a:p>
            <a:pPr indent="-82550" lvl="0" marL="0" marR="0" rtl="0" algn="l">
              <a:spcBef>
                <a:spcPts val="260"/>
              </a:spcBef>
              <a:spcAft>
                <a:spcPts val="0"/>
              </a:spcAft>
              <a:buClr>
                <a:srgbClr val="660066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fr </a:t>
            </a:r>
          </a:p>
          <a:p>
            <a:pPr indent="-82550" lvl="0" marL="0" marR="0" rtl="0" algn="l">
              <a:spcBef>
                <a:spcPts val="260"/>
              </a:spcBef>
              <a:buClr>
                <a:srgbClr val="660066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660066"/>
                </a:solidFill>
                <a:latin typeface="Courier"/>
                <a:ea typeface="Courier"/>
                <a:cs typeface="Courier"/>
                <a:sym typeface="Courier"/>
              </a:rPr>
              <a:t>(blank line)</a:t>
            </a:r>
            <a:r>
              <a:rPr b="1" i="0" lang="en-US" sz="13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924347" y="1946481"/>
            <a:ext cx="3762453" cy="189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Date: Thu, 06 Aug 2006 12:00:15 GMT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Apache/1.3.0 (Unix)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Mon, 22 Jun 2006 ...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6821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300">
                <a:solidFill>
                  <a:srgbClr val="F19685"/>
                </a:solidFill>
                <a:latin typeface="Courier"/>
                <a:ea typeface="Courier"/>
                <a:cs typeface="Courier"/>
                <a:sym typeface="Courier"/>
              </a:rPr>
              <a:t>(blank line)</a:t>
            </a:r>
            <a:r>
              <a:rPr b="1" lang="en-US" sz="13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3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57200" y="1320189"/>
            <a:ext cx="193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Request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924347" y="1320189"/>
            <a:ext cx="193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Response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Performance!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Wise man once said “Architect for flexibility, engineer for performance”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We have an architected solution – let’s explore ways to make it go fast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Request Patterns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604227"/>
            <a:ext cx="1900135" cy="27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4829" y="1604227"/>
            <a:ext cx="2487012" cy="3196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Shape 228"/>
          <p:cNvCxnSpPr/>
          <p:nvPr/>
        </p:nvCxnSpPr>
        <p:spPr>
          <a:xfrm>
            <a:off x="6654798" y="1923143"/>
            <a:ext cx="47174" cy="245291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7837707" y="1923143"/>
            <a:ext cx="47174" cy="2452915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Shape 230"/>
          <p:cNvCxnSpPr/>
          <p:nvPr/>
        </p:nvCxnSpPr>
        <p:spPr>
          <a:xfrm>
            <a:off x="6678385" y="2002971"/>
            <a:ext cx="1173841" cy="254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1" name="Shape 231"/>
          <p:cNvCxnSpPr/>
          <p:nvPr/>
        </p:nvCxnSpPr>
        <p:spPr>
          <a:xfrm flipH="1">
            <a:off x="6678385" y="2329543"/>
            <a:ext cx="1173841" cy="28302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2" name="Shape 232"/>
          <p:cNvCxnSpPr/>
          <p:nvPr/>
        </p:nvCxnSpPr>
        <p:spPr>
          <a:xfrm>
            <a:off x="6701972" y="2612571"/>
            <a:ext cx="1150254" cy="27577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3" name="Shape 233"/>
          <p:cNvCxnSpPr/>
          <p:nvPr/>
        </p:nvCxnSpPr>
        <p:spPr>
          <a:xfrm flipH="1">
            <a:off x="6701972" y="2939143"/>
            <a:ext cx="1150254" cy="26414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6701972" y="3224357"/>
            <a:ext cx="1150254" cy="27577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 flipH="1">
            <a:off x="6701972" y="3556000"/>
            <a:ext cx="1150254" cy="19225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>
            <a:off x="6701972" y="3782064"/>
            <a:ext cx="1197428" cy="280092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 flipH="1">
            <a:off x="6701972" y="4122057"/>
            <a:ext cx="1173841" cy="15024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8" name="Shape 238"/>
          <p:cNvSpPr txBox="1"/>
          <p:nvPr/>
        </p:nvSpPr>
        <p:spPr>
          <a:xfrm>
            <a:off x="6983187" y="1816863"/>
            <a:ext cx="63499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643917" y="2191281"/>
            <a:ext cx="111396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 + ACK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106559" y="2480345"/>
            <a:ext cx="111396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+ R1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061200" y="2801861"/>
            <a:ext cx="60234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7068455" y="3071888"/>
            <a:ext cx="83094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+ R2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059385" y="3390926"/>
            <a:ext cx="60234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052127" y="3643875"/>
            <a:ext cx="830945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+ R3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062107" y="3955565"/>
            <a:ext cx="60234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49085" y="1214218"/>
            <a:ext cx="1386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Concurrent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987800" y="1214218"/>
            <a:ext cx="1386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Pipelined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643917" y="1214031"/>
            <a:ext cx="1386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Persistent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Caching: How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Idea: Replication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Replicate the content across multiple copies to reduce bottlenecks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Implementation: content distribution networks (CDNs)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The client content provider modifies its content so that embedded URLs reference the new domains.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“Akamaize” content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e.g.: </a:t>
            </a:r>
            <a:r>
              <a:rPr b="0" i="1" lang="en-US" sz="1800" u="none" cap="none" strike="noStrike">
                <a:solidFill>
                  <a:srgbClr val="0E04D6"/>
                </a:solidFill>
                <a:latin typeface="Avenir"/>
                <a:ea typeface="Avenir"/>
                <a:cs typeface="Avenir"/>
                <a:sym typeface="Avenir"/>
              </a:rPr>
              <a:t>http://www.wikipedia.org/cats.jpg</a:t>
            </a: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becomes </a:t>
            </a:r>
            <a:r>
              <a:rPr b="0" i="1" lang="en-US" sz="1800" u="none" cap="none" strike="noStrike">
                <a:solidFill>
                  <a:srgbClr val="0E04D6"/>
                </a:solidFill>
                <a:latin typeface="Avenir"/>
                <a:ea typeface="Avenir"/>
                <a:cs typeface="Avenir"/>
                <a:sym typeface="Avenir"/>
              </a:rPr>
              <a:t>http://a128.g.akamai.net/cats.jpg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Caching: Specifics in HTTP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1563" lvl="0" marL="34586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Modifier to GET requests:</a:t>
            </a:r>
          </a:p>
          <a:p>
            <a:pPr indent="-236049" lvl="1" marL="794850" marR="0" rtl="0" algn="l">
              <a:lnSpc>
                <a:spcPct val="70000"/>
              </a:lnSpc>
              <a:spcBef>
                <a:spcPts val="407"/>
              </a:spcBef>
              <a:spcAft>
                <a:spcPts val="0"/>
              </a:spcAft>
              <a:buClr>
                <a:srgbClr val="FF0000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If-modified-since</a:t>
            </a:r>
            <a:r>
              <a:rPr b="0" i="0" lang="en-US" sz="18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5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– returns “not modified” if resource not modified since specified time</a:t>
            </a:r>
          </a:p>
          <a:p>
            <a:pPr indent="-231563" lvl="0" marL="345863" marR="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Response header:</a:t>
            </a:r>
          </a:p>
          <a:p>
            <a:pPr indent="-236049" lvl="1" marL="794850" marR="0" rtl="0" algn="l">
              <a:lnSpc>
                <a:spcPct val="70000"/>
              </a:lnSpc>
              <a:spcBef>
                <a:spcPts val="407"/>
              </a:spcBef>
              <a:spcAft>
                <a:spcPts val="0"/>
              </a:spcAft>
              <a:buClr>
                <a:srgbClr val="FF0000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Expires</a:t>
            </a:r>
            <a:r>
              <a:rPr b="0" i="0" lang="en-US" sz="185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– TTL: how long it’s safe to cache the resource</a:t>
            </a:r>
          </a:p>
          <a:p>
            <a:pPr indent="-236049" lvl="1" marL="794850" marR="0" rtl="0" algn="l">
              <a:lnSpc>
                <a:spcPct val="70000"/>
              </a:lnSpc>
              <a:spcBef>
                <a:spcPts val="407"/>
              </a:spcBef>
              <a:spcAft>
                <a:spcPts val="0"/>
              </a:spcAft>
              <a:buClr>
                <a:srgbClr val="FF0000"/>
              </a:buClr>
              <a:buSzPts val="2035"/>
              <a:buFont typeface="Arial"/>
              <a:buChar char="–"/>
            </a:pPr>
            <a:r>
              <a:rPr b="0" i="0" lang="en-US" sz="2035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No-cache</a:t>
            </a:r>
            <a:r>
              <a:rPr b="0" i="0" lang="en-US" sz="18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5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– ignore all caches; always get resource directly from server</a:t>
            </a:r>
          </a:p>
          <a:p>
            <a:pPr indent="-229700" lvl="0" marL="394800" marR="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When making request, if within the TTL, just load cached resource. </a:t>
            </a:r>
          </a:p>
          <a:p>
            <a:pPr indent="-229700" lvl="0" marL="394800" marR="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Otherwise, send with if-modified. 	</a:t>
            </a:r>
          </a:p>
          <a:p>
            <a:pPr indent="-236049" lvl="1" marL="79485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Server will either send a HTTP 304 (not changed) or HTTP 200 (changed, and here’s the new data)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4"/>
              </a:spcBef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Caching: Where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828" y="1323517"/>
            <a:ext cx="6785724" cy="338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1" type="body"/>
          </p:nvPr>
        </p:nvSpPr>
        <p:spPr>
          <a:xfrm>
            <a:off x="275771" y="126546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Forward Proxies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Cache near the client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Reverse proxies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Reduce server load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The Domain Name System (DNS)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The Web (HTTP)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0" lvl="0" marL="0" marR="0" rtl="0" algn="ctr">
              <a:spcBef>
                <a:spcPts val="0"/>
              </a:spcBef>
              <a:buClr>
                <a:schemeClr val="accent2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Map a name to an IP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Goals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Replacement for HOSTS.TXT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Fully distributed maintenance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Tolerable performance</a:t>
            </a:r>
          </a:p>
          <a:p>
            <a:pPr indent="-15240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eecs.berkeley.edu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edu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berkeley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eecs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Domains </a:t>
            </a:r>
            <a:r>
              <a:rPr b="0" i="1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delegate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 to subdomains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“edu” delegates control of “berkeley” to UC berkeley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“berkeley” delegates control of “eecs” to the EECS department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DNS Records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Delegate control of a subdomain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IP address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AAAA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IPv6 Address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MX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Mail server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Many more!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Iterative DNS Lookup</a:t>
            </a:r>
          </a:p>
        </p:txBody>
      </p:sp>
      <p:sp>
        <p:nvSpPr>
          <p:cNvPr id="132" name="Shape 132"/>
          <p:cNvSpPr/>
          <p:nvPr/>
        </p:nvSpPr>
        <p:spPr>
          <a:xfrm>
            <a:off x="1470422" y="2346145"/>
            <a:ext cx="2821782" cy="1643063"/>
          </a:xfrm>
          <a:custGeom>
            <a:pathLst>
              <a:path extrusionOk="0" h="120000" w="12000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Shape 133"/>
          <p:cNvCxnSpPr/>
          <p:nvPr/>
        </p:nvCxnSpPr>
        <p:spPr>
          <a:xfrm>
            <a:off x="1535712" y="2550032"/>
            <a:ext cx="1845373" cy="424223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 flipH="1">
            <a:off x="2775028" y="3016784"/>
            <a:ext cx="637954" cy="978196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35" name="Shape 135"/>
          <p:cNvSpPr/>
          <p:nvPr/>
        </p:nvSpPr>
        <p:spPr>
          <a:xfrm>
            <a:off x="2568773" y="3855261"/>
            <a:ext cx="357188" cy="357189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/>
          <p:nvPr/>
        </p:nvCxnSpPr>
        <p:spPr>
          <a:xfrm flipH="1">
            <a:off x="3423614" y="1949764"/>
            <a:ext cx="585068" cy="981960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 flipH="1">
            <a:off x="3434246" y="2931275"/>
            <a:ext cx="1442696" cy="64245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38" name="Shape 138"/>
          <p:cNvSpPr/>
          <p:nvPr/>
        </p:nvSpPr>
        <p:spPr>
          <a:xfrm>
            <a:off x="3202781" y="2756910"/>
            <a:ext cx="446484" cy="446484"/>
          </a:xfrm>
          <a:prstGeom prst="roundRect">
            <a:avLst>
              <a:gd fmla="val 30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381125" y="2364003"/>
            <a:ext cx="357188" cy="357189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1640086" y="2828347"/>
            <a:ext cx="838980" cy="1071073"/>
          </a:xfrm>
          <a:prstGeom prst="straightConnector1">
            <a:avLst/>
          </a:prstGeom>
          <a:noFill/>
          <a:ln cap="flat" cmpd="sng" w="76200">
            <a:solidFill>
              <a:srgbClr val="942193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1828100" y="1177321"/>
            <a:ext cx="2843869" cy="1245766"/>
          </a:xfrm>
          <a:prstGeom prst="straightConnector1">
            <a:avLst/>
          </a:prstGeom>
          <a:noFill/>
          <a:ln cap="flat" cmpd="sng" w="76200">
            <a:solidFill>
              <a:srgbClr val="942193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sp>
        <p:nvSpPr>
          <p:cNvPr id="142" name="Shape 142"/>
          <p:cNvSpPr/>
          <p:nvPr/>
        </p:nvSpPr>
        <p:spPr>
          <a:xfrm>
            <a:off x="4774406" y="863815"/>
            <a:ext cx="357188" cy="357189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096250" y="3596300"/>
            <a:ext cx="357188" cy="357189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Shape 144"/>
          <p:cNvCxnSpPr/>
          <p:nvPr/>
        </p:nvCxnSpPr>
        <p:spPr>
          <a:xfrm flipH="1">
            <a:off x="1953936" y="2149904"/>
            <a:ext cx="5297647" cy="440423"/>
          </a:xfrm>
          <a:prstGeom prst="straightConnector1">
            <a:avLst/>
          </a:prstGeom>
          <a:noFill/>
          <a:ln cap="flat" cmpd="sng" w="76200">
            <a:solidFill>
              <a:srgbClr val="942193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45" name="Shape 145"/>
          <p:cNvCxnSpPr/>
          <p:nvPr/>
        </p:nvCxnSpPr>
        <p:spPr>
          <a:xfrm flipH="1" rot="10800000">
            <a:off x="1899047" y="1331976"/>
            <a:ext cx="2772922" cy="1192762"/>
          </a:xfrm>
          <a:prstGeom prst="straightConnector1">
            <a:avLst/>
          </a:prstGeom>
          <a:noFill/>
          <a:ln cap="flat" cmpd="sng" w="76200">
            <a:solidFill>
              <a:srgbClr val="00704E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46" name="Shape 146"/>
          <p:cNvCxnSpPr/>
          <p:nvPr/>
        </p:nvCxnSpPr>
        <p:spPr>
          <a:xfrm flipH="1" rot="10800000">
            <a:off x="1928768" y="2285079"/>
            <a:ext cx="5288719" cy="443666"/>
          </a:xfrm>
          <a:prstGeom prst="straightConnector1">
            <a:avLst/>
          </a:prstGeom>
          <a:noFill/>
          <a:ln cap="flat" cmpd="sng" w="76200">
            <a:solidFill>
              <a:srgbClr val="00704E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 rot="10800000">
            <a:off x="1928768" y="2829412"/>
            <a:ext cx="6165910" cy="792760"/>
          </a:xfrm>
          <a:prstGeom prst="straightConnector1">
            <a:avLst/>
          </a:prstGeom>
          <a:noFill/>
          <a:ln cap="flat" cmpd="sng" w="76200">
            <a:solidFill>
              <a:srgbClr val="942193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1853268" y="2955247"/>
            <a:ext cx="6165909" cy="805346"/>
          </a:xfrm>
          <a:prstGeom prst="straightConnector1">
            <a:avLst/>
          </a:prstGeom>
          <a:noFill/>
          <a:ln cap="flat" cmpd="sng" w="76200">
            <a:solidFill>
              <a:srgbClr val="00704E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1538681" y="2955246"/>
            <a:ext cx="868261" cy="1119932"/>
          </a:xfrm>
          <a:prstGeom prst="straightConnector1">
            <a:avLst/>
          </a:prstGeom>
          <a:noFill/>
          <a:ln cap="flat" cmpd="sng" w="76200">
            <a:solidFill>
              <a:srgbClr val="00704E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sp>
        <p:nvSpPr>
          <p:cNvPr id="150" name="Shape 150"/>
          <p:cNvSpPr/>
          <p:nvPr/>
        </p:nvSpPr>
        <p:spPr>
          <a:xfrm>
            <a:off x="2712152" y="4080965"/>
            <a:ext cx="3764848" cy="903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3000" u="none" cap="none" strike="noStrike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DNS client</a:t>
            </a:r>
            <a:br>
              <a:rPr b="1" i="0" lang="en-US" sz="3000" u="none" cap="none" strike="noStrike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(me.cs.berkeley.edu)</a:t>
            </a:r>
          </a:p>
        </p:txBody>
      </p:sp>
      <p:sp>
        <p:nvSpPr>
          <p:cNvPr id="151" name="Shape 151"/>
          <p:cNvSpPr/>
          <p:nvPr/>
        </p:nvSpPr>
        <p:spPr>
          <a:xfrm>
            <a:off x="1122164" y="1446627"/>
            <a:ext cx="1857375" cy="533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3000" u="none" cap="none" strike="noStrike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</a:p>
        </p:txBody>
      </p:sp>
      <p:sp>
        <p:nvSpPr>
          <p:cNvPr id="152" name="Shape 152"/>
          <p:cNvSpPr/>
          <p:nvPr/>
        </p:nvSpPr>
        <p:spPr>
          <a:xfrm>
            <a:off x="6629400" y="2284827"/>
            <a:ext cx="1876425" cy="456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.org servers</a:t>
            </a:r>
          </a:p>
        </p:txBody>
      </p:sp>
      <p:sp>
        <p:nvSpPr>
          <p:cNvPr id="153" name="Shape 153"/>
          <p:cNvSpPr/>
          <p:nvPr/>
        </p:nvSpPr>
        <p:spPr>
          <a:xfrm>
            <a:off x="6136548" y="3962464"/>
            <a:ext cx="3171371" cy="456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rIns="35700" wrap="square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2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wikipedia.org  servers</a:t>
            </a:r>
          </a:p>
        </p:txBody>
      </p:sp>
      <p:sp>
        <p:nvSpPr>
          <p:cNvPr id="154" name="Shape 154"/>
          <p:cNvSpPr/>
          <p:nvPr/>
        </p:nvSpPr>
        <p:spPr>
          <a:xfrm>
            <a:off x="7301508" y="2069323"/>
            <a:ext cx="357188" cy="357189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99530" y="1067723"/>
            <a:ext cx="323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 is www.wikipedia.org?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942304" y="2801245"/>
            <a:ext cx="3359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 is www.wikipedia.org?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888763" y="1768831"/>
            <a:ext cx="3328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 is www.wikipedia.org?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140202" y="3302996"/>
            <a:ext cx="36042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Where is www.wikipedia.org?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786731" y="1135669"/>
            <a:ext cx="323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704E"/>
                </a:solidFill>
                <a:latin typeface="Arial"/>
                <a:ea typeface="Arial"/>
                <a:cs typeface="Arial"/>
                <a:sym typeface="Arial"/>
              </a:rPr>
              <a:t>Go ask .org server at 1.2.3.4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285508" y="2558776"/>
            <a:ext cx="4129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704E"/>
                </a:solidFill>
                <a:latin typeface="Arial"/>
                <a:ea typeface="Arial"/>
                <a:cs typeface="Arial"/>
                <a:sym typeface="Arial"/>
              </a:rPr>
              <a:t>Go ask wikipedia.org server at 5.6.7.8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149131" y="3633884"/>
            <a:ext cx="32325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704E"/>
                </a:solidFill>
                <a:latin typeface="Arial"/>
                <a:ea typeface="Arial"/>
                <a:cs typeface="Arial"/>
                <a:sym typeface="Arial"/>
              </a:rPr>
              <a:t>Answer record: 9.10.11.12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Caching DNS Replies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DNS responses cached in DNS servers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Expire after TTL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Most popular sites visited often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Avenir"/>
                <a:ea typeface="Avenir"/>
                <a:cs typeface="Avenir"/>
                <a:sym typeface="Avenir"/>
              </a:rPr>
              <a:t>Top sites perpetually cached… fast!</a:t>
            </a:r>
          </a:p>
        </p:txBody>
      </p:sp>
      <p:sp>
        <p:nvSpPr>
          <p:cNvPr id="169" name="Shape 169"/>
          <p:cNvSpPr/>
          <p:nvPr/>
        </p:nvSpPr>
        <p:spPr>
          <a:xfrm>
            <a:off x="6042590" y="3496479"/>
            <a:ext cx="2116337" cy="1232297"/>
          </a:xfrm>
          <a:custGeom>
            <a:pathLst>
              <a:path extrusionOk="0" h="120000" w="12000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6091558" y="3649394"/>
            <a:ext cx="1384030" cy="318167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71" name="Shape 171"/>
          <p:cNvCxnSpPr/>
          <p:nvPr/>
        </p:nvCxnSpPr>
        <p:spPr>
          <a:xfrm flipH="1">
            <a:off x="7021045" y="3999458"/>
            <a:ext cx="478466" cy="733647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72" name="Shape 172"/>
          <p:cNvSpPr/>
          <p:nvPr/>
        </p:nvSpPr>
        <p:spPr>
          <a:xfrm>
            <a:off x="6866354" y="4628316"/>
            <a:ext cx="267891" cy="267892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Shape 173"/>
          <p:cNvCxnSpPr/>
          <p:nvPr/>
        </p:nvCxnSpPr>
        <p:spPr>
          <a:xfrm flipH="1">
            <a:off x="7507485" y="3199193"/>
            <a:ext cx="438801" cy="736470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cxnSp>
        <p:nvCxnSpPr>
          <p:cNvPr id="174" name="Shape 174"/>
          <p:cNvCxnSpPr/>
          <p:nvPr/>
        </p:nvCxnSpPr>
        <p:spPr>
          <a:xfrm flipH="1">
            <a:off x="7515459" y="3935326"/>
            <a:ext cx="1082022" cy="48184"/>
          </a:xfrm>
          <a:prstGeom prst="straightConnector1">
            <a:avLst/>
          </a:prstGeom>
          <a:noFill/>
          <a:ln cap="flat" cmpd="sng" w="63500">
            <a:solidFill>
              <a:srgbClr val="D6D6D6"/>
            </a:solidFill>
            <a:prstDash val="solid"/>
            <a:miter lim="400000"/>
            <a:headEnd len="med" w="med" type="none"/>
            <a:tailEnd len="med" w="med" type="none"/>
          </a:ln>
        </p:spPr>
      </p:cxnSp>
      <p:sp>
        <p:nvSpPr>
          <p:cNvPr id="175" name="Shape 175"/>
          <p:cNvSpPr/>
          <p:nvPr/>
        </p:nvSpPr>
        <p:spPr>
          <a:xfrm>
            <a:off x="7341860" y="3804552"/>
            <a:ext cx="334863" cy="334863"/>
          </a:xfrm>
          <a:prstGeom prst="roundRect">
            <a:avLst>
              <a:gd fmla="val 30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975618" y="3509872"/>
            <a:ext cx="267891" cy="267892"/>
          </a:xfrm>
          <a:custGeom>
            <a:pathLst>
              <a:path extrusionOk="0" h="120000" w="120000">
                <a:moveTo>
                  <a:pt x="102425" y="17574"/>
                </a:moveTo>
                <a:cubicBezTo>
                  <a:pt x="125853" y="41002"/>
                  <a:pt x="125853" y="78991"/>
                  <a:pt x="102425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25" y="17574"/>
                </a:cubicBezTo>
              </a:path>
            </a:pathLst>
          </a:custGeom>
          <a:solidFill>
            <a:srgbClr val="0096FF"/>
          </a:solidFill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6272793" y="3777764"/>
            <a:ext cx="629235" cy="803305"/>
          </a:xfrm>
          <a:prstGeom prst="straightConnector1">
            <a:avLst/>
          </a:prstGeom>
          <a:noFill/>
          <a:ln cap="flat" cmpd="sng" w="76200">
            <a:solidFill>
              <a:srgbClr val="942193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6170978" y="3886420"/>
            <a:ext cx="651196" cy="839949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400000"/>
            <a:headEnd len="med" w="med" type="stealth"/>
            <a:tailEnd len="med" w="med" type="none"/>
          </a:ln>
        </p:spPr>
      </p:cxnSp>
      <p:sp>
        <p:nvSpPr>
          <p:cNvPr id="179" name="Shape 179"/>
          <p:cNvSpPr/>
          <p:nvPr/>
        </p:nvSpPr>
        <p:spPr>
          <a:xfrm>
            <a:off x="4716532" y="2898510"/>
            <a:ext cx="1393031" cy="400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25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</a:p>
        </p:txBody>
      </p:sp>
      <p:sp>
        <p:nvSpPr>
          <p:cNvPr id="180" name="Shape 180"/>
          <p:cNvSpPr/>
          <p:nvPr/>
        </p:nvSpPr>
        <p:spPr>
          <a:xfrm>
            <a:off x="4327456" y="3188775"/>
            <a:ext cx="2628900" cy="331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(mydns.berkeley.edu)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999954" y="4205194"/>
            <a:ext cx="1496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rgbClr val="004B34"/>
                </a:solidFill>
                <a:latin typeface="Calibri"/>
                <a:ea typeface="Calibri"/>
                <a:cs typeface="Calibri"/>
                <a:sym typeface="Calibri"/>
              </a:rPr>
              <a:t>IP: Z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686584" y="4127193"/>
            <a:ext cx="2519403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35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www.google.com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2834487" y="3546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{A0D5B13B-DD4C-4E6E-9355-DEF4BB2FF40A}</a:tableStyleId>
              </a:tblPr>
              <a:tblGrid>
                <a:gridCol w="2131025"/>
                <a:gridCol w="552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Hostname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www.google.com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Z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Shape 184"/>
          <p:cNvSpPr/>
          <p:nvPr/>
        </p:nvSpPr>
        <p:spPr>
          <a:xfrm>
            <a:off x="7100758" y="4406408"/>
            <a:ext cx="2823636" cy="677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25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DNS client</a:t>
            </a:r>
            <a:br>
              <a:rPr b="1" lang="en-US" sz="225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rPr>
              <a:t>(me.cs.berkeley.edu)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0" lvl="0" marL="0" marR="0" rtl="0" algn="ctr">
              <a:spcBef>
                <a:spcPts val="0"/>
              </a:spcBef>
              <a:buClr>
                <a:schemeClr val="accent2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