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390" r:id="rId4"/>
    <p:sldId id="391" r:id="rId5"/>
    <p:sldId id="393" r:id="rId6"/>
    <p:sldId id="392" r:id="rId7"/>
    <p:sldId id="399" r:id="rId8"/>
    <p:sldId id="400" r:id="rId9"/>
    <p:sldId id="401" r:id="rId10"/>
    <p:sldId id="402" r:id="rId11"/>
    <p:sldId id="403" r:id="rId12"/>
    <p:sldId id="404" r:id="rId13"/>
    <p:sldId id="409" r:id="rId14"/>
    <p:sldId id="405" r:id="rId15"/>
    <p:sldId id="406" r:id="rId16"/>
    <p:sldId id="408" r:id="rId17"/>
    <p:sldId id="407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5B5"/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5684" autoAdjust="0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by Ankit Mathur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r>
              <a:rPr lang="en-US" baseline="0" dirty="0" smtClean="0"/>
              <a:t> client requests www.google.com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Request line:  method, resource, and protocol version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Request headers:  provide information or modify request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Body:  optional data (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e.g.,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POST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data to the server)</a:t>
            </a:r>
          </a:p>
          <a:p>
            <a:endParaRPr lang="en-US" dirty="0" smtClean="0"/>
          </a:p>
          <a:p>
            <a:r>
              <a:rPr lang="en-US" dirty="0" err="1" smtClean="0"/>
              <a:t>Reponse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Status line:  protocol version, status code, status phrase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Response headers:  provide information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Body:  optional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Concurrent:</a:t>
            </a:r>
          </a:p>
          <a:p>
            <a:r>
              <a:rPr lang="en-US" dirty="0" smtClean="0"/>
              <a:t>	Great, but makes the network sad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Persistent: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Performance advantages: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Avoid overhead of connection set-up and tear-down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Allow TCP to learn more accurate RTT estimate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Allow TCP congestion window to increase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i.e., leverage previously discovered bandwidth</a:t>
            </a:r>
            <a:endParaRPr lang="en-US" sz="1200" dirty="0" smtClean="0">
              <a:latin typeface="+mn-lt"/>
              <a:cs typeface="+mn-cs"/>
            </a:endParaRPr>
          </a:p>
          <a:p>
            <a:r>
              <a:rPr lang="en-US" sz="2400" b="0" dirty="0" smtClean="0"/>
              <a:t>Pipelined:</a:t>
            </a:r>
          </a:p>
          <a:p>
            <a:r>
              <a:rPr lang="en-US" sz="2400" b="0" dirty="0" smtClean="0"/>
              <a:t>Batch requests and responses to reduce the number of packets.</a:t>
            </a:r>
            <a:r>
              <a:rPr lang="en-US" sz="2400" b="0" baseline="0" dirty="0" smtClean="0"/>
              <a:t> </a:t>
            </a:r>
            <a:r>
              <a:rPr lang="en-US" sz="2400" b="0" dirty="0" smtClean="0"/>
              <a:t>Multiple requests can be contained in one TCP segment</a:t>
            </a:r>
          </a:p>
          <a:p>
            <a:endParaRPr lang="en-US" sz="2400" b="0" dirty="0" smtClean="0"/>
          </a:p>
          <a:p>
            <a:pPr lvl="1"/>
            <a:endParaRPr lang="en-US" sz="1200" dirty="0" smtClean="0"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4346"/>
            <a:ext cx="7772400" cy="74599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2711450"/>
            <a:ext cx="5813188" cy="39569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7229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4887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603004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3605957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2909296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290284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118865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DNS and the Web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CS 168 – Fall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Section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10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664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Anatomy of a URL</a:t>
            </a:r>
            <a:endParaRPr lang="en-US" sz="4000" dirty="0"/>
          </a:p>
        </p:txBody>
      </p:sp>
      <p:graphicFrame>
        <p:nvGraphicFramePr>
          <p:cNvPr id="23" name="Group 8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301457"/>
              </p:ext>
            </p:extLst>
          </p:nvPr>
        </p:nvGraphicFramePr>
        <p:xfrm>
          <a:off x="217714" y="1265465"/>
          <a:ext cx="8280399" cy="3557841"/>
        </p:xfrm>
        <a:graphic>
          <a:graphicData uri="http://schemas.openxmlformats.org/drawingml/2006/table">
            <a:tbl>
              <a:tblPr/>
              <a:tblGrid>
                <a:gridCol w="2321607"/>
                <a:gridCol w="5958792"/>
              </a:tblGrid>
              <a:tr h="314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protocol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http, ftp, https, smtp, rtsp,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etc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hostname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DNS name,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IP address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7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Defaults to protocol</a:t>
                      </a: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 standard port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e.g.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http: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80 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https: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443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directory path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Hierarchical,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reflecting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file system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2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resource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Identifies the desired resource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Can also extend to program executions:</a:t>
                      </a:r>
                    </a:p>
                    <a:p>
                      <a:pPr marL="339725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Helvetica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http://us.f413.mail.yahoo.com/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ym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/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ShowLetter?box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=%40B%40Bulk&amp;MsgId=2604_1744106_29699_1123_1261_0_28917_3552_1289957100&amp;Search=&amp;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Nhead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f&amp;YY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=31454&amp;order=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down&amp;sort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date&amp;pos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=0&amp;view=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a&amp;head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ＭＳ Ｐゴシック" charset="0"/>
                          <a:cs typeface="Arial" charset="0"/>
                        </a:rPr>
                        <a:t>=b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17714" y="859970"/>
            <a:ext cx="85344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2000" b="1" i="1" dirty="0" smtClean="0">
                <a:latin typeface="Times" charset="0"/>
                <a:cs typeface="Courier New" charset="0"/>
              </a:rPr>
              <a:t>protocol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://</a:t>
            </a:r>
            <a:r>
              <a:rPr lang="en-US" sz="2000" b="1" i="1" dirty="0" smtClean="0">
                <a:latin typeface="Times" charset="0"/>
                <a:cs typeface="Courier New" charset="0"/>
              </a:rPr>
              <a:t>hostname</a:t>
            </a:r>
            <a:r>
              <a:rPr lang="en-US" sz="2000" i="1" dirty="0" smtClean="0">
                <a:solidFill>
                  <a:srgbClr val="0000FF"/>
                </a:solidFill>
                <a:latin typeface="Times" charset="0"/>
                <a:cs typeface="Courier New" charset="0"/>
              </a:rPr>
              <a:t>[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:</a:t>
            </a:r>
            <a:r>
              <a:rPr lang="en-US" sz="2000" b="1" i="1" dirty="0" smtClean="0">
                <a:latin typeface="Times" charset="0"/>
                <a:cs typeface="Courier New" charset="0"/>
              </a:rPr>
              <a:t>port</a:t>
            </a:r>
            <a:r>
              <a:rPr lang="en-US" sz="2000" i="1" dirty="0" smtClean="0">
                <a:solidFill>
                  <a:srgbClr val="0000FF"/>
                </a:solidFill>
                <a:latin typeface="Times" charset="0"/>
                <a:cs typeface="Courier New" charset="0"/>
              </a:rPr>
              <a:t>]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/</a:t>
            </a:r>
            <a:r>
              <a:rPr lang="en-US" sz="2000" b="1" i="1" dirty="0" err="1" smtClean="0">
                <a:latin typeface="Times" charset="0"/>
                <a:cs typeface="Courier New" charset="0"/>
              </a:rPr>
              <a:t>directorypath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/</a:t>
            </a:r>
            <a:r>
              <a:rPr lang="en-US" sz="2000" b="1" i="1" dirty="0" smtClean="0">
                <a:latin typeface="Times" charset="0"/>
                <a:cs typeface="Courier New" charset="0"/>
              </a:rPr>
              <a:t>resource</a:t>
            </a:r>
            <a:endParaRPr lang="en-US" sz="20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Client-server architecture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Server is “always on” and “well known”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Clients initiate contact to server</a:t>
            </a:r>
            <a:br>
              <a:rPr lang="en-US" sz="1600" dirty="0">
                <a:latin typeface="Avenir Book" charset="0"/>
                <a:ea typeface="Avenir Book" charset="0"/>
                <a:cs typeface="Avenir Book" charset="0"/>
              </a:rPr>
            </a:b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Synchronous request/reply protocol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“Synchronous” means same HTTP session used for request and reply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Runs over TCP, Port 80</a:t>
            </a:r>
            <a:br>
              <a:rPr lang="en-US" sz="1600" dirty="0">
                <a:latin typeface="Avenir Book" charset="0"/>
                <a:ea typeface="Avenir Book" charset="0"/>
                <a:cs typeface="Avenir Book" charset="0"/>
              </a:rPr>
            </a:b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Stateless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No information about previous requests kept in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HTTP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and Responses</a:t>
            </a:r>
            <a:endParaRPr lang="en-US" dirty="0"/>
          </a:p>
        </p:txBody>
      </p:sp>
      <p:sp>
        <p:nvSpPr>
          <p:cNvPr id="8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946481"/>
            <a:ext cx="3657600" cy="14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>
              <a:buNone/>
            </a:pPr>
            <a:r>
              <a:rPr lang="en-US" sz="1300" dirty="0">
                <a:solidFill>
                  <a:srgbClr val="660066"/>
                </a:solidFill>
              </a:rPr>
              <a:t>GET /</a:t>
            </a:r>
            <a:r>
              <a:rPr lang="en-US" sz="1300" dirty="0" err="1">
                <a:solidFill>
                  <a:srgbClr val="660066"/>
                </a:solidFill>
              </a:rPr>
              <a:t>somedir</a:t>
            </a:r>
            <a:r>
              <a:rPr lang="en-US" sz="1300" dirty="0">
                <a:solidFill>
                  <a:srgbClr val="660066"/>
                </a:solidFill>
              </a:rPr>
              <a:t>/</a:t>
            </a:r>
            <a:r>
              <a:rPr lang="en-US" sz="1300" dirty="0" err="1">
                <a:solidFill>
                  <a:srgbClr val="660066"/>
                </a:solidFill>
              </a:rPr>
              <a:t>page.html</a:t>
            </a:r>
            <a:r>
              <a:rPr lang="en-US" sz="1300" dirty="0">
                <a:solidFill>
                  <a:srgbClr val="660066"/>
                </a:solidFill>
              </a:rPr>
              <a:t> HTTP/1.1</a:t>
            </a:r>
          </a:p>
          <a:p>
            <a:pPr marL="0" indent="0" algn="l">
              <a:buNone/>
            </a:pPr>
            <a:r>
              <a:rPr lang="en-US" sz="1300" dirty="0">
                <a:solidFill>
                  <a:srgbClr val="660066"/>
                </a:solidFill>
              </a:rPr>
              <a:t>Host: </a:t>
            </a:r>
            <a:r>
              <a:rPr lang="en-US" sz="1300" dirty="0" err="1">
                <a:solidFill>
                  <a:srgbClr val="660066"/>
                </a:solidFill>
              </a:rPr>
              <a:t>www.someschool.edu</a:t>
            </a:r>
            <a:r>
              <a:rPr lang="en-US" sz="1300" dirty="0">
                <a:solidFill>
                  <a:srgbClr val="660066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300" dirty="0">
                <a:solidFill>
                  <a:srgbClr val="660066"/>
                </a:solidFill>
              </a:rPr>
              <a:t>User-agent: Mozilla/4.0</a:t>
            </a:r>
          </a:p>
          <a:p>
            <a:pPr marL="0" indent="0" algn="l">
              <a:buNone/>
            </a:pPr>
            <a:r>
              <a:rPr lang="en-US" sz="1300" dirty="0">
                <a:solidFill>
                  <a:srgbClr val="660066"/>
                </a:solidFill>
              </a:rPr>
              <a:t>Connection: close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660066"/>
                </a:solidFill>
              </a:rPr>
              <a:t>Accept-language: </a:t>
            </a:r>
            <a:r>
              <a:rPr lang="en-US" sz="1300" dirty="0" err="1">
                <a:solidFill>
                  <a:srgbClr val="660066"/>
                </a:solidFill>
              </a:rPr>
              <a:t>fr</a:t>
            </a:r>
            <a:r>
              <a:rPr lang="en-US" sz="1300" dirty="0">
                <a:solidFill>
                  <a:srgbClr val="660066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300" b="0" dirty="0">
                <a:solidFill>
                  <a:srgbClr val="660066"/>
                </a:solidFill>
                <a:latin typeface="Courier" charset="0"/>
              </a:rPr>
              <a:t>(blank line)</a:t>
            </a:r>
            <a:r>
              <a:rPr lang="en-US" sz="1300" dirty="0">
                <a:solidFill>
                  <a:srgbClr val="660066"/>
                </a:solidFill>
              </a:rPr>
              <a:t> </a:t>
            </a:r>
            <a:endParaRPr lang="en-US" sz="1300" b="0" dirty="0">
              <a:solidFill>
                <a:srgbClr val="660066"/>
              </a:solidFill>
              <a:latin typeface="Times New Roman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24347" y="1946481"/>
            <a:ext cx="3762453" cy="18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3" tIns="45692" rIns="91383" bIns="4569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300" dirty="0">
                <a:solidFill>
                  <a:srgbClr val="660066"/>
                </a:solidFill>
              </a:rPr>
              <a:t>HTTP/1.1 200 OK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Connection close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Date: Thu, 06 Aug 2006 12:00:15 GMT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Server: Apache/1.3.0 (Unix)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Last-Modified: Mon, 22 Jun 2006 ...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Content-Length: 6821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Content-Type: text/html</a:t>
            </a:r>
          </a:p>
          <a:p>
            <a:pPr algn="l"/>
            <a:r>
              <a:rPr lang="en-US" sz="1300" b="0" dirty="0">
                <a:solidFill>
                  <a:srgbClr val="F19685"/>
                </a:solidFill>
                <a:latin typeface="Courier" charset="0"/>
              </a:rPr>
              <a:t>(blank line)</a:t>
            </a:r>
            <a:r>
              <a:rPr lang="en-US" sz="1300" dirty="0">
                <a:solidFill>
                  <a:schemeClr val="hlink"/>
                </a:solidFill>
              </a:rPr>
              <a:t> </a:t>
            </a:r>
          </a:p>
          <a:p>
            <a:pPr algn="l"/>
            <a:r>
              <a:rPr lang="en-US" sz="1300" dirty="0">
                <a:solidFill>
                  <a:srgbClr val="660066"/>
                </a:solidFill>
              </a:rPr>
              <a:t>data data data data data ...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32018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Request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4347" y="1320189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Response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Wise man once said “Architect for flexibility, engineer for performance”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We have an architected solution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let’s explore ways to make it go fast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Patterns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4227"/>
            <a:ext cx="1901371" cy="27718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9" y="1604227"/>
            <a:ext cx="2492829" cy="3198117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6654798" y="1923143"/>
            <a:ext cx="47174" cy="245291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837707" y="1923143"/>
            <a:ext cx="47174" cy="2452915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678385" y="2002971"/>
            <a:ext cx="1173841" cy="2540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678385" y="2329543"/>
            <a:ext cx="1173841" cy="2830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01972" y="2612571"/>
            <a:ext cx="1150254" cy="2757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701972" y="2939143"/>
            <a:ext cx="1150254" cy="264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01972" y="3224357"/>
            <a:ext cx="1150254" cy="2757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1972" y="3556000"/>
            <a:ext cx="1150254" cy="1922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1972" y="3782064"/>
            <a:ext cx="1197428" cy="28009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701972" y="4122057"/>
            <a:ext cx="1173841" cy="1502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83187" y="1816863"/>
            <a:ext cx="634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SYN</a:t>
            </a:r>
            <a:endParaRPr 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6643917" y="2191281"/>
            <a:ext cx="1113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SYN + ACK</a:t>
            </a:r>
            <a:endParaRPr 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7106559" y="2480345"/>
            <a:ext cx="1113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ACK + R1</a:t>
            </a:r>
            <a:endParaRPr 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7061200" y="2801861"/>
            <a:ext cx="602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T1</a:t>
            </a:r>
            <a:endParaRPr 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7068455" y="3071888"/>
            <a:ext cx="830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ACK + R2</a:t>
            </a:r>
            <a:endParaRPr 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7059385" y="3390926"/>
            <a:ext cx="602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T2</a:t>
            </a:r>
            <a:endParaRPr 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7052127" y="3643875"/>
            <a:ext cx="830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ACK + R3</a:t>
            </a:r>
            <a:endParaRPr 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7062107" y="3955565"/>
            <a:ext cx="602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T3</a:t>
            </a:r>
            <a:endParaRPr 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49085" y="1214218"/>
            <a:ext cx="13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Concurrent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87800" y="1214218"/>
            <a:ext cx="13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Pipelined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43917" y="1214031"/>
            <a:ext cx="13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Persistent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Idea: Replication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Replicate the content across multiple copies to reduce bottlenecks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Implementation: content distribution networks (CDNs)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 client content provider modifies its content so that embedded URLs reference the new domains.</a:t>
            </a:r>
          </a:p>
          <a:p>
            <a:pPr lvl="1"/>
            <a:r>
              <a:rPr lang="ja-JP" altLang="en-US" dirty="0">
                <a:latin typeface="Avenir Book" charset="0"/>
                <a:ea typeface="Avenir Book" charset="0"/>
                <a:cs typeface="Avenir Book" charset="0"/>
              </a:rPr>
              <a:t>“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Akamaize</a:t>
            </a:r>
            <a:r>
              <a:rPr lang="ja-JP" altLang="en-US" dirty="0">
                <a:latin typeface="Avenir Book" charset="0"/>
                <a:ea typeface="Avenir Book" charset="0"/>
                <a:cs typeface="Avenir Book" charset="0"/>
              </a:rPr>
              <a:t>”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content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e.g.: </a:t>
            </a:r>
            <a:r>
              <a:rPr lang="en-US" sz="1800" i="1" dirty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http://</a:t>
            </a:r>
            <a:r>
              <a:rPr lang="en-US" sz="1800" i="1" dirty="0" err="1" smtClean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www.wikipedia.org</a:t>
            </a:r>
            <a:r>
              <a:rPr lang="en-US" sz="1800" i="1" dirty="0" smtClean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en-US" sz="1800" i="1" dirty="0" err="1" smtClean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cats.jpg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becomes </a:t>
            </a:r>
            <a:r>
              <a:rPr lang="en-US" sz="1800" i="1" dirty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http://</a:t>
            </a:r>
            <a:r>
              <a:rPr lang="en-US" sz="1800" i="1" dirty="0" smtClean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a128.g.akamai.net/</a:t>
            </a:r>
            <a:r>
              <a:rPr lang="en-US" sz="1800" i="1" dirty="0" err="1" smtClean="0">
                <a:solidFill>
                  <a:srgbClr val="0E04D6"/>
                </a:solidFill>
                <a:latin typeface="Avenir Book" charset="0"/>
                <a:ea typeface="Avenir Book" charset="0"/>
                <a:cs typeface="Avenir Book" charset="0"/>
              </a:rPr>
              <a:t>cats.jpg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Specifics in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5863" indent="-228458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Modifier to GET requests:</a:t>
            </a:r>
          </a:p>
          <a:p>
            <a:pPr marL="794850" lvl="1" indent="-228458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latin typeface="Courier" charset="0"/>
                <a:ea typeface="Arial" charset="0"/>
                <a:cs typeface="Arial" charset="0"/>
              </a:rPr>
              <a:t>If-modified-since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– returns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not modified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if resource not modified since specified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time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5863" indent="-228458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Response header:</a:t>
            </a:r>
          </a:p>
          <a:p>
            <a:pPr marL="794850" lvl="1" indent="-228458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latin typeface="Courier" charset="0"/>
                <a:ea typeface="Arial" charset="0"/>
                <a:cs typeface="Arial" charset="0"/>
              </a:rPr>
              <a:t>Expires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– TTL: how long it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safe to cache the resource</a:t>
            </a:r>
          </a:p>
          <a:p>
            <a:pPr marL="794850" lvl="1" indent="-228458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latin typeface="Courier" charset="0"/>
                <a:ea typeface="Arial" charset="0"/>
                <a:cs typeface="Arial" charset="0"/>
              </a:rPr>
              <a:t>No-cache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– ignore all caches; always get resource directly from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</a:t>
            </a:r>
          </a:p>
          <a:p>
            <a:pPr marL="394800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making request, if within the TTL, just load cached resource. </a:t>
            </a:r>
          </a:p>
          <a:p>
            <a:pPr marL="394800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Otherwise, send with if-modified. 	</a:t>
            </a:r>
          </a:p>
          <a:p>
            <a:pPr marL="794850" lvl="1" indent="-228458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Server will either send a HTTP 304 (not changed) or HTTP 200 (changed, and here’s the new data)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Where</a:t>
            </a:r>
            <a:endParaRPr lang="en-US" dirty="0"/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28" y="1323517"/>
            <a:ext cx="6792686" cy="3393708"/>
          </a:xfrm>
          <a:prstGeom prst="rect">
            <a:avLst/>
          </a:prstGeom>
        </p:spPr>
      </p:pic>
      <p:sp>
        <p:nvSpPr>
          <p:cNvPr id="219" name="Content Placeholder 2"/>
          <p:cNvSpPr>
            <a:spLocks noGrp="1"/>
          </p:cNvSpPr>
          <p:nvPr>
            <p:ph idx="1"/>
          </p:nvPr>
        </p:nvSpPr>
        <p:spPr>
          <a:xfrm>
            <a:off x="275771" y="1265465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Forward Proxies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Cache near the client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Reverse proxies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Reduce server load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The Domain Name System (DNS)</a:t>
            </a:r>
          </a:p>
          <a:p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e Web (HTTP)</a:t>
            </a:r>
          </a:p>
          <a:p>
            <a:endParaRPr lang="is-IS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is-I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Map a name to an IP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Goals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eplacement for HOSTS.TXT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Fully distributed maintenance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Tolerable performance</a:t>
            </a:r>
          </a:p>
          <a:p>
            <a:pPr marL="0" indent="0"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ecs.berkeley.edu</a:t>
            </a:r>
          </a:p>
          <a:p>
            <a:pPr lvl="1"/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du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2"/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erkeley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3"/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ecs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Domains </a:t>
            </a: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delegate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to subdomains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“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edu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” delegates control of “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berkeley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” to UC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berkeley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“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berkeley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” delegates control of “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eecs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” to the EECS department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2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NS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Delegate control of a subdomain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IP address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AAAA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IPv6 Address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MX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Mail server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Many more!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1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DNS Lookup</a:t>
            </a:r>
            <a:endParaRPr lang="en-US" dirty="0"/>
          </a:p>
        </p:txBody>
      </p:sp>
      <p:sp>
        <p:nvSpPr>
          <p:cNvPr id="41" name="Shape 1251"/>
          <p:cNvSpPr/>
          <p:nvPr/>
        </p:nvSpPr>
        <p:spPr>
          <a:xfrm>
            <a:off x="1470422" y="2346145"/>
            <a:ext cx="2821782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2" name="Shape 1252"/>
          <p:cNvSpPr/>
          <p:nvPr/>
        </p:nvSpPr>
        <p:spPr>
          <a:xfrm>
            <a:off x="1535712" y="2550032"/>
            <a:ext cx="1845373" cy="424223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3" name="Shape 1253"/>
          <p:cNvSpPr/>
          <p:nvPr/>
        </p:nvSpPr>
        <p:spPr>
          <a:xfrm flipH="1">
            <a:off x="2775028" y="3016784"/>
            <a:ext cx="637954" cy="978196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4" name="Shape 1254"/>
          <p:cNvSpPr/>
          <p:nvPr/>
        </p:nvSpPr>
        <p:spPr>
          <a:xfrm>
            <a:off x="2568773" y="385526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5" name="Shape 1255"/>
          <p:cNvSpPr/>
          <p:nvPr/>
        </p:nvSpPr>
        <p:spPr>
          <a:xfrm flipH="1">
            <a:off x="3423614" y="1949764"/>
            <a:ext cx="585068" cy="98196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6" name="Shape 1256"/>
          <p:cNvSpPr/>
          <p:nvPr/>
        </p:nvSpPr>
        <p:spPr>
          <a:xfrm flipH="1">
            <a:off x="3434246" y="2931275"/>
            <a:ext cx="1442696" cy="64245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7" name="Shape 1257"/>
          <p:cNvSpPr/>
          <p:nvPr/>
        </p:nvSpPr>
        <p:spPr>
          <a:xfrm>
            <a:off x="3202781" y="2756910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8" name="Shape 1258"/>
          <p:cNvSpPr/>
          <p:nvPr/>
        </p:nvSpPr>
        <p:spPr>
          <a:xfrm>
            <a:off x="1381125" y="236400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9" name="Shape 1260"/>
          <p:cNvSpPr/>
          <p:nvPr/>
        </p:nvSpPr>
        <p:spPr>
          <a:xfrm>
            <a:off x="1640086" y="2828347"/>
            <a:ext cx="838980" cy="107107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0" name="Shape 1261"/>
          <p:cNvSpPr/>
          <p:nvPr/>
        </p:nvSpPr>
        <p:spPr>
          <a:xfrm flipH="1">
            <a:off x="1828100" y="1177321"/>
            <a:ext cx="2843869" cy="1245766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1" name="Shape 1263"/>
          <p:cNvSpPr/>
          <p:nvPr/>
        </p:nvSpPr>
        <p:spPr>
          <a:xfrm>
            <a:off x="4774406" y="863815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2" name="Shape 1268"/>
          <p:cNvSpPr/>
          <p:nvPr/>
        </p:nvSpPr>
        <p:spPr>
          <a:xfrm>
            <a:off x="8096250" y="35963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3" name="Shape 1269"/>
          <p:cNvSpPr/>
          <p:nvPr/>
        </p:nvSpPr>
        <p:spPr>
          <a:xfrm flipH="1">
            <a:off x="1953936" y="2149904"/>
            <a:ext cx="5297647" cy="440423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4" name="Shape 1270"/>
          <p:cNvSpPr/>
          <p:nvPr/>
        </p:nvSpPr>
        <p:spPr>
          <a:xfrm flipV="1">
            <a:off x="1899047" y="1331976"/>
            <a:ext cx="2772922" cy="119276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5" name="Shape 1271"/>
          <p:cNvSpPr/>
          <p:nvPr/>
        </p:nvSpPr>
        <p:spPr>
          <a:xfrm flipV="1">
            <a:off x="1928768" y="2285079"/>
            <a:ext cx="5288719" cy="44366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6" name="Shape 1272"/>
          <p:cNvSpPr/>
          <p:nvPr/>
        </p:nvSpPr>
        <p:spPr>
          <a:xfrm flipH="1" flipV="1">
            <a:off x="1928768" y="2829412"/>
            <a:ext cx="6165910" cy="792760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7" name="Shape 1273"/>
          <p:cNvSpPr/>
          <p:nvPr/>
        </p:nvSpPr>
        <p:spPr>
          <a:xfrm>
            <a:off x="1853268" y="2955247"/>
            <a:ext cx="6165909" cy="80534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8" name="Shape 1274"/>
          <p:cNvSpPr/>
          <p:nvPr/>
        </p:nvSpPr>
        <p:spPr>
          <a:xfrm flipH="1" flipV="1">
            <a:off x="1538681" y="2955246"/>
            <a:ext cx="868261" cy="111993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59" name="Shape 1144"/>
          <p:cNvSpPr/>
          <p:nvPr/>
        </p:nvSpPr>
        <p:spPr>
          <a:xfrm>
            <a:off x="2712152" y="4080965"/>
            <a:ext cx="3764848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</a:t>
            </a:r>
            <a:r>
              <a:rPr sz="3000" dirty="0" smtClean="0">
                <a:latin typeface="Calibri"/>
                <a:cs typeface="Calibri"/>
              </a:rPr>
              <a:t>client</a:t>
            </a:r>
            <a:r>
              <a:rPr lang="en-US" sz="3000" dirty="0" smtClean="0">
                <a:latin typeface="Calibri"/>
                <a:cs typeface="Calibri"/>
              </a:rPr>
              <a:t/>
            </a:r>
            <a:br>
              <a:rPr lang="en-US" sz="30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(me.cs.berkeley.edu)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0" name="Shape 1146"/>
          <p:cNvSpPr/>
          <p:nvPr/>
        </p:nvSpPr>
        <p:spPr>
          <a:xfrm>
            <a:off x="1122164" y="1446627"/>
            <a:ext cx="185737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61" name="Shape 1149"/>
          <p:cNvSpPr/>
          <p:nvPr/>
        </p:nvSpPr>
        <p:spPr>
          <a:xfrm>
            <a:off x="6629400" y="2284827"/>
            <a:ext cx="1876425" cy="45685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lang="en-US" sz="2500" dirty="0" smtClean="0">
                <a:solidFill>
                  <a:srgbClr val="0000FF"/>
                </a:solidFill>
                <a:latin typeface="Calibri"/>
                <a:cs typeface="Calibri"/>
              </a:rPr>
              <a:t>org 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  <a:endParaRPr sz="25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2" name="Shape 1150"/>
          <p:cNvSpPr/>
          <p:nvPr/>
        </p:nvSpPr>
        <p:spPr>
          <a:xfrm>
            <a:off x="6136548" y="3962464"/>
            <a:ext cx="3171371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 smtClean="0">
                <a:solidFill>
                  <a:srgbClr val="0000FF"/>
                </a:solidFill>
                <a:latin typeface="Calibri"/>
                <a:cs typeface="Calibri"/>
              </a:rPr>
              <a:t>wikipedia.org</a:t>
            </a:r>
            <a:r>
              <a:rPr sz="2500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servers</a:t>
            </a:r>
          </a:p>
        </p:txBody>
      </p:sp>
      <p:sp>
        <p:nvSpPr>
          <p:cNvPr id="63" name="Shape 1265"/>
          <p:cNvSpPr/>
          <p:nvPr/>
        </p:nvSpPr>
        <p:spPr>
          <a:xfrm>
            <a:off x="7301508" y="206932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9530" y="1067723"/>
            <a:ext cx="32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www.wikipedia.org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42304" y="2801245"/>
            <a:ext cx="335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www.wikipedia.org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8763" y="1768831"/>
            <a:ext cx="332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dirty="0" err="1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www.wikipedia.org</a:t>
            </a:r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0202" y="3302996"/>
            <a:ext cx="360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Where is </a:t>
            </a:r>
            <a:r>
              <a:rPr lang="en-US" sz="1600" dirty="0" err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www.wikipedia.org</a:t>
            </a:r>
            <a:r>
              <a:rPr lang="en-US" sz="160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160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86731" y="1135669"/>
            <a:ext cx="32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Go ask .org server at 1.2.3.4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85508" y="2558776"/>
            <a:ext cx="412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Go ask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wikipedia.org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server at 5.6.7.8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49131" y="3633884"/>
            <a:ext cx="32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Answer record: 9.10.11.12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64" grpId="0"/>
      <p:bldP spid="65" grpId="0"/>
      <p:bldP spid="66" grpId="0"/>
      <p:bldP spid="68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DNS Replies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DNS responses cached in DNS servers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Expire after TTL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Most popular sites visited often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Top sites perpetually cached… fast!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Shape 1251"/>
          <p:cNvSpPr/>
          <p:nvPr/>
        </p:nvSpPr>
        <p:spPr>
          <a:xfrm>
            <a:off x="6042590" y="3496479"/>
            <a:ext cx="2116337" cy="123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latin typeface="Calibri"/>
              <a:cs typeface="Calibri"/>
            </a:endParaRPr>
          </a:p>
        </p:txBody>
      </p:sp>
      <p:sp>
        <p:nvSpPr>
          <p:cNvPr id="5" name="Shape 1252"/>
          <p:cNvSpPr/>
          <p:nvPr/>
        </p:nvSpPr>
        <p:spPr>
          <a:xfrm>
            <a:off x="6091558" y="3649394"/>
            <a:ext cx="1384030" cy="31816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6" name="Shape 1253"/>
          <p:cNvSpPr/>
          <p:nvPr/>
        </p:nvSpPr>
        <p:spPr>
          <a:xfrm flipH="1">
            <a:off x="7021045" y="3999458"/>
            <a:ext cx="478466" cy="733647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7" name="Shape 1254"/>
          <p:cNvSpPr/>
          <p:nvPr/>
        </p:nvSpPr>
        <p:spPr>
          <a:xfrm>
            <a:off x="6866354" y="462831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latin typeface="Calibri"/>
              <a:cs typeface="Calibri"/>
            </a:endParaRPr>
          </a:p>
        </p:txBody>
      </p:sp>
      <p:sp>
        <p:nvSpPr>
          <p:cNvPr id="8" name="Shape 1255"/>
          <p:cNvSpPr/>
          <p:nvPr/>
        </p:nvSpPr>
        <p:spPr>
          <a:xfrm flipH="1">
            <a:off x="7507485" y="3199193"/>
            <a:ext cx="438801" cy="736470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9" name="Shape 1256"/>
          <p:cNvSpPr/>
          <p:nvPr/>
        </p:nvSpPr>
        <p:spPr>
          <a:xfrm flipH="1">
            <a:off x="7515459" y="3935326"/>
            <a:ext cx="1082022" cy="48184"/>
          </a:xfrm>
          <a:prstGeom prst="line">
            <a:avLst/>
          </a:prstGeom>
          <a:ln w="63500">
            <a:solidFill>
              <a:srgbClr val="D6D6D6"/>
            </a:solidFill>
            <a:miter lim="400000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10" name="Shape 1257"/>
          <p:cNvSpPr/>
          <p:nvPr/>
        </p:nvSpPr>
        <p:spPr>
          <a:xfrm>
            <a:off x="7341860" y="3804552"/>
            <a:ext cx="334863" cy="334863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latin typeface="Calibri"/>
              <a:cs typeface="Calibri"/>
            </a:endParaRPr>
          </a:p>
        </p:txBody>
      </p:sp>
      <p:sp>
        <p:nvSpPr>
          <p:cNvPr id="11" name="Shape 1258"/>
          <p:cNvSpPr/>
          <p:nvPr/>
        </p:nvSpPr>
        <p:spPr>
          <a:xfrm>
            <a:off x="5975618" y="350987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latin typeface="Calibri"/>
              <a:cs typeface="Calibri"/>
            </a:endParaRPr>
          </a:p>
        </p:txBody>
      </p:sp>
      <p:sp>
        <p:nvSpPr>
          <p:cNvPr id="12" name="Shape 1260"/>
          <p:cNvSpPr/>
          <p:nvPr/>
        </p:nvSpPr>
        <p:spPr>
          <a:xfrm>
            <a:off x="6272793" y="3777764"/>
            <a:ext cx="629235" cy="803305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16" name="Shape 1274"/>
          <p:cNvSpPr/>
          <p:nvPr/>
        </p:nvSpPr>
        <p:spPr>
          <a:xfrm flipH="1" flipV="1">
            <a:off x="6170978" y="3886420"/>
            <a:ext cx="651196" cy="839949"/>
          </a:xfrm>
          <a:prstGeom prst="line">
            <a:avLst/>
          </a:prstGeom>
          <a:ln w="76200">
            <a:solidFill>
              <a:schemeClr val="accent6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24109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Calibri"/>
              <a:cs typeface="Calibri"/>
            </a:endParaRPr>
          </a:p>
        </p:txBody>
      </p:sp>
      <p:sp>
        <p:nvSpPr>
          <p:cNvPr id="17" name="Shape 1146"/>
          <p:cNvSpPr/>
          <p:nvPr/>
        </p:nvSpPr>
        <p:spPr>
          <a:xfrm>
            <a:off x="4716532" y="2898510"/>
            <a:ext cx="1393031" cy="400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8" tIns="26788" rIns="26788" bIns="26788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Calibri"/>
                <a:cs typeface="Calibri"/>
              </a:rPr>
              <a:t>DNS server</a:t>
            </a:r>
          </a:p>
        </p:txBody>
      </p:sp>
      <p:sp>
        <p:nvSpPr>
          <p:cNvPr id="18" name="Shape 1146"/>
          <p:cNvSpPr/>
          <p:nvPr/>
        </p:nvSpPr>
        <p:spPr>
          <a:xfrm>
            <a:off x="4327456" y="3188775"/>
            <a:ext cx="2628900" cy="331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8" tIns="26788" rIns="26788" bIns="26788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mydns.berkeley.edu</a:t>
            </a:r>
            <a:r>
              <a:rPr lang="en-US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9954" y="4205194"/>
            <a:ext cx="149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IP: Z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6584" y="4127193"/>
            <a:ext cx="2519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www.google.com</a:t>
            </a:r>
            <a:endParaRPr lang="en-US" sz="1350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1669"/>
              </p:ext>
            </p:extLst>
          </p:nvPr>
        </p:nvGraphicFramePr>
        <p:xfrm>
          <a:off x="2834487" y="3546864"/>
          <a:ext cx="26835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18"/>
                <a:gridCol w="5524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www.google.com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Shape 1144"/>
          <p:cNvSpPr/>
          <p:nvPr/>
        </p:nvSpPr>
        <p:spPr>
          <a:xfrm>
            <a:off x="7100758" y="4406408"/>
            <a:ext cx="2823636" cy="677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8" tIns="26788" rIns="26788" bIns="26788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Calibri"/>
                <a:cs typeface="Calibri"/>
              </a:rPr>
              <a:t>DNS client</a:t>
            </a:r>
            <a:r>
              <a:rPr lang="en-US" sz="2250" dirty="0">
                <a:latin typeface="Calibri"/>
                <a:cs typeface="Calibri"/>
              </a:rPr>
              <a:t/>
            </a:r>
            <a:br>
              <a:rPr lang="en-US" sz="2250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(me.cs.berkeley.edu)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6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 advAuto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600</Words>
  <Application>Microsoft Macintosh PowerPoint</Application>
  <PresentationFormat>On-screen Show (16:9)</PresentationFormat>
  <Paragraphs>164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Avenir Book</vt:lpstr>
      <vt:lpstr>Calibri</vt:lpstr>
      <vt:lpstr>Courier</vt:lpstr>
      <vt:lpstr>Courier New</vt:lpstr>
      <vt:lpstr>Helvetica</vt:lpstr>
      <vt:lpstr>ＭＳ Ｐゴシック</vt:lpstr>
      <vt:lpstr>Open Sans</vt:lpstr>
      <vt:lpstr>PT Sans Narrow</vt:lpstr>
      <vt:lpstr>Times</vt:lpstr>
      <vt:lpstr>Times New Roman</vt:lpstr>
      <vt:lpstr>Wingdings</vt:lpstr>
      <vt:lpstr>Office Theme</vt:lpstr>
      <vt:lpstr>DNS and the Web</vt:lpstr>
      <vt:lpstr>Agenda</vt:lpstr>
      <vt:lpstr>PowerPoint Presentation</vt:lpstr>
      <vt:lpstr>DNS</vt:lpstr>
      <vt:lpstr>DNS</vt:lpstr>
      <vt:lpstr>DNS Records</vt:lpstr>
      <vt:lpstr>Iterative DNS Lookup</vt:lpstr>
      <vt:lpstr>Caching DNS Replies</vt:lpstr>
      <vt:lpstr>PowerPoint Presentation</vt:lpstr>
      <vt:lpstr>Anatomy of a URL</vt:lpstr>
      <vt:lpstr>HTTP</vt:lpstr>
      <vt:lpstr>Requests and Responses</vt:lpstr>
      <vt:lpstr>Performance!</vt:lpstr>
      <vt:lpstr>Request Patterns</vt:lpstr>
      <vt:lpstr>Caching: How</vt:lpstr>
      <vt:lpstr>Caching: Specifics in HTTP</vt:lpstr>
      <vt:lpstr>Caching: Where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Ankit Mathur</cp:lastModifiedBy>
  <cp:revision>491</cp:revision>
  <dcterms:created xsi:type="dcterms:W3CDTF">2016-09-01T20:19:22Z</dcterms:created>
  <dcterms:modified xsi:type="dcterms:W3CDTF">2017-10-30T03:46:45Z</dcterms:modified>
</cp:coreProperties>
</file>