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322" r:id="rId4"/>
    <p:sldId id="259" r:id="rId5"/>
    <p:sldId id="260" r:id="rId6"/>
    <p:sldId id="273" r:id="rId7"/>
    <p:sldId id="311" r:id="rId8"/>
    <p:sldId id="276" r:id="rId9"/>
    <p:sldId id="344" r:id="rId10"/>
    <p:sldId id="345" r:id="rId11"/>
    <p:sldId id="275" r:id="rId12"/>
    <p:sldId id="301" r:id="rId13"/>
    <p:sldId id="313" r:id="rId14"/>
    <p:sldId id="314" r:id="rId15"/>
    <p:sldId id="303" r:id="rId16"/>
    <p:sldId id="347" r:id="rId17"/>
    <p:sldId id="312" r:id="rId18"/>
    <p:sldId id="304" r:id="rId19"/>
    <p:sldId id="305" r:id="rId20"/>
    <p:sldId id="348" r:id="rId21"/>
    <p:sldId id="346" r:id="rId22"/>
    <p:sldId id="307" r:id="rId23"/>
    <p:sldId id="349" r:id="rId24"/>
    <p:sldId id="308" r:id="rId25"/>
    <p:sldId id="309" r:id="rId26"/>
    <p:sldId id="315" r:id="rId27"/>
    <p:sldId id="350" r:id="rId28"/>
    <p:sldId id="320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42CA7"/>
    <a:srgbClr val="4DB6AC"/>
    <a:srgbClr val="EF6C00"/>
    <a:srgbClr val="B3D5B5"/>
    <a:srgbClr val="AA1717"/>
    <a:srgbClr val="E55D28"/>
    <a:srgbClr val="F3DCBA"/>
    <a:srgbClr val="B3A77D"/>
    <a:srgbClr val="695D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2882" autoAdjust="0"/>
  </p:normalViewPr>
  <p:slideViewPr>
    <p:cSldViewPr snapToGrid="0" snapToObjects="1">
      <p:cViewPr varScale="1">
        <p:scale>
          <a:sx n="118" d="100"/>
          <a:sy n="118" d="100"/>
        </p:scale>
        <p:origin x="888" y="19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21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1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94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729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24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TAs:</a:t>
            </a:r>
            <a:r>
              <a:rPr lang="en-US" baseline="0" dirty="0" smtClean="0"/>
              <a:t> feel free to use subsequent slides for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2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49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694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79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84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188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60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4346"/>
            <a:ext cx="7772400" cy="74599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2711450"/>
            <a:ext cx="5813188" cy="39569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722904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488704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1603004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3605957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2909296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290284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118865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Y1I4dG48by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Congestion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CS 168 – Fall </a:t>
            </a:r>
            <a:r>
              <a:rPr lang="en-US" dirty="0" smtClean="0"/>
              <a:t>2017 </a:t>
            </a:r>
            <a:r>
              <a:rPr lang="en-US" dirty="0"/>
              <a:t>– Section </a:t>
            </a: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Three States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Congestion Avoidance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705072" y="4346529"/>
            <a:ext cx="4527457" cy="152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705072" y="2396359"/>
            <a:ext cx="0" cy="19654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54216" y="4001846"/>
            <a:ext cx="429168" cy="244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3065203" y="3415117"/>
            <a:ext cx="80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CWND</a:t>
            </a:r>
          </a:p>
        </p:txBody>
      </p:sp>
      <p:sp>
        <p:nvSpPr>
          <p:cNvPr id="42" name="Freeform 41"/>
          <p:cNvSpPr/>
          <p:nvPr/>
        </p:nvSpPr>
        <p:spPr>
          <a:xfrm>
            <a:off x="3720368" y="2641087"/>
            <a:ext cx="1078331" cy="1705444"/>
          </a:xfrm>
          <a:custGeom>
            <a:avLst/>
            <a:gdLst>
              <a:gd name="connsiteX0" fmla="*/ 0 w 1632031"/>
              <a:gd name="connsiteY0" fmla="*/ 2581154 h 2581154"/>
              <a:gd name="connsiteX1" fmla="*/ 844952 w 1632031"/>
              <a:gd name="connsiteY1" fmla="*/ 2361235 h 2581154"/>
              <a:gd name="connsiteX2" fmla="*/ 1307939 w 1632031"/>
              <a:gd name="connsiteY2" fmla="*/ 1689904 h 2581154"/>
              <a:gd name="connsiteX3" fmla="*/ 1632031 w 1632031"/>
              <a:gd name="connsiteY3" fmla="*/ 0 h 258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031" h="2581154">
                <a:moveTo>
                  <a:pt x="0" y="2581154"/>
                </a:moveTo>
                <a:cubicBezTo>
                  <a:pt x="313481" y="2545465"/>
                  <a:pt x="626962" y="2509777"/>
                  <a:pt x="844952" y="2361235"/>
                </a:cubicBezTo>
                <a:cubicBezTo>
                  <a:pt x="1062942" y="2212693"/>
                  <a:pt x="1176759" y="2083443"/>
                  <a:pt x="1307939" y="1689904"/>
                </a:cubicBezTo>
                <a:cubicBezTo>
                  <a:pt x="1439119" y="1296365"/>
                  <a:pt x="1632031" y="0"/>
                  <a:pt x="1632031" y="0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798699" y="2709916"/>
            <a:ext cx="1055387" cy="824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877029" y="2709916"/>
            <a:ext cx="1055387" cy="824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98699" y="2641087"/>
            <a:ext cx="9074" cy="89335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56483" y="2709916"/>
            <a:ext cx="20546" cy="82452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13069" y="2712072"/>
            <a:ext cx="0" cy="1634457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ight Brace 47"/>
          <p:cNvSpPr/>
          <p:nvPr/>
        </p:nvSpPr>
        <p:spPr>
          <a:xfrm rot="5400000">
            <a:off x="4143299" y="3984781"/>
            <a:ext cx="217172" cy="109362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44177" y="4614686"/>
            <a:ext cx="815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 Start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5030699" y="2382103"/>
            <a:ext cx="654861" cy="393154"/>
          </a:xfrm>
          <a:prstGeom prst="wedgeRectCallout">
            <a:avLst>
              <a:gd name="adj1" fmla="val -79077"/>
              <a:gd name="adj2" fmla="val 189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 Dup ACKs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6039176" y="2305188"/>
            <a:ext cx="654861" cy="393154"/>
          </a:xfrm>
          <a:prstGeom prst="wedgeRectCallout">
            <a:avLst>
              <a:gd name="adj1" fmla="val -73253"/>
              <a:gd name="adj2" fmla="val 461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 Dup ACKs</a:t>
            </a:r>
          </a:p>
        </p:txBody>
      </p:sp>
      <p:sp>
        <p:nvSpPr>
          <p:cNvPr id="53" name="Freeform 52"/>
          <p:cNvSpPr/>
          <p:nvPr/>
        </p:nvSpPr>
        <p:spPr>
          <a:xfrm>
            <a:off x="6932415" y="3534440"/>
            <a:ext cx="1078331" cy="812089"/>
          </a:xfrm>
          <a:custGeom>
            <a:avLst/>
            <a:gdLst>
              <a:gd name="connsiteX0" fmla="*/ 0 w 1632031"/>
              <a:gd name="connsiteY0" fmla="*/ 2581154 h 2581154"/>
              <a:gd name="connsiteX1" fmla="*/ 844952 w 1632031"/>
              <a:gd name="connsiteY1" fmla="*/ 2361235 h 2581154"/>
              <a:gd name="connsiteX2" fmla="*/ 1307939 w 1632031"/>
              <a:gd name="connsiteY2" fmla="*/ 1689904 h 2581154"/>
              <a:gd name="connsiteX3" fmla="*/ 1632031 w 1632031"/>
              <a:gd name="connsiteY3" fmla="*/ 0 h 258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031" h="2581154">
                <a:moveTo>
                  <a:pt x="0" y="2581154"/>
                </a:moveTo>
                <a:cubicBezTo>
                  <a:pt x="313481" y="2545465"/>
                  <a:pt x="626962" y="2509777"/>
                  <a:pt x="844952" y="2361235"/>
                </a:cubicBezTo>
                <a:cubicBezTo>
                  <a:pt x="1062942" y="2212693"/>
                  <a:pt x="1176759" y="2083443"/>
                  <a:pt x="1307939" y="1689904"/>
                </a:cubicBezTo>
                <a:cubicBezTo>
                  <a:pt x="1439119" y="1296365"/>
                  <a:pt x="1632031" y="0"/>
                  <a:pt x="1632031" y="0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8028603" y="3699251"/>
            <a:ext cx="658197" cy="302595"/>
          </a:xfrm>
          <a:prstGeom prst="line">
            <a:avLst/>
          </a:prstGeom>
          <a:ln>
            <a:solidFill>
              <a:srgbClr val="EF6C00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016273" y="3529653"/>
            <a:ext cx="9074" cy="472193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7146823" y="2382103"/>
            <a:ext cx="773359" cy="279798"/>
          </a:xfrm>
          <a:prstGeom prst="wedgeRectCallout">
            <a:avLst>
              <a:gd name="adj1" fmla="val -75583"/>
              <a:gd name="adj2" fmla="val 597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Timeout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5751835" y="3478946"/>
            <a:ext cx="217172" cy="210529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49433" y="4584502"/>
            <a:ext cx="162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Congestion Avoidance/</a:t>
            </a:r>
          </a:p>
          <a:p>
            <a:pPr algn="ctr"/>
            <a:r>
              <a:rPr lang="en-US" sz="1200" dirty="0"/>
              <a:t>Fast Recovery</a:t>
            </a:r>
          </a:p>
        </p:txBody>
      </p:sp>
    </p:spTree>
    <p:extLst>
      <p:ext uri="{BB962C8B-B14F-4D97-AF65-F5344CB8AC3E}">
        <p14:creationId xmlns:p14="http://schemas.microsoft.com/office/powerpoint/2010/main" val="42600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Congestion Control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Slow Start</a:t>
            </a:r>
          </a:p>
          <a:p>
            <a:pPr lvl="1"/>
            <a:r>
              <a:rPr lang="en-US" i="1" dirty="0"/>
              <a:t>Rapidly </a:t>
            </a:r>
            <a:r>
              <a:rPr lang="en-US" dirty="0"/>
              <a:t>increase our initial sending rate until we hit bottleneck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Congestion Avoidance</a:t>
            </a:r>
          </a:p>
          <a:p>
            <a:pPr lvl="1"/>
            <a:r>
              <a:rPr lang="en-US" dirty="0"/>
              <a:t>Adapting our sending rate to current network conditions</a:t>
            </a:r>
          </a:p>
          <a:p>
            <a:pPr lvl="1"/>
            <a:r>
              <a:rPr lang="en-US" dirty="0"/>
              <a:t>AIMD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Fast Recovery</a:t>
            </a:r>
          </a:p>
          <a:p>
            <a:pPr lvl="1"/>
            <a:r>
              <a:rPr lang="en-US" dirty="0"/>
              <a:t>Optimizing recovery from isolated loss</a:t>
            </a:r>
          </a:p>
          <a:p>
            <a:pPr lvl="1"/>
            <a:r>
              <a:rPr lang="en-US" dirty="0"/>
              <a:t>Detected through Duplicate ACKs</a:t>
            </a:r>
          </a:p>
        </p:txBody>
      </p:sp>
    </p:spTree>
    <p:extLst>
      <p:ext uri="{BB962C8B-B14F-4D97-AF65-F5344CB8AC3E}">
        <p14:creationId xmlns:p14="http://schemas.microsoft.com/office/powerpoint/2010/main" val="191099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Shape 323"/>
          <p:cNvGrpSpPr/>
          <p:nvPr/>
        </p:nvGrpSpPr>
        <p:grpSpPr>
          <a:xfrm>
            <a:off x="137118" y="860779"/>
            <a:ext cx="8937958" cy="4072147"/>
            <a:chOff x="357428" y="1282958"/>
            <a:chExt cx="8424865" cy="5117841"/>
          </a:xfrm>
        </p:grpSpPr>
        <p:sp>
          <p:nvSpPr>
            <p:cNvPr id="324" name="Shape 324"/>
            <p:cNvSpPr/>
            <p:nvPr/>
          </p:nvSpPr>
          <p:spPr>
            <a:xfrm>
              <a:off x="1752600" y="2057400"/>
              <a:ext cx="1295400" cy="1143000"/>
            </a:xfrm>
            <a:prstGeom prst="ellipse">
              <a:avLst/>
            </a:prstGeom>
            <a:solidFill>
              <a:srgbClr val="CC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slow </a:t>
              </a:r>
              <a:br>
                <a:rPr lang="en-US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6172200" y="1981200"/>
              <a:ext cx="1371599" cy="1219199"/>
            </a:xfrm>
            <a:prstGeom prst="ellipse">
              <a:avLst/>
            </a:prstGeom>
            <a:solidFill>
              <a:srgbClr val="CC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b="0" i="0" u="none" strike="noStrike" cap="none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congstn</a:t>
              </a:r>
              <a:r>
                <a:rPr lang="en-US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 </a:t>
              </a:r>
              <a:br>
                <a:rPr lang="en-US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avoid.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4038600" y="5181600"/>
              <a:ext cx="1371599" cy="1219199"/>
            </a:xfrm>
            <a:prstGeom prst="ellipse">
              <a:avLst/>
            </a:prstGeom>
            <a:solidFill>
              <a:srgbClr val="CC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fast </a:t>
              </a:r>
              <a:br>
                <a:rPr lang="en-US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 b="0" i="0" u="none" strike="noStrike" cap="none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recovery</a:t>
              </a:r>
            </a:p>
          </p:txBody>
        </p:sp>
        <p:cxnSp>
          <p:nvCxnSpPr>
            <p:cNvPr id="327" name="Shape 327"/>
            <p:cNvCxnSpPr>
              <a:stCxn id="324" idx="6"/>
              <a:endCxn id="325" idx="2"/>
            </p:cNvCxnSpPr>
            <p:nvPr/>
          </p:nvCxnSpPr>
          <p:spPr>
            <a:xfrm rot="10800000" flipH="1">
              <a:off x="3048000" y="2590800"/>
              <a:ext cx="3124200" cy="3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28" name="Shape 328"/>
            <p:cNvSpPr txBox="1"/>
            <p:nvPr/>
          </p:nvSpPr>
          <p:spPr>
            <a:xfrm>
              <a:off x="3728340" y="2179698"/>
              <a:ext cx="1632976" cy="3481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cwnd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&gt; </a:t>
              </a: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ssthresh</a:t>
              </a:r>
              <a:endPara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886200" y="2785646"/>
              <a:ext cx="920949" cy="3481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timeout</a:t>
              </a:r>
            </a:p>
          </p:txBody>
        </p:sp>
        <p:cxnSp>
          <p:nvCxnSpPr>
            <p:cNvPr id="330" name="Shape 330"/>
            <p:cNvCxnSpPr/>
            <p:nvPr/>
          </p:nvCxnSpPr>
          <p:spPr>
            <a:xfrm rot="10800000">
              <a:off x="3048000" y="2743200"/>
              <a:ext cx="31241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505026" y="3159264"/>
              <a:ext cx="1609772" cy="247953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32" name="Shape 332"/>
            <p:cNvCxnSpPr/>
            <p:nvPr/>
          </p:nvCxnSpPr>
          <p:spPr>
            <a:xfrm flipH="1">
              <a:off x="5257800" y="3200400"/>
              <a:ext cx="1600199" cy="228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33" name="Shape 333"/>
            <p:cNvCxnSpPr/>
            <p:nvPr/>
          </p:nvCxnSpPr>
          <p:spPr>
            <a:xfrm rot="10800000" flipH="1">
              <a:off x="5105400" y="3200399"/>
              <a:ext cx="1447800" cy="205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34" name="Shape 334"/>
            <p:cNvCxnSpPr>
              <a:stCxn id="326" idx="1"/>
            </p:cNvCxnSpPr>
            <p:nvPr/>
          </p:nvCxnSpPr>
          <p:spPr>
            <a:xfrm rot="10800000">
              <a:off x="2819266" y="3047747"/>
              <a:ext cx="1420200" cy="231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35" name="Shape 335"/>
            <p:cNvSpPr txBox="1"/>
            <p:nvPr/>
          </p:nvSpPr>
          <p:spPr>
            <a:xfrm>
              <a:off x="2286000" y="4495800"/>
              <a:ext cx="1134175" cy="3481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dupACK=3</a:t>
              </a: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3352800" y="3733800"/>
              <a:ext cx="920949" cy="3481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timeout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6096000" y="4038600"/>
              <a:ext cx="1134175" cy="3481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dupACK=3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4951082" y="3810000"/>
              <a:ext cx="1000418" cy="3481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ACK</a:t>
              </a:r>
            </a:p>
          </p:txBody>
        </p:sp>
        <p:sp>
          <p:nvSpPr>
            <p:cNvPr id="339" name="Shape 339"/>
            <p:cNvSpPr/>
            <p:nvPr/>
          </p:nvSpPr>
          <p:spPr>
            <a:xfrm rot="976329">
              <a:off x="3086563" y="5666362"/>
              <a:ext cx="1097328" cy="4321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252721" y="5600985"/>
              <a:ext cx="915531" cy="3481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</a:t>
              </a:r>
              <a:endPara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883871" y="2667000"/>
              <a:ext cx="1097328" cy="6607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442681" y="3242846"/>
              <a:ext cx="1000418" cy="3481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ACK</a:t>
              </a:r>
            </a:p>
          </p:txBody>
        </p:sp>
        <p:sp>
          <p:nvSpPr>
            <p:cNvPr id="343" name="Shape 343"/>
            <p:cNvSpPr/>
            <p:nvPr/>
          </p:nvSpPr>
          <p:spPr>
            <a:xfrm rot="4557557">
              <a:off x="1283727" y="1501255"/>
              <a:ext cx="1097327" cy="6607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685800" y="1518188"/>
              <a:ext cx="920949" cy="3481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timeout</a:t>
              </a:r>
            </a:p>
          </p:txBody>
        </p:sp>
        <p:sp>
          <p:nvSpPr>
            <p:cNvPr id="345" name="Shape 345"/>
            <p:cNvSpPr/>
            <p:nvPr/>
          </p:nvSpPr>
          <p:spPr>
            <a:xfrm rot="10800000">
              <a:off x="7247054" y="1935808"/>
              <a:ext cx="1097328" cy="6607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8183678" y="1929824"/>
              <a:ext cx="598615" cy="609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</a:t>
              </a:r>
              <a:b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</a:p>
          </p:txBody>
        </p:sp>
        <p:sp>
          <p:nvSpPr>
            <p:cNvPr id="347" name="Shape 347"/>
            <p:cNvSpPr/>
            <p:nvPr/>
          </p:nvSpPr>
          <p:spPr>
            <a:xfrm rot="1324048">
              <a:off x="1042966" y="2311961"/>
              <a:ext cx="889643" cy="4321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" name="Shape 348"/>
            <p:cNvSpPr txBox="1"/>
            <p:nvPr/>
          </p:nvSpPr>
          <p:spPr>
            <a:xfrm rot="347719">
              <a:off x="357428" y="2189009"/>
              <a:ext cx="809003" cy="29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 b="0" i="1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</a:t>
              </a:r>
              <a:endParaRPr lang="en-US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 rot="-5927340">
              <a:off x="6999475" y="3045120"/>
              <a:ext cx="889643" cy="4321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" name="Shape 350"/>
            <p:cNvSpPr txBox="1"/>
            <p:nvPr/>
          </p:nvSpPr>
          <p:spPr>
            <a:xfrm rot="347719">
              <a:off x="7686165" y="3453339"/>
              <a:ext cx="912675" cy="3191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</a:t>
              </a:r>
              <a:endParaRPr lang="en-US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31472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State at sender</a:t>
            </a:r>
          </a:p>
          <a:p>
            <a:pPr lvl="1"/>
            <a:r>
              <a:rPr lang="en-US" dirty="0"/>
              <a:t>CWND</a:t>
            </a:r>
          </a:p>
          <a:p>
            <a:pPr lvl="2"/>
            <a:r>
              <a:rPr lang="en-US" dirty="0"/>
              <a:t>Max sending rate without congesting network (assuming CWND &lt;&lt; RWND)</a:t>
            </a:r>
          </a:p>
          <a:p>
            <a:pPr lvl="1"/>
            <a:r>
              <a:rPr lang="en-US" dirty="0" err="1"/>
              <a:t>Ssthresh</a:t>
            </a:r>
            <a:endParaRPr lang="en-US" dirty="0"/>
          </a:p>
          <a:p>
            <a:pPr lvl="2"/>
            <a:r>
              <a:rPr lang="en-US" dirty="0"/>
              <a:t>Threshold CWND for exiting slow start</a:t>
            </a:r>
          </a:p>
          <a:p>
            <a:pPr lvl="1"/>
            <a:r>
              <a:rPr lang="en-US" dirty="0" err="1"/>
              <a:t>dupACKcount</a:t>
            </a:r>
            <a:endParaRPr lang="en-US" dirty="0"/>
          </a:p>
          <a:p>
            <a:pPr lvl="2"/>
            <a:r>
              <a:rPr lang="en-US" dirty="0"/>
              <a:t>Count of contiguous duplicate ACKs received</a:t>
            </a:r>
          </a:p>
          <a:p>
            <a:pPr lvl="1"/>
            <a:r>
              <a:rPr lang="en-US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3844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Events at sender</a:t>
            </a:r>
          </a:p>
          <a:p>
            <a:pPr lvl="1"/>
            <a:r>
              <a:rPr lang="en-US" dirty="0"/>
              <a:t>ACK (new data) </a:t>
            </a:r>
          </a:p>
          <a:p>
            <a:pPr lvl="1"/>
            <a:r>
              <a:rPr lang="en-US" dirty="0" err="1"/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/>
              <a:t>Timeout </a:t>
            </a:r>
          </a:p>
          <a:p>
            <a:pPr lvl="3"/>
            <a:endParaRPr lang="en-US" sz="2400" dirty="0"/>
          </a:p>
          <a:p>
            <a:r>
              <a:rPr lang="mr-IN" dirty="0"/>
              <a:t>… receiver just receives packets and sends 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Thanks Alex </a:t>
            </a:r>
            <a:r>
              <a:rPr lang="en-US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Triana</a:t>
            </a: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amazing </a:t>
            </a:r>
            <a:r>
              <a:rPr lang="en-US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F’15 TA!</a:t>
            </a:r>
            <a:endParaRPr lang="en-US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rgbClr val="EF6C00"/>
                </a:solidFill>
                <a:latin typeface="PT Sans Narrow"/>
                <a:ea typeface="+mj-ea"/>
                <a:cs typeface="PT Sans Narrow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Details</a:t>
            </a:r>
          </a:p>
        </p:txBody>
      </p:sp>
    </p:spTree>
    <p:extLst>
      <p:ext uri="{BB962C8B-B14F-4D97-AF65-F5344CB8AC3E}">
        <p14:creationId xmlns:p14="http://schemas.microsoft.com/office/powerpoint/2010/main" val="31666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--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blasting packets based on the receive window</a:t>
            </a:r>
          </a:p>
          <a:p>
            <a:r>
              <a:rPr lang="en-US" dirty="0"/>
              <a:t>Build up initial transmission rate </a:t>
            </a:r>
            <a:r>
              <a:rPr lang="en-US" i="1" dirty="0"/>
              <a:t>slowly</a:t>
            </a:r>
            <a:endParaRPr lang="en-US" dirty="0"/>
          </a:p>
          <a:p>
            <a:r>
              <a:rPr lang="en-US" dirty="0"/>
              <a:t>Back off when we’ve exceeded the capacity</a:t>
            </a:r>
          </a:p>
        </p:txBody>
      </p:sp>
    </p:spTree>
    <p:extLst>
      <p:ext uri="{BB962C8B-B14F-4D97-AF65-F5344CB8AC3E}">
        <p14:creationId xmlns:p14="http://schemas.microsoft.com/office/powerpoint/2010/main" val="4589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Value of CWND starts at (</a:t>
            </a:r>
            <a:r>
              <a:rPr lang="en-US" dirty="0">
                <a:solidFill>
                  <a:schemeClr val="accent5"/>
                </a:solidFill>
                <a:ea typeface="Calibri"/>
                <a:sym typeface="Calibri"/>
              </a:rPr>
              <a:t>small</a:t>
            </a:r>
            <a:r>
              <a:rPr lang="en-US" b="0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 constant) *</a:t>
            </a:r>
            <a:r>
              <a:rPr lang="en-US" dirty="0">
                <a:solidFill>
                  <a:schemeClr val="accent5"/>
                </a:solidFill>
                <a:ea typeface="Calibri"/>
                <a:sym typeface="Calibri"/>
              </a:rPr>
              <a:t> </a:t>
            </a:r>
            <a:r>
              <a:rPr lang="en-US" b="0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MSS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For each packet that is acknowledged, increase the CWND by 1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Effectively </a:t>
            </a:r>
            <a:r>
              <a:rPr lang="en-US" b="1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doubles</a:t>
            </a:r>
            <a:r>
              <a:rPr lang="en-US" b="0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 CWND every </a:t>
            </a:r>
            <a:r>
              <a:rPr lang="en-US" b="1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RTT</a:t>
            </a:r>
            <a:r>
              <a:rPr lang="en-US" b="0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!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accent5"/>
              </a:solidFill>
              <a:ea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b="0" i="0" u="none" strike="noStrike" cap="none" dirty="0">
                <a:solidFill>
                  <a:schemeClr val="accent5"/>
                </a:solidFill>
                <a:ea typeface="Calibri"/>
                <a:sym typeface="Calibri"/>
              </a:rPr>
              <a:t>Window goes from 1 → 2 → </a:t>
            </a:r>
            <a:r>
              <a:rPr lang="en-US" dirty="0">
                <a:solidFill>
                  <a:schemeClr val="accent5"/>
                </a:solidFill>
                <a:ea typeface="Calibri"/>
                <a:sym typeface="Calibri"/>
              </a:rPr>
              <a:t>4 → …</a:t>
            </a:r>
            <a:endParaRPr lang="en-US" b="0" i="0" u="none" strike="noStrike" cap="none" dirty="0">
              <a:solidFill>
                <a:schemeClr val="accent5"/>
              </a:solidFill>
              <a:ea typeface="Calibri"/>
              <a:sym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dirty="0"/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324903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Slow Start </a:t>
            </a:r>
            <a:r>
              <a:rPr lang="mr-IN" dirty="0"/>
              <a:t>–</a:t>
            </a:r>
            <a:r>
              <a:rPr lang="en-US" dirty="0"/>
              <a:t> When Does It End?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ea typeface="Calibri"/>
                <a:sym typeface="Calibri"/>
              </a:rPr>
              <a:t>2</a:t>
            </a:r>
            <a:r>
              <a:rPr lang="en-US" b="0" i="0" u="none" strike="noStrike" cap="none" dirty="0">
                <a:ea typeface="Calibri"/>
                <a:sym typeface="Calibri"/>
              </a:rPr>
              <a:t> Ways</a:t>
            </a:r>
          </a:p>
          <a:p>
            <a:pPr marL="971550" lvl="1" indent="-51435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2400" dirty="0">
                <a:ea typeface="Calibri"/>
                <a:sym typeface="Calibri"/>
              </a:rPr>
              <a:t>If CWND &gt; </a:t>
            </a:r>
            <a:r>
              <a:rPr lang="en-US" sz="2400" dirty="0" err="1">
                <a:ea typeface="Calibri"/>
                <a:sym typeface="Calibri"/>
              </a:rPr>
              <a:t>ssthresh</a:t>
            </a:r>
            <a:endParaRPr lang="en-US" dirty="0">
              <a:ea typeface="Calibri"/>
              <a:sym typeface="Calibri"/>
            </a:endParaRPr>
          </a:p>
          <a:p>
            <a:pPr lvl="2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dirty="0">
                <a:ea typeface="Calibri"/>
                <a:sym typeface="Calibri"/>
              </a:rPr>
              <a:t>Enter congestion avoidance</a:t>
            </a:r>
            <a:endParaRPr lang="en-US" b="0" i="0" u="none" strike="noStrike" cap="none" dirty="0">
              <a:ea typeface="Calibri"/>
              <a:sym typeface="Calibri"/>
            </a:endParaRPr>
          </a:p>
          <a:p>
            <a:pPr marL="971550" lvl="1" indent="-51435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2400" dirty="0">
                <a:ea typeface="Calibri"/>
                <a:sym typeface="Calibri"/>
              </a:rPr>
              <a:t>If we get 3 duplicate ACKs</a:t>
            </a:r>
          </a:p>
          <a:p>
            <a:pPr lvl="2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dirty="0">
                <a:ea typeface="Calibri"/>
                <a:sym typeface="Calibri"/>
              </a:rPr>
              <a:t>Enter Fast Recovery</a:t>
            </a:r>
          </a:p>
          <a:p>
            <a:pPr lvl="2"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sz="2400" dirty="0">
              <a:ea typeface="Calibri"/>
              <a:sym typeface="Calibri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800" dirty="0">
                <a:ea typeface="Calibri"/>
                <a:sym typeface="Calibri"/>
              </a:rPr>
              <a:t>If timeout:</a:t>
            </a:r>
            <a:endParaRPr lang="en-US" sz="2400" dirty="0">
              <a:ea typeface="Calibri"/>
              <a:sym typeface="Calibri"/>
            </a:endParaRPr>
          </a:p>
          <a:p>
            <a:pPr lvl="2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dirty="0">
                <a:ea typeface="Calibri"/>
                <a:sym typeface="Calibri"/>
              </a:rPr>
              <a:t>Restart slow start, </a:t>
            </a:r>
            <a:r>
              <a:rPr lang="en-US" dirty="0" err="1">
                <a:ea typeface="Calibri"/>
                <a:sym typeface="Calibri"/>
              </a:rPr>
              <a:t>ssthresh</a:t>
            </a:r>
            <a:r>
              <a:rPr lang="en-US" dirty="0">
                <a:ea typeface="Calibri"/>
                <a:sym typeface="Calibri"/>
              </a:rPr>
              <a:t> = </a:t>
            </a:r>
            <a:r>
              <a:rPr lang="en-US" dirty="0" err="1"/>
              <a:t>cwnd</a:t>
            </a:r>
            <a:r>
              <a:rPr lang="en-US" dirty="0">
                <a:ea typeface="Calibri"/>
                <a:sym typeface="Calibri"/>
              </a:rPr>
              <a:t>/2</a:t>
            </a:r>
            <a:r>
              <a:rPr lang="en-US" dirty="0"/>
              <a:t>, CWND = 1</a:t>
            </a:r>
          </a:p>
        </p:txBody>
      </p:sp>
    </p:spTree>
    <p:extLst>
      <p:ext uri="{BB962C8B-B14F-4D97-AF65-F5344CB8AC3E}">
        <p14:creationId xmlns:p14="http://schemas.microsoft.com/office/powerpoint/2010/main" val="28533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2690832" y="1772188"/>
            <a:ext cx="2776055" cy="206016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824386" y="1711006"/>
            <a:ext cx="1721193" cy="11767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 rot="9834443">
            <a:off x="5260157" y="2771504"/>
            <a:ext cx="413454" cy="232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417409" y="1163181"/>
            <a:ext cx="2634000" cy="692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+ 1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528779" y="2283558"/>
            <a:ext cx="1166534" cy="761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349627" y="3516658"/>
            <a:ext cx="3219043" cy="484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sng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1800" b="0" i="0" u="sng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endParaRPr lang="en-US" sz="1800" b="0" i="0" u="sng" strike="noStrike" cap="none" dirty="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Congestion Avoidance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189332" y="3516658"/>
            <a:ext cx="3003000" cy="900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sng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Fast Recovery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sshtresh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/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+ 3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Retransmit missing packet</a:t>
            </a:r>
            <a:endParaRPr lang="en-US" sz="1800" dirty="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 rot="-7683210">
            <a:off x="1814111" y="1562346"/>
            <a:ext cx="1290894" cy="15690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1330605">
            <a:off x="2428413" y="2931291"/>
            <a:ext cx="413455" cy="232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0" y="955483"/>
            <a:ext cx="2528402" cy="9002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/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5064827" y="3516657"/>
            <a:ext cx="256508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9" name="Shape 179"/>
          <p:cNvCxnSpPr/>
          <p:nvPr/>
        </p:nvCxnSpPr>
        <p:spPr>
          <a:xfrm>
            <a:off x="3748412" y="3832356"/>
            <a:ext cx="0" cy="76226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0" name="Shape 180"/>
          <p:cNvSpPr/>
          <p:nvPr/>
        </p:nvSpPr>
        <p:spPr>
          <a:xfrm rot="-4045358">
            <a:off x="3314038" y="692988"/>
            <a:ext cx="1290894" cy="15690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 rot="5975129">
            <a:off x="4464122" y="1608108"/>
            <a:ext cx="310091" cy="31013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2976324" y="170884"/>
            <a:ext cx="2373302" cy="484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</a:t>
            </a:r>
            <a:endParaRPr lang="en-US" sz="1800" b="0" i="0" u="sng" strike="noStrike" cap="none" dirty="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8420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Start Project </a:t>
            </a:r>
            <a:r>
              <a:rPr lang="en-US" dirty="0" smtClean="0"/>
              <a:t>3!</a:t>
            </a:r>
            <a:endParaRPr lang="is-IS" dirty="0"/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Congestion Avoidance --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steady state</a:t>
            </a:r>
          </a:p>
          <a:p>
            <a:r>
              <a:rPr lang="en-US" dirty="0"/>
              <a:t>Constantly probe for more bandwidth</a:t>
            </a:r>
          </a:p>
          <a:p>
            <a:r>
              <a:rPr lang="en-US" dirty="0"/>
              <a:t>When we’ve exceeded </a:t>
            </a:r>
            <a:r>
              <a:rPr lang="mr-IN" dirty="0"/>
              <a:t>–</a:t>
            </a:r>
            <a:r>
              <a:rPr lang="en-US" dirty="0"/>
              <a:t> back off aggressively</a:t>
            </a:r>
          </a:p>
        </p:txBody>
      </p:sp>
    </p:spTree>
    <p:extLst>
      <p:ext uri="{BB962C8B-B14F-4D97-AF65-F5344CB8AC3E}">
        <p14:creationId xmlns:p14="http://schemas.microsoft.com/office/powerpoint/2010/main" val="2507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x-none" dirty="0"/>
              <a:t>Congestion Avoidance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ea typeface="Calibri"/>
                <a:sym typeface="Calibri"/>
              </a:rPr>
              <a:t>Growth is more conservative than slow start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ea typeface="Calibri"/>
                <a:sym typeface="Calibri"/>
              </a:rPr>
              <a:t>After each </a:t>
            </a:r>
            <a:r>
              <a:rPr lang="en-US" b="1" i="0" u="none" strike="noStrike" cap="none" dirty="0">
                <a:ea typeface="Calibri"/>
                <a:sym typeface="Calibri"/>
              </a:rPr>
              <a:t>new </a:t>
            </a:r>
            <a:r>
              <a:rPr lang="en-US" b="0" i="0" u="none" strike="noStrike" cap="none" dirty="0">
                <a:ea typeface="Calibri"/>
                <a:sym typeface="Calibri"/>
              </a:rPr>
              <a:t>ACK, increase CWND by 1 / CWND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ea typeface="Calibri"/>
                <a:sym typeface="Calibri"/>
              </a:rPr>
              <a:t>After </a:t>
            </a:r>
            <a:r>
              <a:rPr lang="x-none" dirty="0">
                <a:ea typeface="Calibri"/>
                <a:sym typeface="Calibri"/>
              </a:rPr>
              <a:t>one </a:t>
            </a:r>
            <a:r>
              <a:rPr lang="x-none" b="1" dirty="0">
                <a:ea typeface="Calibri"/>
                <a:sym typeface="Calibri"/>
              </a:rPr>
              <a:t>RTT</a:t>
            </a:r>
            <a:r>
              <a:rPr lang="x-none" dirty="0">
                <a:ea typeface="Calibri"/>
                <a:sym typeface="Calibri"/>
              </a:rPr>
              <a:t>, CWND will have </a:t>
            </a:r>
            <a:r>
              <a:rPr lang="x-none" b="1" dirty="0">
                <a:ea typeface="Calibri"/>
                <a:sym typeface="Calibri"/>
              </a:rPr>
              <a:t>increased by </a:t>
            </a:r>
            <a:r>
              <a:rPr lang="en-US" b="1" dirty="0">
                <a:ea typeface="Calibri"/>
                <a:sym typeface="Calibri"/>
              </a:rPr>
              <a:t>~</a:t>
            </a:r>
            <a:r>
              <a:rPr lang="x-none" b="1" dirty="0">
                <a:ea typeface="Calibri"/>
                <a:sym typeface="Calibri"/>
              </a:rPr>
              <a:t>1</a:t>
            </a:r>
            <a:endParaRPr b="1" i="0" u="none" strike="noStrike" cap="none" dirty="0">
              <a:ea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ea typeface="Calibri"/>
                <a:sym typeface="Calibri"/>
              </a:rPr>
              <a:t>When does it stop?</a:t>
            </a:r>
          </a:p>
          <a:p>
            <a:pPr marL="971550" marR="0" lvl="1" indent="-5143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b="0" i="0" u="none" strike="noStrike" cap="none" dirty="0">
                <a:ea typeface="Calibri"/>
                <a:sym typeface="Calibri"/>
              </a:rPr>
              <a:t>Timeout → back to slow start</a:t>
            </a:r>
          </a:p>
          <a:p>
            <a:pPr marL="971550" marR="0" lvl="1" indent="-5143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b="0" i="0" u="none" strike="noStrike" cap="none" dirty="0">
                <a:ea typeface="Calibri"/>
                <a:sym typeface="Calibri"/>
              </a:rPr>
              <a:t>3 duplicate ACKS → Fast recovery</a:t>
            </a:r>
          </a:p>
        </p:txBody>
      </p:sp>
    </p:spTree>
    <p:extLst>
      <p:ext uri="{BB962C8B-B14F-4D97-AF65-F5344CB8AC3E}">
        <p14:creationId xmlns:p14="http://schemas.microsoft.com/office/powerpoint/2010/main" val="33806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690832" y="1737553"/>
            <a:ext cx="2776055" cy="206016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4824386" y="1711006"/>
            <a:ext cx="1721193" cy="11767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 rot="9834443">
            <a:off x="5260157" y="2771504"/>
            <a:ext cx="413454" cy="232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6288448" y="1234922"/>
            <a:ext cx="2693915" cy="692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+ 1/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endParaRPr lang="en-US" sz="1800" b="0" i="0" u="none" strike="noStrike" cap="none" dirty="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963979" y="2274515"/>
            <a:ext cx="2248951" cy="761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Congestion Avoidance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788393" y="3573815"/>
            <a:ext cx="2955069" cy="1107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sng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Fast Recovery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sshtresh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/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+ 3</a:t>
            </a:r>
          </a:p>
          <a:p>
            <a:pPr marL="285750" indent="-285750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dirty="0">
                <a:solidFill>
                  <a:srgbClr val="695D46"/>
                </a:solidFill>
                <a:ea typeface="Calibri"/>
                <a:cs typeface="Calibri"/>
                <a:sym typeface="Calibri"/>
              </a:rPr>
              <a:t>Retransmit missing packet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endParaRPr lang="en-US" sz="1800" b="0" i="0" u="none" strike="noStrike" cap="none" dirty="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 dirty="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86382" y="2699136"/>
            <a:ext cx="2404448" cy="1107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Slow Start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/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</a:p>
        </p:txBody>
      </p:sp>
      <p:cxnSp>
        <p:nvCxnSpPr>
          <p:cNvPr id="200" name="Shape 200"/>
          <p:cNvCxnSpPr/>
          <p:nvPr/>
        </p:nvCxnSpPr>
        <p:spPr>
          <a:xfrm>
            <a:off x="4604855" y="3774371"/>
            <a:ext cx="0" cy="11545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 rot="-5956629">
            <a:off x="2330876" y="926475"/>
            <a:ext cx="1290895" cy="1569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 rot="-7081780" flipH="1">
            <a:off x="3567385" y="1592156"/>
            <a:ext cx="310091" cy="2377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039489" y="655632"/>
            <a:ext cx="2373302" cy="484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</a:t>
            </a:r>
            <a:endParaRPr lang="en-US" sz="1800" b="0" i="0" u="sng" strike="noStrike" cap="none" dirty="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</a:p>
        </p:txBody>
      </p:sp>
      <p:cxnSp>
        <p:nvCxnSpPr>
          <p:cNvPr id="204" name="Shape 204"/>
          <p:cNvCxnSpPr/>
          <p:nvPr/>
        </p:nvCxnSpPr>
        <p:spPr>
          <a:xfrm rot="10800000">
            <a:off x="179718" y="2664873"/>
            <a:ext cx="251111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9469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Recovery	 —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lost packet</a:t>
            </a:r>
          </a:p>
          <a:p>
            <a:pPr lvl="1"/>
            <a:r>
              <a:rPr lang="en-US" dirty="0"/>
              <a:t>May just be a fluke</a:t>
            </a:r>
          </a:p>
          <a:p>
            <a:r>
              <a:rPr lang="en-US" dirty="0"/>
              <a:t>Resetting </a:t>
            </a:r>
            <a:r>
              <a:rPr lang="en-US" dirty="0" err="1"/>
              <a:t>cwnd</a:t>
            </a:r>
            <a:r>
              <a:rPr lang="en-US" dirty="0"/>
              <a:t> may be too aggressive</a:t>
            </a:r>
          </a:p>
          <a:p>
            <a:r>
              <a:rPr lang="en-US" dirty="0"/>
              <a:t>Instead just retransmit that single packet</a:t>
            </a:r>
          </a:p>
          <a:p>
            <a:pPr lvl="1"/>
            <a:r>
              <a:rPr lang="en-US" dirty="0"/>
              <a:t>And continue as if nothing happened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x-none" dirty="0"/>
              <a:t>Fast Recovery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lang="en-US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duplicate</a:t>
            </a: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ACK increases the window by 1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When does it stop?</a:t>
            </a:r>
          </a:p>
          <a:p>
            <a:pPr marL="971550" marR="0" lvl="1" indent="-5143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Timeout → back to Slow Start</a:t>
            </a:r>
          </a:p>
          <a:p>
            <a:pPr marL="971550" marR="0" lvl="1" indent="-5143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New ACK → back to 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907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2690832" y="1772188"/>
            <a:ext cx="2776055" cy="206016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5995097" y="1581171"/>
            <a:ext cx="3148903" cy="9002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Congestion Avoidance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endParaRPr lang="en-US" sz="1800" b="0" i="0" u="none" strike="noStrike" cap="none" dirty="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976325" y="2181359"/>
            <a:ext cx="2248951" cy="761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99610" y="1719670"/>
            <a:ext cx="2361052" cy="1107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Slow Start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/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 flipH="1">
            <a:off x="5348756" y="387665"/>
            <a:ext cx="1783343" cy="19193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1" name="Shape 221"/>
          <p:cNvSpPr/>
          <p:nvPr/>
        </p:nvSpPr>
        <p:spPr>
          <a:xfrm rot="8143141">
            <a:off x="2748048" y="3491851"/>
            <a:ext cx="1721193" cy="11767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 rot="7031447" flipH="1">
            <a:off x="4240716" y="3688281"/>
            <a:ext cx="310091" cy="2377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1299431" y="387667"/>
            <a:ext cx="1391401" cy="227720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4" name="Shape 224"/>
          <p:cNvSpPr txBox="1"/>
          <p:nvPr/>
        </p:nvSpPr>
        <p:spPr>
          <a:xfrm>
            <a:off x="329624" y="3946251"/>
            <a:ext cx="2361000" cy="484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</a:t>
            </a:r>
            <a:endParaRPr lang="en-US" sz="1800" b="0" i="0" u="sng" strike="noStrike" cap="none" dirty="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1800" b="0" i="0" u="none" strike="noStrike" cap="none" dirty="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8897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concepts:</a:t>
            </a:r>
          </a:p>
          <a:p>
            <a:pPr lvl="1"/>
            <a:r>
              <a:rPr lang="en-US" dirty="0"/>
              <a:t>Slow Start</a:t>
            </a:r>
          </a:p>
          <a:p>
            <a:pPr lvl="1"/>
            <a:r>
              <a:rPr lang="en-US" dirty="0"/>
              <a:t>AIMD</a:t>
            </a:r>
          </a:p>
          <a:p>
            <a:r>
              <a:rPr lang="en-US" dirty="0"/>
              <a:t>Hack</a:t>
            </a:r>
          </a:p>
          <a:p>
            <a:pPr lvl="1"/>
            <a:r>
              <a:rPr lang="en-US" dirty="0"/>
              <a:t>Fast Recovery</a:t>
            </a:r>
          </a:p>
          <a:p>
            <a:pPr lvl="1"/>
            <a:endParaRPr lang="en-US" dirty="0"/>
          </a:p>
          <a:p>
            <a:r>
              <a:rPr lang="en-US" dirty="0"/>
              <a:t>Lesson</a:t>
            </a:r>
          </a:p>
          <a:p>
            <a:pPr lvl="1"/>
            <a:r>
              <a:rPr lang="en-US" dirty="0"/>
              <a:t>Sometimes, BAND-AIDs scale remarkably well!</a:t>
            </a:r>
          </a:p>
        </p:txBody>
      </p:sp>
    </p:spTree>
    <p:extLst>
      <p:ext uri="{BB962C8B-B14F-4D97-AF65-F5344CB8AC3E}">
        <p14:creationId xmlns:p14="http://schemas.microsoft.com/office/powerpoint/2010/main" val="13954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section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6454"/>
            <a:ext cx="7772400" cy="1125140"/>
          </a:xfrm>
        </p:spPr>
        <p:txBody>
          <a:bodyPr/>
          <a:lstStyle/>
          <a:p>
            <a:r>
              <a:rPr lang="en-US" sz="8000" dirty="0"/>
              <a:t>Worksheet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722313" y="3543393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0" b="1" kern="1200">
                <a:solidFill>
                  <a:schemeClr val="accent2"/>
                </a:solidFill>
                <a:latin typeface="PT Sans Narrow"/>
                <a:ea typeface="+mn-ea"/>
                <a:cs typeface="PT Sans Narrow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  <a:t>Problem 2:</a:t>
            </a:r>
          </a:p>
          <a:p>
            <a: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  <a:t>“On new ACK, CWND = CWND + 1 / </a:t>
            </a:r>
            <a:r>
              <a:rPr lang="en-US" sz="1600" dirty="0">
                <a:solidFill>
                  <a:schemeClr val="accent5"/>
                </a:solidFill>
                <a:latin typeface="Open Sans"/>
                <a:cs typeface="Open Sans"/>
              </a:rPr>
              <a:t>Floor</a:t>
            </a:r>
            <a: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  <a:t>(CWND)</a:t>
            </a:r>
          </a:p>
          <a:p>
            <a: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  <a:t>On triple duplicate ACKs, SSHTHRESH = </a:t>
            </a:r>
            <a:r>
              <a:rPr lang="en-US" sz="1600" dirty="0">
                <a:solidFill>
                  <a:schemeClr val="accent5"/>
                </a:solidFill>
                <a:latin typeface="Open Sans"/>
                <a:cs typeface="Open Sans"/>
              </a:rPr>
              <a:t>Floor</a:t>
            </a:r>
            <a: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  <a:t>(CWND/2)”</a:t>
            </a:r>
          </a:p>
          <a:p>
            <a:endParaRPr lang="en-US" sz="1600" b="0" dirty="0">
              <a:solidFill>
                <a:schemeClr val="accent5"/>
              </a:solidFill>
              <a:latin typeface="Open Sans"/>
              <a:cs typeface="Open Sans"/>
            </a:endParaRPr>
          </a:p>
          <a:p>
            <a:endParaRPr lang="en-US" sz="1600" b="0" dirty="0">
              <a:solidFill>
                <a:schemeClr val="accent5"/>
              </a:solidFill>
              <a:latin typeface="Open Sans"/>
              <a:cs typeface="Open Sans"/>
            </a:endParaRPr>
          </a:p>
          <a:p>
            <a:endParaRPr lang="en-US" sz="1600" b="0" dirty="0">
              <a:solidFill>
                <a:schemeClr val="accent5"/>
              </a:solidFill>
              <a:latin typeface="Open Sans"/>
              <a:cs typeface="Open Sans"/>
            </a:endParaRPr>
          </a:p>
          <a:p>
            <a:endParaRPr lang="en-US" sz="1600" b="0" dirty="0">
              <a:solidFill>
                <a:schemeClr val="accent5"/>
              </a:solidFill>
              <a:latin typeface="Open Sans"/>
              <a:cs typeface="Open Sans"/>
            </a:endParaRPr>
          </a:p>
          <a:p>
            <a:endParaRPr lang="en-US" sz="1600" b="0" dirty="0">
              <a:solidFill>
                <a:schemeClr val="accent5"/>
              </a:solidFill>
              <a:latin typeface="Open Sans"/>
              <a:cs typeface="Open Sans"/>
            </a:endParaRPr>
          </a:p>
          <a:p>
            <a: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  <a:t/>
            </a:r>
            <a:b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</a:br>
            <a: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  <a:t/>
            </a:r>
            <a:b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</a:br>
            <a:r>
              <a:rPr lang="en-US" sz="1600" b="0" dirty="0">
                <a:solidFill>
                  <a:schemeClr val="accent5"/>
                </a:solidFill>
                <a:latin typeface="Open Sans"/>
                <a:cs typeface="Open Sans"/>
              </a:rPr>
              <a:t>Problem 3: Derivation Video by Alex </a:t>
            </a:r>
            <a:r>
              <a:rPr lang="en-US" sz="1600" b="0" dirty="0" err="1">
                <a:solidFill>
                  <a:schemeClr val="accent5"/>
                </a:solidFill>
                <a:latin typeface="Open Sans"/>
                <a:cs typeface="Open Sans"/>
              </a:rPr>
              <a:t>Triana</a:t>
            </a:r>
            <a:endParaRPr lang="en-US" sz="1600" b="0" dirty="0">
              <a:solidFill>
                <a:schemeClr val="accent5"/>
              </a:solidFill>
              <a:latin typeface="Open Sans"/>
              <a:cs typeface="Open Sans"/>
            </a:endParaRPr>
          </a:p>
          <a:p>
            <a:r>
              <a:rPr lang="en-US" sz="1600" b="0" dirty="0">
                <a:solidFill>
                  <a:schemeClr val="accent5"/>
                </a:solidFill>
                <a:latin typeface="Open Sans"/>
                <a:cs typeface="Open Sans"/>
                <a:hlinkClick r:id="rId2"/>
              </a:rPr>
              <a:t>https://www.youtube.com/watch?v=Y1I4dG48byg</a:t>
            </a:r>
            <a:endParaRPr lang="en-US" sz="1600" b="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966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rW1cH/3b6605c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9538"/>
            <a:ext cx="7658100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3384" y="2353962"/>
            <a:ext cx="6967666" cy="257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Once </a:t>
            </a:r>
            <a:r>
              <a:rPr lang="x-none" dirty="0"/>
              <a:t>Upon a Time...</a:t>
            </a:r>
          </a:p>
          <a:p>
            <a:r>
              <a:rPr lang="x-none" dirty="0"/>
              <a:t>Congestion Control</a:t>
            </a:r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70455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rW1cH/3b6605c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9538"/>
            <a:ext cx="7658100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3384" y="2644346"/>
            <a:ext cx="6967666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Ssthresh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0256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rW1cH/3b6605c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9538"/>
            <a:ext cx="7658100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3384" y="2965622"/>
            <a:ext cx="6967666" cy="196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Ssthresh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25596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rW1cH/3b6605c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9538"/>
            <a:ext cx="7658100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3384" y="3249826"/>
            <a:ext cx="6967666" cy="1680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Ssthresh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251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rW1cH/3b6605c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9538"/>
            <a:ext cx="7658100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3384" y="3558746"/>
            <a:ext cx="6967666" cy="1371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Ssthresh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8658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rW1cH/3b6605c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9538"/>
            <a:ext cx="7658100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3384" y="3842951"/>
            <a:ext cx="6967666" cy="1087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Ssthresh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3595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rW1cH/3b6605c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9538"/>
            <a:ext cx="7658100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3384" y="4114799"/>
            <a:ext cx="6967666" cy="815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Ssthresh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9004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rW1cH/3b6605c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9538"/>
            <a:ext cx="7658100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3384" y="4411362"/>
            <a:ext cx="6967666" cy="518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Ssthresh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8648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rW1cH/3b6605c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9538"/>
            <a:ext cx="7658100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Ssthresh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5909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rW1lG/623b6047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uu.sh/rW1mF/7f81d7a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704850"/>
            <a:ext cx="7000875" cy="443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616" y="2471351"/>
            <a:ext cx="6800721" cy="2672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rW1lG/623b6047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uu.sh/rW1mF/7f81d7a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704850"/>
            <a:ext cx="7000875" cy="443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616" y="2767914"/>
            <a:ext cx="6800721" cy="2375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Ssthresh</a:t>
            </a:r>
            <a:r>
              <a:rPr lang="en-US" sz="1200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487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0" dirty="0"/>
              <a:t>October 1986</a:t>
            </a:r>
          </a:p>
        </p:txBody>
      </p:sp>
    </p:spTree>
    <p:extLst>
      <p:ext uri="{BB962C8B-B14F-4D97-AF65-F5344CB8AC3E}">
        <p14:creationId xmlns:p14="http://schemas.microsoft.com/office/powerpoint/2010/main" val="6383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rW1lG/623b6047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uu.sh/rW1mF/7f81d7a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704850"/>
            <a:ext cx="7000875" cy="443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616" y="3089188"/>
            <a:ext cx="6800721" cy="2054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Ssthresh</a:t>
            </a:r>
            <a:r>
              <a:rPr lang="en-US" sz="1200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9846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rW1lG/623b6047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uu.sh/rW1mF/7f81d7a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704850"/>
            <a:ext cx="7000875" cy="443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616" y="3361038"/>
            <a:ext cx="6800721" cy="1782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Ssthresh</a:t>
            </a:r>
            <a:r>
              <a:rPr lang="en-US" sz="1200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7353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rW1lG/623b6047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uu.sh/rW1mF/7f81d7a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704850"/>
            <a:ext cx="7000875" cy="443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616" y="3657600"/>
            <a:ext cx="6800721" cy="14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Ssthresh</a:t>
            </a:r>
            <a:r>
              <a:rPr lang="en-US" sz="1200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9990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rW1lG/623b6047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uu.sh/rW1mF/7f81d7a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704850"/>
            <a:ext cx="7000875" cy="443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616" y="3941805"/>
            <a:ext cx="6800721" cy="1201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Ssthresh</a:t>
            </a:r>
            <a:r>
              <a:rPr lang="en-US" sz="1200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9843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rW1lG/623b6047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uu.sh/rW1mF/7f81d7a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704850"/>
            <a:ext cx="7000875" cy="443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616" y="4250723"/>
            <a:ext cx="6800721" cy="8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Ssthresh</a:t>
            </a:r>
            <a:r>
              <a:rPr lang="en-US" sz="1200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67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rW1lG/623b6047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uu.sh/rW1mF/7f81d7a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704850"/>
            <a:ext cx="7000875" cy="443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616" y="4534930"/>
            <a:ext cx="6800721" cy="608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Ssthresh</a:t>
            </a:r>
            <a:r>
              <a:rPr lang="en-US" sz="1200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5274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rW1lG/623b6047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uu.sh/rW1mF/7f81d7a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704850"/>
            <a:ext cx="7000875" cy="443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Ssthresh</a:t>
            </a:r>
            <a:r>
              <a:rPr lang="en-US" sz="1200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5496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Circa 1986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buffers fill up?</a:t>
            </a:r>
          </a:p>
          <a:p>
            <a:pPr lvl="1"/>
            <a:r>
              <a:rPr lang="en-US" dirty="0"/>
              <a:t>They get dropped</a:t>
            </a:r>
          </a:p>
          <a:p>
            <a:r>
              <a:rPr lang="en-US" dirty="0"/>
              <a:t>Then what happens at the </a:t>
            </a:r>
            <a:r>
              <a:rPr lang="en-US" b="1" dirty="0"/>
              <a:t>sender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Increased RTT, timeouts, retransmits</a:t>
            </a:r>
          </a:p>
          <a:p>
            <a:pPr lvl="2"/>
            <a:r>
              <a:rPr lang="en-US" b="1" dirty="0">
                <a:sym typeface="Wingdings"/>
              </a:rPr>
              <a:t></a:t>
            </a:r>
            <a:r>
              <a:rPr lang="en-US" b="1" dirty="0"/>
              <a:t>More Packets in the network!!</a:t>
            </a:r>
          </a:p>
          <a:p>
            <a:pPr lvl="2"/>
            <a:r>
              <a:rPr lang="mr-IN" b="1" dirty="0"/>
              <a:t>… </a:t>
            </a:r>
            <a:r>
              <a:rPr lang="en-US" b="1" dirty="0"/>
              <a:t>So more retransmits!</a:t>
            </a:r>
          </a:p>
          <a:p>
            <a:r>
              <a:rPr lang="en-US" dirty="0"/>
              <a:t>Eventually, useful throughout approaches </a:t>
            </a:r>
            <a:r>
              <a:rPr lang="en-US" b="1" dirty="0"/>
              <a:t>zero</a:t>
            </a:r>
          </a:p>
          <a:p>
            <a:r>
              <a:rPr lang="en-US" dirty="0"/>
              <a:t>This is the </a:t>
            </a:r>
            <a:r>
              <a:rPr lang="en-US" b="1" dirty="0"/>
              <a:t>congestion collapse</a:t>
            </a:r>
            <a:r>
              <a:rPr lang="en-US" dirty="0"/>
              <a:t> of 1986!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2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0" dirty="0"/>
              <a:t>Congestion Control!</a:t>
            </a:r>
          </a:p>
        </p:txBody>
      </p:sp>
    </p:spTree>
    <p:extLst>
      <p:ext uri="{BB962C8B-B14F-4D97-AF65-F5344CB8AC3E}">
        <p14:creationId xmlns:p14="http://schemas.microsoft.com/office/powerpoint/2010/main" val="1876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 the # of packets in flight</a:t>
            </a:r>
          </a:p>
          <a:p>
            <a:pPr lvl="1"/>
            <a:r>
              <a:rPr lang="en-US" dirty="0"/>
              <a:t>Utilize our fair share of bandwidth</a:t>
            </a:r>
            <a:r>
              <a:rPr lang="mr-IN" dirty="0"/>
              <a:t>…</a:t>
            </a:r>
          </a:p>
          <a:p>
            <a:pPr lvl="1"/>
            <a:r>
              <a:rPr lang="en-US" dirty="0"/>
              <a:t>But don’t overload the network</a:t>
            </a:r>
          </a:p>
          <a:p>
            <a:r>
              <a:rPr lang="en-US" dirty="0"/>
              <a:t>Adapt to the right bandwidth</a:t>
            </a:r>
          </a:p>
          <a:p>
            <a:r>
              <a:rPr lang="en-US" dirty="0"/>
              <a:t>Be fair</a:t>
            </a:r>
          </a:p>
          <a:p>
            <a:pPr lvl="1"/>
            <a:r>
              <a:rPr lang="en-US" dirty="0"/>
              <a:t>Links are shared among many hosts</a:t>
            </a:r>
          </a:p>
        </p:txBody>
      </p:sp>
    </p:spTree>
    <p:extLst>
      <p:ext uri="{BB962C8B-B14F-4D97-AF65-F5344CB8AC3E}">
        <p14:creationId xmlns:p14="http://schemas.microsoft.com/office/powerpoint/2010/main" val="15683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 Window (RWND)</a:t>
            </a:r>
          </a:p>
          <a:p>
            <a:pPr lvl="1"/>
            <a:r>
              <a:rPr lang="en-US" dirty="0"/>
              <a:t>What rate at which the </a:t>
            </a:r>
            <a:r>
              <a:rPr lang="en-US" b="1" dirty="0"/>
              <a:t>receiver</a:t>
            </a:r>
            <a:r>
              <a:rPr lang="en-US" dirty="0"/>
              <a:t> can process packets</a:t>
            </a:r>
          </a:p>
          <a:p>
            <a:r>
              <a:rPr lang="en-US" dirty="0"/>
              <a:t>Congestion Window (CWND)</a:t>
            </a:r>
          </a:p>
          <a:p>
            <a:pPr lvl="1"/>
            <a:r>
              <a:rPr lang="en-US" dirty="0"/>
              <a:t>What rate at which the </a:t>
            </a:r>
            <a:r>
              <a:rPr lang="en-US" b="1" dirty="0"/>
              <a:t>network</a:t>
            </a:r>
            <a:r>
              <a:rPr lang="en-US" dirty="0"/>
              <a:t> can process packets</a:t>
            </a:r>
          </a:p>
          <a:p>
            <a:r>
              <a:rPr lang="en-US" dirty="0"/>
              <a:t>Sending rate</a:t>
            </a:r>
          </a:p>
          <a:p>
            <a:pPr lvl="1"/>
            <a:r>
              <a:rPr lang="en-US" dirty="0"/>
              <a:t>Smaller of the two</a:t>
            </a:r>
          </a:p>
          <a:p>
            <a:r>
              <a:rPr lang="en-US" dirty="0"/>
              <a:t>In this class, we assume CWND &lt;&lt; RWND</a:t>
            </a:r>
          </a:p>
          <a:p>
            <a:pPr lvl="1"/>
            <a:r>
              <a:rPr lang="en-US" b="1" dirty="0"/>
              <a:t>Network </a:t>
            </a:r>
            <a:r>
              <a:rPr lang="en-US" dirty="0"/>
              <a:t>will determine our sending rate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Sawtooth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30146" y="3982906"/>
            <a:ext cx="6852213" cy="23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30146" y="1031364"/>
            <a:ext cx="0" cy="29746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1483" y="361357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2834" y="2223554"/>
            <a:ext cx="80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CWND</a:t>
            </a:r>
          </a:p>
        </p:txBody>
      </p:sp>
      <p:sp>
        <p:nvSpPr>
          <p:cNvPr id="25" name="Freeform 24"/>
          <p:cNvSpPr/>
          <p:nvPr/>
        </p:nvSpPr>
        <p:spPr>
          <a:xfrm>
            <a:off x="1053296" y="1401754"/>
            <a:ext cx="1632031" cy="2581154"/>
          </a:xfrm>
          <a:custGeom>
            <a:avLst/>
            <a:gdLst>
              <a:gd name="connsiteX0" fmla="*/ 0 w 1632031"/>
              <a:gd name="connsiteY0" fmla="*/ 2581154 h 2581154"/>
              <a:gd name="connsiteX1" fmla="*/ 844952 w 1632031"/>
              <a:gd name="connsiteY1" fmla="*/ 2361235 h 2581154"/>
              <a:gd name="connsiteX2" fmla="*/ 1307939 w 1632031"/>
              <a:gd name="connsiteY2" fmla="*/ 1689904 h 2581154"/>
              <a:gd name="connsiteX3" fmla="*/ 1632031 w 1632031"/>
              <a:gd name="connsiteY3" fmla="*/ 0 h 258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031" h="2581154">
                <a:moveTo>
                  <a:pt x="0" y="2581154"/>
                </a:moveTo>
                <a:cubicBezTo>
                  <a:pt x="313481" y="2545465"/>
                  <a:pt x="626962" y="2509777"/>
                  <a:pt x="844952" y="2361235"/>
                </a:cubicBezTo>
                <a:cubicBezTo>
                  <a:pt x="1062942" y="2212693"/>
                  <a:pt x="1176759" y="2083443"/>
                  <a:pt x="1307939" y="1689904"/>
                </a:cubicBezTo>
                <a:cubicBezTo>
                  <a:pt x="1439119" y="1296365"/>
                  <a:pt x="1632031" y="0"/>
                  <a:pt x="1632031" y="0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685327" y="1505926"/>
            <a:ext cx="1597306" cy="1247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17357" y="1505926"/>
            <a:ext cx="1597306" cy="1247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85327" y="1401754"/>
            <a:ext cx="13733" cy="1352074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6261" y="1505926"/>
            <a:ext cx="31096" cy="1247902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85382" y="1509189"/>
            <a:ext cx="0" cy="2473717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1693393" y="3435408"/>
            <a:ext cx="328686" cy="165518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93610" y="4458647"/>
            <a:ext cx="113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 Start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036455" y="1009788"/>
            <a:ext cx="991119" cy="595030"/>
          </a:xfrm>
          <a:prstGeom prst="wedgeRectCallout">
            <a:avLst>
              <a:gd name="adj1" fmla="val -79077"/>
              <a:gd name="adj2" fmla="val 189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Dup ACKs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562764" y="893378"/>
            <a:ext cx="991119" cy="595030"/>
          </a:xfrm>
          <a:prstGeom prst="wedgeRectCallout">
            <a:avLst>
              <a:gd name="adj1" fmla="val -73253"/>
              <a:gd name="adj2" fmla="val 461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Dup ACKs</a:t>
            </a:r>
          </a:p>
        </p:txBody>
      </p:sp>
      <p:sp>
        <p:nvSpPr>
          <p:cNvPr id="20" name="Freeform 19"/>
          <p:cNvSpPr/>
          <p:nvPr/>
        </p:nvSpPr>
        <p:spPr>
          <a:xfrm>
            <a:off x="5914663" y="2753828"/>
            <a:ext cx="1645764" cy="1229078"/>
          </a:xfrm>
          <a:custGeom>
            <a:avLst/>
            <a:gdLst>
              <a:gd name="connsiteX0" fmla="*/ 0 w 1632031"/>
              <a:gd name="connsiteY0" fmla="*/ 2581154 h 2581154"/>
              <a:gd name="connsiteX1" fmla="*/ 844952 w 1632031"/>
              <a:gd name="connsiteY1" fmla="*/ 2361235 h 2581154"/>
              <a:gd name="connsiteX2" fmla="*/ 1307939 w 1632031"/>
              <a:gd name="connsiteY2" fmla="*/ 1689904 h 2581154"/>
              <a:gd name="connsiteX3" fmla="*/ 1632031 w 1632031"/>
              <a:gd name="connsiteY3" fmla="*/ 0 h 258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031" h="2581154">
                <a:moveTo>
                  <a:pt x="0" y="2581154"/>
                </a:moveTo>
                <a:cubicBezTo>
                  <a:pt x="313481" y="2545465"/>
                  <a:pt x="626962" y="2509777"/>
                  <a:pt x="844952" y="2361235"/>
                </a:cubicBezTo>
                <a:cubicBezTo>
                  <a:pt x="1062942" y="2212693"/>
                  <a:pt x="1176759" y="2083443"/>
                  <a:pt x="1307939" y="1689904"/>
                </a:cubicBezTo>
                <a:cubicBezTo>
                  <a:pt x="1439119" y="1296365"/>
                  <a:pt x="1632031" y="0"/>
                  <a:pt x="1632031" y="0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584505" y="3107371"/>
            <a:ext cx="812008" cy="357374"/>
          </a:xfrm>
          <a:prstGeom prst="line">
            <a:avLst/>
          </a:prstGeom>
          <a:ln>
            <a:solidFill>
              <a:srgbClr val="EF6C00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6239164" y="1009788"/>
            <a:ext cx="991119" cy="423468"/>
          </a:xfrm>
          <a:prstGeom prst="wedgeRectCallout">
            <a:avLst>
              <a:gd name="adj1" fmla="val -75583"/>
              <a:gd name="adj2" fmla="val 597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</a:t>
            </a:r>
          </a:p>
        </p:txBody>
      </p:sp>
      <p:sp>
        <p:nvSpPr>
          <p:cNvPr id="23" name="Right Brace 22"/>
          <p:cNvSpPr/>
          <p:nvPr/>
        </p:nvSpPr>
        <p:spPr>
          <a:xfrm rot="5400000">
            <a:off x="4127877" y="2669837"/>
            <a:ext cx="328687" cy="318632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6486" y="4352238"/>
            <a:ext cx="235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Congestion Avoidance/</a:t>
            </a:r>
          </a:p>
          <a:p>
            <a:pPr algn="ctr"/>
            <a:r>
              <a:rPr lang="en-US" dirty="0"/>
              <a:t>Fast Recovery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66321" y="2735004"/>
            <a:ext cx="18184" cy="729741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9168</TotalTime>
  <Words>802</Words>
  <Application>Microsoft Macintosh PowerPoint</Application>
  <PresentationFormat>On-screen Show (16:9)</PresentationFormat>
  <Paragraphs>228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Courier New</vt:lpstr>
      <vt:lpstr>Open Sans</vt:lpstr>
      <vt:lpstr>PT Sans Narrow</vt:lpstr>
      <vt:lpstr>Wingdings</vt:lpstr>
      <vt:lpstr>Arial</vt:lpstr>
      <vt:lpstr>Office Theme</vt:lpstr>
      <vt:lpstr>Congestion Control</vt:lpstr>
      <vt:lpstr>Reminders</vt:lpstr>
      <vt:lpstr>Agenda</vt:lpstr>
      <vt:lpstr>PowerPoint Presentation</vt:lpstr>
      <vt:lpstr>TCP Circa 1986</vt:lpstr>
      <vt:lpstr>PowerPoint Presentation</vt:lpstr>
      <vt:lpstr>Goal of Congestion Control</vt:lpstr>
      <vt:lpstr>Congestion Control: Windows</vt:lpstr>
      <vt:lpstr>TCP Sawtooth</vt:lpstr>
      <vt:lpstr>Three States</vt:lpstr>
      <vt:lpstr>Congestion Control Mechanics</vt:lpstr>
      <vt:lpstr>The Big Picture</vt:lpstr>
      <vt:lpstr>Implementation</vt:lpstr>
      <vt:lpstr>Implementation</vt:lpstr>
      <vt:lpstr>Now the Details</vt:lpstr>
      <vt:lpstr>Slow Start -- Intuition</vt:lpstr>
      <vt:lpstr>Slow Start</vt:lpstr>
      <vt:lpstr>Slow Start – When Does It End?</vt:lpstr>
      <vt:lpstr>PowerPoint Presentation</vt:lpstr>
      <vt:lpstr>Congestion Avoidance -- Intuition</vt:lpstr>
      <vt:lpstr>Congestion Avoidance</vt:lpstr>
      <vt:lpstr>PowerPoint Presentation</vt:lpstr>
      <vt:lpstr>Fast Recovery  — Intuition</vt:lpstr>
      <vt:lpstr>Fast Recovery</vt:lpstr>
      <vt:lpstr>PowerPoint Presentation</vt:lpstr>
      <vt:lpstr>Big Ideas</vt:lpstr>
      <vt:lpstr>End of section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Vivian Fang</cp:lastModifiedBy>
  <cp:revision>562</cp:revision>
  <dcterms:created xsi:type="dcterms:W3CDTF">2016-09-01T20:19:22Z</dcterms:created>
  <dcterms:modified xsi:type="dcterms:W3CDTF">2017-11-08T07:52:00Z</dcterms:modified>
</cp:coreProperties>
</file>