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y="5143500" cx="9144000"/>
  <p:notesSz cx="6858000" cy="9144000"/>
  <p:embeddedFontLst>
    <p:embeddedFont>
      <p:font typeface="PT Sans Narrow"/>
      <p:regular r:id="rId51"/>
      <p:bold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PTSansNarrow-regular.fntdata"/><Relationship Id="rId50" Type="http://schemas.openxmlformats.org/officeDocument/2006/relationships/slide" Target="slides/slide46.xml"/><Relationship Id="rId53" Type="http://schemas.openxmlformats.org/officeDocument/2006/relationships/font" Target="fonts/OpenSans-regular.fntdata"/><Relationship Id="rId52" Type="http://schemas.openxmlformats.org/officeDocument/2006/relationships/font" Target="fonts/PTSansNarrow-bold.fntdata"/><Relationship Id="rId11" Type="http://schemas.openxmlformats.org/officeDocument/2006/relationships/slide" Target="slides/slide7.xml"/><Relationship Id="rId55" Type="http://schemas.openxmlformats.org/officeDocument/2006/relationships/font" Target="fonts/OpenSans-italic.fntdata"/><Relationship Id="rId10" Type="http://schemas.openxmlformats.org/officeDocument/2006/relationships/slide" Target="slides/slide6.xml"/><Relationship Id="rId54" Type="http://schemas.openxmlformats.org/officeDocument/2006/relationships/font" Target="fonts/Open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Shape 32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9050" lvl="0" marL="0" marR="0" rtl="0" algn="l">
              <a:spcBef>
                <a:spcPts val="0"/>
              </a:spcBef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9050" lvl="0" marL="0" marR="0" rtl="0" algn="r">
              <a:spcBef>
                <a:spcPts val="0"/>
              </a:spcBef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TAs: feel free to use subsequent slides for worksheet.</a:t>
            </a:r>
          </a:p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" name="Shape 42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" name="Shape 45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" name="Shape 46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" name="Shape 48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1954346"/>
            <a:ext cx="7772400" cy="7459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EF6C00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664038" y="2711450"/>
            <a:ext cx="5813188" cy="3956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21" name="Shape 21"/>
          <p:cNvCxnSpPr/>
          <p:nvPr/>
        </p:nvCxnSpPr>
        <p:spPr>
          <a:xfrm>
            <a:off x="457200" y="3722904"/>
            <a:ext cx="8229600" cy="0"/>
          </a:xfrm>
          <a:prstGeom prst="straightConnector1">
            <a:avLst/>
          </a:prstGeom>
          <a:noFill/>
          <a:ln cap="flat" cmpd="sng" w="1270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" name="Shape 22"/>
          <p:cNvCxnSpPr/>
          <p:nvPr/>
        </p:nvCxnSpPr>
        <p:spPr>
          <a:xfrm>
            <a:off x="457200" y="1488704"/>
            <a:ext cx="8229600" cy="0"/>
          </a:xfrm>
          <a:prstGeom prst="straightConnector1">
            <a:avLst/>
          </a:prstGeom>
          <a:noFill/>
          <a:ln cap="flat" cmpd="sng" w="1270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" name="Shape 23"/>
          <p:cNvCxnSpPr/>
          <p:nvPr/>
        </p:nvCxnSpPr>
        <p:spPr>
          <a:xfrm>
            <a:off x="457200" y="1603004"/>
            <a:ext cx="8229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" name="Shape 24"/>
          <p:cNvCxnSpPr/>
          <p:nvPr/>
        </p:nvCxnSpPr>
        <p:spPr>
          <a:xfrm>
            <a:off x="457200" y="3605957"/>
            <a:ext cx="8229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5" name="Shape 25"/>
          <p:cNvCxnSpPr/>
          <p:nvPr/>
        </p:nvCxnSpPr>
        <p:spPr>
          <a:xfrm>
            <a:off x="1081214" y="2909296"/>
            <a:ext cx="582824" cy="0"/>
          </a:xfrm>
          <a:prstGeom prst="straightConnector1">
            <a:avLst/>
          </a:prstGeom>
          <a:noFill/>
          <a:ln cap="flat" cmpd="sng" w="1270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" name="Shape 26"/>
          <p:cNvCxnSpPr/>
          <p:nvPr/>
        </p:nvCxnSpPr>
        <p:spPr>
          <a:xfrm>
            <a:off x="7480987" y="2902841"/>
            <a:ext cx="582824" cy="0"/>
          </a:xfrm>
          <a:prstGeom prst="straightConnector1">
            <a:avLst/>
          </a:prstGeom>
          <a:noFill/>
          <a:ln cap="flat" cmpd="sng" w="1270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33" name="Shape 33"/>
          <p:cNvCxnSpPr/>
          <p:nvPr/>
        </p:nvCxnSpPr>
        <p:spPr>
          <a:xfrm>
            <a:off x="0" y="5118865"/>
            <a:ext cx="9144000" cy="0"/>
          </a:xfrm>
          <a:prstGeom prst="straightConnector1">
            <a:avLst/>
          </a:prstGeom>
          <a:noFill/>
          <a:ln cap="flat" cmpd="sng" w="1270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2400"/>
              </a:spcBef>
              <a:buClr>
                <a:schemeClr val="accent2"/>
              </a:buClr>
              <a:buSzPts val="12000"/>
              <a:buFont typeface="Arial"/>
              <a:buNone/>
              <a:defRPr b="1" i="0" sz="12000" u="none" cap="none" strike="noStrike">
                <a:solidFill>
                  <a:schemeClr val="accent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2000"/>
              <a:buFont typeface="PT Sans Narrow"/>
              <a:buNone/>
              <a:defRPr b="1" i="0" sz="20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rgbClr val="695D46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695D46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76200" lvl="2" marL="11430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rgbClr val="695D4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695D46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695D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695D4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695D4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2000"/>
              <a:buFont typeface="PT Sans Narrow"/>
              <a:buNone/>
              <a:defRPr b="1" i="0" sz="20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rgbClr val="695D46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560"/>
              </a:spcBef>
              <a:buClr>
                <a:srgbClr val="695D46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rgbClr val="695D4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695D46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695D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695D4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695D4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youtube.com/watch?v=Y1I4dG48byg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685800" y="1954346"/>
            <a:ext cx="7772400" cy="7459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08610" lvl="0" marL="0" marR="0" rtl="0" algn="ctr">
              <a:spcBef>
                <a:spcPts val="0"/>
              </a:spcBef>
              <a:buClr>
                <a:srgbClr val="EF6C00"/>
              </a:buClr>
              <a:buSzPts val="4860"/>
              <a:buFont typeface="PT Sans Narrow"/>
              <a:buNone/>
            </a:pPr>
            <a:r>
              <a:rPr b="1" i="0" lang="en-US" sz="486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Congestion Control</a:t>
            </a:r>
          </a:p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1664038" y="2711450"/>
            <a:ext cx="5813188" cy="395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ctr">
              <a:spcBef>
                <a:spcPts val="0"/>
              </a:spcBef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CS 168 – Fall 2017 – Section 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Three States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Slow Start</a:t>
            </a:r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Congestion Avoidance</a:t>
            </a:r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Fast Recovery</a:t>
            </a:r>
          </a:p>
          <a:p>
            <a:pPr indent="-50800" lvl="0" marL="0" marR="0" rtl="0" algn="l">
              <a:spcBef>
                <a:spcPts val="640"/>
              </a:spcBef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Shape 169"/>
          <p:cNvCxnSpPr/>
          <p:nvPr/>
        </p:nvCxnSpPr>
        <p:spPr>
          <a:xfrm flipH="1" rot="10800000">
            <a:off x="3705072" y="4346529"/>
            <a:ext cx="4527457" cy="15296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70" name="Shape 170"/>
          <p:cNvCxnSpPr/>
          <p:nvPr/>
        </p:nvCxnSpPr>
        <p:spPr>
          <a:xfrm rot="10800000">
            <a:off x="3705072" y="2396359"/>
            <a:ext cx="0" cy="1965466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71" name="Shape 171"/>
          <p:cNvSpPr txBox="1"/>
          <p:nvPr/>
        </p:nvSpPr>
        <p:spPr>
          <a:xfrm>
            <a:off x="5754216" y="4001846"/>
            <a:ext cx="429168" cy="2440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</a:p>
        </p:txBody>
      </p:sp>
      <p:sp>
        <p:nvSpPr>
          <p:cNvPr id="172" name="Shape 172"/>
          <p:cNvSpPr txBox="1"/>
          <p:nvPr/>
        </p:nvSpPr>
        <p:spPr>
          <a:xfrm rot="-5400000">
            <a:off x="3065203" y="3415117"/>
            <a:ext cx="8041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CWND</a:t>
            </a:r>
          </a:p>
        </p:txBody>
      </p:sp>
      <p:sp>
        <p:nvSpPr>
          <p:cNvPr id="173" name="Shape 173"/>
          <p:cNvSpPr/>
          <p:nvPr/>
        </p:nvSpPr>
        <p:spPr>
          <a:xfrm>
            <a:off x="3720368" y="2641087"/>
            <a:ext cx="1078331" cy="1705444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23049" y="118340"/>
                  <a:pt x="46099" y="116681"/>
                  <a:pt x="62127" y="109775"/>
                </a:cubicBezTo>
                <a:cubicBezTo>
                  <a:pt x="78156" y="102869"/>
                  <a:pt x="86524" y="96861"/>
                  <a:pt x="96170" y="78565"/>
                </a:cubicBezTo>
                <a:cubicBezTo>
                  <a:pt x="105815" y="60269"/>
                  <a:pt x="120000" y="0"/>
                  <a:pt x="120000" y="0"/>
                </a:cubicBezTo>
              </a:path>
            </a:pathLst>
          </a:custGeom>
          <a:noFill/>
          <a:ln cap="flat" cmpd="sng" w="25400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Shape 174"/>
          <p:cNvCxnSpPr/>
          <p:nvPr/>
        </p:nvCxnSpPr>
        <p:spPr>
          <a:xfrm flipH="1" rot="10800000">
            <a:off x="4798699" y="2709916"/>
            <a:ext cx="1055387" cy="824525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75" name="Shape 175"/>
          <p:cNvCxnSpPr/>
          <p:nvPr/>
        </p:nvCxnSpPr>
        <p:spPr>
          <a:xfrm flipH="1" rot="10800000">
            <a:off x="5877029" y="2709916"/>
            <a:ext cx="1055387" cy="824525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76" name="Shape 176"/>
          <p:cNvCxnSpPr/>
          <p:nvPr/>
        </p:nvCxnSpPr>
        <p:spPr>
          <a:xfrm>
            <a:off x="4798699" y="2641087"/>
            <a:ext cx="9074" cy="893355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77" name="Shape 177"/>
          <p:cNvCxnSpPr/>
          <p:nvPr/>
        </p:nvCxnSpPr>
        <p:spPr>
          <a:xfrm>
            <a:off x="5856483" y="2709916"/>
            <a:ext cx="20546" cy="824525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78" name="Shape 178"/>
          <p:cNvCxnSpPr/>
          <p:nvPr/>
        </p:nvCxnSpPr>
        <p:spPr>
          <a:xfrm>
            <a:off x="6913069" y="2712072"/>
            <a:ext cx="0" cy="1634457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79" name="Shape 179"/>
          <p:cNvSpPr/>
          <p:nvPr/>
        </p:nvSpPr>
        <p:spPr>
          <a:xfrm rot="5400000">
            <a:off x="4143299" y="3984781"/>
            <a:ext cx="217172" cy="1093626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3844177" y="4614686"/>
            <a:ext cx="81541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 Start</a:t>
            </a:r>
          </a:p>
        </p:txBody>
      </p:sp>
      <p:sp>
        <p:nvSpPr>
          <p:cNvPr id="181" name="Shape 181"/>
          <p:cNvSpPr/>
          <p:nvPr/>
        </p:nvSpPr>
        <p:spPr>
          <a:xfrm>
            <a:off x="5030699" y="2382103"/>
            <a:ext cx="654861" cy="393154"/>
          </a:xfrm>
          <a:prstGeom prst="wedgeRectCallout">
            <a:avLst>
              <a:gd fmla="val -79077" name="adj1"/>
              <a:gd fmla="val 18987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Dup ACKs</a:t>
            </a:r>
          </a:p>
        </p:txBody>
      </p:sp>
      <p:sp>
        <p:nvSpPr>
          <p:cNvPr id="182" name="Shape 182"/>
          <p:cNvSpPr/>
          <p:nvPr/>
        </p:nvSpPr>
        <p:spPr>
          <a:xfrm>
            <a:off x="6039176" y="2305188"/>
            <a:ext cx="654861" cy="393154"/>
          </a:xfrm>
          <a:prstGeom prst="wedgeRectCallout">
            <a:avLst>
              <a:gd fmla="val -73253" name="adj1"/>
              <a:gd fmla="val 46151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Dup ACKs</a:t>
            </a:r>
          </a:p>
        </p:txBody>
      </p:sp>
      <p:sp>
        <p:nvSpPr>
          <p:cNvPr id="183" name="Shape 183"/>
          <p:cNvSpPr/>
          <p:nvPr/>
        </p:nvSpPr>
        <p:spPr>
          <a:xfrm>
            <a:off x="6932415" y="3534440"/>
            <a:ext cx="1078331" cy="812089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23049" y="118340"/>
                  <a:pt x="46099" y="116681"/>
                  <a:pt x="62127" y="109775"/>
                </a:cubicBezTo>
                <a:cubicBezTo>
                  <a:pt x="78156" y="102869"/>
                  <a:pt x="86524" y="96861"/>
                  <a:pt x="96170" y="78565"/>
                </a:cubicBezTo>
                <a:cubicBezTo>
                  <a:pt x="105815" y="60269"/>
                  <a:pt x="120000" y="0"/>
                  <a:pt x="120000" y="0"/>
                </a:cubicBezTo>
              </a:path>
            </a:pathLst>
          </a:custGeom>
          <a:noFill/>
          <a:ln cap="flat" cmpd="sng" w="25400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Shape 184"/>
          <p:cNvCxnSpPr/>
          <p:nvPr/>
        </p:nvCxnSpPr>
        <p:spPr>
          <a:xfrm flipH="1" rot="10800000">
            <a:off x="8028603" y="3699251"/>
            <a:ext cx="658197" cy="302595"/>
          </a:xfrm>
          <a:prstGeom prst="straightConnector1">
            <a:avLst/>
          </a:prstGeom>
          <a:noFill/>
          <a:ln cap="flat" cmpd="sng" w="25400">
            <a:solidFill>
              <a:srgbClr val="EF6C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5" name="Shape 185"/>
          <p:cNvCxnSpPr/>
          <p:nvPr/>
        </p:nvCxnSpPr>
        <p:spPr>
          <a:xfrm>
            <a:off x="8016273" y="3529653"/>
            <a:ext cx="9074" cy="472193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86" name="Shape 186"/>
          <p:cNvSpPr/>
          <p:nvPr/>
        </p:nvSpPr>
        <p:spPr>
          <a:xfrm>
            <a:off x="7146823" y="2382103"/>
            <a:ext cx="773359" cy="279798"/>
          </a:xfrm>
          <a:prstGeom prst="wedgeRectCallout">
            <a:avLst>
              <a:gd fmla="val -75583" name="adj1"/>
              <a:gd fmla="val 59733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Timeout</a:t>
            </a:r>
          </a:p>
        </p:txBody>
      </p:sp>
      <p:sp>
        <p:nvSpPr>
          <p:cNvPr id="187" name="Shape 187"/>
          <p:cNvSpPr/>
          <p:nvPr/>
        </p:nvSpPr>
        <p:spPr>
          <a:xfrm rot="5400000">
            <a:off x="5751835" y="3478946"/>
            <a:ext cx="217172" cy="2105296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5049433" y="4584502"/>
            <a:ext cx="16264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Congestion Avoidance/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 Recovery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Congestion Control Mechanics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Slow Start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1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Rapidly </a:t>
            </a: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increase our initial sending rate until we hit bottleneck</a:t>
            </a: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Congestion Avoidance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Adapting our sending rate to current network conditions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AIMD</a:t>
            </a: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Fast Recovery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Optimizing recovery from isolated loss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Detected through Duplicate ACKs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Shape 199"/>
          <p:cNvGrpSpPr/>
          <p:nvPr/>
        </p:nvGrpSpPr>
        <p:grpSpPr>
          <a:xfrm>
            <a:off x="123772" y="810048"/>
            <a:ext cx="8951304" cy="4122878"/>
            <a:chOff x="344849" y="1219200"/>
            <a:chExt cx="8437445" cy="5181599"/>
          </a:xfrm>
        </p:grpSpPr>
        <p:sp>
          <p:nvSpPr>
            <p:cNvPr id="200" name="Shape 200"/>
            <p:cNvSpPr/>
            <p:nvPr/>
          </p:nvSpPr>
          <p:spPr>
            <a:xfrm>
              <a:off x="1752600" y="2057400"/>
              <a:ext cx="1295400" cy="1143000"/>
            </a:xfrm>
            <a:prstGeom prst="ellipse">
              <a:avLst/>
            </a:prstGeom>
            <a:solidFill>
              <a:srgbClr val="CCCC00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28575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"/>
                <a:buFont typeface="Courier New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slow </a:t>
              </a:r>
              <a:b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start</a:t>
              </a:r>
            </a:p>
          </p:txBody>
        </p:sp>
        <p:sp>
          <p:nvSpPr>
            <p:cNvPr id="201" name="Shape 201"/>
            <p:cNvSpPr/>
            <p:nvPr/>
          </p:nvSpPr>
          <p:spPr>
            <a:xfrm>
              <a:off x="6172200" y="1981200"/>
              <a:ext cx="1371599" cy="1219199"/>
            </a:xfrm>
            <a:prstGeom prst="ellipse">
              <a:avLst/>
            </a:prstGeom>
            <a:solidFill>
              <a:srgbClr val="CCCC00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28575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"/>
                <a:buFont typeface="Courier New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congstn. </a:t>
              </a:r>
              <a:b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avoid.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4038600" y="5181600"/>
              <a:ext cx="1371599" cy="1219199"/>
            </a:xfrm>
            <a:prstGeom prst="ellipse">
              <a:avLst/>
            </a:prstGeom>
            <a:solidFill>
              <a:srgbClr val="CCCC00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28575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"/>
                <a:buFont typeface="Courier New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fast </a:t>
              </a:r>
              <a:b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recovery</a:t>
              </a:r>
            </a:p>
          </p:txBody>
        </p:sp>
        <p:cxnSp>
          <p:nvCxnSpPr>
            <p:cNvPr id="203" name="Shape 203"/>
            <p:cNvCxnSpPr>
              <a:stCxn id="200" idx="6"/>
              <a:endCxn id="201" idx="2"/>
            </p:cNvCxnSpPr>
            <p:nvPr/>
          </p:nvCxnSpPr>
          <p:spPr>
            <a:xfrm flipH="1" rot="10800000">
              <a:off x="3048000" y="2590800"/>
              <a:ext cx="3124200" cy="38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204" name="Shape 204"/>
            <p:cNvSpPr txBox="1"/>
            <p:nvPr/>
          </p:nvSpPr>
          <p:spPr>
            <a:xfrm>
              <a:off x="3728340" y="2179698"/>
              <a:ext cx="1632976" cy="348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-28575" lvl="0" marL="0" marR="0" rtl="0" algn="l">
                <a:spcBef>
                  <a:spcPts val="0"/>
                </a:spcBef>
                <a:buClr>
                  <a:schemeClr val="dk1"/>
                </a:buClr>
                <a:buSzPts val="450"/>
                <a:buFont typeface="Calibri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cwnd &gt; ssthresh</a:t>
              </a:r>
            </a:p>
          </p:txBody>
        </p:sp>
        <p:sp>
          <p:nvSpPr>
            <p:cNvPr id="205" name="Shape 205"/>
            <p:cNvSpPr txBox="1"/>
            <p:nvPr/>
          </p:nvSpPr>
          <p:spPr>
            <a:xfrm>
              <a:off x="3886200" y="2785646"/>
              <a:ext cx="920949" cy="348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-28575" lvl="0" marL="0" marR="0" rtl="0" algn="l">
                <a:spcBef>
                  <a:spcPts val="0"/>
                </a:spcBef>
                <a:buClr>
                  <a:schemeClr val="dk1"/>
                </a:buClr>
                <a:buSzPts val="450"/>
                <a:buFont typeface="Calibri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timeout</a:t>
              </a:r>
            </a:p>
          </p:txBody>
        </p:sp>
        <p:cxnSp>
          <p:nvCxnSpPr>
            <p:cNvPr id="206" name="Shape 206"/>
            <p:cNvCxnSpPr/>
            <p:nvPr/>
          </p:nvCxnSpPr>
          <p:spPr>
            <a:xfrm rot="10800000">
              <a:off x="3048000" y="2743200"/>
              <a:ext cx="312419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07" name="Shape 207"/>
            <p:cNvCxnSpPr/>
            <p:nvPr/>
          </p:nvCxnSpPr>
          <p:spPr>
            <a:xfrm>
              <a:off x="2505026" y="3159264"/>
              <a:ext cx="1609772" cy="247953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08" name="Shape 208"/>
            <p:cNvCxnSpPr/>
            <p:nvPr/>
          </p:nvCxnSpPr>
          <p:spPr>
            <a:xfrm flipH="1">
              <a:off x="5257800" y="3200400"/>
              <a:ext cx="1600199" cy="2286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09" name="Shape 209"/>
            <p:cNvCxnSpPr/>
            <p:nvPr/>
          </p:nvCxnSpPr>
          <p:spPr>
            <a:xfrm flipH="1" rot="10800000">
              <a:off x="5105400" y="3200399"/>
              <a:ext cx="1447800" cy="2057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10" name="Shape 210"/>
            <p:cNvCxnSpPr>
              <a:stCxn id="202" idx="1"/>
            </p:cNvCxnSpPr>
            <p:nvPr/>
          </p:nvCxnSpPr>
          <p:spPr>
            <a:xfrm rot="10800000">
              <a:off x="2819266" y="3047748"/>
              <a:ext cx="1420200" cy="231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211" name="Shape 211"/>
            <p:cNvSpPr txBox="1"/>
            <p:nvPr/>
          </p:nvSpPr>
          <p:spPr>
            <a:xfrm>
              <a:off x="2286000" y="4495800"/>
              <a:ext cx="1134175" cy="348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-28575" lvl="0" marL="0" marR="0" rtl="0" algn="l">
                <a:spcBef>
                  <a:spcPts val="0"/>
                </a:spcBef>
                <a:buClr>
                  <a:schemeClr val="dk1"/>
                </a:buClr>
                <a:buSzPts val="450"/>
                <a:buFont typeface="Calibri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dupACK=3</a:t>
              </a:r>
            </a:p>
          </p:txBody>
        </p:sp>
        <p:sp>
          <p:nvSpPr>
            <p:cNvPr id="212" name="Shape 212"/>
            <p:cNvSpPr txBox="1"/>
            <p:nvPr/>
          </p:nvSpPr>
          <p:spPr>
            <a:xfrm>
              <a:off x="3352800" y="3733800"/>
              <a:ext cx="920949" cy="348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-28575" lvl="0" marL="0" marR="0" rtl="0" algn="l">
                <a:spcBef>
                  <a:spcPts val="0"/>
                </a:spcBef>
                <a:buClr>
                  <a:schemeClr val="dk1"/>
                </a:buClr>
                <a:buSzPts val="450"/>
                <a:buFont typeface="Calibri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timeout</a:t>
              </a:r>
            </a:p>
          </p:txBody>
        </p:sp>
        <p:sp>
          <p:nvSpPr>
            <p:cNvPr id="213" name="Shape 213"/>
            <p:cNvSpPr txBox="1"/>
            <p:nvPr/>
          </p:nvSpPr>
          <p:spPr>
            <a:xfrm>
              <a:off x="6096000" y="4038600"/>
              <a:ext cx="1134175" cy="348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-28575" lvl="0" marL="0" marR="0" rtl="0" algn="l">
                <a:spcBef>
                  <a:spcPts val="0"/>
                </a:spcBef>
                <a:buClr>
                  <a:schemeClr val="dk1"/>
                </a:buClr>
                <a:buSzPts val="450"/>
                <a:buFont typeface="Calibri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dupACK=3</a:t>
              </a:r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4951082" y="3810000"/>
              <a:ext cx="1000418" cy="348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-28575" lvl="0" marL="0" marR="0" rtl="0" algn="l">
                <a:spcBef>
                  <a:spcPts val="0"/>
                </a:spcBef>
                <a:buClr>
                  <a:schemeClr val="dk1"/>
                </a:buClr>
                <a:buSzPts val="450"/>
                <a:buFont typeface="Calibri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new ACK</a:t>
              </a:r>
            </a:p>
          </p:txBody>
        </p:sp>
        <p:sp>
          <p:nvSpPr>
            <p:cNvPr id="215" name="Shape 215"/>
            <p:cNvSpPr/>
            <p:nvPr/>
          </p:nvSpPr>
          <p:spPr>
            <a:xfrm rot="976329">
              <a:off x="3086563" y="5666362"/>
              <a:ext cx="1097328" cy="432133"/>
            </a:xfrm>
            <a:custGeom>
              <a:pathLst>
                <a:path extrusionOk="0" h="120000" w="120000">
                  <a:moveTo>
                    <a:pt x="91925" y="0"/>
                  </a:moveTo>
                  <a:cubicBezTo>
                    <a:pt x="43781" y="51249"/>
                    <a:pt x="-4363" y="102498"/>
                    <a:pt x="315" y="116073"/>
                  </a:cubicBezTo>
                  <a:cubicBezTo>
                    <a:pt x="4994" y="129649"/>
                    <a:pt x="62497" y="105552"/>
                    <a:pt x="120000" y="8145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15240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6" name="Shape 216"/>
            <p:cNvSpPr txBox="1"/>
            <p:nvPr/>
          </p:nvSpPr>
          <p:spPr>
            <a:xfrm>
              <a:off x="2252721" y="5600985"/>
              <a:ext cx="915531" cy="348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-28575" lvl="0" marL="0" marR="0" rtl="0" algn="l">
                <a:spcBef>
                  <a:spcPts val="0"/>
                </a:spcBef>
                <a:buClr>
                  <a:schemeClr val="dk1"/>
                </a:buClr>
                <a:buSzPts val="450"/>
                <a:buFont typeface="Calibri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dupACK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883871" y="2667000"/>
              <a:ext cx="1097328" cy="660733"/>
            </a:xfrm>
            <a:custGeom>
              <a:pathLst>
                <a:path extrusionOk="0" h="120000" w="120000">
                  <a:moveTo>
                    <a:pt x="91925" y="0"/>
                  </a:moveTo>
                  <a:cubicBezTo>
                    <a:pt x="43781" y="51249"/>
                    <a:pt x="-4363" y="102498"/>
                    <a:pt x="315" y="116073"/>
                  </a:cubicBezTo>
                  <a:cubicBezTo>
                    <a:pt x="4994" y="129649"/>
                    <a:pt x="62497" y="105552"/>
                    <a:pt x="120000" y="8145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15240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442681" y="3242846"/>
              <a:ext cx="1000418" cy="348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-28575" lvl="0" marL="0" marR="0" rtl="0" algn="l">
                <a:spcBef>
                  <a:spcPts val="0"/>
                </a:spcBef>
                <a:buClr>
                  <a:schemeClr val="dk1"/>
                </a:buClr>
                <a:buSzPts val="450"/>
                <a:buFont typeface="Calibri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new ACK</a:t>
              </a:r>
            </a:p>
          </p:txBody>
        </p:sp>
        <p:sp>
          <p:nvSpPr>
            <p:cNvPr id="219" name="Shape 219"/>
            <p:cNvSpPr/>
            <p:nvPr/>
          </p:nvSpPr>
          <p:spPr>
            <a:xfrm rot="4557557">
              <a:off x="1283727" y="1501255"/>
              <a:ext cx="1097327" cy="660734"/>
            </a:xfrm>
            <a:custGeom>
              <a:pathLst>
                <a:path extrusionOk="0" h="120000" w="120000">
                  <a:moveTo>
                    <a:pt x="91925" y="0"/>
                  </a:moveTo>
                  <a:cubicBezTo>
                    <a:pt x="43781" y="51249"/>
                    <a:pt x="-4363" y="102498"/>
                    <a:pt x="315" y="116073"/>
                  </a:cubicBezTo>
                  <a:cubicBezTo>
                    <a:pt x="4994" y="129649"/>
                    <a:pt x="62497" y="105552"/>
                    <a:pt x="120000" y="8145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15240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0" name="Shape 220"/>
            <p:cNvSpPr txBox="1"/>
            <p:nvPr/>
          </p:nvSpPr>
          <p:spPr>
            <a:xfrm>
              <a:off x="685800" y="1518188"/>
              <a:ext cx="920949" cy="348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-28575" lvl="0" marL="0" marR="0" rtl="0" algn="l">
                <a:spcBef>
                  <a:spcPts val="0"/>
                </a:spcBef>
                <a:buClr>
                  <a:schemeClr val="dk1"/>
                </a:buClr>
                <a:buSzPts val="450"/>
                <a:buFont typeface="Calibri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timeout</a:t>
              </a:r>
            </a:p>
          </p:txBody>
        </p:sp>
        <p:sp>
          <p:nvSpPr>
            <p:cNvPr id="221" name="Shape 221"/>
            <p:cNvSpPr/>
            <p:nvPr/>
          </p:nvSpPr>
          <p:spPr>
            <a:xfrm rot="10800000">
              <a:off x="7247054" y="1935808"/>
              <a:ext cx="1097328" cy="660733"/>
            </a:xfrm>
            <a:custGeom>
              <a:pathLst>
                <a:path extrusionOk="0" h="120000" w="120000">
                  <a:moveTo>
                    <a:pt x="91925" y="0"/>
                  </a:moveTo>
                  <a:cubicBezTo>
                    <a:pt x="43781" y="51249"/>
                    <a:pt x="-4363" y="102498"/>
                    <a:pt x="315" y="116073"/>
                  </a:cubicBezTo>
                  <a:cubicBezTo>
                    <a:pt x="4994" y="129649"/>
                    <a:pt x="62497" y="105552"/>
                    <a:pt x="120000" y="8145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15240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2" name="Shape 222"/>
            <p:cNvSpPr txBox="1"/>
            <p:nvPr/>
          </p:nvSpPr>
          <p:spPr>
            <a:xfrm>
              <a:off x="8183678" y="1929824"/>
              <a:ext cx="598615" cy="609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-28575" lvl="0" marL="0" marR="0" rtl="0" algn="l">
                <a:spcBef>
                  <a:spcPts val="0"/>
                </a:spcBef>
                <a:buClr>
                  <a:schemeClr val="dk1"/>
                </a:buClr>
                <a:buSzPts val="450"/>
                <a:buFont typeface="Calibri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new </a:t>
              </a:r>
              <a:b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ACK</a:t>
              </a:r>
            </a:p>
          </p:txBody>
        </p:sp>
        <p:sp>
          <p:nvSpPr>
            <p:cNvPr id="223" name="Shape 223"/>
            <p:cNvSpPr/>
            <p:nvPr/>
          </p:nvSpPr>
          <p:spPr>
            <a:xfrm rot="1324048">
              <a:off x="1042966" y="2311961"/>
              <a:ext cx="889643" cy="432134"/>
            </a:xfrm>
            <a:custGeom>
              <a:pathLst>
                <a:path extrusionOk="0" h="120000" w="120000">
                  <a:moveTo>
                    <a:pt x="91925" y="0"/>
                  </a:moveTo>
                  <a:cubicBezTo>
                    <a:pt x="43781" y="51249"/>
                    <a:pt x="-4363" y="102498"/>
                    <a:pt x="315" y="116073"/>
                  </a:cubicBezTo>
                  <a:cubicBezTo>
                    <a:pt x="4994" y="129649"/>
                    <a:pt x="62497" y="105552"/>
                    <a:pt x="120000" y="8145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11430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4" name="Shape 224"/>
            <p:cNvSpPr txBox="1"/>
            <p:nvPr/>
          </p:nvSpPr>
          <p:spPr>
            <a:xfrm rot="347719">
              <a:off x="357428" y="2189009"/>
              <a:ext cx="809003" cy="29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-22225" lvl="0" marL="0" marR="0" rtl="0" algn="l">
                <a:spcBef>
                  <a:spcPts val="0"/>
                </a:spcBef>
                <a:buClr>
                  <a:schemeClr val="dk1"/>
                </a:buClr>
                <a:buSzPts val="350"/>
                <a:buFont typeface="Calibri"/>
                <a:buNone/>
              </a:pPr>
              <a:r>
                <a:rPr b="0" i="1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dupACK</a:t>
              </a:r>
            </a:p>
          </p:txBody>
        </p:sp>
        <p:sp>
          <p:nvSpPr>
            <p:cNvPr id="225" name="Shape 225"/>
            <p:cNvSpPr/>
            <p:nvPr/>
          </p:nvSpPr>
          <p:spPr>
            <a:xfrm rot="-5927340">
              <a:off x="6999475" y="3045120"/>
              <a:ext cx="889643" cy="432133"/>
            </a:xfrm>
            <a:custGeom>
              <a:pathLst>
                <a:path extrusionOk="0" h="120000" w="120000">
                  <a:moveTo>
                    <a:pt x="91925" y="0"/>
                  </a:moveTo>
                  <a:cubicBezTo>
                    <a:pt x="43781" y="51249"/>
                    <a:pt x="-4363" y="102498"/>
                    <a:pt x="315" y="116073"/>
                  </a:cubicBezTo>
                  <a:cubicBezTo>
                    <a:pt x="4994" y="129649"/>
                    <a:pt x="62497" y="105552"/>
                    <a:pt x="120000" y="8145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11430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6" name="Shape 226"/>
            <p:cNvSpPr txBox="1"/>
            <p:nvPr/>
          </p:nvSpPr>
          <p:spPr>
            <a:xfrm rot="347719">
              <a:off x="7686165" y="3453339"/>
              <a:ext cx="912675" cy="319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-25400" lvl="0" marL="0" marR="0" rtl="0" algn="l">
                <a:spcBef>
                  <a:spcPts val="0"/>
                </a:spcBef>
                <a:buClr>
                  <a:schemeClr val="dk1"/>
                </a:buClr>
                <a:buSzPts val="400"/>
                <a:buFont typeface="Calibri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dupACK</a:t>
              </a:r>
            </a:p>
          </p:txBody>
        </p:sp>
      </p:grpSp>
      <p:sp>
        <p:nvSpPr>
          <p:cNvPr id="227" name="Shape 22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69850" lvl="0" marL="0" marR="0" rtl="0" algn="ctr">
              <a:spcBef>
                <a:spcPts val="0"/>
              </a:spcBef>
              <a:buClr>
                <a:schemeClr val="dk1"/>
              </a:buClr>
              <a:buSzPts val="11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Big Picture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Implementation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State at sender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CWND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Max sending rate without congesting network (assuming CWND &lt;&lt; RWND)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Ssthresh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Threshold CWND for exiting slow start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dupACKcount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Count of contiguous duplicate ACKs received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timer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Implementation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Events at sender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ACK (new data) 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dupACK (duplicate ACK for old data)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Timeout </a:t>
            </a:r>
          </a:p>
          <a:p>
            <a:pPr indent="-228600" lvl="3" marL="16002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… receiver just receives packets and sends ACKs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Thanks Alex Triana, our amazing F’15 TA!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t/>
            </a:r>
            <a:endParaRPr b="1" i="0" sz="44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7" name="Shape 24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Now the Details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Slow Start -- Intuition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Instead of blasting packets based on the receive window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Build up initial transmission rate </a:t>
            </a:r>
            <a:r>
              <a:rPr b="0" i="1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slowly</a:t>
            </a:r>
          </a:p>
          <a:p>
            <a:pPr indent="-3429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Back off when we’ve exceeded the capacity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Value of CWND starts at (small constant) * MSS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For each packet that is acknowledged, increase the CWND by 1</a:t>
            </a:r>
          </a:p>
          <a:p>
            <a:pPr indent="-3492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Effectively </a:t>
            </a:r>
            <a:r>
              <a:rPr b="1" i="0" lang="en-US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doubles</a:t>
            </a:r>
            <a:r>
              <a:rPr b="0" i="0" lang="en-US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CWND every </a:t>
            </a:r>
            <a:r>
              <a:rPr b="1" i="0" lang="en-US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RTT</a:t>
            </a:r>
            <a:r>
              <a:rPr b="0" i="0" lang="en-US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</a:p>
          <a:p>
            <a:pPr indent="-4953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Window goes from 1 → 2 → 4 → …</a:t>
            </a:r>
          </a:p>
        </p:txBody>
      </p:sp>
      <p:sp>
        <p:nvSpPr>
          <p:cNvPr id="259" name="Shape 259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Slow Start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Slow Start – When Does It End?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2 Ways</a:t>
            </a:r>
          </a:p>
          <a:p>
            <a:pPr indent="-514350" lvl="1" marL="9715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R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If CWND &gt; ssthresh</a:t>
            </a:r>
          </a:p>
          <a:p>
            <a:pPr indent="-228600" lvl="2" marL="1143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Enter congestion avoidance</a:t>
            </a:r>
          </a:p>
          <a:p>
            <a:pPr indent="-514350" lvl="1" marL="9715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R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If we get 3 duplicate ACKs</a:t>
            </a:r>
          </a:p>
          <a:p>
            <a:pPr indent="-228600" lvl="2" marL="1143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Enter Fast Recovery</a:t>
            </a:r>
          </a:p>
          <a:p>
            <a:pPr indent="-228600" lvl="2" marL="1143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If timeout:</a:t>
            </a:r>
          </a:p>
          <a:p>
            <a:pPr indent="-228600" lvl="2" marL="1143000" marR="0" rtl="0" algn="l">
              <a:spcBef>
                <a:spcPts val="56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Restart slow start, ssthresh = cwnd/2, CWND = 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2690832" y="1772188"/>
            <a:ext cx="2776055" cy="2060168"/>
          </a:xfrm>
          <a:prstGeom prst="ellipse">
            <a:avLst/>
          </a:prstGeom>
          <a:gradFill>
            <a:gsLst>
              <a:gs pos="0">
                <a:srgbClr val="B7FFFD"/>
              </a:gs>
              <a:gs pos="35000">
                <a:srgbClr val="CDFFFC"/>
              </a:gs>
              <a:gs pos="100000">
                <a:srgbClr val="EAFFFF"/>
              </a:gs>
            </a:gsLst>
            <a:lin ang="16200000" scaled="0"/>
          </a:gradFill>
          <a:ln cap="flat" cmpd="sng" w="9525">
            <a:solidFill>
              <a:srgbClr val="9BE3D3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4824386" y="1711006"/>
            <a:ext cx="1721193" cy="1176797"/>
          </a:xfrm>
          <a:custGeom>
            <a:pathLst>
              <a:path extrusionOk="0" h="120000" w="120000">
                <a:moveTo>
                  <a:pt x="0" y="28514"/>
                </a:moveTo>
                <a:cubicBezTo>
                  <a:pt x="29168" y="10913"/>
                  <a:pt x="58337" y="-6687"/>
                  <a:pt x="78241" y="2536"/>
                </a:cubicBezTo>
                <a:cubicBezTo>
                  <a:pt x="98144" y="11760"/>
                  <a:pt x="124225" y="64280"/>
                  <a:pt x="119420" y="83857"/>
                </a:cubicBezTo>
                <a:cubicBezTo>
                  <a:pt x="114616" y="103434"/>
                  <a:pt x="49415" y="120000"/>
                  <a:pt x="49415" y="120000"/>
                </a:cubicBezTo>
                <a:lnTo>
                  <a:pt x="49415" y="12000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/>
          <p:nvPr/>
        </p:nvSpPr>
        <p:spPr>
          <a:xfrm rot="9834443">
            <a:off x="5260157" y="2771504"/>
            <a:ext cx="413454" cy="232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6417409" y="1163181"/>
            <a:ext cx="2634000" cy="692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" lvl="0" marL="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450"/>
              <a:buFont typeface="Calibri"/>
              <a:buNone/>
            </a:pPr>
            <a:r>
              <a:rPr b="0" i="0" lang="en-US" sz="1800" u="sng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New ACK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cwnd = cwnd + 1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dupAckCount = 0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3528779" y="2283558"/>
            <a:ext cx="1166534" cy="761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7625" lvl="0" marL="0" marR="0" rtl="0" algn="ctr">
              <a:spcBef>
                <a:spcPts val="0"/>
              </a:spcBef>
              <a:buClr>
                <a:srgbClr val="695D46"/>
              </a:buClr>
              <a:buSzPts val="750"/>
              <a:buFont typeface="Calibri"/>
              <a:buNone/>
            </a:pPr>
            <a:r>
              <a:rPr b="0" i="0" lang="en-US" sz="3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Slow Start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5349627" y="3516658"/>
            <a:ext cx="3219043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" lvl="0" marL="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450"/>
              <a:buFont typeface="Calibri"/>
              <a:buNone/>
            </a:pPr>
            <a:r>
              <a:rPr b="0" i="0" lang="en-US" sz="1800" u="sng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cwnd &gt; ssthresh</a:t>
            </a:r>
          </a:p>
          <a:p>
            <a:pPr indent="-28575" lvl="0" marL="0" marR="0" rtl="0" algn="l">
              <a:spcBef>
                <a:spcPts val="0"/>
              </a:spcBef>
              <a:buClr>
                <a:srgbClr val="695D46"/>
              </a:buClr>
              <a:buSzPts val="450"/>
              <a:buFont typeface="Calibri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Move to Congestion Avoidance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189332" y="3516658"/>
            <a:ext cx="3003000" cy="900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" lvl="0" marL="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450"/>
              <a:buFont typeface="Calibri"/>
              <a:buNone/>
            </a:pPr>
            <a:r>
              <a:rPr b="0" i="0" lang="en-US" sz="1800" u="sng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dupAckCount == 3</a:t>
            </a:r>
          </a:p>
          <a:p>
            <a:pPr indent="-28575" lvl="0" marL="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450"/>
              <a:buFont typeface="Calibri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Move to Fast Recovery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sshtresh = cwnd / 2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cwnd = ssthresh + 3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Retransmit missing packet</a:t>
            </a:r>
          </a:p>
        </p:txBody>
      </p:sp>
      <p:sp>
        <p:nvSpPr>
          <p:cNvPr id="277" name="Shape 277"/>
          <p:cNvSpPr/>
          <p:nvPr/>
        </p:nvSpPr>
        <p:spPr>
          <a:xfrm rot="-7683210">
            <a:off x="1814111" y="1562346"/>
            <a:ext cx="1290894" cy="1569063"/>
          </a:xfrm>
          <a:custGeom>
            <a:pathLst>
              <a:path extrusionOk="0" h="120000" w="120000">
                <a:moveTo>
                  <a:pt x="0" y="28514"/>
                </a:moveTo>
                <a:cubicBezTo>
                  <a:pt x="29168" y="10913"/>
                  <a:pt x="58337" y="-6687"/>
                  <a:pt x="78241" y="2536"/>
                </a:cubicBezTo>
                <a:cubicBezTo>
                  <a:pt x="98144" y="11760"/>
                  <a:pt x="124225" y="64280"/>
                  <a:pt x="119420" y="83857"/>
                </a:cubicBezTo>
                <a:cubicBezTo>
                  <a:pt x="114616" y="103434"/>
                  <a:pt x="49415" y="120000"/>
                  <a:pt x="49415" y="120000"/>
                </a:cubicBezTo>
                <a:lnTo>
                  <a:pt x="49415" y="12000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/>
          <p:nvPr/>
        </p:nvSpPr>
        <p:spPr>
          <a:xfrm rot="1330605">
            <a:off x="2428413" y="2931291"/>
            <a:ext cx="413455" cy="232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0" y="955483"/>
            <a:ext cx="2528402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" lvl="0" marL="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450"/>
              <a:buFont typeface="Calibri"/>
              <a:buNone/>
            </a:pPr>
            <a:r>
              <a:rPr b="0" i="0" lang="en-US" sz="1800" u="sng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Timeout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ssthresh = cwnd / 2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cwnd = 1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dupAckCount = 0</a:t>
            </a:r>
          </a:p>
        </p:txBody>
      </p:sp>
      <p:cxnSp>
        <p:nvCxnSpPr>
          <p:cNvPr id="280" name="Shape 280"/>
          <p:cNvCxnSpPr/>
          <p:nvPr/>
        </p:nvCxnSpPr>
        <p:spPr>
          <a:xfrm>
            <a:off x="5064827" y="3516657"/>
            <a:ext cx="2565083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81" name="Shape 281"/>
          <p:cNvCxnSpPr/>
          <p:nvPr/>
        </p:nvCxnSpPr>
        <p:spPr>
          <a:xfrm>
            <a:off x="3748412" y="3832356"/>
            <a:ext cx="0" cy="762265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82" name="Shape 282"/>
          <p:cNvSpPr/>
          <p:nvPr/>
        </p:nvSpPr>
        <p:spPr>
          <a:xfrm rot="-4045358">
            <a:off x="3314038" y="692988"/>
            <a:ext cx="1290894" cy="1569063"/>
          </a:xfrm>
          <a:custGeom>
            <a:pathLst>
              <a:path extrusionOk="0" h="120000" w="120000">
                <a:moveTo>
                  <a:pt x="0" y="28514"/>
                </a:moveTo>
                <a:cubicBezTo>
                  <a:pt x="29168" y="10913"/>
                  <a:pt x="58337" y="-6687"/>
                  <a:pt x="78241" y="2536"/>
                </a:cubicBezTo>
                <a:cubicBezTo>
                  <a:pt x="98144" y="11760"/>
                  <a:pt x="124225" y="64280"/>
                  <a:pt x="119420" y="83857"/>
                </a:cubicBezTo>
                <a:cubicBezTo>
                  <a:pt x="114616" y="103434"/>
                  <a:pt x="49415" y="120000"/>
                  <a:pt x="49415" y="120000"/>
                </a:cubicBezTo>
                <a:lnTo>
                  <a:pt x="49415" y="12000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283"/>
          <p:cNvSpPr/>
          <p:nvPr/>
        </p:nvSpPr>
        <p:spPr>
          <a:xfrm rot="5975129">
            <a:off x="4464122" y="1608108"/>
            <a:ext cx="310091" cy="31013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2976324" y="170884"/>
            <a:ext cx="2373302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" lvl="0" marL="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450"/>
              <a:buFont typeface="Calibri"/>
              <a:buNone/>
            </a:pPr>
            <a:r>
              <a:rPr b="0" i="0" lang="en-US" sz="1800" u="sng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DupACK</a:t>
            </a:r>
          </a:p>
          <a:p>
            <a:pPr indent="-28575" lvl="0" marL="0" marR="0" rtl="0" algn="l">
              <a:spcBef>
                <a:spcPts val="0"/>
              </a:spcBef>
              <a:buClr>
                <a:srgbClr val="695D46"/>
              </a:buClr>
              <a:buSzPts val="450"/>
              <a:buFont typeface="Calibri"/>
              <a:buNone/>
            </a:pPr>
            <a:r>
              <a:rPr b="0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- DupAckCount++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Reminders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Start Project 3!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Congestion Avoidance -- Intuition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In the steady state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Constantly probe for more bandwidth</a:t>
            </a:r>
          </a:p>
          <a:p>
            <a:pPr indent="-3429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When we’ve exceeded – back off aggressively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Congestion Avoidance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Growth is more conservative than slow start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After each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new </a:t>
            </a: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ACK, increase CWND by 1 / CWND</a:t>
            </a:r>
          </a:p>
          <a:p>
            <a:pPr indent="-3492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After one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RTT</a:t>
            </a: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, CWND will have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increased by ~1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When does it stop?</a:t>
            </a:r>
          </a:p>
          <a:p>
            <a:pPr indent="-514350" lvl="1" marL="9715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arenR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Timeout → back to slow start</a:t>
            </a:r>
          </a:p>
          <a:p>
            <a:pPr indent="-514350" lvl="1" marL="971550" marR="0" rtl="0" algn="l">
              <a:spcBef>
                <a:spcPts val="560"/>
              </a:spcBef>
              <a:buClr>
                <a:schemeClr val="dk1"/>
              </a:buClr>
              <a:buSzPts val="2000"/>
              <a:buFont typeface="Arial"/>
              <a:buAutoNum type="arabicParenR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3 duplicate ACKS → Fast recovery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/>
        </p:nvSpPr>
        <p:spPr>
          <a:xfrm>
            <a:off x="2690832" y="1737553"/>
            <a:ext cx="2776055" cy="2060168"/>
          </a:xfrm>
          <a:prstGeom prst="ellipse">
            <a:avLst/>
          </a:prstGeom>
          <a:gradFill>
            <a:gsLst>
              <a:gs pos="0">
                <a:srgbClr val="B7FFFD"/>
              </a:gs>
              <a:gs pos="35000">
                <a:srgbClr val="CDFFFC"/>
              </a:gs>
              <a:gs pos="100000">
                <a:srgbClr val="EAFFFF"/>
              </a:gs>
            </a:gsLst>
            <a:lin ang="16200000" scaled="0"/>
          </a:gradFill>
          <a:ln cap="flat" cmpd="sng" w="9525">
            <a:solidFill>
              <a:srgbClr val="9BE3D3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4824386" y="1711006"/>
            <a:ext cx="1721193" cy="1176797"/>
          </a:xfrm>
          <a:custGeom>
            <a:pathLst>
              <a:path extrusionOk="0" h="120000" w="120000">
                <a:moveTo>
                  <a:pt x="0" y="28514"/>
                </a:moveTo>
                <a:cubicBezTo>
                  <a:pt x="29168" y="10913"/>
                  <a:pt x="58337" y="-6687"/>
                  <a:pt x="78241" y="2536"/>
                </a:cubicBezTo>
                <a:cubicBezTo>
                  <a:pt x="98144" y="11760"/>
                  <a:pt x="124225" y="64280"/>
                  <a:pt x="119420" y="83857"/>
                </a:cubicBezTo>
                <a:cubicBezTo>
                  <a:pt x="114616" y="103434"/>
                  <a:pt x="49415" y="120000"/>
                  <a:pt x="49415" y="120000"/>
                </a:cubicBezTo>
                <a:lnTo>
                  <a:pt x="49415" y="12000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/>
          <p:nvPr/>
        </p:nvSpPr>
        <p:spPr>
          <a:xfrm rot="9834443">
            <a:off x="5260157" y="2771504"/>
            <a:ext cx="413454" cy="232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6288448" y="1234922"/>
            <a:ext cx="2693915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" lvl="0" marL="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450"/>
              <a:buFont typeface="Calibri"/>
              <a:buNone/>
            </a:pPr>
            <a:r>
              <a:rPr b="0" i="0" lang="en-US" sz="1800" u="sng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New ACK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cwnd = cwnd + 1/cwnd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dupAckCount = 0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2963979" y="2274515"/>
            <a:ext cx="2248951" cy="761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7625" lvl="0" marL="0" marR="0" rtl="0" algn="ctr">
              <a:spcBef>
                <a:spcPts val="0"/>
              </a:spcBef>
              <a:buClr>
                <a:srgbClr val="695D46"/>
              </a:buClr>
              <a:buSzPts val="750"/>
              <a:buFont typeface="Calibri"/>
              <a:buNone/>
            </a:pPr>
            <a:r>
              <a:rPr b="0" i="0" lang="en-US" sz="3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Congestion Avoidance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4788393" y="3573815"/>
            <a:ext cx="2955069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" lvl="0" marL="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450"/>
              <a:buFont typeface="Calibri"/>
              <a:buNone/>
            </a:pPr>
            <a:r>
              <a:rPr b="0" i="0" lang="en-US" sz="1800" u="sng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dupACKCount == 3</a:t>
            </a:r>
          </a:p>
          <a:p>
            <a:pPr indent="-28575" lvl="0" marL="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450"/>
              <a:buFont typeface="Calibri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Move to Fast Recovery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sshtresh = cwnd / 2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cwnd = ssthresh + 3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Retransmit missing packet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28575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286382" y="2699136"/>
            <a:ext cx="2404448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" lvl="0" marL="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450"/>
              <a:buFont typeface="Calibri"/>
              <a:buNone/>
            </a:pPr>
            <a:r>
              <a:rPr b="0" i="0" lang="en-US" sz="1800" u="sng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Timeout</a:t>
            </a:r>
          </a:p>
          <a:p>
            <a:pPr indent="-28575" lvl="0" marL="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450"/>
              <a:buFont typeface="Calibri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Move to Slow Start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ssthresh = cwnd / 2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cwnd = 1</a:t>
            </a:r>
          </a:p>
          <a:p>
            <a:pPr indent="-28575" lvl="0" marL="0" marR="0" rtl="0" algn="l">
              <a:spcBef>
                <a:spcPts val="0"/>
              </a:spcBef>
              <a:buClr>
                <a:srgbClr val="695D46"/>
              </a:buClr>
              <a:buSzPts val="450"/>
              <a:buFont typeface="Calibri"/>
              <a:buNone/>
            </a:pPr>
            <a:r>
              <a:rPr b="0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- dupAckCount = 0</a:t>
            </a:r>
          </a:p>
        </p:txBody>
      </p:sp>
      <p:cxnSp>
        <p:nvCxnSpPr>
          <p:cNvPr id="308" name="Shape 308"/>
          <p:cNvCxnSpPr/>
          <p:nvPr/>
        </p:nvCxnSpPr>
        <p:spPr>
          <a:xfrm>
            <a:off x="4604855" y="3774371"/>
            <a:ext cx="0" cy="115452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09" name="Shape 309"/>
          <p:cNvSpPr/>
          <p:nvPr/>
        </p:nvSpPr>
        <p:spPr>
          <a:xfrm rot="-5956629">
            <a:off x="2330876" y="926475"/>
            <a:ext cx="1290895" cy="1569062"/>
          </a:xfrm>
          <a:custGeom>
            <a:pathLst>
              <a:path extrusionOk="0" h="120000" w="120000">
                <a:moveTo>
                  <a:pt x="0" y="28514"/>
                </a:moveTo>
                <a:cubicBezTo>
                  <a:pt x="29168" y="10913"/>
                  <a:pt x="58337" y="-6687"/>
                  <a:pt x="78241" y="2536"/>
                </a:cubicBezTo>
                <a:cubicBezTo>
                  <a:pt x="98144" y="11760"/>
                  <a:pt x="124225" y="64280"/>
                  <a:pt x="119420" y="83857"/>
                </a:cubicBezTo>
                <a:cubicBezTo>
                  <a:pt x="114616" y="103434"/>
                  <a:pt x="49415" y="120000"/>
                  <a:pt x="49415" y="120000"/>
                </a:cubicBezTo>
                <a:lnTo>
                  <a:pt x="49415" y="12000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Shape 310"/>
          <p:cNvSpPr/>
          <p:nvPr/>
        </p:nvSpPr>
        <p:spPr>
          <a:xfrm flipH="1" rot="-7081780">
            <a:off x="3567385" y="1592156"/>
            <a:ext cx="310091" cy="2377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039489" y="655632"/>
            <a:ext cx="2373302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" lvl="0" marL="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450"/>
              <a:buFont typeface="Calibri"/>
              <a:buNone/>
            </a:pPr>
            <a:r>
              <a:rPr b="0" i="0" lang="en-US" sz="1800" u="sng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DupACK</a:t>
            </a:r>
          </a:p>
          <a:p>
            <a:pPr indent="-28575" lvl="0" marL="0" marR="0" rtl="0" algn="l">
              <a:spcBef>
                <a:spcPts val="0"/>
              </a:spcBef>
              <a:buClr>
                <a:srgbClr val="695D46"/>
              </a:buClr>
              <a:buSzPts val="450"/>
              <a:buFont typeface="Calibri"/>
              <a:buNone/>
            </a:pPr>
            <a:r>
              <a:rPr b="0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-DupAckCount++</a:t>
            </a:r>
          </a:p>
        </p:txBody>
      </p:sp>
      <p:cxnSp>
        <p:nvCxnSpPr>
          <p:cNvPr id="312" name="Shape 312"/>
          <p:cNvCxnSpPr/>
          <p:nvPr/>
        </p:nvCxnSpPr>
        <p:spPr>
          <a:xfrm rot="10800000">
            <a:off x="179718" y="2664873"/>
            <a:ext cx="2511113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Fast Recovery	 — Intuition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 single lost packet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May just be a fluke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Resetting cwnd may be too aggressive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Instead just retransmit that single packet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And continue as if nothing happened</a:t>
            </a:r>
          </a:p>
          <a:p>
            <a:pPr indent="-3429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Fast Recovery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Every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duplicate</a:t>
            </a: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ACK increases the window by 1</a:t>
            </a:r>
          </a:p>
          <a:p>
            <a:pPr indent="-4953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When does it stop?</a:t>
            </a:r>
          </a:p>
          <a:p>
            <a:pPr indent="-514350" lvl="1" marL="9715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arenR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Timeout → back to Slow Start</a:t>
            </a:r>
          </a:p>
          <a:p>
            <a:pPr indent="-514350" lvl="1" marL="971550" marR="0" rtl="0" algn="l">
              <a:spcBef>
                <a:spcPts val="560"/>
              </a:spcBef>
              <a:buClr>
                <a:schemeClr val="dk1"/>
              </a:buClr>
              <a:buSzPts val="2000"/>
              <a:buFont typeface="Arial"/>
              <a:buAutoNum type="arabicParenR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New ACK → back to Congestion Avoidance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2690832" y="1772188"/>
            <a:ext cx="2776055" cy="2060168"/>
          </a:xfrm>
          <a:prstGeom prst="ellipse">
            <a:avLst/>
          </a:prstGeom>
          <a:gradFill>
            <a:gsLst>
              <a:gs pos="0">
                <a:srgbClr val="B7FFFD"/>
              </a:gs>
              <a:gs pos="35000">
                <a:srgbClr val="CDFFFC"/>
              </a:gs>
              <a:gs pos="100000">
                <a:srgbClr val="EAFFFF"/>
              </a:gs>
            </a:gsLst>
            <a:lin ang="16200000" scaled="0"/>
          </a:gradFill>
          <a:ln cap="flat" cmpd="sng" w="9525">
            <a:solidFill>
              <a:srgbClr val="9BE3D3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5995097" y="1581171"/>
            <a:ext cx="3148903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" lvl="0" marL="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450"/>
              <a:buFont typeface="Calibri"/>
              <a:buNone/>
            </a:pPr>
            <a:r>
              <a:rPr b="0" i="0" lang="en-US" sz="1800" u="sng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New ACK</a:t>
            </a:r>
          </a:p>
          <a:p>
            <a:pPr indent="-28575" lvl="0" marL="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450"/>
              <a:buFont typeface="Calibri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Move to Congestion Avoidance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cwnd = ssthresh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dupAckCount = 0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2976325" y="2181359"/>
            <a:ext cx="2248951" cy="761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7625" lvl="0" marL="0" marR="0" rtl="0" algn="ctr">
              <a:spcBef>
                <a:spcPts val="0"/>
              </a:spcBef>
              <a:buClr>
                <a:srgbClr val="695D46"/>
              </a:buClr>
              <a:buSzPts val="750"/>
              <a:buFont typeface="Calibri"/>
              <a:buNone/>
            </a:pPr>
            <a:r>
              <a:rPr b="0" i="0" lang="en-US" sz="3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Fast Recovery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99610" y="1719670"/>
            <a:ext cx="2361052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" lvl="0" marL="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450"/>
              <a:buFont typeface="Calibri"/>
              <a:buNone/>
            </a:pPr>
            <a:r>
              <a:rPr b="0" i="0" lang="en-US" sz="1800" u="sng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Timeout</a:t>
            </a:r>
          </a:p>
          <a:p>
            <a:pPr indent="-28575" lvl="0" marL="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450"/>
              <a:buFont typeface="Calibri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Move to Slow Start</a:t>
            </a:r>
          </a:p>
          <a:p>
            <a:pPr indent="-28575" lvl="0" marL="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450"/>
              <a:buFont typeface="Calibri"/>
              <a:buNone/>
            </a:pPr>
            <a:r>
              <a:rPr b="0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- ssthresh = cwnd / 2</a:t>
            </a:r>
          </a:p>
          <a:p>
            <a:pPr indent="-28575" lvl="0" marL="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450"/>
              <a:buFont typeface="Calibri"/>
              <a:buNone/>
            </a:pPr>
            <a:r>
              <a:rPr b="0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- cwnd = 1</a:t>
            </a:r>
          </a:p>
          <a:p>
            <a:pPr indent="-28575" lvl="0" marL="0" marR="0" rtl="0" algn="l">
              <a:spcBef>
                <a:spcPts val="0"/>
              </a:spcBef>
              <a:buClr>
                <a:srgbClr val="695D46"/>
              </a:buClr>
              <a:buSzPts val="450"/>
              <a:buFont typeface="Calibri"/>
              <a:buNone/>
            </a:pPr>
            <a:r>
              <a:rPr b="0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- dupAckCount = 0</a:t>
            </a:r>
          </a:p>
        </p:txBody>
      </p:sp>
      <p:cxnSp>
        <p:nvCxnSpPr>
          <p:cNvPr id="334" name="Shape 334"/>
          <p:cNvCxnSpPr/>
          <p:nvPr/>
        </p:nvCxnSpPr>
        <p:spPr>
          <a:xfrm flipH="1" rot="10800000">
            <a:off x="5348756" y="387665"/>
            <a:ext cx="1783343" cy="191932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35" name="Shape 335"/>
          <p:cNvSpPr/>
          <p:nvPr/>
        </p:nvSpPr>
        <p:spPr>
          <a:xfrm rot="8143141">
            <a:off x="2748048" y="3491851"/>
            <a:ext cx="1721193" cy="1176797"/>
          </a:xfrm>
          <a:custGeom>
            <a:pathLst>
              <a:path extrusionOk="0" h="120000" w="120000">
                <a:moveTo>
                  <a:pt x="0" y="28514"/>
                </a:moveTo>
                <a:cubicBezTo>
                  <a:pt x="29168" y="10913"/>
                  <a:pt x="58337" y="-6687"/>
                  <a:pt x="78241" y="2536"/>
                </a:cubicBezTo>
                <a:cubicBezTo>
                  <a:pt x="98144" y="11760"/>
                  <a:pt x="124225" y="64280"/>
                  <a:pt x="119420" y="83857"/>
                </a:cubicBezTo>
                <a:cubicBezTo>
                  <a:pt x="114616" y="103434"/>
                  <a:pt x="49415" y="120000"/>
                  <a:pt x="49415" y="120000"/>
                </a:cubicBezTo>
                <a:lnTo>
                  <a:pt x="49415" y="12000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Shape 336"/>
          <p:cNvSpPr/>
          <p:nvPr/>
        </p:nvSpPr>
        <p:spPr>
          <a:xfrm flipH="1" rot="7031447">
            <a:off x="4240716" y="3688281"/>
            <a:ext cx="310091" cy="2377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7" name="Shape 337"/>
          <p:cNvCxnSpPr/>
          <p:nvPr/>
        </p:nvCxnSpPr>
        <p:spPr>
          <a:xfrm rot="10800000">
            <a:off x="1299431" y="387667"/>
            <a:ext cx="1391401" cy="227720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38" name="Shape 338"/>
          <p:cNvSpPr txBox="1"/>
          <p:nvPr/>
        </p:nvSpPr>
        <p:spPr>
          <a:xfrm>
            <a:off x="329624" y="3946251"/>
            <a:ext cx="2361000" cy="484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" lvl="0" marL="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450"/>
              <a:buFont typeface="Calibri"/>
              <a:buNone/>
            </a:pPr>
            <a:r>
              <a:rPr b="0" i="0" lang="en-US" sz="1800" u="sng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DupACK</a:t>
            </a:r>
          </a:p>
          <a:p>
            <a:pPr indent="-28575" lvl="0" marL="0" marR="0" rtl="0" algn="l">
              <a:spcBef>
                <a:spcPts val="0"/>
              </a:spcBef>
              <a:buClr>
                <a:srgbClr val="695D46"/>
              </a:buClr>
              <a:buSzPts val="450"/>
              <a:buFont typeface="Calibri"/>
              <a:buNone/>
            </a:pPr>
            <a:r>
              <a:rPr b="0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18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wnd = cwnd + 1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Big Ideas</a:t>
            </a: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Fundamental concepts: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Slow Start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AIMD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Hack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Fast Recovery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Lesson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Sometimes, BAND-AIDs scale remarkably well!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End of section slides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idx="1" type="body"/>
          </p:nvPr>
        </p:nvSpPr>
        <p:spPr>
          <a:xfrm>
            <a:off x="722313" y="11645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508000" lvl="0" marL="0" marR="0" rtl="0" algn="ctr">
              <a:spcBef>
                <a:spcPts val="0"/>
              </a:spcBef>
              <a:buClr>
                <a:schemeClr val="accent2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chemeClr val="accent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Worksheet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722313" y="3543393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016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</a:pPr>
            <a:r>
              <a:rPr b="0" lang="en-US"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Problem 2:</a:t>
            </a:r>
          </a:p>
          <a:p>
            <a:pPr indent="-10160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</a:pPr>
            <a:r>
              <a:rPr b="0" lang="en-US"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“On new ACK, CWND = CWND + 1 / </a:t>
            </a:r>
            <a:r>
              <a:rPr b="1" lang="en-US"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Floor</a:t>
            </a:r>
            <a:r>
              <a:rPr b="0" lang="en-US"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(CWND)</a:t>
            </a:r>
          </a:p>
          <a:p>
            <a:pPr indent="-10160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</a:pPr>
            <a:r>
              <a:rPr b="0" lang="en-US"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On triple duplicate ACKs, SSHTHRESH = </a:t>
            </a:r>
            <a:r>
              <a:rPr b="1" lang="en-US"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Floor</a:t>
            </a:r>
            <a:r>
              <a:rPr b="0" lang="en-US"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(CWND/2)”</a:t>
            </a:r>
          </a:p>
          <a:p>
            <a:pPr indent="-10160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t/>
            </a:r>
            <a:endParaRPr b="0" sz="16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0160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t/>
            </a:r>
            <a:endParaRPr b="0" sz="16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0160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t/>
            </a:r>
            <a:endParaRPr b="0" sz="16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0160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t/>
            </a:r>
            <a:endParaRPr b="0" sz="16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0160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t/>
            </a:r>
            <a:endParaRPr b="0" sz="16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0160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</a:pPr>
            <a:br>
              <a:rPr b="0" lang="en-US"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b="0" lang="en-US"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lang="en-US"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Problem 3: Derivation Video by Alex Triana</a:t>
            </a:r>
          </a:p>
          <a:p>
            <a:pPr indent="-101600" lvl="0" marL="0" marR="0" rtl="0" algn="ctr">
              <a:spcBef>
                <a:spcPts val="320"/>
              </a:spcBef>
              <a:buClr>
                <a:schemeClr val="accent5"/>
              </a:buClr>
              <a:buSzPts val="1600"/>
              <a:buFont typeface="Arial"/>
              <a:buNone/>
            </a:pPr>
            <a:r>
              <a:rPr b="0" lang="en-U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https://www.youtube.com/watch?v=Y1I4dG48byg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uu.sh/rW1cH/3b6605c9da.png" id="361" name="Shape 3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950" y="109538"/>
            <a:ext cx="7645081" cy="4922127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Shape 362"/>
          <p:cNvSpPr/>
          <p:nvPr/>
        </p:nvSpPr>
        <p:spPr>
          <a:xfrm>
            <a:off x="1433384" y="2353962"/>
            <a:ext cx="6967666" cy="25763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Agenda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Once Upon a Time...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Congestion Control</a:t>
            </a:r>
          </a:p>
          <a:p>
            <a:pPr indent="-3429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uu.sh/rW1cH/3b6605c9da.png" id="367" name="Shape 3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950" y="109538"/>
            <a:ext cx="7645081" cy="4922127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Shape 368"/>
          <p:cNvSpPr/>
          <p:nvPr/>
        </p:nvSpPr>
        <p:spPr>
          <a:xfrm>
            <a:off x="1433384" y="2644346"/>
            <a:ext cx="6967666" cy="228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220360" y="2275014"/>
            <a:ext cx="12130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Ssthresh=5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uu.sh/rW1cH/3b6605c9da.png" id="374" name="Shape 3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950" y="109538"/>
            <a:ext cx="7645081" cy="4922127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Shape 375"/>
          <p:cNvSpPr/>
          <p:nvPr/>
        </p:nvSpPr>
        <p:spPr>
          <a:xfrm>
            <a:off x="1433384" y="2965622"/>
            <a:ext cx="6967666" cy="196472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Shape 376"/>
          <p:cNvSpPr txBox="1"/>
          <p:nvPr/>
        </p:nvSpPr>
        <p:spPr>
          <a:xfrm>
            <a:off x="220360" y="2275014"/>
            <a:ext cx="12130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Ssthresh=5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uu.sh/rW1cH/3b6605c9da.png" id="381" name="Shape 3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950" y="109538"/>
            <a:ext cx="7645081" cy="4922127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/>
          <p:nvPr/>
        </p:nvSpPr>
        <p:spPr>
          <a:xfrm>
            <a:off x="1433384" y="3249826"/>
            <a:ext cx="6967666" cy="168051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Shape 383"/>
          <p:cNvSpPr txBox="1"/>
          <p:nvPr/>
        </p:nvSpPr>
        <p:spPr>
          <a:xfrm>
            <a:off x="220360" y="2275014"/>
            <a:ext cx="12130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Ssthresh=5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uu.sh/rW1cH/3b6605c9da.png" id="388" name="Shape 3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950" y="109538"/>
            <a:ext cx="7645081" cy="4922127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Shape 389"/>
          <p:cNvSpPr/>
          <p:nvPr/>
        </p:nvSpPr>
        <p:spPr>
          <a:xfrm>
            <a:off x="1433384" y="3558746"/>
            <a:ext cx="6967666" cy="13715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Shape 390"/>
          <p:cNvSpPr txBox="1"/>
          <p:nvPr/>
        </p:nvSpPr>
        <p:spPr>
          <a:xfrm>
            <a:off x="220360" y="2275014"/>
            <a:ext cx="12130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Ssthresh=5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uu.sh/rW1cH/3b6605c9da.png" id="395" name="Shape 3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950" y="109538"/>
            <a:ext cx="7645081" cy="4922127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/>
          <p:nvPr/>
        </p:nvSpPr>
        <p:spPr>
          <a:xfrm>
            <a:off x="1433384" y="3842951"/>
            <a:ext cx="6967666" cy="108739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Shape 397"/>
          <p:cNvSpPr txBox="1"/>
          <p:nvPr/>
        </p:nvSpPr>
        <p:spPr>
          <a:xfrm>
            <a:off x="220360" y="2275014"/>
            <a:ext cx="12130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Ssthresh=5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uu.sh/rW1cH/3b6605c9da.png" id="402" name="Shape 4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950" y="109538"/>
            <a:ext cx="7645081" cy="4922127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Shape 403"/>
          <p:cNvSpPr/>
          <p:nvPr/>
        </p:nvSpPr>
        <p:spPr>
          <a:xfrm>
            <a:off x="1433384" y="4114799"/>
            <a:ext cx="6967666" cy="81554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Shape 404"/>
          <p:cNvSpPr txBox="1"/>
          <p:nvPr/>
        </p:nvSpPr>
        <p:spPr>
          <a:xfrm>
            <a:off x="220360" y="2275014"/>
            <a:ext cx="12130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Ssthresh=5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uu.sh/rW1cH/3b6605c9da.png" id="409" name="Shape 4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950" y="109538"/>
            <a:ext cx="7645081" cy="4922127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Shape 410"/>
          <p:cNvSpPr/>
          <p:nvPr/>
        </p:nvSpPr>
        <p:spPr>
          <a:xfrm>
            <a:off x="1433384" y="4411362"/>
            <a:ext cx="6967666" cy="51898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220360" y="2275014"/>
            <a:ext cx="12130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Ssthresh=5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uu.sh/rW1cH/3b6605c9da.png" id="416" name="Shape 4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950" y="109538"/>
            <a:ext cx="7645081" cy="4922127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Shape 417"/>
          <p:cNvSpPr txBox="1"/>
          <p:nvPr/>
        </p:nvSpPr>
        <p:spPr>
          <a:xfrm>
            <a:off x="220360" y="2275014"/>
            <a:ext cx="12130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Ssthresh=5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uu.sh/rW1lG/623b6047b0.png" id="422" name="Shape 4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68700" cy="7332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uu.sh/rW1mF/7f81d7a916.png" id="423" name="Shape 4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462" y="704850"/>
            <a:ext cx="6989499" cy="4429847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Shape 424"/>
          <p:cNvSpPr/>
          <p:nvPr/>
        </p:nvSpPr>
        <p:spPr>
          <a:xfrm>
            <a:off x="852616" y="2471351"/>
            <a:ext cx="6800721" cy="267214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uu.sh/rW1lG/623b6047b0.png" id="429" name="Shape 4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68700" cy="7332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uu.sh/rW1mF/7f81d7a916.png" id="430" name="Shape 4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462" y="704850"/>
            <a:ext cx="6989499" cy="4429847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Shape 431"/>
          <p:cNvSpPr/>
          <p:nvPr/>
        </p:nvSpPr>
        <p:spPr>
          <a:xfrm>
            <a:off x="852616" y="2767914"/>
            <a:ext cx="6800721" cy="237558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-1" y="2490687"/>
            <a:ext cx="8701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Ssthresh=5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508000" lvl="0" marL="0" marR="0" rtl="0" algn="ctr">
              <a:spcBef>
                <a:spcPts val="0"/>
              </a:spcBef>
              <a:buClr>
                <a:schemeClr val="accent2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chemeClr val="accent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October 1986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uu.sh/rW1lG/623b6047b0.png" id="437" name="Shape 4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68700" cy="7332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uu.sh/rW1mF/7f81d7a916.png" id="438" name="Shape 4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462" y="704850"/>
            <a:ext cx="6989499" cy="4429847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Shape 439"/>
          <p:cNvSpPr/>
          <p:nvPr/>
        </p:nvSpPr>
        <p:spPr>
          <a:xfrm>
            <a:off x="852616" y="3089188"/>
            <a:ext cx="6800721" cy="205431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-1" y="2490687"/>
            <a:ext cx="8701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Ssthresh=5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uu.sh/rW1lG/623b6047b0.png" id="445" name="Shape 4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68700" cy="7332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uu.sh/rW1mF/7f81d7a916.png" id="446" name="Shape 4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462" y="704850"/>
            <a:ext cx="6989499" cy="4429847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Shape 447"/>
          <p:cNvSpPr/>
          <p:nvPr/>
        </p:nvSpPr>
        <p:spPr>
          <a:xfrm>
            <a:off x="852616" y="3361038"/>
            <a:ext cx="6800721" cy="178246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Shape 448"/>
          <p:cNvSpPr txBox="1"/>
          <p:nvPr/>
        </p:nvSpPr>
        <p:spPr>
          <a:xfrm>
            <a:off x="-1" y="2490687"/>
            <a:ext cx="8701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Ssthresh=5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uu.sh/rW1lG/623b6047b0.png" id="453" name="Shape 4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68700" cy="7332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uu.sh/rW1mF/7f81d7a916.png" id="454" name="Shape 4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462" y="704850"/>
            <a:ext cx="6989499" cy="4429847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Shape 455"/>
          <p:cNvSpPr/>
          <p:nvPr/>
        </p:nvSpPr>
        <p:spPr>
          <a:xfrm>
            <a:off x="852616" y="3657600"/>
            <a:ext cx="6800721" cy="14858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Shape 456"/>
          <p:cNvSpPr txBox="1"/>
          <p:nvPr/>
        </p:nvSpPr>
        <p:spPr>
          <a:xfrm>
            <a:off x="-1" y="2490687"/>
            <a:ext cx="8701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Ssthresh=5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uu.sh/rW1lG/623b6047b0.png" id="461" name="Shape 4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68700" cy="7332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uu.sh/rW1mF/7f81d7a916.png" id="462" name="Shape 4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462" y="704850"/>
            <a:ext cx="6989499" cy="4429847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Shape 463"/>
          <p:cNvSpPr/>
          <p:nvPr/>
        </p:nvSpPr>
        <p:spPr>
          <a:xfrm>
            <a:off x="852616" y="3941805"/>
            <a:ext cx="6800721" cy="120169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 txBox="1"/>
          <p:nvPr/>
        </p:nvSpPr>
        <p:spPr>
          <a:xfrm>
            <a:off x="-1" y="2490687"/>
            <a:ext cx="8701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Ssthresh=5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uu.sh/rW1lG/623b6047b0.png" id="469" name="Shape 4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68700" cy="7332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uu.sh/rW1mF/7f81d7a916.png" id="470" name="Shape 4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462" y="704850"/>
            <a:ext cx="6989499" cy="4429847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Shape 471"/>
          <p:cNvSpPr/>
          <p:nvPr/>
        </p:nvSpPr>
        <p:spPr>
          <a:xfrm>
            <a:off x="852616" y="4250723"/>
            <a:ext cx="6800721" cy="8927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-1" y="2490687"/>
            <a:ext cx="8701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Ssthresh=5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uu.sh/rW1lG/623b6047b0.png" id="477" name="Shape 4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68700" cy="7332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uu.sh/rW1mF/7f81d7a916.png" id="478" name="Shape 4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462" y="704850"/>
            <a:ext cx="6989499" cy="4429847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Shape 479"/>
          <p:cNvSpPr/>
          <p:nvPr/>
        </p:nvSpPr>
        <p:spPr>
          <a:xfrm>
            <a:off x="852616" y="4534930"/>
            <a:ext cx="6800721" cy="60856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Shape 480"/>
          <p:cNvSpPr txBox="1"/>
          <p:nvPr/>
        </p:nvSpPr>
        <p:spPr>
          <a:xfrm>
            <a:off x="-1" y="2490687"/>
            <a:ext cx="8701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Ssthresh=5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uu.sh/rW1lG/623b6047b0.png" id="485" name="Shape 4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68700" cy="7332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uu.sh/rW1mF/7f81d7a916.png" id="486" name="Shape 4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462" y="704850"/>
            <a:ext cx="6989499" cy="4429847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Shape 487"/>
          <p:cNvSpPr txBox="1"/>
          <p:nvPr/>
        </p:nvSpPr>
        <p:spPr>
          <a:xfrm>
            <a:off x="-1" y="2490687"/>
            <a:ext cx="8701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Ssthresh=5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TCP Circa 1986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What happens when buffers fill up?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They get dropped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Then what happens at the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sender</a:t>
            </a: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Increased RTT, timeouts, retransmits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→More Packets in the network!!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… So more retransmits!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Eventually, useful throughout approaches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zero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This is the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congestion collapse</a:t>
            </a: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of 1986!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508000" lvl="0" marL="0" marR="0" rtl="0" algn="ctr">
              <a:spcBef>
                <a:spcPts val="0"/>
              </a:spcBef>
              <a:buClr>
                <a:schemeClr val="accent2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chemeClr val="accent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Congestion Control!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Goal of Congestion Control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Limit the # of packets in flight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Utilize our fair share of bandwidth…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But don’t overload the network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Adapt to the right bandwidth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Be fair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Links are shared among many hosts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Congestion Control: Windows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Receive Window (RWND)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What rate at which the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receiver</a:t>
            </a: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can process packets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Congestion Window (CWND)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What rate at which the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network</a:t>
            </a: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can process packets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Sending rate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Smaller of the two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In this class, we assume CWND &lt;&lt; RWND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Network </a:t>
            </a: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will determine our sending rate</a:t>
            </a:r>
          </a:p>
          <a:p>
            <a:pPr indent="-3429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TCP Sawtooth</a:t>
            </a:r>
          </a:p>
        </p:txBody>
      </p:sp>
      <p:cxnSp>
        <p:nvCxnSpPr>
          <p:cNvPr id="143" name="Shape 143"/>
          <p:cNvCxnSpPr/>
          <p:nvPr/>
        </p:nvCxnSpPr>
        <p:spPr>
          <a:xfrm flipH="1" rot="10800000">
            <a:off x="1030146" y="3982906"/>
            <a:ext cx="6852213" cy="2315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44" name="Shape 144"/>
          <p:cNvCxnSpPr/>
          <p:nvPr/>
        </p:nvCxnSpPr>
        <p:spPr>
          <a:xfrm rot="10800000">
            <a:off x="1030146" y="1031364"/>
            <a:ext cx="0" cy="2974693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45" name="Shape 145"/>
          <p:cNvSpPr txBox="1"/>
          <p:nvPr/>
        </p:nvSpPr>
        <p:spPr>
          <a:xfrm>
            <a:off x="4131483" y="3613574"/>
            <a:ext cx="6495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</a:p>
        </p:txBody>
      </p:sp>
      <p:sp>
        <p:nvSpPr>
          <p:cNvPr id="146" name="Shape 146"/>
          <p:cNvSpPr txBox="1"/>
          <p:nvPr/>
        </p:nvSpPr>
        <p:spPr>
          <a:xfrm rot="-5400000">
            <a:off x="452834" y="2223554"/>
            <a:ext cx="8041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CWND</a:t>
            </a:r>
          </a:p>
        </p:txBody>
      </p:sp>
      <p:sp>
        <p:nvSpPr>
          <p:cNvPr id="147" name="Shape 147"/>
          <p:cNvSpPr/>
          <p:nvPr/>
        </p:nvSpPr>
        <p:spPr>
          <a:xfrm>
            <a:off x="1053296" y="1401754"/>
            <a:ext cx="1632031" cy="2581154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23049" y="118340"/>
                  <a:pt x="46099" y="116681"/>
                  <a:pt x="62127" y="109775"/>
                </a:cubicBezTo>
                <a:cubicBezTo>
                  <a:pt x="78156" y="102869"/>
                  <a:pt x="86524" y="96861"/>
                  <a:pt x="96170" y="78565"/>
                </a:cubicBezTo>
                <a:cubicBezTo>
                  <a:pt x="105815" y="60269"/>
                  <a:pt x="120000" y="0"/>
                  <a:pt x="120000" y="0"/>
                </a:cubicBezTo>
              </a:path>
            </a:pathLst>
          </a:custGeom>
          <a:noFill/>
          <a:ln cap="flat" cmpd="sng" w="25400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Shape 148"/>
          <p:cNvCxnSpPr/>
          <p:nvPr/>
        </p:nvCxnSpPr>
        <p:spPr>
          <a:xfrm flipH="1" rot="10800000">
            <a:off x="2685327" y="1505926"/>
            <a:ext cx="1597306" cy="124790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49" name="Shape 149"/>
          <p:cNvCxnSpPr/>
          <p:nvPr/>
        </p:nvCxnSpPr>
        <p:spPr>
          <a:xfrm flipH="1" rot="10800000">
            <a:off x="4317357" y="1505926"/>
            <a:ext cx="1597306" cy="124790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0" name="Shape 150"/>
          <p:cNvCxnSpPr/>
          <p:nvPr/>
        </p:nvCxnSpPr>
        <p:spPr>
          <a:xfrm>
            <a:off x="2685327" y="1401754"/>
            <a:ext cx="13733" cy="1352074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1" name="Shape 151"/>
          <p:cNvCxnSpPr/>
          <p:nvPr/>
        </p:nvCxnSpPr>
        <p:spPr>
          <a:xfrm>
            <a:off x="4286261" y="1505926"/>
            <a:ext cx="31096" cy="1247902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2" name="Shape 152"/>
          <p:cNvCxnSpPr/>
          <p:nvPr/>
        </p:nvCxnSpPr>
        <p:spPr>
          <a:xfrm>
            <a:off x="5885382" y="1509189"/>
            <a:ext cx="0" cy="2473717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53" name="Shape 153"/>
          <p:cNvSpPr/>
          <p:nvPr/>
        </p:nvSpPr>
        <p:spPr>
          <a:xfrm rot="5400000">
            <a:off x="1693393" y="3435408"/>
            <a:ext cx="328686" cy="1655181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1293610" y="4458647"/>
            <a:ext cx="11343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 Start</a:t>
            </a:r>
          </a:p>
        </p:txBody>
      </p:sp>
      <p:sp>
        <p:nvSpPr>
          <p:cNvPr id="155" name="Shape 155"/>
          <p:cNvSpPr/>
          <p:nvPr/>
        </p:nvSpPr>
        <p:spPr>
          <a:xfrm>
            <a:off x="3036455" y="1009788"/>
            <a:ext cx="991119" cy="595030"/>
          </a:xfrm>
          <a:prstGeom prst="wedgeRectCallout">
            <a:avLst>
              <a:gd fmla="val -79077" name="adj1"/>
              <a:gd fmla="val 18987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Dup ACKs</a:t>
            </a:r>
          </a:p>
        </p:txBody>
      </p:sp>
      <p:sp>
        <p:nvSpPr>
          <p:cNvPr id="156" name="Shape 156"/>
          <p:cNvSpPr/>
          <p:nvPr/>
        </p:nvSpPr>
        <p:spPr>
          <a:xfrm>
            <a:off x="4562764" y="893378"/>
            <a:ext cx="991119" cy="595030"/>
          </a:xfrm>
          <a:prstGeom prst="wedgeRectCallout">
            <a:avLst>
              <a:gd fmla="val -73253" name="adj1"/>
              <a:gd fmla="val 46151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Dup ACKs</a:t>
            </a:r>
          </a:p>
        </p:txBody>
      </p:sp>
      <p:sp>
        <p:nvSpPr>
          <p:cNvPr id="157" name="Shape 157"/>
          <p:cNvSpPr/>
          <p:nvPr/>
        </p:nvSpPr>
        <p:spPr>
          <a:xfrm>
            <a:off x="5914663" y="2753828"/>
            <a:ext cx="1645764" cy="1229078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23049" y="118340"/>
                  <a:pt x="46099" y="116681"/>
                  <a:pt x="62127" y="109775"/>
                </a:cubicBezTo>
                <a:cubicBezTo>
                  <a:pt x="78156" y="102869"/>
                  <a:pt x="86524" y="96861"/>
                  <a:pt x="96170" y="78565"/>
                </a:cubicBezTo>
                <a:cubicBezTo>
                  <a:pt x="105815" y="60269"/>
                  <a:pt x="120000" y="0"/>
                  <a:pt x="120000" y="0"/>
                </a:cubicBezTo>
              </a:path>
            </a:pathLst>
          </a:custGeom>
          <a:noFill/>
          <a:ln cap="flat" cmpd="sng" w="25400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Shape 158"/>
          <p:cNvCxnSpPr/>
          <p:nvPr/>
        </p:nvCxnSpPr>
        <p:spPr>
          <a:xfrm flipH="1" rot="10800000">
            <a:off x="7584505" y="3107371"/>
            <a:ext cx="812008" cy="357374"/>
          </a:xfrm>
          <a:prstGeom prst="straightConnector1">
            <a:avLst/>
          </a:prstGeom>
          <a:noFill/>
          <a:ln cap="flat" cmpd="sng" w="25400">
            <a:solidFill>
              <a:srgbClr val="EF6C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59" name="Shape 159"/>
          <p:cNvSpPr/>
          <p:nvPr/>
        </p:nvSpPr>
        <p:spPr>
          <a:xfrm>
            <a:off x="6239164" y="1009788"/>
            <a:ext cx="991119" cy="423468"/>
          </a:xfrm>
          <a:prstGeom prst="wedgeRectCallout">
            <a:avLst>
              <a:gd fmla="val -75583" name="adj1"/>
              <a:gd fmla="val 59733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Timeout</a:t>
            </a:r>
          </a:p>
        </p:txBody>
      </p:sp>
      <p:sp>
        <p:nvSpPr>
          <p:cNvPr id="160" name="Shape 160"/>
          <p:cNvSpPr/>
          <p:nvPr/>
        </p:nvSpPr>
        <p:spPr>
          <a:xfrm rot="5400000">
            <a:off x="4127877" y="2669837"/>
            <a:ext cx="328687" cy="318632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3126486" y="4352238"/>
            <a:ext cx="235064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Congestion Avoidance/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 Recovery</a:t>
            </a:r>
          </a:p>
        </p:txBody>
      </p:sp>
      <p:cxnSp>
        <p:nvCxnSpPr>
          <p:cNvPr id="162" name="Shape 162"/>
          <p:cNvCxnSpPr/>
          <p:nvPr/>
        </p:nvCxnSpPr>
        <p:spPr>
          <a:xfrm>
            <a:off x="7566321" y="2735004"/>
            <a:ext cx="18184" cy="72974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Tropi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6C00"/>
      </a:accent1>
      <a:accent2>
        <a:srgbClr val="4DB6AC"/>
      </a:accent2>
      <a:accent3>
        <a:srgbClr val="B3A77D"/>
      </a:accent3>
      <a:accent4>
        <a:srgbClr val="A1E8D9"/>
      </a:accent4>
      <a:accent5>
        <a:srgbClr val="695D46"/>
      </a:accent5>
      <a:accent6>
        <a:srgbClr val="009668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