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8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1" name="Shape 5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rgbClr val="EF6C00"/>
              </a:buClr>
              <a:buSzPts val="5400"/>
              <a:buFont typeface="PT Sans Narrow"/>
              <a:buNone/>
              <a:defRPr b="1" i="0" sz="5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457200" y="37229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488704"/>
            <a:ext cx="82296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1603004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3605957"/>
            <a:ext cx="822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2909296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2902841"/>
            <a:ext cx="582824" cy="0"/>
          </a:xfrm>
          <a:prstGeom prst="straightConnector1">
            <a:avLst/>
          </a:prstGeom>
          <a:noFill/>
          <a:ln cap="flat" cmpd="sng" w="1270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33" name="Shape 33"/>
          <p:cNvCxnSpPr/>
          <p:nvPr/>
        </p:nvCxnSpPr>
        <p:spPr>
          <a:xfrm>
            <a:off x="0" y="5118865"/>
            <a:ext cx="9144000" cy="0"/>
          </a:xfrm>
          <a:prstGeom prst="straightConnector1">
            <a:avLst/>
          </a:prstGeom>
          <a:noFill/>
          <a:ln cap="flat" cmpd="sng" w="1270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spcBef>
                <a:spcPts val="2400"/>
              </a:spcBef>
              <a:buClr>
                <a:schemeClr val="accent2"/>
              </a:buClr>
              <a:buSzPts val="12000"/>
              <a:buFont typeface="Arial"/>
              <a:buNone/>
              <a:defRPr b="1" i="0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33350" lvl="1" marL="74295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14300" lvl="3" marL="16002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14300" lvl="4" marL="2057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14300" lvl="2" marL="1143000" marR="0" rtl="0" algn="l">
              <a:spcBef>
                <a:spcPts val="360"/>
              </a:spcBef>
              <a:buClr>
                <a:srgbClr val="695D4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695D4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2000"/>
              <a:buFont typeface="PT Sans Narrow"/>
              <a:buNone/>
              <a:defRPr b="1" i="0" sz="20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rgbClr val="695D4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560"/>
              </a:spcBef>
              <a:buClr>
                <a:srgbClr val="695D4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rgbClr val="695D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695D46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695D46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695D4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  <a:defRPr b="1" i="0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158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101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1954346"/>
            <a:ext cx="7772400" cy="745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308610" lvl="0" marL="0" marR="0" rtl="0" algn="ctr">
              <a:spcBef>
                <a:spcPts val="0"/>
              </a:spcBef>
              <a:buClr>
                <a:srgbClr val="EF6C00"/>
              </a:buClr>
              <a:buSzPts val="4860"/>
              <a:buFont typeface="PT Sans Narrow"/>
              <a:buNone/>
            </a:pPr>
            <a:r>
              <a:rPr b="1" i="0" lang="en-US" sz="486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 - Part 1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664038" y="2711450"/>
            <a:ext cx="5813188" cy="395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097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888888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2017 – Section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hape 214"/>
          <p:cNvCxnSpPr/>
          <p:nvPr/>
        </p:nvCxnSpPr>
        <p:spPr>
          <a:xfrm flipH="1" rot="10800000">
            <a:off x="4600595" y="878636"/>
            <a:ext cx="1166322" cy="52869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Shape 215"/>
          <p:cNvCxnSpPr/>
          <p:nvPr/>
        </p:nvCxnSpPr>
        <p:spPr>
          <a:xfrm flipH="1">
            <a:off x="4792012" y="2348829"/>
            <a:ext cx="1061888" cy="65106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Shape 216"/>
          <p:cNvCxnSpPr/>
          <p:nvPr/>
        </p:nvCxnSpPr>
        <p:spPr>
          <a:xfrm rot="10800000">
            <a:off x="4600595" y="1401385"/>
            <a:ext cx="1253305" cy="81095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7" name="Shape 217"/>
          <p:cNvCxnSpPr/>
          <p:nvPr/>
        </p:nvCxnSpPr>
        <p:spPr>
          <a:xfrm flipH="1">
            <a:off x="2523629" y="2212340"/>
            <a:ext cx="3243288" cy="134476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8" name="Shape 218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Shape 219"/>
          <p:cNvCxnSpPr/>
          <p:nvPr/>
        </p:nvCxnSpPr>
        <p:spPr>
          <a:xfrm flipH="1">
            <a:off x="3680631" y="3127190"/>
            <a:ext cx="1064787" cy="52435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0" name="Shape 220"/>
          <p:cNvCxnSpPr/>
          <p:nvPr/>
        </p:nvCxnSpPr>
        <p:spPr>
          <a:xfrm>
            <a:off x="2285461" y="2053050"/>
            <a:ext cx="906389" cy="54169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21" name="Shape 221"/>
          <p:cNvGrpSpPr/>
          <p:nvPr/>
        </p:nvGrpSpPr>
        <p:grpSpPr>
          <a:xfrm>
            <a:off x="506320" y="1957756"/>
            <a:ext cx="4467433" cy="2728822"/>
            <a:chOff x="506320" y="1957756"/>
            <a:chExt cx="4467433" cy="2728822"/>
          </a:xfrm>
        </p:grpSpPr>
        <p:pic>
          <p:nvPicPr>
            <p:cNvPr descr="monitor.png"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20" y="3942352"/>
              <a:ext cx="442916" cy="442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223" name="Shape 2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168" y="27781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224" name="Shape 2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6249" y="42466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5" name="Shape 225"/>
            <p:cNvCxnSpPr/>
            <p:nvPr/>
          </p:nvCxnSpPr>
          <p:spPr>
            <a:xfrm>
              <a:off x="1267118" y="3127190"/>
              <a:ext cx="365280" cy="36528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26" name="Shape 226"/>
            <p:cNvCxnSpPr/>
            <p:nvPr/>
          </p:nvCxnSpPr>
          <p:spPr>
            <a:xfrm rot="10800000">
              <a:off x="2366250" y="4052122"/>
              <a:ext cx="110628" cy="2384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27" name="Shape 227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Shape 229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1.2.3/24</a:t>
                </a:r>
              </a:p>
            </p:txBody>
          </p:sp>
          <p:cxnSp>
            <p:nvCxnSpPr>
              <p:cNvPr id="230" name="Shape 230"/>
              <p:cNvCxnSpPr/>
              <p:nvPr/>
            </p:nvCxnSpPr>
            <p:spPr>
              <a:xfrm flipH="1" rot="10800000">
                <a:off x="1710267" y="2844800"/>
                <a:ext cx="635000" cy="19473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231" name="Shape 231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232" name="Shape 232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Shape 23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235" name="Shape 235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Shape 236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cxnSp>
          <p:nvCxnSpPr>
            <p:cNvPr id="237" name="Shape 237"/>
            <p:cNvCxnSpPr>
              <a:stCxn id="238" idx="0"/>
            </p:cNvCxnSpPr>
            <p:nvPr/>
          </p:nvCxnSpPr>
          <p:spPr>
            <a:xfrm flipH="1">
              <a:off x="2523750" y="2431364"/>
              <a:ext cx="668100" cy="1154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39" name="Shape 239"/>
            <p:cNvCxnSpPr>
              <a:stCxn id="238" idx="0"/>
            </p:cNvCxnSpPr>
            <p:nvPr/>
          </p:nvCxnSpPr>
          <p:spPr>
            <a:xfrm>
              <a:off x="3191850" y="2431364"/>
              <a:ext cx="488700" cy="1313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40" name="Shape 240"/>
            <p:cNvCxnSpPr/>
            <p:nvPr/>
          </p:nvCxnSpPr>
          <p:spPr>
            <a:xfrm>
              <a:off x="2476878" y="3557101"/>
              <a:ext cx="1157002" cy="9444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router.png" id="238" name="Shape 2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0433" y="2431364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241" name="Shape 2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5461" y="3396958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242" name="Shape 2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4304" y="3560676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3" name="Shape 243"/>
          <p:cNvCxnSpPr>
            <a:endCxn id="241" idx="0"/>
          </p:cNvCxnSpPr>
          <p:nvPr/>
        </p:nvCxnSpPr>
        <p:spPr>
          <a:xfrm>
            <a:off x="2222177" y="1957858"/>
            <a:ext cx="254700" cy="143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4" name="Shape 244"/>
          <p:cNvCxnSpPr/>
          <p:nvPr/>
        </p:nvCxnSpPr>
        <p:spPr>
          <a:xfrm>
            <a:off x="4600595" y="1407328"/>
            <a:ext cx="191417" cy="159257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5" name="Shape 245"/>
          <p:cNvCxnSpPr/>
          <p:nvPr/>
        </p:nvCxnSpPr>
        <p:spPr>
          <a:xfrm flipH="1">
            <a:off x="2222232" y="1407328"/>
            <a:ext cx="2378363" cy="55042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6" name="Shape 246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248" name="Shape 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15" y="195775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49" name="Shape 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179" y="128003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50" name="Shape 2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95" y="2999898"/>
            <a:ext cx="382833" cy="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/>
          <p:nvPr/>
        </p:nvSpPr>
        <p:spPr>
          <a:xfrm>
            <a:off x="226154" y="556759"/>
            <a:ext cx="5836504" cy="434968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Domain (AS)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837532" y="556759"/>
            <a:ext cx="21629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 prefix: 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Shape 254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255" name="Shape 255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grpSp>
            <p:nvGrpSpPr>
              <p:cNvPr id="256" name="Shape 256"/>
              <p:cNvGrpSpPr/>
              <p:nvPr/>
            </p:nvGrpSpPr>
            <p:grpSpPr>
              <a:xfrm>
                <a:off x="5526058" y="170029"/>
                <a:ext cx="4406938" cy="4651779"/>
                <a:chOff x="5526058" y="170029"/>
                <a:chExt cx="4406938" cy="4651779"/>
              </a:xfrm>
            </p:grpSpPr>
            <p:sp>
              <p:nvSpPr>
                <p:cNvPr id="257" name="Shape 257"/>
                <p:cNvSpPr/>
                <p:nvPr/>
              </p:nvSpPr>
              <p:spPr>
                <a:xfrm>
                  <a:off x="7228087" y="170029"/>
                  <a:ext cx="1652261" cy="1231356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5400">
                  <a:solidFill>
                    <a:schemeClr val="accent1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Shape 258"/>
                <p:cNvSpPr/>
                <p:nvPr/>
              </p:nvSpPr>
              <p:spPr>
                <a:xfrm>
                  <a:off x="6554356" y="3590452"/>
                  <a:ext cx="1652261" cy="1231356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5400">
                  <a:solidFill>
                    <a:schemeClr val="accent1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Shape 259"/>
                <p:cNvSpPr/>
                <p:nvPr/>
              </p:nvSpPr>
              <p:spPr>
                <a:xfrm>
                  <a:off x="8280735" y="2126774"/>
                  <a:ext cx="1652261" cy="1231356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25400">
                  <a:solidFill>
                    <a:schemeClr val="accent1"/>
                  </a:solidFill>
                  <a:prstDash val="dash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0" name="Shape 260"/>
                <p:cNvGrpSpPr/>
                <p:nvPr/>
              </p:nvGrpSpPr>
              <p:grpSpPr>
                <a:xfrm>
                  <a:off x="5526058" y="544479"/>
                  <a:ext cx="3252125" cy="3356054"/>
                  <a:chOff x="5526058" y="544479"/>
                  <a:chExt cx="3252125" cy="3356054"/>
                </a:xfrm>
              </p:grpSpPr>
              <p:cxnSp>
                <p:nvCxnSpPr>
                  <p:cNvPr id="261" name="Shape 261"/>
                  <p:cNvCxnSpPr/>
                  <p:nvPr/>
                </p:nvCxnSpPr>
                <p:spPr>
                  <a:xfrm>
                    <a:off x="5934902" y="816360"/>
                    <a:ext cx="1615150" cy="2835182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262" name="Shape 262"/>
                  <p:cNvCxnSpPr/>
                  <p:nvPr/>
                </p:nvCxnSpPr>
                <p:spPr>
                  <a:xfrm>
                    <a:off x="6175734" y="2212340"/>
                    <a:ext cx="2030883" cy="382408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263" name="Shape 263"/>
                  <p:cNvCxnSpPr/>
                  <p:nvPr/>
                </p:nvCxnSpPr>
                <p:spPr>
                  <a:xfrm flipH="1" rot="10800000">
                    <a:off x="6084253" y="741737"/>
                    <a:ext cx="1143834" cy="16642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264" name="Shape 264"/>
                  <p:cNvCxnSpPr>
                    <a:stCxn id="265" idx="0"/>
                  </p:cNvCxnSpPr>
                  <p:nvPr/>
                </p:nvCxnSpPr>
                <p:spPr>
                  <a:xfrm rot="10800000">
                    <a:off x="7106443" y="816230"/>
                    <a:ext cx="300300" cy="254190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266" name="Shape 266"/>
                  <p:cNvCxnSpPr>
                    <a:endCxn id="265" idx="0"/>
                  </p:cNvCxnSpPr>
                  <p:nvPr/>
                </p:nvCxnSpPr>
                <p:spPr>
                  <a:xfrm flipH="1">
                    <a:off x="7406743" y="2594630"/>
                    <a:ext cx="799800" cy="76350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accent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pic>
                <p:nvPicPr>
                  <p:cNvPr descr="router.png" id="265" name="Shape 26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6997899" y="3358130"/>
                    <a:ext cx="817687" cy="542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outer.png" id="267" name="Shape 267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7960496" y="2242647"/>
                    <a:ext cx="817687" cy="542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outer.png" id="268" name="Shape 26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6819243" y="544479"/>
                    <a:ext cx="817687" cy="542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outer.png" id="269" name="Shape 269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5526058" y="546679"/>
                    <a:ext cx="817687" cy="542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router.png" id="270" name="Shape 27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5653814" y="2077084"/>
                    <a:ext cx="817687" cy="54240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sp>
            <p:nvSpPr>
              <p:cNvPr id="271" name="Shape 271"/>
              <p:cNvSpPr txBox="1"/>
              <p:nvPr/>
            </p:nvSpPr>
            <p:spPr>
              <a:xfrm>
                <a:off x="7650021" y="556759"/>
                <a:ext cx="101769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18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Google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7.8/16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Shape 272"/>
              <p:cNvSpPr txBox="1"/>
              <p:nvPr/>
            </p:nvSpPr>
            <p:spPr>
              <a:xfrm>
                <a:off x="8343829" y="2633429"/>
                <a:ext cx="8969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b="1" lang="en-US" sz="18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MIT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8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5.6/16</a:t>
                </a:r>
              </a:p>
            </p:txBody>
          </p:sp>
        </p:grpSp>
        <p:sp>
          <p:nvSpPr>
            <p:cNvPr id="273" name="Shape 273"/>
            <p:cNvSpPr txBox="1"/>
            <p:nvPr/>
          </p:nvSpPr>
          <p:spPr>
            <a:xfrm>
              <a:off x="6946824" y="4063793"/>
              <a:ext cx="9372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AT&amp;T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3.4/16</a:t>
              </a:r>
            </a:p>
          </p:txBody>
        </p:sp>
      </p:grpSp>
      <p:sp>
        <p:nvSpPr>
          <p:cNvPr id="274" name="Shape 274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WAN: </a:t>
            </a:r>
            <a:r>
              <a:rPr b="1" lang="en-US" sz="1800" u="sng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Inter</a:t>
            </a: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191213" y="267480"/>
            <a:ext cx="1742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358234" y="279760"/>
            <a:ext cx="1742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550052" y="1908834"/>
            <a:ext cx="1742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591627" y="3095498"/>
            <a:ext cx="1742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238902" y="1829987"/>
            <a:ext cx="174288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Shape 284"/>
          <p:cNvCxnSpPr/>
          <p:nvPr/>
        </p:nvCxnSpPr>
        <p:spPr>
          <a:xfrm flipH="1" rot="10800000">
            <a:off x="4600595" y="878636"/>
            <a:ext cx="1166322" cy="52869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Shape 285"/>
          <p:cNvCxnSpPr/>
          <p:nvPr/>
        </p:nvCxnSpPr>
        <p:spPr>
          <a:xfrm flipH="1">
            <a:off x="4792012" y="2348829"/>
            <a:ext cx="1061888" cy="65106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Shape 286"/>
          <p:cNvCxnSpPr/>
          <p:nvPr/>
        </p:nvCxnSpPr>
        <p:spPr>
          <a:xfrm rot="10800000">
            <a:off x="4600595" y="1401385"/>
            <a:ext cx="1253305" cy="81095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7" name="Shape 287"/>
          <p:cNvCxnSpPr/>
          <p:nvPr/>
        </p:nvCxnSpPr>
        <p:spPr>
          <a:xfrm flipH="1">
            <a:off x="2523629" y="2212340"/>
            <a:ext cx="3243288" cy="134476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8" name="Shape 288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Shape 289"/>
          <p:cNvCxnSpPr/>
          <p:nvPr/>
        </p:nvCxnSpPr>
        <p:spPr>
          <a:xfrm flipH="1">
            <a:off x="3680631" y="3127190"/>
            <a:ext cx="1064787" cy="52435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0" name="Shape 290"/>
          <p:cNvCxnSpPr/>
          <p:nvPr/>
        </p:nvCxnSpPr>
        <p:spPr>
          <a:xfrm>
            <a:off x="2285461" y="2053050"/>
            <a:ext cx="906389" cy="54169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291" name="Shape 291"/>
          <p:cNvGrpSpPr/>
          <p:nvPr/>
        </p:nvGrpSpPr>
        <p:grpSpPr>
          <a:xfrm>
            <a:off x="506320" y="1957756"/>
            <a:ext cx="4467433" cy="2728822"/>
            <a:chOff x="506320" y="1957756"/>
            <a:chExt cx="4467433" cy="2728822"/>
          </a:xfrm>
        </p:grpSpPr>
        <p:pic>
          <p:nvPicPr>
            <p:cNvPr descr="monitor.png" id="292" name="Shape 2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20" y="3942352"/>
              <a:ext cx="442916" cy="442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293" name="Shape 29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168" y="27781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294" name="Shape 2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6249" y="42466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Shape 295"/>
            <p:cNvCxnSpPr/>
            <p:nvPr/>
          </p:nvCxnSpPr>
          <p:spPr>
            <a:xfrm>
              <a:off x="1267118" y="3127190"/>
              <a:ext cx="365280" cy="36528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96" name="Shape 296"/>
            <p:cNvCxnSpPr/>
            <p:nvPr/>
          </p:nvCxnSpPr>
          <p:spPr>
            <a:xfrm rot="10800000">
              <a:off x="2366250" y="4052122"/>
              <a:ext cx="110628" cy="2384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297" name="Shape 297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298" name="Shape 29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Shape 299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1.2.3/24</a:t>
                </a:r>
              </a:p>
            </p:txBody>
          </p:sp>
          <p:cxnSp>
            <p:nvCxnSpPr>
              <p:cNvPr id="300" name="Shape 300"/>
              <p:cNvCxnSpPr/>
              <p:nvPr/>
            </p:nvCxnSpPr>
            <p:spPr>
              <a:xfrm flipH="1" rot="10800000">
                <a:off x="1710267" y="2844800"/>
                <a:ext cx="635000" cy="19473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01" name="Shape 301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02" name="Shape 302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Shape 30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</p:grpSp>
        <p:grpSp>
          <p:nvGrpSpPr>
            <p:cNvPr id="304" name="Shape 304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Shape 306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cxnSp>
          <p:nvCxnSpPr>
            <p:cNvPr id="307" name="Shape 307"/>
            <p:cNvCxnSpPr>
              <a:stCxn id="308" idx="0"/>
            </p:cNvCxnSpPr>
            <p:nvPr/>
          </p:nvCxnSpPr>
          <p:spPr>
            <a:xfrm flipH="1">
              <a:off x="2523750" y="2431364"/>
              <a:ext cx="668100" cy="1154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9" name="Shape 309"/>
            <p:cNvCxnSpPr>
              <a:stCxn id="308" idx="0"/>
            </p:cNvCxnSpPr>
            <p:nvPr/>
          </p:nvCxnSpPr>
          <p:spPr>
            <a:xfrm>
              <a:off x="3191850" y="2431364"/>
              <a:ext cx="488700" cy="1313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10" name="Shape 310"/>
            <p:cNvCxnSpPr/>
            <p:nvPr/>
          </p:nvCxnSpPr>
          <p:spPr>
            <a:xfrm>
              <a:off x="2476878" y="3557101"/>
              <a:ext cx="1157002" cy="9444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router.png" id="308" name="Shape 30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0433" y="2431364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311" name="Shape 3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5461" y="3396958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312" name="Shape 3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4304" y="3560676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3" name="Shape 313"/>
          <p:cNvCxnSpPr>
            <a:endCxn id="311" idx="0"/>
          </p:cNvCxnSpPr>
          <p:nvPr/>
        </p:nvCxnSpPr>
        <p:spPr>
          <a:xfrm>
            <a:off x="2222177" y="1957858"/>
            <a:ext cx="254700" cy="143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Shape 314"/>
          <p:cNvCxnSpPr/>
          <p:nvPr/>
        </p:nvCxnSpPr>
        <p:spPr>
          <a:xfrm>
            <a:off x="4600595" y="1407328"/>
            <a:ext cx="191417" cy="159257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Shape 315"/>
          <p:cNvCxnSpPr/>
          <p:nvPr/>
        </p:nvCxnSpPr>
        <p:spPr>
          <a:xfrm flipH="1">
            <a:off x="2222232" y="1407328"/>
            <a:ext cx="2378363" cy="55042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6" name="Shape 316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15" y="195775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179" y="128003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95" y="2999898"/>
            <a:ext cx="382833" cy="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Shape 321"/>
          <p:cNvSpPr/>
          <p:nvPr/>
        </p:nvSpPr>
        <p:spPr>
          <a:xfrm>
            <a:off x="226154" y="556759"/>
            <a:ext cx="5836504" cy="4349683"/>
          </a:xfrm>
          <a:prstGeom prst="roundRect">
            <a:avLst>
              <a:gd fmla="val 16667" name="adj"/>
            </a:avLst>
          </a:prstGeom>
          <a:solidFill>
            <a:srgbClr val="E1DCCB">
              <a:alpha val="80000"/>
            </a:srgbClr>
          </a:solidFill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Domain (AS)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837532" y="556759"/>
            <a:ext cx="21629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number: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 prefix: 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Shape 324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325" name="Shape 325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sp>
            <p:nvSpPr>
              <p:cNvPr id="326" name="Shape 326"/>
              <p:cNvSpPr/>
              <p:nvPr/>
            </p:nvSpPr>
            <p:spPr>
              <a:xfrm>
                <a:off x="7228087" y="170029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6554356" y="3590452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8280735" y="2126774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9" name="Shape 329"/>
              <p:cNvGrpSpPr/>
              <p:nvPr/>
            </p:nvGrpSpPr>
            <p:grpSpPr>
              <a:xfrm>
                <a:off x="5526058" y="544479"/>
                <a:ext cx="3252125" cy="3356054"/>
                <a:chOff x="5526058" y="544479"/>
                <a:chExt cx="3252125" cy="3356054"/>
              </a:xfrm>
            </p:grpSpPr>
            <p:cxnSp>
              <p:nvCxnSpPr>
                <p:cNvPr id="330" name="Shape 330"/>
                <p:cNvCxnSpPr/>
                <p:nvPr/>
              </p:nvCxnSpPr>
              <p:spPr>
                <a:xfrm>
                  <a:off x="6175734" y="2212340"/>
                  <a:ext cx="2030883" cy="382408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331" name="Shape 331"/>
                <p:cNvCxnSpPr/>
                <p:nvPr/>
              </p:nvCxnSpPr>
              <p:spPr>
                <a:xfrm flipH="1" rot="10800000">
                  <a:off x="6084253" y="741737"/>
                  <a:ext cx="1143834" cy="16642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332" name="Shape 332"/>
                <p:cNvCxnSpPr/>
                <p:nvPr/>
              </p:nvCxnSpPr>
              <p:spPr>
                <a:xfrm>
                  <a:off x="5934902" y="816360"/>
                  <a:ext cx="1615150" cy="2835182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333" name="Shape 333"/>
                <p:cNvCxnSpPr>
                  <a:stCxn id="334" idx="0"/>
                </p:cNvCxnSpPr>
                <p:nvPr/>
              </p:nvCxnSpPr>
              <p:spPr>
                <a:xfrm rot="10800000">
                  <a:off x="7106443" y="816230"/>
                  <a:ext cx="300300" cy="25419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335" name="Shape 335"/>
                <p:cNvCxnSpPr>
                  <a:endCxn id="334" idx="0"/>
                </p:cNvCxnSpPr>
                <p:nvPr/>
              </p:nvCxnSpPr>
              <p:spPr>
                <a:xfrm flipH="1">
                  <a:off x="7406743" y="2594630"/>
                  <a:ext cx="799800" cy="7635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pic>
              <p:nvPicPr>
                <p:cNvPr descr="router.png" id="334" name="Shape 33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997899" y="3358130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336" name="Shape 3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960496" y="2242647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337" name="Shape 3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819243" y="544479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338" name="Shape 33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26058" y="546679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339" name="Shape 33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653814" y="2077084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40" name="Shape 340"/>
            <p:cNvSpPr txBox="1"/>
            <p:nvPr/>
          </p:nvSpPr>
          <p:spPr>
            <a:xfrm>
              <a:off x="7580437" y="556759"/>
              <a:ext cx="140482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(4)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7.8/16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Shape 341"/>
            <p:cNvSpPr txBox="1"/>
            <p:nvPr/>
          </p:nvSpPr>
          <p:spPr>
            <a:xfrm>
              <a:off x="8248150" y="2676924"/>
              <a:ext cx="105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MIT (3)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5.6/16</a:t>
              </a:r>
            </a:p>
          </p:txBody>
        </p:sp>
      </p:grpSp>
      <p:sp>
        <p:nvSpPr>
          <p:cNvPr id="342" name="Shape 342"/>
          <p:cNvSpPr txBox="1"/>
          <p:nvPr/>
        </p:nvSpPr>
        <p:spPr>
          <a:xfrm>
            <a:off x="6804113" y="4063793"/>
            <a:ext cx="14025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 (2)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3.4/16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42038" y="1613062"/>
            <a:ext cx="5011775" cy="14126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Interdomain: eBGP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Between border routers in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ASes 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Learn about routes to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external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networks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Destinations are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IP prefixes</a:t>
            </a:r>
          </a:p>
        </p:txBody>
      </p:sp>
      <p:grpSp>
        <p:nvGrpSpPr>
          <p:cNvPr id="344" name="Shape 344"/>
          <p:cNvGrpSpPr/>
          <p:nvPr/>
        </p:nvGrpSpPr>
        <p:grpSpPr>
          <a:xfrm>
            <a:off x="4269751" y="2141785"/>
            <a:ext cx="3136992" cy="2790755"/>
            <a:chOff x="4269751" y="2141785"/>
            <a:chExt cx="3136992" cy="2790755"/>
          </a:xfrm>
        </p:grpSpPr>
        <p:cxnSp>
          <p:nvCxnSpPr>
            <p:cNvPr id="345" name="Shape 345"/>
            <p:cNvCxnSpPr>
              <a:endCxn id="334" idx="0"/>
            </p:cNvCxnSpPr>
            <p:nvPr/>
          </p:nvCxnSpPr>
          <p:spPr>
            <a:xfrm flipH="1" rot="10800000">
              <a:off x="6084343" y="3358130"/>
              <a:ext cx="1322400" cy="2934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46" name="Shape 346"/>
            <p:cNvCxnSpPr>
              <a:endCxn id="334" idx="0"/>
            </p:cNvCxnSpPr>
            <p:nvPr/>
          </p:nvCxnSpPr>
          <p:spPr>
            <a:xfrm flipH="1" rot="10800000">
              <a:off x="6084343" y="3358130"/>
              <a:ext cx="1322400" cy="8904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47" name="Shape 347"/>
            <p:cNvGrpSpPr/>
            <p:nvPr/>
          </p:nvGrpSpPr>
          <p:grpSpPr>
            <a:xfrm>
              <a:off x="4269751" y="3032114"/>
              <a:ext cx="1900426" cy="1900426"/>
              <a:chOff x="4269751" y="3032114"/>
              <a:chExt cx="1900426" cy="1900426"/>
            </a:xfrm>
          </p:grpSpPr>
          <p:sp>
            <p:nvSpPr>
              <p:cNvPr id="348" name="Shape 348"/>
              <p:cNvSpPr/>
              <p:nvPr/>
            </p:nvSpPr>
            <p:spPr>
              <a:xfrm>
                <a:off x="4269751" y="3032114"/>
                <a:ext cx="1900426" cy="1900426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EE68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documentation.png" id="349" name="Shape 3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14285" t="0"/>
              <a:stretch/>
            </p:blipFill>
            <p:spPr>
              <a:xfrm>
                <a:off x="4586028" y="3246094"/>
                <a:ext cx="1256088" cy="14654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0" name="Shape 350"/>
              <p:cNvSpPr/>
              <p:nvPr/>
            </p:nvSpPr>
            <p:spPr>
              <a:xfrm>
                <a:off x="4661169" y="3431098"/>
                <a:ext cx="1061183" cy="1216019"/>
              </a:xfrm>
              <a:prstGeom prst="roundRect">
                <a:avLst>
                  <a:gd fmla="val 16667" name="adj"/>
                </a:avLst>
              </a:prstGeom>
              <a:solidFill>
                <a:srgbClr val="CFD4D9"/>
              </a:solidFill>
              <a:ln cap="flat" cmpd="sng" w="9525">
                <a:solidFill>
                  <a:srgbClr val="D8D8D8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5.6/16</a:t>
                </a:r>
              </a:p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rPr lang="en-US" sz="160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Path: {3}</a:t>
                </a:r>
              </a:p>
            </p:txBody>
          </p:sp>
        </p:grpSp>
        <p:cxnSp>
          <p:nvCxnSpPr>
            <p:cNvPr id="351" name="Shape 351"/>
            <p:cNvCxnSpPr/>
            <p:nvPr/>
          </p:nvCxnSpPr>
          <p:spPr>
            <a:xfrm flipH="1" rot="10800000">
              <a:off x="5021255" y="2141785"/>
              <a:ext cx="1322490" cy="890329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52" name="Shape 352"/>
            <p:cNvCxnSpPr/>
            <p:nvPr/>
          </p:nvCxnSpPr>
          <p:spPr>
            <a:xfrm flipH="1" rot="10800000">
              <a:off x="5766917" y="2242647"/>
              <a:ext cx="408817" cy="97613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descr="documentation.png" id="353" name="Shape 353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8036271" y="2359341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354" name="Shape 354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8037931" y="2349370"/>
            <a:ext cx="340144" cy="39683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WAN: Interdomain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Shape 360"/>
          <p:cNvCxnSpPr/>
          <p:nvPr/>
        </p:nvCxnSpPr>
        <p:spPr>
          <a:xfrm flipH="1" rot="10800000">
            <a:off x="4600595" y="878636"/>
            <a:ext cx="1166322" cy="52869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1" name="Shape 361"/>
          <p:cNvCxnSpPr/>
          <p:nvPr/>
        </p:nvCxnSpPr>
        <p:spPr>
          <a:xfrm flipH="1">
            <a:off x="4792012" y="2348829"/>
            <a:ext cx="1061888" cy="65106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2" name="Shape 362"/>
          <p:cNvCxnSpPr/>
          <p:nvPr/>
        </p:nvCxnSpPr>
        <p:spPr>
          <a:xfrm rot="10800000">
            <a:off x="4600595" y="1401385"/>
            <a:ext cx="1253305" cy="81095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3" name="Shape 363"/>
          <p:cNvCxnSpPr/>
          <p:nvPr/>
        </p:nvCxnSpPr>
        <p:spPr>
          <a:xfrm flipH="1">
            <a:off x="2523629" y="2212340"/>
            <a:ext cx="3243288" cy="1344761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4" name="Shape 364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Shape 365"/>
          <p:cNvCxnSpPr/>
          <p:nvPr/>
        </p:nvCxnSpPr>
        <p:spPr>
          <a:xfrm flipH="1">
            <a:off x="3680631" y="3127190"/>
            <a:ext cx="1064787" cy="52435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66" name="Shape 366"/>
          <p:cNvCxnSpPr/>
          <p:nvPr/>
        </p:nvCxnSpPr>
        <p:spPr>
          <a:xfrm>
            <a:off x="2285461" y="2053050"/>
            <a:ext cx="906389" cy="54169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367" name="Shape 367"/>
          <p:cNvGrpSpPr/>
          <p:nvPr/>
        </p:nvGrpSpPr>
        <p:grpSpPr>
          <a:xfrm>
            <a:off x="506320" y="1957756"/>
            <a:ext cx="4467433" cy="2728822"/>
            <a:chOff x="506320" y="1957756"/>
            <a:chExt cx="4467433" cy="2728822"/>
          </a:xfrm>
        </p:grpSpPr>
        <p:pic>
          <p:nvPicPr>
            <p:cNvPr descr="monitor.png" id="368" name="Shape 3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20" y="3942352"/>
              <a:ext cx="442916" cy="442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369" name="Shape 3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168" y="27781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370" name="Shape 3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6249" y="42466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71" name="Shape 371"/>
            <p:cNvCxnSpPr/>
            <p:nvPr/>
          </p:nvCxnSpPr>
          <p:spPr>
            <a:xfrm>
              <a:off x="1267118" y="3127190"/>
              <a:ext cx="365280" cy="36528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72" name="Shape 372"/>
            <p:cNvCxnSpPr/>
            <p:nvPr/>
          </p:nvCxnSpPr>
          <p:spPr>
            <a:xfrm rot="10800000">
              <a:off x="2366250" y="4052122"/>
              <a:ext cx="110628" cy="2384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373" name="Shape 373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374" name="Shape 374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1.2.3/24</a:t>
                </a:r>
              </a:p>
            </p:txBody>
          </p:sp>
          <p:cxnSp>
            <p:nvCxnSpPr>
              <p:cNvPr id="376" name="Shape 376"/>
              <p:cNvCxnSpPr/>
              <p:nvPr/>
            </p:nvCxnSpPr>
            <p:spPr>
              <a:xfrm flipH="1" rot="10800000">
                <a:off x="1710267" y="2844800"/>
                <a:ext cx="635000" cy="19473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377" name="Shape 377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</p:grpSp>
        <p:grpSp>
          <p:nvGrpSpPr>
            <p:cNvPr id="380" name="Shape 380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381" name="Shape 381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Shape 382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cxnSp>
          <p:nvCxnSpPr>
            <p:cNvPr id="383" name="Shape 383"/>
            <p:cNvCxnSpPr>
              <a:stCxn id="384" idx="0"/>
            </p:cNvCxnSpPr>
            <p:nvPr/>
          </p:nvCxnSpPr>
          <p:spPr>
            <a:xfrm flipH="1">
              <a:off x="2523750" y="2431364"/>
              <a:ext cx="668100" cy="1154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5" name="Shape 385"/>
            <p:cNvCxnSpPr>
              <a:stCxn id="384" idx="0"/>
            </p:cNvCxnSpPr>
            <p:nvPr/>
          </p:nvCxnSpPr>
          <p:spPr>
            <a:xfrm>
              <a:off x="3191850" y="2431364"/>
              <a:ext cx="488700" cy="1313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86" name="Shape 386"/>
            <p:cNvCxnSpPr/>
            <p:nvPr/>
          </p:nvCxnSpPr>
          <p:spPr>
            <a:xfrm>
              <a:off x="2476878" y="3557101"/>
              <a:ext cx="1157002" cy="9444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router.png" id="384" name="Shape 3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0433" y="2431364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387" name="Shape 38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5461" y="3396958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388" name="Shape 3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4304" y="3560676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9" name="Shape 389"/>
          <p:cNvCxnSpPr>
            <a:endCxn id="387" idx="0"/>
          </p:cNvCxnSpPr>
          <p:nvPr/>
        </p:nvCxnSpPr>
        <p:spPr>
          <a:xfrm>
            <a:off x="2222177" y="1957858"/>
            <a:ext cx="254700" cy="143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0" name="Shape 390"/>
          <p:cNvCxnSpPr/>
          <p:nvPr/>
        </p:nvCxnSpPr>
        <p:spPr>
          <a:xfrm>
            <a:off x="4600595" y="1407328"/>
            <a:ext cx="191417" cy="159257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91" name="Shape 391"/>
          <p:cNvCxnSpPr/>
          <p:nvPr/>
        </p:nvCxnSpPr>
        <p:spPr>
          <a:xfrm flipH="1">
            <a:off x="2222232" y="1407328"/>
            <a:ext cx="2378363" cy="55042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2" name="Shape 392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394" name="Shape 3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15" y="195775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95" name="Shape 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179" y="128003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95" y="2999898"/>
            <a:ext cx="382833" cy="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226154" y="556759"/>
            <a:ext cx="5836504" cy="4349683"/>
          </a:xfrm>
          <a:prstGeom prst="roundRect">
            <a:avLst>
              <a:gd fmla="val 16667" name="adj"/>
            </a:avLst>
          </a:prstGeom>
          <a:solidFill>
            <a:srgbClr val="E1DCCB">
              <a:alpha val="80000"/>
            </a:srgbClr>
          </a:solidFill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Domain (AS)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Shape 399"/>
          <p:cNvSpPr txBox="1"/>
          <p:nvPr/>
        </p:nvSpPr>
        <p:spPr>
          <a:xfrm>
            <a:off x="837532" y="556759"/>
            <a:ext cx="21629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number: 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 prefix: 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Shape 400"/>
          <p:cNvGrpSpPr/>
          <p:nvPr/>
        </p:nvGrpSpPr>
        <p:grpSpPr>
          <a:xfrm>
            <a:off x="5526058" y="170029"/>
            <a:ext cx="4406938" cy="4651779"/>
            <a:chOff x="5526058" y="170029"/>
            <a:chExt cx="4406938" cy="4651779"/>
          </a:xfrm>
        </p:grpSpPr>
        <p:grpSp>
          <p:nvGrpSpPr>
            <p:cNvPr id="401" name="Shape 401"/>
            <p:cNvGrpSpPr/>
            <p:nvPr/>
          </p:nvGrpSpPr>
          <p:grpSpPr>
            <a:xfrm>
              <a:off x="5526058" y="170029"/>
              <a:ext cx="4406938" cy="4651779"/>
              <a:chOff x="5526058" y="170029"/>
              <a:chExt cx="4406938" cy="4651779"/>
            </a:xfrm>
          </p:grpSpPr>
          <p:sp>
            <p:nvSpPr>
              <p:cNvPr id="402" name="Shape 402"/>
              <p:cNvSpPr/>
              <p:nvPr/>
            </p:nvSpPr>
            <p:spPr>
              <a:xfrm>
                <a:off x="7228087" y="170029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6554356" y="3590452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Shape 404"/>
              <p:cNvSpPr/>
              <p:nvPr/>
            </p:nvSpPr>
            <p:spPr>
              <a:xfrm>
                <a:off x="8280735" y="2126774"/>
                <a:ext cx="1652261" cy="1231356"/>
              </a:xfrm>
              <a:prstGeom prst="roundRect">
                <a:avLst>
                  <a:gd fmla="val 16667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dash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Shape 405"/>
              <p:cNvGrpSpPr/>
              <p:nvPr/>
            </p:nvGrpSpPr>
            <p:grpSpPr>
              <a:xfrm>
                <a:off x="5526058" y="544479"/>
                <a:ext cx="3252125" cy="3356054"/>
                <a:chOff x="5526058" y="544479"/>
                <a:chExt cx="3252125" cy="3356054"/>
              </a:xfrm>
            </p:grpSpPr>
            <p:cxnSp>
              <p:nvCxnSpPr>
                <p:cNvPr id="406" name="Shape 406"/>
                <p:cNvCxnSpPr/>
                <p:nvPr/>
              </p:nvCxnSpPr>
              <p:spPr>
                <a:xfrm>
                  <a:off x="6175734" y="2212340"/>
                  <a:ext cx="2030883" cy="382408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07" name="Shape 407"/>
                <p:cNvCxnSpPr/>
                <p:nvPr/>
              </p:nvCxnSpPr>
              <p:spPr>
                <a:xfrm flipH="1" rot="10800000">
                  <a:off x="6084253" y="741737"/>
                  <a:ext cx="1143834" cy="16642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08" name="Shape 408"/>
                <p:cNvCxnSpPr/>
                <p:nvPr/>
              </p:nvCxnSpPr>
              <p:spPr>
                <a:xfrm>
                  <a:off x="5934902" y="816360"/>
                  <a:ext cx="1615150" cy="2835182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09" name="Shape 409"/>
                <p:cNvCxnSpPr>
                  <a:stCxn id="410" idx="0"/>
                </p:cNvCxnSpPr>
                <p:nvPr/>
              </p:nvCxnSpPr>
              <p:spPr>
                <a:xfrm rot="10800000">
                  <a:off x="7106443" y="816230"/>
                  <a:ext cx="300300" cy="25419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411" name="Shape 411"/>
                <p:cNvCxnSpPr>
                  <a:endCxn id="410" idx="0"/>
                </p:cNvCxnSpPr>
                <p:nvPr/>
              </p:nvCxnSpPr>
              <p:spPr>
                <a:xfrm flipH="1">
                  <a:off x="7406743" y="2594630"/>
                  <a:ext cx="799800" cy="763500"/>
                </a:xfrm>
                <a:prstGeom prst="straightConnector1">
                  <a:avLst/>
                </a:prstGeom>
                <a:noFill/>
                <a:ln cap="flat" cmpd="sng" w="762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pic>
              <p:nvPicPr>
                <p:cNvPr descr="router.png" id="410" name="Shape 41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997899" y="3358130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412" name="Shape 41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960496" y="2242647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413" name="Shape 41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819243" y="544479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414" name="Shape 4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526058" y="546679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415" name="Shape 41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653814" y="2077084"/>
                  <a:ext cx="817687" cy="5424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16" name="Shape 416"/>
            <p:cNvSpPr txBox="1"/>
            <p:nvPr/>
          </p:nvSpPr>
          <p:spPr>
            <a:xfrm>
              <a:off x="7580437" y="556759"/>
              <a:ext cx="140482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(4)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7.8/16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8248150" y="2676924"/>
              <a:ext cx="105894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MIT (3)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5.6/16</a:t>
              </a:r>
            </a:p>
          </p:txBody>
        </p:sp>
      </p:grpSp>
      <p:sp>
        <p:nvSpPr>
          <p:cNvPr id="418" name="Shape 418"/>
          <p:cNvSpPr txBox="1"/>
          <p:nvPr/>
        </p:nvSpPr>
        <p:spPr>
          <a:xfrm>
            <a:off x="6804113" y="4063793"/>
            <a:ext cx="14025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 (2)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3.4/16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42038" y="1613062"/>
            <a:ext cx="5011775" cy="14126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Interdomain: eBGP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Between border routers in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ASes 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Learn about routes to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external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networks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Destinations are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IP prefixes</a:t>
            </a:r>
          </a:p>
        </p:txBody>
      </p:sp>
      <p:grpSp>
        <p:nvGrpSpPr>
          <p:cNvPr id="420" name="Shape 420"/>
          <p:cNvGrpSpPr/>
          <p:nvPr/>
        </p:nvGrpSpPr>
        <p:grpSpPr>
          <a:xfrm>
            <a:off x="2806857" y="239733"/>
            <a:ext cx="3195315" cy="1900426"/>
            <a:chOff x="4051871" y="2770282"/>
            <a:chExt cx="3195315" cy="1900426"/>
          </a:xfrm>
        </p:grpSpPr>
        <p:sp>
          <p:nvSpPr>
            <p:cNvPr id="421" name="Shape 421"/>
            <p:cNvSpPr/>
            <p:nvPr/>
          </p:nvSpPr>
          <p:spPr>
            <a:xfrm>
              <a:off x="4051871" y="2770282"/>
              <a:ext cx="1900426" cy="1900426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21" idx="7"/>
            </p:cNvCxnSpPr>
            <p:nvPr/>
          </p:nvCxnSpPr>
          <p:spPr>
            <a:xfrm>
              <a:off x="5673986" y="3048593"/>
              <a:ext cx="1573200" cy="223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23" name="Shape 423"/>
            <p:cNvCxnSpPr>
              <a:stCxn id="421" idx="5"/>
            </p:cNvCxnSpPr>
            <p:nvPr/>
          </p:nvCxnSpPr>
          <p:spPr>
            <a:xfrm flipH="1" rot="10800000">
              <a:off x="5673986" y="3524797"/>
              <a:ext cx="1573200" cy="8676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documentation.png" id="424" name="Shape 424"/>
            <p:cNvPicPr preferRelativeResize="0"/>
            <p:nvPr/>
          </p:nvPicPr>
          <p:blipFill rotWithShape="1">
            <a:blip r:embed="rId5">
              <a:alphaModFix/>
            </a:blip>
            <a:srcRect b="0" l="0" r="14285" t="0"/>
            <a:stretch/>
          </p:blipFill>
          <p:spPr>
            <a:xfrm>
              <a:off x="4368148" y="2984262"/>
              <a:ext cx="1256088" cy="1465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Shape 425"/>
            <p:cNvSpPr/>
            <p:nvPr/>
          </p:nvSpPr>
          <p:spPr>
            <a:xfrm>
              <a:off x="4443289" y="3169266"/>
              <a:ext cx="1061183" cy="1216019"/>
            </a:xfrm>
            <a:prstGeom prst="roundRect">
              <a:avLst>
                <a:gd fmla="val 16667" name="adj"/>
              </a:avLst>
            </a:prstGeom>
            <a:solidFill>
              <a:srgbClr val="CFD4D9"/>
            </a:solidFill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5.6/16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6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Path: {3,</a:t>
              </a:r>
              <a:r>
                <a:rPr b="1" lang="en-US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6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</p:grpSp>
      <p:pic>
        <p:nvPicPr>
          <p:cNvPr descr="documentation.png" id="426" name="Shape 426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7221041" y="3170685"/>
            <a:ext cx="340144" cy="39683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7153251" y="4774168"/>
            <a:ext cx="19907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WAN: Interdomain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Shape 432"/>
          <p:cNvCxnSpPr/>
          <p:nvPr/>
        </p:nvCxnSpPr>
        <p:spPr>
          <a:xfrm flipH="1" rot="10800000">
            <a:off x="4600595" y="878636"/>
            <a:ext cx="1166322" cy="528692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Shape 433"/>
          <p:cNvCxnSpPr/>
          <p:nvPr/>
        </p:nvCxnSpPr>
        <p:spPr>
          <a:xfrm flipH="1">
            <a:off x="4792012" y="2348829"/>
            <a:ext cx="1061888" cy="651069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Shape 434"/>
          <p:cNvCxnSpPr/>
          <p:nvPr/>
        </p:nvCxnSpPr>
        <p:spPr>
          <a:xfrm rot="10800000">
            <a:off x="4600595" y="1401385"/>
            <a:ext cx="1253305" cy="810955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5" name="Shape 435"/>
          <p:cNvCxnSpPr/>
          <p:nvPr/>
        </p:nvCxnSpPr>
        <p:spPr>
          <a:xfrm flipH="1">
            <a:off x="2523629" y="2212340"/>
            <a:ext cx="3243288" cy="1344761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6" name="Shape 436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Shape 437"/>
          <p:cNvCxnSpPr/>
          <p:nvPr/>
        </p:nvCxnSpPr>
        <p:spPr>
          <a:xfrm flipH="1">
            <a:off x="3680631" y="3127190"/>
            <a:ext cx="1064787" cy="524352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Shape 438"/>
          <p:cNvCxnSpPr/>
          <p:nvPr/>
        </p:nvCxnSpPr>
        <p:spPr>
          <a:xfrm>
            <a:off x="2285461" y="2053050"/>
            <a:ext cx="906389" cy="54169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439" name="Shape 439"/>
          <p:cNvGrpSpPr/>
          <p:nvPr/>
        </p:nvGrpSpPr>
        <p:grpSpPr>
          <a:xfrm>
            <a:off x="506320" y="1957756"/>
            <a:ext cx="4467433" cy="2728822"/>
            <a:chOff x="506320" y="1957756"/>
            <a:chExt cx="4467433" cy="2728822"/>
          </a:xfrm>
        </p:grpSpPr>
        <p:pic>
          <p:nvPicPr>
            <p:cNvPr descr="monitor.png" id="440" name="Shape 4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20" y="3942352"/>
              <a:ext cx="442916" cy="442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441" name="Shape 4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168" y="27781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442" name="Shape 4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6249" y="42466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3" name="Shape 443"/>
            <p:cNvCxnSpPr/>
            <p:nvPr/>
          </p:nvCxnSpPr>
          <p:spPr>
            <a:xfrm>
              <a:off x="1267118" y="3127190"/>
              <a:ext cx="365280" cy="36528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44" name="Shape 444"/>
            <p:cNvCxnSpPr/>
            <p:nvPr/>
          </p:nvCxnSpPr>
          <p:spPr>
            <a:xfrm rot="10800000">
              <a:off x="2366250" y="4052122"/>
              <a:ext cx="110628" cy="2384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445" name="Shape 445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Shape 44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1.2.3/24</a:t>
                </a:r>
              </a:p>
            </p:txBody>
          </p:sp>
          <p:cxnSp>
            <p:nvCxnSpPr>
              <p:cNvPr id="448" name="Shape 448"/>
              <p:cNvCxnSpPr/>
              <p:nvPr/>
            </p:nvCxnSpPr>
            <p:spPr>
              <a:xfrm flipH="1" rot="10800000">
                <a:off x="1710267" y="2844800"/>
                <a:ext cx="635000" cy="19473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449" name="Shape 449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Shape 451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</p:grpSp>
        <p:grpSp>
          <p:nvGrpSpPr>
            <p:cNvPr id="452" name="Shape 452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Shape 454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cxnSp>
          <p:nvCxnSpPr>
            <p:cNvPr id="455" name="Shape 455"/>
            <p:cNvCxnSpPr>
              <a:stCxn id="456" idx="0"/>
            </p:cNvCxnSpPr>
            <p:nvPr/>
          </p:nvCxnSpPr>
          <p:spPr>
            <a:xfrm flipH="1">
              <a:off x="2523750" y="2431364"/>
              <a:ext cx="668100" cy="11541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7" name="Shape 457"/>
            <p:cNvCxnSpPr>
              <a:stCxn id="456" idx="0"/>
            </p:cNvCxnSpPr>
            <p:nvPr/>
          </p:nvCxnSpPr>
          <p:spPr>
            <a:xfrm>
              <a:off x="3191850" y="2431364"/>
              <a:ext cx="488700" cy="1313100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458" name="Shape 458"/>
            <p:cNvCxnSpPr/>
            <p:nvPr/>
          </p:nvCxnSpPr>
          <p:spPr>
            <a:xfrm>
              <a:off x="2476878" y="3557101"/>
              <a:ext cx="1157002" cy="94441"/>
            </a:xfrm>
            <a:prstGeom prst="straightConnector1">
              <a:avLst/>
            </a:prstGeom>
            <a:noFill/>
            <a:ln cap="flat" cmpd="sng" w="571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router.png" id="456" name="Shape 4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0433" y="2431364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459" name="Shape 4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5461" y="3396958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460" name="Shape 4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4304" y="3560676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1" name="Shape 461"/>
          <p:cNvCxnSpPr>
            <a:endCxn id="459" idx="0"/>
          </p:cNvCxnSpPr>
          <p:nvPr/>
        </p:nvCxnSpPr>
        <p:spPr>
          <a:xfrm>
            <a:off x="2222177" y="1957858"/>
            <a:ext cx="254700" cy="143910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2" name="Shape 462"/>
          <p:cNvCxnSpPr/>
          <p:nvPr/>
        </p:nvCxnSpPr>
        <p:spPr>
          <a:xfrm>
            <a:off x="4600595" y="1407328"/>
            <a:ext cx="191417" cy="1592570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63" name="Shape 463"/>
          <p:cNvCxnSpPr/>
          <p:nvPr/>
        </p:nvCxnSpPr>
        <p:spPr>
          <a:xfrm flipH="1">
            <a:off x="2222232" y="1407328"/>
            <a:ext cx="2378363" cy="550428"/>
          </a:xfrm>
          <a:prstGeom prst="straightConnector1">
            <a:avLst/>
          </a:prstGeom>
          <a:noFill/>
          <a:ln cap="flat" cmpd="sng" w="571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4" name="Shape 464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466" name="Shape 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15" y="195775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67" name="Shape 4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179" y="128003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68" name="Shape 4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95" y="2999898"/>
            <a:ext cx="382833" cy="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/>
          <p:nvPr/>
        </p:nvSpPr>
        <p:spPr>
          <a:xfrm>
            <a:off x="226154" y="556759"/>
            <a:ext cx="5836504" cy="434968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837533" y="170030"/>
            <a:ext cx="16393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Domain (AS)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837532" y="556759"/>
            <a:ext cx="21629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ocumentation.png" id="472" name="Shape 472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5653814" y="2019689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473" name="Shape 473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5674857" y="2013604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474" name="Shape 474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2366249" y="3275998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475" name="Shape 475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2385439" y="3237137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76" name="Shape 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702" y="2013604"/>
            <a:ext cx="817687" cy="54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77" name="Shape 4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6058" y="546679"/>
            <a:ext cx="817687" cy="54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478" name="Shape 478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5683555" y="2013604"/>
            <a:ext cx="340144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ation.png" id="479" name="Shape 479"/>
          <p:cNvPicPr preferRelativeResize="0"/>
          <p:nvPr/>
        </p:nvPicPr>
        <p:blipFill rotWithShape="1">
          <a:blip r:embed="rId5">
            <a:alphaModFix/>
          </a:blip>
          <a:srcRect b="0" l="0" r="14285" t="0"/>
          <a:stretch/>
        </p:blipFill>
        <p:spPr>
          <a:xfrm>
            <a:off x="5426228" y="701844"/>
            <a:ext cx="340144" cy="39683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Shape 480"/>
          <p:cNvSpPr/>
          <p:nvPr/>
        </p:nvSpPr>
        <p:spPr>
          <a:xfrm>
            <a:off x="8503305" y="4774168"/>
            <a:ext cx="640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iBGP</a:t>
            </a:r>
          </a:p>
        </p:txBody>
      </p:sp>
      <p:sp>
        <p:nvSpPr>
          <p:cNvPr id="481" name="Shape 481"/>
          <p:cNvSpPr/>
          <p:nvPr/>
        </p:nvSpPr>
        <p:spPr>
          <a:xfrm>
            <a:off x="226154" y="553847"/>
            <a:ext cx="5836504" cy="4349683"/>
          </a:xfrm>
          <a:prstGeom prst="roundRect">
            <a:avLst>
              <a:gd fmla="val 16667" name="adj"/>
            </a:avLst>
          </a:prstGeom>
          <a:solidFill>
            <a:srgbClr val="E0DBC9">
              <a:alpha val="80000"/>
            </a:srgbClr>
          </a:solidFill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647753" y="1615573"/>
            <a:ext cx="6402325" cy="10802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Intradomain: iBGP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routers and other routers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within 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single AS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</a:t>
            </a: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which border router 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should I send packets for MIT?</a:t>
            </a:r>
          </a:p>
        </p:txBody>
      </p:sp>
      <p:pic>
        <p:nvPicPr>
          <p:cNvPr descr="box.png" id="483" name="Shape 4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4933" y="2352115"/>
            <a:ext cx="333299" cy="33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>
            <a:off x="5746055" y="1343039"/>
            <a:ext cx="2424815" cy="12370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6F2DF">
                  <a:alpha val="61960"/>
                </a:srgbClr>
              </a:gs>
              <a:gs pos="100000">
                <a:srgbClr val="B0FFFF">
                  <a:alpha val="61960"/>
                </a:srgbClr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92667" y="1311425"/>
            <a:ext cx="2424815" cy="12370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6F2DF">
                  <a:alpha val="61960"/>
                </a:srgbClr>
              </a:gs>
              <a:gs pos="100000">
                <a:srgbClr val="B0FFFF">
                  <a:alpha val="61960"/>
                </a:srgbClr>
              </a:gs>
            </a:gsLst>
            <a:lin ang="16200000" scaled="0"/>
          </a:gradFill>
          <a:ln cap="flat" cmpd="sng" w="9525">
            <a:solidFill>
              <a:srgbClr val="9BE3D3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Soda 4</a:t>
            </a:r>
            <a:r>
              <a:rPr b="1" baseline="30000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</a:t>
            </a: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Floor → MIT</a:t>
            </a:r>
          </a:p>
        </p:txBody>
      </p:sp>
      <p:pic>
        <p:nvPicPr>
          <p:cNvPr descr="monitor.png" id="491" name="Shape 4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946" y="1605639"/>
            <a:ext cx="767557" cy="767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92" name="Shape 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8638" y="2217784"/>
            <a:ext cx="817687" cy="54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93" name="Shape 4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08638" y="3552345"/>
            <a:ext cx="817687" cy="54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494" name="Shape 4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1042" y="3552345"/>
            <a:ext cx="817687" cy="542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.png" id="495" name="Shape 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598" y="1548373"/>
            <a:ext cx="7675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 txBox="1"/>
          <p:nvPr/>
        </p:nvSpPr>
        <p:spPr>
          <a:xfrm>
            <a:off x="949946" y="2559092"/>
            <a:ext cx="1735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aseline="30000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floor Soda</a:t>
            </a:r>
          </a:p>
        </p:txBody>
      </p:sp>
      <p:cxnSp>
        <p:nvCxnSpPr>
          <p:cNvPr id="497" name="Shape 497"/>
          <p:cNvCxnSpPr/>
          <p:nvPr/>
        </p:nvCxnSpPr>
        <p:spPr>
          <a:xfrm>
            <a:off x="1786469" y="1961560"/>
            <a:ext cx="899143" cy="34984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8" name="Shape 498"/>
          <p:cNvSpPr txBox="1"/>
          <p:nvPr/>
        </p:nvSpPr>
        <p:spPr>
          <a:xfrm>
            <a:off x="2147416" y="1844664"/>
            <a:ext cx="204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Default gateway</a:t>
            </a:r>
          </a:p>
        </p:txBody>
      </p:sp>
      <p:cxnSp>
        <p:nvCxnSpPr>
          <p:cNvPr id="499" name="Shape 499"/>
          <p:cNvCxnSpPr>
            <a:stCxn id="492" idx="2"/>
          </p:cNvCxnSpPr>
          <p:nvPr/>
        </p:nvCxnSpPr>
        <p:spPr>
          <a:xfrm>
            <a:off x="3017482" y="2760187"/>
            <a:ext cx="0" cy="715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0" name="Shape 500"/>
          <p:cNvSpPr txBox="1"/>
          <p:nvPr/>
        </p:nvSpPr>
        <p:spPr>
          <a:xfrm>
            <a:off x="2147416" y="4063841"/>
            <a:ext cx="1740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4902199" y="4063841"/>
            <a:ext cx="1740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Border router</a:t>
            </a:r>
          </a:p>
        </p:txBody>
      </p:sp>
      <p:cxnSp>
        <p:nvCxnSpPr>
          <p:cNvPr id="502" name="Shape 502"/>
          <p:cNvCxnSpPr/>
          <p:nvPr/>
        </p:nvCxnSpPr>
        <p:spPr>
          <a:xfrm>
            <a:off x="3426325" y="3773427"/>
            <a:ext cx="1772208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03" name="Shape 503"/>
          <p:cNvCxnSpPr/>
          <p:nvPr/>
        </p:nvCxnSpPr>
        <p:spPr>
          <a:xfrm rot="10800000">
            <a:off x="5717459" y="2864115"/>
            <a:ext cx="0" cy="61257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4" name="Shape 504"/>
          <p:cNvSpPr/>
          <p:nvPr/>
        </p:nvSpPr>
        <p:spPr>
          <a:xfrm>
            <a:off x="203200" y="1151467"/>
            <a:ext cx="3937000" cy="3466372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505" name="Shape 5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9509" y="2217784"/>
            <a:ext cx="817687" cy="54240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Shape 506"/>
          <p:cNvSpPr txBox="1"/>
          <p:nvPr/>
        </p:nvSpPr>
        <p:spPr>
          <a:xfrm>
            <a:off x="4729303" y="1810796"/>
            <a:ext cx="204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Default gateway</a:t>
            </a:r>
          </a:p>
        </p:txBody>
      </p:sp>
      <p:sp>
        <p:nvSpPr>
          <p:cNvPr id="507" name="Shape 507"/>
          <p:cNvSpPr/>
          <p:nvPr/>
        </p:nvSpPr>
        <p:spPr>
          <a:xfrm>
            <a:off x="4470385" y="1151467"/>
            <a:ext cx="3937000" cy="353900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Shape 508"/>
          <p:cNvCxnSpPr/>
          <p:nvPr/>
        </p:nvCxnSpPr>
        <p:spPr>
          <a:xfrm flipH="1" rot="10800000">
            <a:off x="6128729" y="2040467"/>
            <a:ext cx="856271" cy="27093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lg" w="lg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09" name="Shape 509"/>
          <p:cNvSpPr txBox="1"/>
          <p:nvPr/>
        </p:nvSpPr>
        <p:spPr>
          <a:xfrm>
            <a:off x="6137196" y="2576880"/>
            <a:ext cx="204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aseline="30000"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 floor CSAIL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102346" y="4677108"/>
            <a:ext cx="1735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5757563" y="4690468"/>
            <a:ext cx="1735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MIT</a:t>
            </a:r>
          </a:p>
        </p:txBody>
      </p:sp>
      <p:sp>
        <p:nvSpPr>
          <p:cNvPr id="512" name="Shape 512"/>
          <p:cNvSpPr/>
          <p:nvPr/>
        </p:nvSpPr>
        <p:spPr>
          <a:xfrm>
            <a:off x="2398514" y="1348878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</a:p>
        </p:txBody>
      </p:sp>
      <p:sp>
        <p:nvSpPr>
          <p:cNvPr id="513" name="Shape 513"/>
          <p:cNvSpPr/>
          <p:nvPr/>
        </p:nvSpPr>
        <p:spPr>
          <a:xfrm>
            <a:off x="5850098" y="1363707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</a:p>
        </p:txBody>
      </p:sp>
      <p:sp>
        <p:nvSpPr>
          <p:cNvPr id="514" name="Shape 514"/>
          <p:cNvSpPr/>
          <p:nvPr/>
        </p:nvSpPr>
        <p:spPr>
          <a:xfrm>
            <a:off x="3990246" y="4677108"/>
            <a:ext cx="641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 the end…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knows how to…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... get to the default gateway on its local subnet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Default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gateway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knows how to...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... get to the right border router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router knows how to...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... get to the right AS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knows how to...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... get to the right internal host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Today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57200" y="1219201"/>
            <a:ext cx="8229600" cy="337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routing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mechanics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We will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talk about specific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policies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next section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l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Similarities between BGP &amp; DV routing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based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 global view of network</a:t>
            </a: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Iterative and distributed convergence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l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Differences between BGP &amp; DV routing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May choose path that is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not the shortest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Base choices on policy instead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Path vector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send distance, send path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Crucial for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avoiding loops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 aggregation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Combine network prefixes when possible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Selective route advertisement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have to send updates to all neighbors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Not Picking Shortest Route</a:t>
            </a:r>
          </a:p>
        </p:txBody>
      </p:sp>
      <p:sp>
        <p:nvSpPr>
          <p:cNvPr id="544" name="Shape 544"/>
          <p:cNvSpPr/>
          <p:nvPr/>
        </p:nvSpPr>
        <p:spPr>
          <a:xfrm>
            <a:off x="706967" y="2302940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3780367" y="2302940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811433" y="2302940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Shape 547"/>
          <p:cNvCxnSpPr/>
          <p:nvPr/>
        </p:nvCxnSpPr>
        <p:spPr>
          <a:xfrm>
            <a:off x="2286000" y="2921006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48" name="Shape 548"/>
          <p:cNvCxnSpPr/>
          <p:nvPr/>
        </p:nvCxnSpPr>
        <p:spPr>
          <a:xfrm>
            <a:off x="5346697" y="2921006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49" name="Shape 549"/>
          <p:cNvSpPr/>
          <p:nvPr/>
        </p:nvSpPr>
        <p:spPr>
          <a:xfrm>
            <a:off x="1397000" y="1549404"/>
            <a:ext cx="6172200" cy="685802"/>
          </a:xfrm>
          <a:custGeom>
            <a:pathLst>
              <a:path extrusionOk="0" h="120000" w="120000">
                <a:moveTo>
                  <a:pt x="0" y="120000"/>
                </a:moveTo>
                <a:cubicBezTo>
                  <a:pt x="20205" y="60123"/>
                  <a:pt x="40411" y="247"/>
                  <a:pt x="60411" y="0"/>
                </a:cubicBezTo>
                <a:cubicBezTo>
                  <a:pt x="80411" y="-246"/>
                  <a:pt x="119999" y="118518"/>
                  <a:pt x="119999" y="118518"/>
                </a:cubicBezTo>
              </a:path>
            </a:pathLst>
          </a:cu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Shape 550"/>
          <p:cNvSpPr txBox="1"/>
          <p:nvPr/>
        </p:nvSpPr>
        <p:spPr>
          <a:xfrm>
            <a:off x="1085007" y="2736340"/>
            <a:ext cx="754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(1)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3933444" y="2736340"/>
            <a:ext cx="12130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(2)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7096243" y="2736340"/>
            <a:ext cx="9459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(3)</a:t>
            </a: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457200" y="4013200"/>
            <a:ext cx="8229600" cy="903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 may pick path {1, 2, 3} over {1, 3}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Administrivia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Project 3 due this Friday (11/17)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2478722" y="3243074"/>
            <a:ext cx="1900426" cy="1900426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EE68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Shape 559"/>
          <p:cNvCxnSpPr/>
          <p:nvPr/>
        </p:nvCxnSpPr>
        <p:spPr>
          <a:xfrm>
            <a:off x="2372496" y="2836904"/>
            <a:ext cx="217328" cy="86972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0" name="Shape 560"/>
          <p:cNvCxnSpPr/>
          <p:nvPr/>
        </p:nvCxnSpPr>
        <p:spPr>
          <a:xfrm rot="10800000">
            <a:off x="2589824" y="2655936"/>
            <a:ext cx="793534" cy="58713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61" name="Shape 56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Path Vector</a:t>
            </a:r>
          </a:p>
        </p:txBody>
      </p:sp>
      <p:pic>
        <p:nvPicPr>
          <p:cNvPr descr="monitor.png" id="562" name="Shape 5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46" y="2332336"/>
            <a:ext cx="7675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/>
          <p:nvPr/>
        </p:nvSpPr>
        <p:spPr>
          <a:xfrm>
            <a:off x="293623" y="1931256"/>
            <a:ext cx="2078873" cy="14493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169933" y="1931256"/>
            <a:ext cx="1414321" cy="14493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7383662" y="1931256"/>
            <a:ext cx="1414321" cy="144936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478518" y="1561924"/>
            <a:ext cx="16003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1</a:t>
            </a: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1.2/16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550978" y="2532064"/>
            <a:ext cx="65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2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7750779" y="2532064"/>
            <a:ext cx="7789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3</a:t>
            </a:r>
          </a:p>
        </p:txBody>
      </p:sp>
      <p:pic>
        <p:nvPicPr>
          <p:cNvPr descr="documentation.png" id="569" name="Shape 569"/>
          <p:cNvPicPr preferRelativeResize="0"/>
          <p:nvPr/>
        </p:nvPicPr>
        <p:blipFill rotWithShape="1">
          <a:blip r:embed="rId4">
            <a:alphaModFix/>
          </a:blip>
          <a:srcRect b="0" l="0" r="14285" t="0"/>
          <a:stretch/>
        </p:blipFill>
        <p:spPr>
          <a:xfrm>
            <a:off x="2850898" y="3536831"/>
            <a:ext cx="1134506" cy="13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>
            <a:off x="2926038" y="3697465"/>
            <a:ext cx="958467" cy="1098316"/>
          </a:xfrm>
          <a:prstGeom prst="roundRect">
            <a:avLst>
              <a:gd fmla="val 16667" name="adj"/>
            </a:avLst>
          </a:prstGeom>
          <a:solidFill>
            <a:srgbClr val="CFD4D9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Path: {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cxnSp>
        <p:nvCxnSpPr>
          <p:cNvPr id="571" name="Shape 571"/>
          <p:cNvCxnSpPr>
            <a:stCxn id="563" idx="3"/>
            <a:endCxn id="564" idx="1"/>
          </p:cNvCxnSpPr>
          <p:nvPr/>
        </p:nvCxnSpPr>
        <p:spPr>
          <a:xfrm>
            <a:off x="2372496" y="2655936"/>
            <a:ext cx="1797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2" name="Shape 572"/>
          <p:cNvCxnSpPr/>
          <p:nvPr/>
        </p:nvCxnSpPr>
        <p:spPr>
          <a:xfrm>
            <a:off x="5586225" y="2645677"/>
            <a:ext cx="179743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documentation.png" id="573" name="Shape 573"/>
          <p:cNvPicPr preferRelativeResize="0"/>
          <p:nvPr/>
        </p:nvPicPr>
        <p:blipFill rotWithShape="1">
          <a:blip r:embed="rId4">
            <a:alphaModFix/>
          </a:blip>
          <a:srcRect b="0" l="0" r="14285" t="0"/>
          <a:stretch/>
        </p:blipFill>
        <p:spPr>
          <a:xfrm>
            <a:off x="2279594" y="2474968"/>
            <a:ext cx="309734" cy="3613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Shape 574"/>
          <p:cNvGrpSpPr/>
          <p:nvPr/>
        </p:nvGrpSpPr>
        <p:grpSpPr>
          <a:xfrm>
            <a:off x="5586668" y="2647412"/>
            <a:ext cx="2006652" cy="2487854"/>
            <a:chOff x="5586668" y="2647412"/>
            <a:chExt cx="2006652" cy="2487854"/>
          </a:xfrm>
        </p:grpSpPr>
        <p:sp>
          <p:nvSpPr>
            <p:cNvPr id="575" name="Shape 575"/>
            <p:cNvSpPr/>
            <p:nvPr/>
          </p:nvSpPr>
          <p:spPr>
            <a:xfrm>
              <a:off x="5692894" y="3234840"/>
              <a:ext cx="1900426" cy="1900426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EE68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6" name="Shape 576"/>
            <p:cNvCxnSpPr/>
            <p:nvPr/>
          </p:nvCxnSpPr>
          <p:spPr>
            <a:xfrm>
              <a:off x="5586668" y="2828670"/>
              <a:ext cx="217328" cy="86972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77" name="Shape 577"/>
            <p:cNvCxnSpPr>
              <a:endCxn id="578" idx="3"/>
            </p:cNvCxnSpPr>
            <p:nvPr/>
          </p:nvCxnSpPr>
          <p:spPr>
            <a:xfrm rot="10800000">
              <a:off x="5803500" y="2647412"/>
              <a:ext cx="793500" cy="5871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pic>
        <p:nvPicPr>
          <p:cNvPr descr="documentation.png" id="579" name="Shape 579"/>
          <p:cNvPicPr preferRelativeResize="0"/>
          <p:nvPr/>
        </p:nvPicPr>
        <p:blipFill rotWithShape="1">
          <a:blip r:embed="rId4">
            <a:alphaModFix/>
          </a:blip>
          <a:srcRect b="0" l="0" r="14285" t="0"/>
          <a:stretch/>
        </p:blipFill>
        <p:spPr>
          <a:xfrm>
            <a:off x="6065070" y="3528597"/>
            <a:ext cx="1134506" cy="13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/>
          <p:nvPr/>
        </p:nvSpPr>
        <p:spPr>
          <a:xfrm>
            <a:off x="6140210" y="3689231"/>
            <a:ext cx="958467" cy="1098316"/>
          </a:xfrm>
          <a:prstGeom prst="roundRect">
            <a:avLst>
              <a:gd fmla="val 16667" name="adj"/>
            </a:avLst>
          </a:prstGeom>
          <a:solidFill>
            <a:srgbClr val="CFD4D9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Path: {</a:t>
            </a:r>
            <a:r>
              <a:rPr b="1"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,1</a:t>
            </a: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cxnSp>
        <p:nvCxnSpPr>
          <p:cNvPr id="581" name="Shape 581"/>
          <p:cNvCxnSpPr/>
          <p:nvPr/>
        </p:nvCxnSpPr>
        <p:spPr>
          <a:xfrm>
            <a:off x="5586668" y="2647702"/>
            <a:ext cx="179743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documentation.png" id="578" name="Shape 578"/>
          <p:cNvPicPr preferRelativeResize="0"/>
          <p:nvPr/>
        </p:nvPicPr>
        <p:blipFill rotWithShape="1">
          <a:blip r:embed="rId4">
            <a:alphaModFix/>
          </a:blip>
          <a:srcRect b="0" l="0" r="14285" t="0"/>
          <a:stretch/>
        </p:blipFill>
        <p:spPr>
          <a:xfrm>
            <a:off x="5493766" y="2466734"/>
            <a:ext cx="309734" cy="361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Shape 582"/>
          <p:cNvCxnSpPr>
            <a:stCxn id="565" idx="3"/>
          </p:cNvCxnSpPr>
          <p:nvPr/>
        </p:nvCxnSpPr>
        <p:spPr>
          <a:xfrm flipH="1" rot="10800000">
            <a:off x="8797983" y="2645736"/>
            <a:ext cx="345900" cy="10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Path Vector Benefits</a:t>
            </a:r>
          </a:p>
        </p:txBody>
      </p:sp>
      <p:sp>
        <p:nvSpPr>
          <p:cNvPr id="588" name="Shape 58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Loop avoidance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How?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use a path we’re already on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Allows for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flexible policies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can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avoid paths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through certain other ASes, countries, etc. 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Route Aggregation</a:t>
            </a:r>
          </a:p>
        </p:txBody>
      </p:sp>
      <p:sp>
        <p:nvSpPr>
          <p:cNvPr id="594" name="Shape 594"/>
          <p:cNvSpPr txBox="1"/>
          <p:nvPr>
            <p:ph idx="1" type="body"/>
          </p:nvPr>
        </p:nvSpPr>
        <p:spPr>
          <a:xfrm>
            <a:off x="210154" y="1200151"/>
            <a:ext cx="8476646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Combine prefixes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Scalability</a:t>
            </a:r>
          </a:p>
        </p:txBody>
      </p:sp>
      <p:sp>
        <p:nvSpPr>
          <p:cNvPr id="595" name="Shape 595"/>
          <p:cNvSpPr/>
          <p:nvPr/>
        </p:nvSpPr>
        <p:spPr>
          <a:xfrm>
            <a:off x="1304732" y="4297486"/>
            <a:ext cx="1852721" cy="58285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3556073" y="2816202"/>
            <a:ext cx="2090930" cy="872329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4101131" y="2958561"/>
            <a:ext cx="1113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1.0.0.0/8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1304732" y="4271943"/>
            <a:ext cx="1852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1.2/16</a:t>
            </a:r>
          </a:p>
        </p:txBody>
      </p:sp>
      <p:sp>
        <p:nvSpPr>
          <p:cNvPr id="599" name="Shape 599"/>
          <p:cNvSpPr/>
          <p:nvPr/>
        </p:nvSpPr>
        <p:spPr>
          <a:xfrm>
            <a:off x="3675177" y="4296932"/>
            <a:ext cx="1852721" cy="58285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3675177" y="4271389"/>
            <a:ext cx="1852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Stanford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1.3/16</a:t>
            </a:r>
          </a:p>
        </p:txBody>
      </p:sp>
      <p:sp>
        <p:nvSpPr>
          <p:cNvPr id="601" name="Shape 601"/>
          <p:cNvSpPr/>
          <p:nvPr/>
        </p:nvSpPr>
        <p:spPr>
          <a:xfrm>
            <a:off x="5976036" y="4276399"/>
            <a:ext cx="1852721" cy="58285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Shape 602"/>
          <p:cNvSpPr txBox="1"/>
          <p:nvPr/>
        </p:nvSpPr>
        <p:spPr>
          <a:xfrm>
            <a:off x="5976036" y="4250856"/>
            <a:ext cx="1852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1.4/16</a:t>
            </a:r>
          </a:p>
        </p:txBody>
      </p:sp>
      <p:cxnSp>
        <p:nvCxnSpPr>
          <p:cNvPr id="603" name="Shape 603"/>
          <p:cNvCxnSpPr>
            <a:endCxn id="598" idx="0"/>
          </p:cNvCxnSpPr>
          <p:nvPr/>
        </p:nvCxnSpPr>
        <p:spPr>
          <a:xfrm flipH="1">
            <a:off x="2231093" y="3688443"/>
            <a:ext cx="1366500" cy="583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4" name="Shape 604"/>
          <p:cNvCxnSpPr>
            <a:stCxn id="600" idx="0"/>
            <a:endCxn id="596" idx="2"/>
          </p:cNvCxnSpPr>
          <p:nvPr/>
        </p:nvCxnSpPr>
        <p:spPr>
          <a:xfrm rot="10800000">
            <a:off x="4601537" y="3688489"/>
            <a:ext cx="0" cy="582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5" name="Shape 605"/>
          <p:cNvCxnSpPr>
            <a:endCxn id="601" idx="0"/>
          </p:cNvCxnSpPr>
          <p:nvPr/>
        </p:nvCxnSpPr>
        <p:spPr>
          <a:xfrm>
            <a:off x="5646896" y="3688399"/>
            <a:ext cx="1255500" cy="5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06" name="Shape 606"/>
          <p:cNvCxnSpPr>
            <a:endCxn id="596" idx="0"/>
          </p:cNvCxnSpPr>
          <p:nvPr/>
        </p:nvCxnSpPr>
        <p:spPr>
          <a:xfrm flipH="1">
            <a:off x="4601538" y="-176298"/>
            <a:ext cx="4941600" cy="2992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lg" w="lg" type="stealth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documentation.png" id="607" name="Shape 607"/>
          <p:cNvPicPr preferRelativeResize="0"/>
          <p:nvPr/>
        </p:nvPicPr>
        <p:blipFill rotWithShape="1">
          <a:blip r:embed="rId3">
            <a:alphaModFix/>
          </a:blip>
          <a:srcRect b="0" l="0" r="14285" t="0"/>
          <a:stretch/>
        </p:blipFill>
        <p:spPr>
          <a:xfrm>
            <a:off x="4391574" y="1431498"/>
            <a:ext cx="1134506" cy="13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Shape 608"/>
          <p:cNvSpPr/>
          <p:nvPr/>
        </p:nvSpPr>
        <p:spPr>
          <a:xfrm>
            <a:off x="4466714" y="1592132"/>
            <a:ext cx="958467" cy="1098316"/>
          </a:xfrm>
          <a:prstGeom prst="roundRect">
            <a:avLst>
              <a:gd fmla="val 16667" name="adj"/>
            </a:avLst>
          </a:prstGeom>
          <a:solidFill>
            <a:srgbClr val="CFD4D9"/>
          </a:solidFill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1.0.0.0/8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6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This way!</a:t>
            </a:r>
          </a:p>
        </p:txBody>
      </p:sp>
      <p:grpSp>
        <p:nvGrpSpPr>
          <p:cNvPr id="609" name="Shape 609"/>
          <p:cNvGrpSpPr/>
          <p:nvPr/>
        </p:nvGrpSpPr>
        <p:grpSpPr>
          <a:xfrm>
            <a:off x="9384351" y="-819993"/>
            <a:ext cx="1395973" cy="588695"/>
            <a:chOff x="8795174" y="1136679"/>
            <a:chExt cx="1395973" cy="588695"/>
          </a:xfrm>
        </p:grpSpPr>
        <p:pic>
          <p:nvPicPr>
            <p:cNvPr descr="box.png" id="610" name="Shape 6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8280" y="1136679"/>
              <a:ext cx="588695" cy="588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Shape 611"/>
            <p:cNvSpPr/>
            <p:nvPr/>
          </p:nvSpPr>
          <p:spPr>
            <a:xfrm>
              <a:off x="8795174" y="1203882"/>
              <a:ext cx="13959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dst: 1.4.5.6</a:t>
              </a:r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8746580" y="-383659"/>
            <a:ext cx="1395973" cy="588695"/>
            <a:chOff x="8746580" y="-383659"/>
            <a:chExt cx="1395973" cy="588695"/>
          </a:xfrm>
        </p:grpSpPr>
        <p:pic>
          <p:nvPicPr>
            <p:cNvPr descr="box.png" id="613" name="Shape 6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44000" y="-383659"/>
              <a:ext cx="588695" cy="5886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Shape 614"/>
            <p:cNvSpPr/>
            <p:nvPr/>
          </p:nvSpPr>
          <p:spPr>
            <a:xfrm>
              <a:off x="8746580" y="-383659"/>
              <a:ext cx="13959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8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dst: 1.3.4.5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l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Selective Route Advertisement</a:t>
            </a:r>
          </a:p>
        </p:txBody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may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advertise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routes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to only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some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neighbors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Based on policies</a:t>
            </a:r>
          </a:p>
          <a:p>
            <a:pPr indent="-152400" lvl="0" marL="0" marR="0" rtl="0" algn="l">
              <a:spcBef>
                <a:spcPts val="480"/>
              </a:spcBef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06967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/>
          <p:nvPr/>
        </p:nvSpPr>
        <p:spPr>
          <a:xfrm>
            <a:off x="3780367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6811433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Shape 624"/>
          <p:cNvCxnSpPr/>
          <p:nvPr/>
        </p:nvCxnSpPr>
        <p:spPr>
          <a:xfrm>
            <a:off x="2286000" y="3434268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25" name="Shape 625"/>
          <p:cNvCxnSpPr/>
          <p:nvPr/>
        </p:nvCxnSpPr>
        <p:spPr>
          <a:xfrm>
            <a:off x="5346697" y="3434268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26" name="Shape 626"/>
          <p:cNvSpPr txBox="1"/>
          <p:nvPr/>
        </p:nvSpPr>
        <p:spPr>
          <a:xfrm>
            <a:off x="1085007" y="3249602"/>
            <a:ext cx="754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</p:txBody>
      </p:sp>
      <p:sp>
        <p:nvSpPr>
          <p:cNvPr id="627" name="Shape 627"/>
          <p:cNvSpPr txBox="1"/>
          <p:nvPr/>
        </p:nvSpPr>
        <p:spPr>
          <a:xfrm>
            <a:off x="3933444" y="3249602"/>
            <a:ext cx="12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7096243" y="3249602"/>
            <a:ext cx="94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51396" lvl="0" marL="0" marR="0" rtl="0" algn="l">
              <a:spcBef>
                <a:spcPts val="0"/>
              </a:spcBef>
              <a:buClr>
                <a:srgbClr val="EF6C00"/>
              </a:buClr>
              <a:buSzPts val="3959"/>
              <a:buFont typeface="PT Sans Narrow"/>
              <a:buNone/>
            </a:pPr>
            <a:r>
              <a:rPr b="1" i="0" lang="en-US" sz="3959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Selective Route Advertisement</a:t>
            </a: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E.g. Facebook might not want to carry traffic between AT&amp;T and Google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tell AT&amp;T about path to Google 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Don’t tell Google about path to AT&amp;T</a:t>
            </a:r>
          </a:p>
        </p:txBody>
      </p:sp>
      <p:sp>
        <p:nvSpPr>
          <p:cNvPr id="635" name="Shape 635"/>
          <p:cNvSpPr/>
          <p:nvPr/>
        </p:nvSpPr>
        <p:spPr>
          <a:xfrm>
            <a:off x="706967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3780367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6811433" y="281620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8" name="Shape 638"/>
          <p:cNvCxnSpPr/>
          <p:nvPr/>
        </p:nvCxnSpPr>
        <p:spPr>
          <a:xfrm>
            <a:off x="2286000" y="3434268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39" name="Shape 639"/>
          <p:cNvCxnSpPr/>
          <p:nvPr/>
        </p:nvCxnSpPr>
        <p:spPr>
          <a:xfrm>
            <a:off x="5346697" y="3434268"/>
            <a:ext cx="140546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40" name="Shape 640"/>
          <p:cNvSpPr txBox="1"/>
          <p:nvPr/>
        </p:nvSpPr>
        <p:spPr>
          <a:xfrm>
            <a:off x="1085007" y="3249602"/>
            <a:ext cx="7546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933444" y="3249602"/>
            <a:ext cx="12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7096243" y="3249602"/>
            <a:ext cx="94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Export &amp; Selection</a:t>
            </a:r>
          </a:p>
        </p:txBody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Export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Choose which routes to advertise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Determines where AS will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receive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traffic from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Which traffic to carry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Selection</a:t>
            </a: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Choose route advertisements to accept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Determines where AS will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traffic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Export &amp; Selection</a:t>
            </a:r>
          </a:p>
        </p:txBody>
      </p:sp>
      <p:sp>
        <p:nvSpPr>
          <p:cNvPr id="654" name="Shape 654"/>
          <p:cNvSpPr/>
          <p:nvPr/>
        </p:nvSpPr>
        <p:spPr>
          <a:xfrm>
            <a:off x="719191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3792591" y="26243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823657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7" name="Shape 657"/>
          <p:cNvCxnSpPr/>
          <p:nvPr/>
        </p:nvCxnSpPr>
        <p:spPr>
          <a:xfrm>
            <a:off x="2229917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58" name="Shape 658"/>
          <p:cNvCxnSpPr/>
          <p:nvPr/>
        </p:nvCxnSpPr>
        <p:spPr>
          <a:xfrm flipH="1" rot="10800000">
            <a:off x="22177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59" name="Shape 659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</p:txBody>
      </p:sp>
      <p:sp>
        <p:nvSpPr>
          <p:cNvPr id="662" name="Shape 662"/>
          <p:cNvSpPr/>
          <p:nvPr/>
        </p:nvSpPr>
        <p:spPr>
          <a:xfrm>
            <a:off x="6828214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Comcast</a:t>
            </a:r>
          </a:p>
        </p:txBody>
      </p:sp>
      <p:sp>
        <p:nvSpPr>
          <p:cNvPr id="664" name="Shape 664"/>
          <p:cNvSpPr/>
          <p:nvPr/>
        </p:nvSpPr>
        <p:spPr>
          <a:xfrm>
            <a:off x="731317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</p:txBody>
      </p:sp>
      <p:cxnSp>
        <p:nvCxnSpPr>
          <p:cNvPr id="666" name="Shape 666"/>
          <p:cNvCxnSpPr/>
          <p:nvPr/>
        </p:nvCxnSpPr>
        <p:spPr>
          <a:xfrm rot="10800000">
            <a:off x="52911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67" name="Shape 667"/>
          <p:cNvCxnSpPr/>
          <p:nvPr/>
        </p:nvCxnSpPr>
        <p:spPr>
          <a:xfrm flipH="1">
            <a:off x="5257632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668" name="Shape 668"/>
          <p:cNvGrpSpPr/>
          <p:nvPr/>
        </p:nvGrpSpPr>
        <p:grpSpPr>
          <a:xfrm>
            <a:off x="2106115" y="3660884"/>
            <a:ext cx="962423" cy="1037685"/>
            <a:chOff x="2106115" y="3660884"/>
            <a:chExt cx="962423" cy="1037685"/>
          </a:xfrm>
        </p:grpSpPr>
        <p:pic>
          <p:nvPicPr>
            <p:cNvPr descr="documentation.png" id="669" name="Shape 669"/>
            <p:cNvPicPr preferRelativeResize="0"/>
            <p:nvPr/>
          </p:nvPicPr>
          <p:blipFill rotWithShape="1">
            <a:blip r:embed="rId3">
              <a:alphaModFix/>
            </a:blip>
            <a:srcRect b="0" l="0" r="14285" t="0"/>
            <a:stretch/>
          </p:blipFill>
          <p:spPr>
            <a:xfrm>
              <a:off x="2106115" y="3660884"/>
              <a:ext cx="962423" cy="1037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Shape 670"/>
            <p:cNvSpPr/>
            <p:nvPr/>
          </p:nvSpPr>
          <p:spPr>
            <a:xfrm>
              <a:off x="2181257" y="3772398"/>
              <a:ext cx="733493" cy="861070"/>
            </a:xfrm>
            <a:prstGeom prst="roundRect">
              <a:avLst>
                <a:gd fmla="val 16667" name="adj"/>
              </a:avLst>
            </a:prstGeom>
            <a:solidFill>
              <a:srgbClr val="CFD4D9"/>
            </a:solidFill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Stanford this way!</a:t>
              </a:r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2139732" y="1738294"/>
            <a:ext cx="962423" cy="1037685"/>
            <a:chOff x="2139732" y="1738294"/>
            <a:chExt cx="962423" cy="1037685"/>
          </a:xfrm>
        </p:grpSpPr>
        <p:pic>
          <p:nvPicPr>
            <p:cNvPr descr="documentation.png" id="672" name="Shape 672"/>
            <p:cNvPicPr preferRelativeResize="0"/>
            <p:nvPr/>
          </p:nvPicPr>
          <p:blipFill rotWithShape="1">
            <a:blip r:embed="rId3">
              <a:alphaModFix/>
            </a:blip>
            <a:srcRect b="0" l="0" r="14285" t="0"/>
            <a:stretch/>
          </p:blipFill>
          <p:spPr>
            <a:xfrm>
              <a:off x="2139732" y="1738294"/>
              <a:ext cx="962423" cy="1037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3" name="Shape 673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>
                <a:gd fmla="val 16667" name="adj"/>
              </a:avLst>
            </a:prstGeom>
            <a:solidFill>
              <a:srgbClr val="CFD4D9"/>
            </a:solidFill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Stanford this way!</a:t>
              </a:r>
            </a:p>
          </p:txBody>
        </p:sp>
      </p:grpSp>
      <p:cxnSp>
        <p:nvCxnSpPr>
          <p:cNvPr id="674" name="Shape 674"/>
          <p:cNvCxnSpPr>
            <a:stCxn id="654" idx="1"/>
          </p:cNvCxnSpPr>
          <p:nvPr/>
        </p:nvCxnSpPr>
        <p:spPr>
          <a:xfrm rot="10800000">
            <a:off x="91" y="2393523"/>
            <a:ext cx="719100" cy="4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75" name="Shape 675"/>
          <p:cNvCxnSpPr/>
          <p:nvPr/>
        </p:nvCxnSpPr>
        <p:spPr>
          <a:xfrm rot="10800000">
            <a:off x="0" y="4212069"/>
            <a:ext cx="719191" cy="441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76" name="Shape 676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UCB and Facebook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their route to Stanford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2277513" y="1507884"/>
            <a:ext cx="475131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They agree to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AT&amp;T’s traffic to Stanford</a:t>
            </a:r>
          </a:p>
        </p:txBody>
      </p:sp>
      <p:pic>
        <p:nvPicPr>
          <p:cNvPr id="678" name="Shape 6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96617"/>
            <a:ext cx="471347" cy="47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Shape 6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20908"/>
            <a:ext cx="471347" cy="47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Export &amp; Selection</a:t>
            </a:r>
          </a:p>
        </p:txBody>
      </p:sp>
      <p:sp>
        <p:nvSpPr>
          <p:cNvPr id="685" name="Shape 685"/>
          <p:cNvSpPr/>
          <p:nvPr/>
        </p:nvSpPr>
        <p:spPr>
          <a:xfrm>
            <a:off x="719191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3792591" y="26243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6823657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Shape 688"/>
          <p:cNvCxnSpPr/>
          <p:nvPr/>
        </p:nvCxnSpPr>
        <p:spPr>
          <a:xfrm>
            <a:off x="2229917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89" name="Shape 689"/>
          <p:cNvCxnSpPr/>
          <p:nvPr/>
        </p:nvCxnSpPr>
        <p:spPr>
          <a:xfrm flipH="1" rot="10800000">
            <a:off x="22177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90" name="Shape 690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</p:txBody>
      </p:sp>
      <p:sp>
        <p:nvSpPr>
          <p:cNvPr id="693" name="Shape 693"/>
          <p:cNvSpPr/>
          <p:nvPr/>
        </p:nvSpPr>
        <p:spPr>
          <a:xfrm>
            <a:off x="6828214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Comcast</a:t>
            </a:r>
          </a:p>
        </p:txBody>
      </p:sp>
      <p:sp>
        <p:nvSpPr>
          <p:cNvPr id="695" name="Shape 695"/>
          <p:cNvSpPr/>
          <p:nvPr/>
        </p:nvSpPr>
        <p:spPr>
          <a:xfrm>
            <a:off x="731317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</p:txBody>
      </p:sp>
      <p:cxnSp>
        <p:nvCxnSpPr>
          <p:cNvPr id="697" name="Shape 697"/>
          <p:cNvCxnSpPr/>
          <p:nvPr/>
        </p:nvCxnSpPr>
        <p:spPr>
          <a:xfrm rot="10800000">
            <a:off x="52911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698" name="Shape 698"/>
          <p:cNvCxnSpPr/>
          <p:nvPr/>
        </p:nvCxnSpPr>
        <p:spPr>
          <a:xfrm flipH="1">
            <a:off x="5257632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699" name="Shape 699"/>
          <p:cNvGrpSpPr/>
          <p:nvPr/>
        </p:nvGrpSpPr>
        <p:grpSpPr>
          <a:xfrm>
            <a:off x="3319745" y="2064389"/>
            <a:ext cx="962423" cy="1037685"/>
            <a:chOff x="2139732" y="1738294"/>
            <a:chExt cx="962423" cy="1037685"/>
          </a:xfrm>
        </p:grpSpPr>
        <p:pic>
          <p:nvPicPr>
            <p:cNvPr descr="documentation.png" id="700" name="Shape 700"/>
            <p:cNvPicPr preferRelativeResize="0"/>
            <p:nvPr/>
          </p:nvPicPr>
          <p:blipFill rotWithShape="1">
            <a:blip r:embed="rId3">
              <a:alphaModFix/>
            </a:blip>
            <a:srcRect b="0" l="0" r="14285" t="0"/>
            <a:stretch/>
          </p:blipFill>
          <p:spPr>
            <a:xfrm>
              <a:off x="2139732" y="1738294"/>
              <a:ext cx="962423" cy="1037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Shape 701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>
                <a:gd fmla="val 16667" name="adj"/>
              </a:avLst>
            </a:prstGeom>
            <a:solidFill>
              <a:srgbClr val="CFD4D9"/>
            </a:solidFill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Stanford this way!</a:t>
              </a:r>
            </a:p>
          </p:txBody>
        </p:sp>
      </p:grpSp>
      <p:cxnSp>
        <p:nvCxnSpPr>
          <p:cNvPr id="702" name="Shape 702"/>
          <p:cNvCxnSpPr>
            <a:stCxn id="685" idx="1"/>
          </p:cNvCxnSpPr>
          <p:nvPr/>
        </p:nvCxnSpPr>
        <p:spPr>
          <a:xfrm rot="10800000">
            <a:off x="91" y="2393523"/>
            <a:ext cx="719100" cy="4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03" name="Shape 703"/>
          <p:cNvCxnSpPr/>
          <p:nvPr/>
        </p:nvCxnSpPr>
        <p:spPr>
          <a:xfrm rot="10800000">
            <a:off x="0" y="4212069"/>
            <a:ext cx="719191" cy="441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04" name="Shape 704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AT&amp;T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selects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through UC Berkeley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2277513" y="1507948"/>
            <a:ext cx="475131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AT&amp;T might now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send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traffic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to Stanford via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UCB</a:t>
            </a:r>
          </a:p>
        </p:txBody>
      </p:sp>
      <p:pic>
        <p:nvPicPr>
          <p:cNvPr id="706" name="Shape 7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96617"/>
            <a:ext cx="471347" cy="47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Shape 7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20908"/>
            <a:ext cx="471347" cy="47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Export &amp; Selection</a:t>
            </a:r>
          </a:p>
        </p:txBody>
      </p:sp>
      <p:sp>
        <p:nvSpPr>
          <p:cNvPr id="713" name="Shape 713"/>
          <p:cNvSpPr/>
          <p:nvPr/>
        </p:nvSpPr>
        <p:spPr>
          <a:xfrm>
            <a:off x="719191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3792591" y="26243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6823657" y="1738294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Shape 716"/>
          <p:cNvCxnSpPr/>
          <p:nvPr/>
        </p:nvCxnSpPr>
        <p:spPr>
          <a:xfrm>
            <a:off x="2229917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17" name="Shape 717"/>
          <p:cNvCxnSpPr/>
          <p:nvPr/>
        </p:nvCxnSpPr>
        <p:spPr>
          <a:xfrm flipH="1" rot="10800000">
            <a:off x="22177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18" name="Shape 718"/>
          <p:cNvSpPr txBox="1"/>
          <p:nvPr/>
        </p:nvSpPr>
        <p:spPr>
          <a:xfrm>
            <a:off x="731317" y="2171694"/>
            <a:ext cx="1486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</p:txBody>
      </p:sp>
      <p:sp>
        <p:nvSpPr>
          <p:cNvPr id="719" name="Shape 719"/>
          <p:cNvSpPr txBox="1"/>
          <p:nvPr/>
        </p:nvSpPr>
        <p:spPr>
          <a:xfrm>
            <a:off x="4174867" y="3057752"/>
            <a:ext cx="7546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</a:t>
            </a:r>
          </a:p>
        </p:txBody>
      </p:sp>
      <p:sp>
        <p:nvSpPr>
          <p:cNvPr id="720" name="Shape 720"/>
          <p:cNvSpPr txBox="1"/>
          <p:nvPr/>
        </p:nvSpPr>
        <p:spPr>
          <a:xfrm>
            <a:off x="7108467" y="2233003"/>
            <a:ext cx="945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Google</a:t>
            </a:r>
          </a:p>
        </p:txBody>
      </p:sp>
      <p:sp>
        <p:nvSpPr>
          <p:cNvPr id="721" name="Shape 721"/>
          <p:cNvSpPr/>
          <p:nvPr/>
        </p:nvSpPr>
        <p:spPr>
          <a:xfrm>
            <a:off x="6828214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7028831" y="4029861"/>
            <a:ext cx="1114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Comcast</a:t>
            </a:r>
          </a:p>
        </p:txBody>
      </p:sp>
      <p:sp>
        <p:nvSpPr>
          <p:cNvPr id="723" name="Shape 723"/>
          <p:cNvSpPr/>
          <p:nvPr/>
        </p:nvSpPr>
        <p:spPr>
          <a:xfrm>
            <a:off x="731317" y="3535152"/>
            <a:ext cx="1498600" cy="131945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F6C00"/>
            </a:solidFill>
            <a:prstDash val="dash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880164" y="3968552"/>
            <a:ext cx="1213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Facebook</a:t>
            </a:r>
          </a:p>
        </p:txBody>
      </p:sp>
      <p:cxnSp>
        <p:nvCxnSpPr>
          <p:cNvPr id="725" name="Shape 725"/>
          <p:cNvCxnSpPr/>
          <p:nvPr/>
        </p:nvCxnSpPr>
        <p:spPr>
          <a:xfrm rot="10800000">
            <a:off x="5291191" y="3809666"/>
            <a:ext cx="1574800" cy="38288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26" name="Shape 726"/>
          <p:cNvCxnSpPr/>
          <p:nvPr/>
        </p:nvCxnSpPr>
        <p:spPr>
          <a:xfrm flipH="1">
            <a:off x="5257632" y="2233003"/>
            <a:ext cx="1562674" cy="46126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727" name="Shape 727"/>
          <p:cNvGrpSpPr/>
          <p:nvPr/>
        </p:nvGrpSpPr>
        <p:grpSpPr>
          <a:xfrm>
            <a:off x="4809208" y="2064389"/>
            <a:ext cx="962423" cy="1037685"/>
            <a:chOff x="2139732" y="1738294"/>
            <a:chExt cx="962423" cy="1037685"/>
          </a:xfrm>
        </p:grpSpPr>
        <p:pic>
          <p:nvPicPr>
            <p:cNvPr descr="documentation.png" id="728" name="Shape 728"/>
            <p:cNvPicPr preferRelativeResize="0"/>
            <p:nvPr/>
          </p:nvPicPr>
          <p:blipFill rotWithShape="1">
            <a:blip r:embed="rId3">
              <a:alphaModFix/>
            </a:blip>
            <a:srcRect b="0" l="0" r="14285" t="0"/>
            <a:stretch/>
          </p:blipFill>
          <p:spPr>
            <a:xfrm>
              <a:off x="2139732" y="1738294"/>
              <a:ext cx="962423" cy="1037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Shape 729"/>
            <p:cNvSpPr/>
            <p:nvPr/>
          </p:nvSpPr>
          <p:spPr>
            <a:xfrm>
              <a:off x="2214874" y="1849808"/>
              <a:ext cx="733493" cy="861070"/>
            </a:xfrm>
            <a:prstGeom prst="roundRect">
              <a:avLst>
                <a:gd fmla="val 16667" name="adj"/>
              </a:avLst>
            </a:prstGeom>
            <a:solidFill>
              <a:srgbClr val="CFD4D9"/>
            </a:solidFill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0" lIns="0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chemeClr val="accent5"/>
                  </a:solidFill>
                  <a:latin typeface="Calibri"/>
                  <a:ea typeface="Calibri"/>
                  <a:cs typeface="Calibri"/>
                  <a:sym typeface="Calibri"/>
                </a:rPr>
                <a:t>Stanford this way!</a:t>
              </a:r>
            </a:p>
          </p:txBody>
        </p:sp>
      </p:grpSp>
      <p:cxnSp>
        <p:nvCxnSpPr>
          <p:cNvPr id="730" name="Shape 730"/>
          <p:cNvCxnSpPr>
            <a:stCxn id="713" idx="1"/>
          </p:cNvCxnSpPr>
          <p:nvPr/>
        </p:nvCxnSpPr>
        <p:spPr>
          <a:xfrm rot="10800000">
            <a:off x="91" y="2393523"/>
            <a:ext cx="719100" cy="4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31" name="Shape 731"/>
          <p:cNvCxnSpPr/>
          <p:nvPr/>
        </p:nvCxnSpPr>
        <p:spPr>
          <a:xfrm rot="10800000">
            <a:off x="0" y="4212069"/>
            <a:ext cx="719191" cy="4419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2" name="Shape 732"/>
          <p:cNvSpPr txBox="1"/>
          <p:nvPr/>
        </p:nvSpPr>
        <p:spPr>
          <a:xfrm>
            <a:off x="2277513" y="1138616"/>
            <a:ext cx="475131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AT&amp;T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exports 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route to Google only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2277513" y="1507948"/>
            <a:ext cx="475131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Agrees to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carry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Google’s traffic to Stanford, but not Comcast’s</a:t>
            </a: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96617"/>
            <a:ext cx="471347" cy="47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720908"/>
            <a:ext cx="471347" cy="471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220006" y="2208136"/>
            <a:ext cx="8735345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762000" lvl="0" marL="0" marR="0" rtl="0" algn="ctr">
              <a:spcBef>
                <a:spcPts val="0"/>
              </a:spcBef>
              <a:buClr>
                <a:schemeClr val="accent2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Worksheet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Interdomain Routing (BGP)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BGP: Overview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Routing between ASes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 = Autonomous System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“domain”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Independently run network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AT&amp;T, UC Berkeley, Comcast, Google, etc.</a:t>
            </a:r>
          </a:p>
          <a:p>
            <a:pPr indent="-228600" lvl="2" marL="114300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Companies, organizations, ISPs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Interdomain Routing	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ASes are </a:t>
            </a:r>
            <a:r>
              <a:rPr b="1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autonomous</a:t>
            </a: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They want to…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Choose their own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internal routing protocol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to send packets within their domain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Choose their own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external policy</a:t>
            </a: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E.g.: I don’t want to carry traffic directly from Google…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Pick routes </a:t>
            </a: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based on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policies</a:t>
            </a: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Keep policies </a:t>
            </a:r>
            <a:r>
              <a:rPr b="1" i="0" lang="en-US" sz="20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private</a:t>
            </a:r>
          </a:p>
          <a:p>
            <a:pPr indent="-285750" lvl="1" marL="742950" marR="0" rtl="0" algn="l">
              <a:spcBef>
                <a:spcPts val="400"/>
              </a:spcBef>
              <a:buClr>
                <a:srgbClr val="695D4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spcBef>
                <a:spcPts val="0"/>
              </a:spcBef>
              <a:buClr>
                <a:srgbClr val="EF6C00"/>
              </a:buClr>
              <a:buSzPts val="4400"/>
              <a:buFont typeface="PT Sans Narrow"/>
              <a:buNone/>
            </a:pPr>
            <a:r>
              <a:rPr b="1" i="0" lang="en-US" sz="4400" u="none" cap="none" strike="noStrik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Three parts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199" y="1200151"/>
            <a:ext cx="846666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eBGP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Between border routers in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different ASes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Learn about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external routes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iBGP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Between border routers and other routers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within</a:t>
            </a: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 single AS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Routers learn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which border router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use for each external route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rgbClr val="695D46"/>
              </a:buClr>
              <a:buSzPts val="2220"/>
              <a:buFont typeface="Arial"/>
              <a:buChar char="•"/>
            </a:pPr>
            <a:r>
              <a:rPr b="1" i="0" lang="en-US" sz="222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IGP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protocol</a:t>
            </a: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used for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intradomain</a:t>
            </a: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routing (e.g. OSPF).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Shortest path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subnet in the same AS</a:t>
            </a:r>
          </a:p>
          <a:p>
            <a:pPr indent="-228600" lvl="2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Shortest path to </a:t>
            </a:r>
            <a:r>
              <a:rPr b="1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border router </a:t>
            </a: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given external network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Char char="–"/>
            </a:pPr>
            <a:r>
              <a:rPr b="0" i="0" lang="en-US" sz="185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Just a different name for L3 routing as we’ve talked about earlier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70"/>
              </a:spcBef>
              <a:buClr>
                <a:srgbClr val="695D46"/>
              </a:buClr>
              <a:buSzPts val="1850"/>
              <a:buFont typeface="Arial"/>
              <a:buNone/>
            </a:pPr>
            <a:r>
              <a:t/>
            </a:r>
            <a:endParaRPr b="1" i="0" sz="185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635000" lvl="0" marL="0" marR="0" rtl="0" algn="ctr">
              <a:spcBef>
                <a:spcPts val="0"/>
              </a:spcBef>
              <a:buClr>
                <a:schemeClr val="accent2"/>
              </a:buClr>
              <a:buSzPts val="10000"/>
              <a:buFont typeface="Arial"/>
              <a:buNone/>
            </a:pPr>
            <a:r>
              <a:rPr b="1" i="0" lang="en-US" sz="10000" u="none" cap="none" strike="noStrik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The Big Picture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151468" y="3305175"/>
            <a:ext cx="6917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this fit with what we’ve learned so far?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itor.png"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19" y="2741490"/>
            <a:ext cx="781068" cy="78106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843306" y="3588157"/>
            <a:ext cx="224702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i="0" lang="en-US" sz="14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(you)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IP: 1.2.3.4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MAC: 01:0a:00:00:0b:02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1386840" y="733029"/>
            <a:ext cx="4465477" cy="4378281"/>
            <a:chOff x="1386840" y="733029"/>
            <a:chExt cx="4465477" cy="4378281"/>
          </a:xfrm>
        </p:grpSpPr>
        <p:pic>
          <p:nvPicPr>
            <p:cNvPr descr="monitor.png"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1346" y="733029"/>
              <a:ext cx="781068" cy="781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140" name="Shape 1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09440" y="3596623"/>
              <a:ext cx="781068" cy="781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 txBox="1"/>
            <p:nvPr/>
          </p:nvSpPr>
          <p:spPr>
            <a:xfrm>
              <a:off x="4275824" y="4372646"/>
              <a:ext cx="15764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Host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IP: 1.2.3.5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MAC: …</a:t>
              </a: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386840" y="1531729"/>
              <a:ext cx="1576493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Host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IP: 1.2.3.6</a:t>
              </a:r>
            </a:p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MAC: …</a:t>
              </a:r>
            </a:p>
          </p:txBody>
        </p:sp>
        <p:cxnSp>
          <p:nvCxnSpPr>
            <p:cNvPr id="143" name="Shape 143"/>
            <p:cNvCxnSpPr/>
            <p:nvPr/>
          </p:nvCxnSpPr>
          <p:spPr>
            <a:xfrm>
              <a:off x="2243666" y="1380067"/>
              <a:ext cx="648573" cy="64857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44" name="Shape 144"/>
            <p:cNvCxnSpPr/>
            <p:nvPr/>
          </p:nvCxnSpPr>
          <p:spPr>
            <a:xfrm rot="10800000">
              <a:off x="4409441" y="3251184"/>
              <a:ext cx="196426" cy="423349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45" name="Shape 145"/>
          <p:cNvGrpSpPr/>
          <p:nvPr/>
        </p:nvGrpSpPr>
        <p:grpSpPr>
          <a:xfrm>
            <a:off x="1710267" y="1820333"/>
            <a:ext cx="3353804" cy="1642534"/>
            <a:chOff x="1710267" y="1820333"/>
            <a:chExt cx="3353804" cy="1642534"/>
          </a:xfrm>
        </p:grpSpPr>
        <p:sp>
          <p:nvSpPr>
            <p:cNvPr id="146" name="Shape 146"/>
            <p:cNvSpPr/>
            <p:nvPr/>
          </p:nvSpPr>
          <p:spPr>
            <a:xfrm>
              <a:off x="2243666" y="1820333"/>
              <a:ext cx="2820405" cy="1642534"/>
            </a:xfrm>
            <a:prstGeom prst="cloud">
              <a:avLst/>
            </a:prstGeom>
            <a:solidFill>
              <a:srgbClr val="B7FFE7"/>
            </a:solidFill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2553573" y="2387600"/>
              <a:ext cx="22470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rPr b="1"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Subnet (4</a:t>
              </a:r>
              <a:r>
                <a:rPr b="1" baseline="30000"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th</a:t>
              </a:r>
              <a:r>
                <a:rPr b="1"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 floor Soda)</a:t>
              </a:r>
            </a:p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4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1.2.3/24</a:t>
              </a:r>
            </a:p>
          </p:txBody>
        </p:sp>
        <p:cxnSp>
          <p:nvCxnSpPr>
            <p:cNvPr id="148" name="Shape 148"/>
            <p:cNvCxnSpPr/>
            <p:nvPr/>
          </p:nvCxnSpPr>
          <p:spPr>
            <a:xfrm flipH="1" rot="10800000">
              <a:off x="1710267" y="2844800"/>
              <a:ext cx="635000" cy="19473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49" name="Shape 149"/>
          <p:cNvSpPr txBox="1"/>
          <p:nvPr/>
        </p:nvSpPr>
        <p:spPr>
          <a:xfrm>
            <a:off x="2489200" y="236603"/>
            <a:ext cx="3567033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L2: LAN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Destinations are </a:t>
            </a: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 addresses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695D46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Learning switches 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5191760" y="619595"/>
            <a:ext cx="3582901" cy="3163256"/>
            <a:chOff x="5191760" y="619595"/>
            <a:chExt cx="3582901" cy="3163256"/>
          </a:xfrm>
        </p:grpSpPr>
        <p:grpSp>
          <p:nvGrpSpPr>
            <p:cNvPr id="151" name="Shape 151"/>
            <p:cNvGrpSpPr/>
            <p:nvPr/>
          </p:nvGrpSpPr>
          <p:grpSpPr>
            <a:xfrm>
              <a:off x="5191760" y="619595"/>
              <a:ext cx="3582901" cy="3163256"/>
              <a:chOff x="5191760" y="619595"/>
              <a:chExt cx="3582901" cy="3163256"/>
            </a:xfrm>
          </p:grpSpPr>
          <p:grpSp>
            <p:nvGrpSpPr>
              <p:cNvPr id="152" name="Shape 152"/>
              <p:cNvGrpSpPr/>
              <p:nvPr/>
            </p:nvGrpSpPr>
            <p:grpSpPr>
              <a:xfrm>
                <a:off x="5191760" y="619595"/>
                <a:ext cx="3582901" cy="3163256"/>
                <a:chOff x="5191760" y="619595"/>
                <a:chExt cx="3582901" cy="3163256"/>
              </a:xfrm>
            </p:grpSpPr>
            <p:cxnSp>
              <p:nvCxnSpPr>
                <p:cNvPr id="153" name="Shape 153"/>
                <p:cNvCxnSpPr/>
                <p:nvPr/>
              </p:nvCxnSpPr>
              <p:spPr>
                <a:xfrm flipH="1" rot="10800000">
                  <a:off x="5191760" y="1159933"/>
                  <a:ext cx="1132840" cy="111046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54" name="Shape 154"/>
                <p:cNvCxnSpPr/>
                <p:nvPr/>
              </p:nvCxnSpPr>
              <p:spPr>
                <a:xfrm>
                  <a:off x="6525502" y="1278467"/>
                  <a:ext cx="798165" cy="1463023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55" name="Shape 155"/>
                <p:cNvCxnSpPr/>
                <p:nvPr/>
              </p:nvCxnSpPr>
              <p:spPr>
                <a:xfrm>
                  <a:off x="5191760" y="2472267"/>
                  <a:ext cx="2038773" cy="41483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156" name="Shape 156"/>
                <p:cNvSpPr/>
                <p:nvPr/>
              </p:nvSpPr>
              <p:spPr>
                <a:xfrm>
                  <a:off x="6923435" y="2887097"/>
                  <a:ext cx="1851226" cy="895754"/>
                </a:xfrm>
                <a:prstGeom prst="cloud">
                  <a:avLst/>
                </a:prstGeom>
                <a:solidFill>
                  <a:srgbClr val="B7FFE7"/>
                </a:solidFill>
                <a:ln cap="flat" cmpd="sng" w="28575">
                  <a:solidFill>
                    <a:schemeClr val="accent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6525502" y="619595"/>
                  <a:ext cx="1851226" cy="895754"/>
                </a:xfrm>
                <a:prstGeom prst="cloud">
                  <a:avLst/>
                </a:prstGeom>
                <a:solidFill>
                  <a:srgbClr val="B7FFE7"/>
                </a:solidFill>
                <a:ln cap="flat" cmpd="sng" w="28575">
                  <a:solidFill>
                    <a:schemeClr val="accent6"/>
                  </a:solidFill>
                  <a:prstDash val="solid"/>
                  <a:round/>
                  <a:headEnd len="med" w="med" type="none"/>
                  <a:tailEnd len="med" w="med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descr="router.png" id="158" name="Shape 15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163734" y="905086"/>
                  <a:ext cx="766457" cy="5084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router.png" id="159" name="Shape 15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082591" y="2693247"/>
                  <a:ext cx="766457" cy="5084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0" name="Shape 160"/>
              <p:cNvSpPr/>
              <p:nvPr/>
            </p:nvSpPr>
            <p:spPr>
              <a:xfrm>
                <a:off x="6842481" y="788266"/>
                <a:ext cx="14173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7165025" y="3087155"/>
                <a:ext cx="137120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4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sp>
          <p:nvSpPr>
            <p:cNvPr id="162" name="Shape 162"/>
            <p:cNvSpPr txBox="1"/>
            <p:nvPr/>
          </p:nvSpPr>
          <p:spPr>
            <a:xfrm>
              <a:off x="5654057" y="649766"/>
              <a:ext cx="1742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2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Default gateway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6304" y="2422156"/>
              <a:ext cx="1742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2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Default gateway</a:t>
              </a: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4192626" y="1821520"/>
            <a:ext cx="1742889" cy="819653"/>
            <a:chOff x="4192626" y="1821520"/>
            <a:chExt cx="1742889" cy="819653"/>
          </a:xfrm>
        </p:grpSpPr>
        <p:pic>
          <p:nvPicPr>
            <p:cNvPr descr="router.png" id="165" name="Shape 1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05867" y="2132753"/>
              <a:ext cx="766457" cy="5084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Shape 166"/>
            <p:cNvSpPr txBox="1"/>
            <p:nvPr/>
          </p:nvSpPr>
          <p:spPr>
            <a:xfrm>
              <a:off x="4192626" y="1821520"/>
              <a:ext cx="17428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1" lang="en-US" sz="1200">
                  <a:solidFill>
                    <a:srgbClr val="695D46"/>
                  </a:solidFill>
                  <a:latin typeface="Open Sans"/>
                  <a:ea typeface="Open Sans"/>
                  <a:cs typeface="Open Sans"/>
                  <a:sym typeface="Open Sans"/>
                </a:rPr>
                <a:t>Default gateway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8581754" y="4774168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LAN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4792012" y="2770282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Shape 173"/>
          <p:cNvCxnSpPr/>
          <p:nvPr/>
        </p:nvCxnSpPr>
        <p:spPr>
          <a:xfrm flipH="1">
            <a:off x="3680631" y="3127190"/>
            <a:ext cx="1064787" cy="52435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4" name="Shape 174"/>
          <p:cNvCxnSpPr/>
          <p:nvPr/>
        </p:nvCxnSpPr>
        <p:spPr>
          <a:xfrm>
            <a:off x="2285461" y="2053050"/>
            <a:ext cx="906389" cy="54169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75" name="Shape 175"/>
          <p:cNvGrpSpPr/>
          <p:nvPr/>
        </p:nvGrpSpPr>
        <p:grpSpPr>
          <a:xfrm>
            <a:off x="506320" y="1957756"/>
            <a:ext cx="4467433" cy="2728822"/>
            <a:chOff x="506320" y="1957756"/>
            <a:chExt cx="4467433" cy="2728822"/>
          </a:xfrm>
        </p:grpSpPr>
        <p:pic>
          <p:nvPicPr>
            <p:cNvPr descr="monitor.png" id="176" name="Shape 1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6320" y="3942352"/>
              <a:ext cx="442916" cy="442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177" name="Shape 1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6168" y="27781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onitor.png" id="178" name="Shape 1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6249" y="4246675"/>
              <a:ext cx="439903" cy="43990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9" name="Shape 179"/>
            <p:cNvCxnSpPr/>
            <p:nvPr/>
          </p:nvCxnSpPr>
          <p:spPr>
            <a:xfrm>
              <a:off x="1267118" y="3127190"/>
              <a:ext cx="365280" cy="36528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80" name="Shape 180"/>
            <p:cNvCxnSpPr/>
            <p:nvPr/>
          </p:nvCxnSpPr>
          <p:spPr>
            <a:xfrm rot="10800000">
              <a:off x="2366250" y="4052122"/>
              <a:ext cx="110628" cy="2384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181" name="Shape 181"/>
            <p:cNvGrpSpPr/>
            <p:nvPr/>
          </p:nvGrpSpPr>
          <p:grpSpPr>
            <a:xfrm>
              <a:off x="949946" y="3381774"/>
              <a:ext cx="1856911" cy="820419"/>
              <a:chOff x="1710267" y="1820333"/>
              <a:chExt cx="3717662" cy="1642534"/>
            </a:xfrm>
          </p:grpSpPr>
          <p:sp>
            <p:nvSpPr>
              <p:cNvPr id="182" name="Shape 182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Shape 183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1.2.3/24</a:t>
                </a:r>
              </a:p>
            </p:txBody>
          </p:sp>
          <p:cxnSp>
            <p:nvCxnSpPr>
              <p:cNvPr id="184" name="Shape 184"/>
              <p:cNvCxnSpPr/>
              <p:nvPr/>
            </p:nvCxnSpPr>
            <p:spPr>
              <a:xfrm flipH="1" rot="10800000">
                <a:off x="1710267" y="2844800"/>
                <a:ext cx="635000" cy="19473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000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185" name="Shape 185"/>
            <p:cNvGrpSpPr/>
            <p:nvPr/>
          </p:nvGrpSpPr>
          <p:grpSpPr>
            <a:xfrm>
              <a:off x="2953682" y="1957756"/>
              <a:ext cx="1742889" cy="820419"/>
              <a:chOff x="1938547" y="1820333"/>
              <a:chExt cx="3489382" cy="1642534"/>
            </a:xfrm>
          </p:grpSpPr>
          <p:sp>
            <p:nvSpPr>
              <p:cNvPr id="186" name="Shape 186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Shape 187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3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rd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1.2.4/24</a:t>
                </a:r>
              </a:p>
            </p:txBody>
          </p:sp>
        </p:grpSp>
        <p:grpSp>
          <p:nvGrpSpPr>
            <p:cNvPr id="188" name="Shape 188"/>
            <p:cNvGrpSpPr/>
            <p:nvPr/>
          </p:nvGrpSpPr>
          <p:grpSpPr>
            <a:xfrm>
              <a:off x="3230864" y="3611467"/>
              <a:ext cx="1742889" cy="820419"/>
              <a:chOff x="1938547" y="1820333"/>
              <a:chExt cx="3489382" cy="1642534"/>
            </a:xfrm>
          </p:grpSpPr>
          <p:sp>
            <p:nvSpPr>
              <p:cNvPr id="189" name="Shape 189"/>
              <p:cNvSpPr/>
              <p:nvPr/>
            </p:nvSpPr>
            <p:spPr>
              <a:xfrm>
                <a:off x="2243666" y="1820333"/>
                <a:ext cx="2820405" cy="1642534"/>
              </a:xfrm>
              <a:prstGeom prst="cloud">
                <a:avLst/>
              </a:prstGeom>
              <a:solidFill>
                <a:srgbClr val="B7FFE7"/>
              </a:solidFill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Shape 190"/>
              <p:cNvSpPr txBox="1"/>
              <p:nvPr/>
            </p:nvSpPr>
            <p:spPr>
              <a:xfrm>
                <a:off x="1938547" y="2171349"/>
                <a:ext cx="3489382" cy="924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r>
                  <a:rPr b="1" baseline="30000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th</a:t>
                </a:r>
                <a:r>
                  <a:rPr b="1"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 floor Soda</a:t>
                </a:r>
              </a:p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rPr lang="en-US" sz="1200">
                    <a:solidFill>
                      <a:srgbClr val="695D46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1.2.5/24</a:t>
                </a:r>
              </a:p>
            </p:txBody>
          </p:sp>
        </p:grpSp>
        <p:cxnSp>
          <p:nvCxnSpPr>
            <p:cNvPr id="191" name="Shape 191"/>
            <p:cNvCxnSpPr>
              <a:stCxn id="192" idx="0"/>
            </p:cNvCxnSpPr>
            <p:nvPr/>
          </p:nvCxnSpPr>
          <p:spPr>
            <a:xfrm flipH="1">
              <a:off x="2523750" y="2431364"/>
              <a:ext cx="668100" cy="1154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3" name="Shape 193"/>
            <p:cNvCxnSpPr>
              <a:stCxn id="192" idx="0"/>
            </p:cNvCxnSpPr>
            <p:nvPr/>
          </p:nvCxnSpPr>
          <p:spPr>
            <a:xfrm>
              <a:off x="3191850" y="2431364"/>
              <a:ext cx="488700" cy="13131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94" name="Shape 194"/>
            <p:cNvCxnSpPr/>
            <p:nvPr/>
          </p:nvCxnSpPr>
          <p:spPr>
            <a:xfrm>
              <a:off x="2476878" y="3557101"/>
              <a:ext cx="1157002" cy="94441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pic>
          <p:nvPicPr>
            <p:cNvPr descr="router.png" id="192" name="Shape 1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00433" y="2431364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195" name="Shape 19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5461" y="3396958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outer.png" id="196" name="Shape 19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4304" y="3560676"/>
              <a:ext cx="382833" cy="253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7" name="Shape 197"/>
          <p:cNvCxnSpPr>
            <a:endCxn id="195" idx="0"/>
          </p:cNvCxnSpPr>
          <p:nvPr/>
        </p:nvCxnSpPr>
        <p:spPr>
          <a:xfrm>
            <a:off x="2222177" y="1957858"/>
            <a:ext cx="254700" cy="14391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8" name="Shape 198"/>
          <p:cNvCxnSpPr/>
          <p:nvPr/>
        </p:nvCxnSpPr>
        <p:spPr>
          <a:xfrm>
            <a:off x="4600595" y="1407328"/>
            <a:ext cx="191417" cy="159257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Shape 199"/>
          <p:cNvCxnSpPr/>
          <p:nvPr/>
        </p:nvCxnSpPr>
        <p:spPr>
          <a:xfrm flipH="1">
            <a:off x="2222232" y="1407328"/>
            <a:ext cx="2378363" cy="550428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0" name="Shape 200"/>
          <p:cNvSpPr/>
          <p:nvPr/>
        </p:nvSpPr>
        <p:spPr>
          <a:xfrm>
            <a:off x="1380739" y="1496291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871423" y="741737"/>
            <a:ext cx="1142890" cy="665591"/>
          </a:xfrm>
          <a:prstGeom prst="cloud">
            <a:avLst/>
          </a:prstGeom>
          <a:solidFill>
            <a:srgbClr val="B7FFE7"/>
          </a:solidFill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uter.png"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0815" y="195775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9179" y="1280036"/>
            <a:ext cx="382833" cy="253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er.png"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0595" y="2999898"/>
            <a:ext cx="382833" cy="2539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6129867" y="633705"/>
            <a:ext cx="2872787" cy="135421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L3: Intradomain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695D46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Destinations are </a:t>
            </a:r>
            <a:r>
              <a:rPr b="1" lang="en-US" sz="16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IP addresses</a:t>
            </a:r>
          </a:p>
          <a:p>
            <a:pPr indent="-285750" lvl="0" marL="285750" marR="0" rtl="0" algn="l">
              <a:spcBef>
                <a:spcPts val="0"/>
              </a:spcBef>
              <a:buClr>
                <a:srgbClr val="695D46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IGP</a:t>
            </a:r>
            <a:r>
              <a:rPr lang="en-US" sz="1600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: exchange info about paths to local destinations</a:t>
            </a:r>
          </a:p>
          <a:p>
            <a:pPr indent="-285750" lvl="1" marL="742950" marR="0" rtl="0" algn="l">
              <a:spcBef>
                <a:spcPts val="0"/>
              </a:spcBef>
              <a:buClr>
                <a:srgbClr val="695D46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695D46"/>
                </a:solidFill>
                <a:latin typeface="Calibri"/>
                <a:ea typeface="Calibri"/>
                <a:cs typeface="Calibri"/>
                <a:sym typeface="Calibri"/>
              </a:rPr>
              <a:t>DV routing and friends</a:t>
            </a:r>
          </a:p>
        </p:txBody>
      </p:sp>
      <p:sp>
        <p:nvSpPr>
          <p:cNvPr id="206" name="Shape 206"/>
          <p:cNvSpPr/>
          <p:nvPr/>
        </p:nvSpPr>
        <p:spPr>
          <a:xfrm>
            <a:off x="226154" y="556759"/>
            <a:ext cx="5836504" cy="434968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837532" y="170029"/>
            <a:ext cx="2656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Domain (AS)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837532" y="556759"/>
            <a:ext cx="21629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UC Berkeley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IP prefix: 1.2/16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7150658" y="4773936"/>
            <a:ext cx="1993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WAN: </a:t>
            </a:r>
            <a:r>
              <a:rPr b="1" lang="en-US" sz="1800" u="sng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Intra</a:t>
            </a:r>
            <a:r>
              <a:rPr b="1" lang="en-US" sz="1800">
                <a:solidFill>
                  <a:srgbClr val="EF6C00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