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7" r:id="rId2"/>
    <p:sldId id="258" r:id="rId3"/>
    <p:sldId id="295" r:id="rId4"/>
    <p:sldId id="293" r:id="rId5"/>
    <p:sldId id="259" r:id="rId6"/>
    <p:sldId id="262" r:id="rId7"/>
    <p:sldId id="263" r:id="rId8"/>
    <p:sldId id="261" r:id="rId9"/>
    <p:sldId id="264" r:id="rId10"/>
    <p:sldId id="265" r:id="rId11"/>
    <p:sldId id="269" r:id="rId12"/>
    <p:sldId id="270" r:id="rId13"/>
    <p:sldId id="273" r:id="rId14"/>
    <p:sldId id="275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8" r:id="rId23"/>
    <p:sldId id="285" r:id="rId24"/>
    <p:sldId id="286" r:id="rId25"/>
    <p:sldId id="287" r:id="rId26"/>
    <p:sldId id="289" r:id="rId27"/>
    <p:sldId id="290" r:id="rId28"/>
    <p:sldId id="291" r:id="rId29"/>
    <p:sldId id="292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4D9"/>
    <a:srgbClr val="C42CA7"/>
    <a:srgbClr val="4DB6AC"/>
    <a:srgbClr val="EF6C00"/>
    <a:srgbClr val="B3D5B5"/>
    <a:srgbClr val="AA1717"/>
    <a:srgbClr val="E55D28"/>
    <a:srgbClr val="F3DCBA"/>
    <a:srgbClr val="B3A77D"/>
    <a:srgbClr val="695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32" autoAdjust="0"/>
    <p:restoredTop sz="95701" autoAdjust="0"/>
  </p:normalViewPr>
  <p:slideViewPr>
    <p:cSldViewPr snapToGrid="0" snapToObjects="1">
      <p:cViewPr varScale="1">
        <p:scale>
          <a:sx n="111" d="100"/>
          <a:sy n="111" d="100"/>
        </p:scale>
        <p:origin x="326" y="67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215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0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75D8F-F2C6-2C4F-B383-FE4BF4C10A97}" type="datetime1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AE5C0-C7D8-6847-954E-397D12A4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531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14A71-7442-3C4E-A435-2BC44299A0C8}" type="datetime1">
              <a:rPr lang="en-US" smtClean="0"/>
              <a:t>11/14/2017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A15BD-7F48-1A45-88E2-CD63D7EDA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1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4346"/>
            <a:ext cx="7772400" cy="745992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64038" y="2711450"/>
            <a:ext cx="5813188" cy="39569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CS 168 – Fall 2016 – Section 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7093-1BEB-5947-9E07-61D3EBE8911A}" type="datetime1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3722904"/>
            <a:ext cx="8229600" cy="0"/>
          </a:xfrm>
          <a:prstGeom prst="line">
            <a:avLst/>
          </a:prstGeom>
          <a:ln w="127000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488704"/>
            <a:ext cx="8229600" cy="0"/>
          </a:xfrm>
          <a:prstGeom prst="line">
            <a:avLst/>
          </a:prstGeom>
          <a:ln w="127000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57200" y="1603004"/>
            <a:ext cx="8229600" cy="0"/>
          </a:xfrm>
          <a:prstGeom prst="line">
            <a:avLst/>
          </a:prstGeom>
          <a:ln w="28575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457200" y="3605957"/>
            <a:ext cx="8229600" cy="0"/>
          </a:xfrm>
          <a:prstGeom prst="line">
            <a:avLst/>
          </a:prstGeom>
          <a:ln w="28575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081214" y="2909296"/>
            <a:ext cx="582824" cy="0"/>
          </a:xfrm>
          <a:prstGeom prst="line">
            <a:avLst/>
          </a:prstGeom>
          <a:ln w="127000" cmpd="sng">
            <a:solidFill>
              <a:schemeClr val="accent3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7480987" y="2902841"/>
            <a:ext cx="582824" cy="0"/>
          </a:xfrm>
          <a:prstGeom prst="line">
            <a:avLst/>
          </a:prstGeom>
          <a:ln w="127000" cmpd="sng">
            <a:solidFill>
              <a:schemeClr val="accent3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61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5A2E-E0D2-C042-B2D5-4E9815B5BF1D}" type="datetime1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4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0D31-C5D6-F542-A882-6398D64DCC0C}" type="datetime1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1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3FE0-D495-2A4B-B519-2D5543C39631}" type="datetime1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118865"/>
            <a:ext cx="9144000" cy="0"/>
          </a:xfrm>
          <a:prstGeom prst="line">
            <a:avLst/>
          </a:prstGeom>
          <a:ln w="127000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32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180035"/>
            <a:ext cx="7772400" cy="1125140"/>
          </a:xfrm>
        </p:spPr>
        <p:txBody>
          <a:bodyPr anchor="b">
            <a:noAutofit/>
          </a:bodyPr>
          <a:lstStyle>
            <a:lvl1pPr marL="0" indent="0" algn="ctr">
              <a:buNone/>
              <a:defRPr sz="12000" b="1">
                <a:solidFill>
                  <a:schemeClr val="accent2"/>
                </a:solidFill>
                <a:latin typeface="PT Sans Narrow"/>
                <a:cs typeface="PT Sans Narrow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Big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F4BC-9A7F-2545-8BED-49BB6981D50F}" type="datetime1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4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35D8-2255-054B-9A50-8781887FA3EE}" type="datetime1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3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B5C0-612A-D545-9C1C-D222B12DB2D0}" type="datetime1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7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6A56-3099-5842-9EF7-AAEDCA50CFE5}" type="datetime1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3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880F-021C-1D41-9C80-1D8B2BC2EF3F}" type="datetime1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9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42D1-3661-2848-AF2A-1DC79D7B3521}" type="datetime1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0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D9B2-9044-7945-8F0A-42D47F54DEB7}" type="datetime1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6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E6A2B-20B0-7F4E-8D06-140750EE6923}" type="datetime1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2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EF6C00"/>
          </a:solidFill>
          <a:latin typeface="PT Sans Narrow"/>
          <a:ea typeface="+mj-ea"/>
          <a:cs typeface="PT Sans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695D46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695D46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695D46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695D46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695D46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BGP - Part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 168 – Fall </a:t>
            </a:r>
            <a:r>
              <a:rPr lang="en-US" dirty="0" smtClean="0"/>
              <a:t>2017 </a:t>
            </a:r>
            <a:r>
              <a:rPr lang="en-US" dirty="0"/>
              <a:t>– Section 11</a:t>
            </a:r>
          </a:p>
        </p:txBody>
      </p:sp>
    </p:spTree>
    <p:extLst>
      <p:ext uri="{BB962C8B-B14F-4D97-AF65-F5344CB8AC3E}">
        <p14:creationId xmlns:p14="http://schemas.microsoft.com/office/powerpoint/2010/main" val="1008829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/>
          <p:nvPr/>
        </p:nvCxnSpPr>
        <p:spPr>
          <a:xfrm flipV="1">
            <a:off x="4600595" y="878636"/>
            <a:ext cx="1166322" cy="5286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51" idx="0"/>
          </p:cNvCxnSpPr>
          <p:nvPr/>
        </p:nvCxnSpPr>
        <p:spPr>
          <a:xfrm flipH="1">
            <a:off x="4792012" y="2348829"/>
            <a:ext cx="1061888" cy="65106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4600595" y="1401385"/>
            <a:ext cx="1253305" cy="81095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523629" y="2212340"/>
            <a:ext cx="3243288" cy="134476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Cloud 54"/>
          <p:cNvSpPr/>
          <p:nvPr/>
        </p:nvSpPr>
        <p:spPr>
          <a:xfrm>
            <a:off x="4792012" y="2770282"/>
            <a:ext cx="1142890" cy="665591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3680631" y="3127190"/>
            <a:ext cx="1064787" cy="52435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285461" y="2053050"/>
            <a:ext cx="906389" cy="54169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506320" y="1957756"/>
            <a:ext cx="4467433" cy="2729527"/>
            <a:chOff x="506320" y="1957756"/>
            <a:chExt cx="4467433" cy="2729527"/>
          </a:xfrm>
        </p:grpSpPr>
        <p:pic>
          <p:nvPicPr>
            <p:cNvPr id="3" name="Picture 2" descr="monito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320" y="3942352"/>
              <a:ext cx="443626" cy="443626"/>
            </a:xfrm>
            <a:prstGeom prst="rect">
              <a:avLst/>
            </a:prstGeom>
          </p:spPr>
        </p:pic>
        <p:pic>
          <p:nvPicPr>
            <p:cNvPr id="12" name="Picture 11" descr="monito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168" y="2778175"/>
              <a:ext cx="440608" cy="440608"/>
            </a:xfrm>
            <a:prstGeom prst="rect">
              <a:avLst/>
            </a:prstGeom>
          </p:spPr>
        </p:pic>
        <p:pic>
          <p:nvPicPr>
            <p:cNvPr id="13" name="Picture 12" descr="monito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249" y="4246675"/>
              <a:ext cx="440608" cy="440608"/>
            </a:xfrm>
            <a:prstGeom prst="rect">
              <a:avLst/>
            </a:prstGeom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1267118" y="3127190"/>
              <a:ext cx="365280" cy="36528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2366250" y="4052122"/>
              <a:ext cx="110628" cy="238433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949946" y="3381774"/>
              <a:ext cx="1856911" cy="820419"/>
              <a:chOff x="1710267" y="1820333"/>
              <a:chExt cx="3717662" cy="1642534"/>
            </a:xfrm>
          </p:grpSpPr>
          <p:sp>
            <p:nvSpPr>
              <p:cNvPr id="7" name="Cloud 6"/>
              <p:cNvSpPr/>
              <p:nvPr/>
            </p:nvSpPr>
            <p:spPr>
              <a:xfrm>
                <a:off x="2243666" y="1820333"/>
                <a:ext cx="2820405" cy="1642534"/>
              </a:xfrm>
              <a:prstGeom prst="cloud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mpd="sng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938547" y="2171349"/>
                <a:ext cx="3489382" cy="924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4</a:t>
                </a:r>
                <a:r>
                  <a:rPr lang="en-US" sz="1200" b="1" baseline="30000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th</a:t>
                </a:r>
                <a:r>
                  <a:rPr lang="en-US" sz="1200" b="1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 floor Soda</a:t>
                </a:r>
              </a:p>
              <a:p>
                <a:pPr algn="ctr"/>
                <a:r>
                  <a:rPr lang="en-US" sz="1200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1.2.3/24</a:t>
                </a: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flipV="1">
                <a:off x="1710267" y="2844800"/>
                <a:ext cx="635000" cy="19473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53682" y="1957756"/>
              <a:ext cx="1742889" cy="820419"/>
              <a:chOff x="1938547" y="1820333"/>
              <a:chExt cx="3489382" cy="1642534"/>
            </a:xfrm>
          </p:grpSpPr>
          <p:sp>
            <p:nvSpPr>
              <p:cNvPr id="30" name="Cloud 29"/>
              <p:cNvSpPr/>
              <p:nvPr/>
            </p:nvSpPr>
            <p:spPr>
              <a:xfrm>
                <a:off x="2243666" y="1820333"/>
                <a:ext cx="2820405" cy="1642534"/>
              </a:xfrm>
              <a:prstGeom prst="cloud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mpd="sng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938547" y="2171349"/>
                <a:ext cx="3489382" cy="924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3</a:t>
                </a:r>
                <a:r>
                  <a:rPr lang="en-US" sz="1200" b="1" baseline="30000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rd</a:t>
                </a:r>
                <a:r>
                  <a:rPr lang="en-US" sz="1200" b="1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 floor Soda</a:t>
                </a:r>
              </a:p>
              <a:p>
                <a:pPr algn="ctr"/>
                <a:r>
                  <a:rPr lang="en-US" sz="1200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1.2.4/24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3230864" y="3611467"/>
              <a:ext cx="1742889" cy="820419"/>
              <a:chOff x="1938547" y="1820333"/>
              <a:chExt cx="3489382" cy="1642534"/>
            </a:xfrm>
          </p:grpSpPr>
          <p:sp>
            <p:nvSpPr>
              <p:cNvPr id="39" name="Cloud 38"/>
              <p:cNvSpPr/>
              <p:nvPr/>
            </p:nvSpPr>
            <p:spPr>
              <a:xfrm>
                <a:off x="2243666" y="1820333"/>
                <a:ext cx="2820405" cy="1642534"/>
              </a:xfrm>
              <a:prstGeom prst="cloud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mpd="sng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938547" y="2171349"/>
                <a:ext cx="3489382" cy="924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7</a:t>
                </a:r>
                <a:r>
                  <a:rPr lang="en-US" sz="1200" b="1" baseline="30000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th</a:t>
                </a:r>
                <a:r>
                  <a:rPr lang="en-US" sz="1200" b="1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  floor Soda</a:t>
                </a:r>
              </a:p>
              <a:p>
                <a:pPr algn="ctr"/>
                <a:r>
                  <a:rPr lang="en-US" sz="1200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1.2.5/24</a:t>
                </a:r>
              </a:p>
            </p:txBody>
          </p:sp>
        </p:grpSp>
        <p:cxnSp>
          <p:nvCxnSpPr>
            <p:cNvPr id="17" name="Straight Connector 16"/>
            <p:cNvCxnSpPr>
              <a:stCxn id="35" idx="0"/>
            </p:cNvCxnSpPr>
            <p:nvPr/>
          </p:nvCxnSpPr>
          <p:spPr>
            <a:xfrm flipH="1">
              <a:off x="2523629" y="2431364"/>
              <a:ext cx="668221" cy="115398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35" idx="0"/>
            </p:cNvCxnSpPr>
            <p:nvPr/>
          </p:nvCxnSpPr>
          <p:spPr>
            <a:xfrm>
              <a:off x="3191850" y="2431364"/>
              <a:ext cx="488781" cy="131306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476878" y="3557101"/>
              <a:ext cx="1157002" cy="94441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pic>
          <p:nvPicPr>
            <p:cNvPr id="35" name="Picture 34" descr="rout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0433" y="2431364"/>
              <a:ext cx="382833" cy="254584"/>
            </a:xfrm>
            <a:prstGeom prst="rect">
              <a:avLst/>
            </a:prstGeom>
          </p:spPr>
        </p:pic>
        <p:pic>
          <p:nvPicPr>
            <p:cNvPr id="25" name="Picture 24" descr="rout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5461" y="3396958"/>
              <a:ext cx="382833" cy="254584"/>
            </a:xfrm>
            <a:prstGeom prst="rect">
              <a:avLst/>
            </a:prstGeom>
          </p:spPr>
        </p:pic>
        <p:pic>
          <p:nvPicPr>
            <p:cNvPr id="46" name="Picture 45" descr="rout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4304" y="3560676"/>
              <a:ext cx="382833" cy="254584"/>
            </a:xfrm>
            <a:prstGeom prst="rect">
              <a:avLst/>
            </a:prstGeom>
          </p:spPr>
        </p:pic>
      </p:grpSp>
      <p:cxnSp>
        <p:nvCxnSpPr>
          <p:cNvPr id="59" name="Straight Connector 58"/>
          <p:cNvCxnSpPr>
            <a:stCxn id="50" idx="0"/>
            <a:endCxn id="25" idx="0"/>
          </p:cNvCxnSpPr>
          <p:nvPr/>
        </p:nvCxnSpPr>
        <p:spPr>
          <a:xfrm>
            <a:off x="2222232" y="1957756"/>
            <a:ext cx="254646" cy="143920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51" idx="0"/>
          </p:cNvCxnSpPr>
          <p:nvPr/>
        </p:nvCxnSpPr>
        <p:spPr>
          <a:xfrm>
            <a:off x="4600595" y="1407328"/>
            <a:ext cx="191417" cy="159257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50" idx="0"/>
          </p:cNvCxnSpPr>
          <p:nvPr/>
        </p:nvCxnSpPr>
        <p:spPr>
          <a:xfrm flipH="1">
            <a:off x="2222232" y="1407328"/>
            <a:ext cx="2378363" cy="55042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Cloud 52"/>
          <p:cNvSpPr/>
          <p:nvPr/>
        </p:nvSpPr>
        <p:spPr>
          <a:xfrm>
            <a:off x="1380739" y="1496291"/>
            <a:ext cx="1142890" cy="665591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loud 53"/>
          <p:cNvSpPr/>
          <p:nvPr/>
        </p:nvSpPr>
        <p:spPr>
          <a:xfrm>
            <a:off x="3871423" y="741737"/>
            <a:ext cx="1142890" cy="665591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15" y="1957756"/>
            <a:ext cx="382833" cy="254584"/>
          </a:xfrm>
          <a:prstGeom prst="rect">
            <a:avLst/>
          </a:prstGeom>
        </p:spPr>
      </p:pic>
      <p:pic>
        <p:nvPicPr>
          <p:cNvPr id="52" name="Picture 51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179" y="1280036"/>
            <a:ext cx="382833" cy="254584"/>
          </a:xfrm>
          <a:prstGeom prst="rect">
            <a:avLst/>
          </a:prstGeom>
        </p:spPr>
      </p:pic>
      <p:pic>
        <p:nvPicPr>
          <p:cNvPr id="51" name="Picture 50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95" y="2999898"/>
            <a:ext cx="382833" cy="254584"/>
          </a:xfrm>
          <a:prstGeom prst="rect">
            <a:avLst/>
          </a:prstGeom>
        </p:spPr>
      </p:pic>
      <p:sp>
        <p:nvSpPr>
          <p:cNvPr id="69" name="Rounded Rectangle 68"/>
          <p:cNvSpPr/>
          <p:nvPr/>
        </p:nvSpPr>
        <p:spPr>
          <a:xfrm>
            <a:off x="226154" y="556759"/>
            <a:ext cx="5836504" cy="4349683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37533" y="170030"/>
            <a:ext cx="1639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95D46"/>
                </a:solidFill>
                <a:latin typeface="Open Sans"/>
                <a:cs typeface="Open Sans"/>
              </a:rPr>
              <a:t>Domain (AS) </a:t>
            </a:r>
          </a:p>
          <a:p>
            <a:endParaRPr lang="en-US" dirty="0">
              <a:solidFill>
                <a:srgbClr val="695D46"/>
              </a:solidFill>
              <a:latin typeface="Open Sans"/>
              <a:cs typeface="Open San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37532" y="556759"/>
            <a:ext cx="2162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UC Berkeley</a:t>
            </a:r>
          </a:p>
          <a:p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IP prefix: 1.2/16</a:t>
            </a:r>
          </a:p>
          <a:p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5526058" y="170029"/>
            <a:ext cx="4406938" cy="4651779"/>
            <a:chOff x="5526058" y="170029"/>
            <a:chExt cx="4406938" cy="4651779"/>
          </a:xfrm>
        </p:grpSpPr>
        <p:grpSp>
          <p:nvGrpSpPr>
            <p:cNvPr id="38" name="Group 37"/>
            <p:cNvGrpSpPr/>
            <p:nvPr/>
          </p:nvGrpSpPr>
          <p:grpSpPr>
            <a:xfrm>
              <a:off x="5526058" y="170029"/>
              <a:ext cx="4406938" cy="4651779"/>
              <a:chOff x="5526058" y="170029"/>
              <a:chExt cx="4406938" cy="4651779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5526058" y="170029"/>
                <a:ext cx="4406938" cy="4651779"/>
                <a:chOff x="5526058" y="170029"/>
                <a:chExt cx="4406938" cy="4651779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7228087" y="170029"/>
                  <a:ext cx="1652261" cy="1231356"/>
                </a:xfrm>
                <a:prstGeom prst="roundRect">
                  <a:avLst/>
                </a:prstGeom>
                <a:noFill/>
                <a:ln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ounded Rectangle 40"/>
                <p:cNvSpPr/>
                <p:nvPr/>
              </p:nvSpPr>
              <p:spPr>
                <a:xfrm>
                  <a:off x="6554356" y="3590452"/>
                  <a:ext cx="1652261" cy="1231356"/>
                </a:xfrm>
                <a:prstGeom prst="roundRect">
                  <a:avLst/>
                </a:prstGeom>
                <a:noFill/>
                <a:ln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8280735" y="2126774"/>
                  <a:ext cx="1652261" cy="1231356"/>
                </a:xfrm>
                <a:prstGeom prst="roundRect">
                  <a:avLst/>
                </a:prstGeom>
                <a:noFill/>
                <a:ln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5526058" y="544479"/>
                  <a:ext cx="3252125" cy="3357413"/>
                  <a:chOff x="5526058" y="544479"/>
                  <a:chExt cx="3252125" cy="3357413"/>
                </a:xfrm>
              </p:grpSpPr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5934902" y="816360"/>
                    <a:ext cx="1615150" cy="2835182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" name="Straight Connector 3"/>
                  <p:cNvCxnSpPr/>
                  <p:nvPr/>
                </p:nvCxnSpPr>
                <p:spPr>
                  <a:xfrm>
                    <a:off x="6175734" y="2212340"/>
                    <a:ext cx="2030883" cy="382408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 flipV="1">
                    <a:off x="6084253" y="741737"/>
                    <a:ext cx="1143834" cy="16642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>
                    <a:stCxn id="56" idx="0"/>
                  </p:cNvCxnSpPr>
                  <p:nvPr/>
                </p:nvCxnSpPr>
                <p:spPr>
                  <a:xfrm flipH="1" flipV="1">
                    <a:off x="7106443" y="816360"/>
                    <a:ext cx="300300" cy="2541770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>
                    <a:endCxn id="56" idx="0"/>
                  </p:cNvCxnSpPr>
                  <p:nvPr/>
                </p:nvCxnSpPr>
                <p:spPr>
                  <a:xfrm flipH="1">
                    <a:off x="7406743" y="2594748"/>
                    <a:ext cx="799874" cy="763382"/>
                  </a:xfrm>
                  <a:prstGeom prst="line">
                    <a:avLst/>
                  </a:prstGeom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56" name="Picture 55" descr="router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97899" y="3358130"/>
                    <a:ext cx="817687" cy="543762"/>
                  </a:xfrm>
                  <a:prstGeom prst="rect">
                    <a:avLst/>
                  </a:prstGeom>
                </p:spPr>
              </p:pic>
              <p:pic>
                <p:nvPicPr>
                  <p:cNvPr id="48" name="Picture 47" descr="router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60496" y="2242647"/>
                    <a:ext cx="817687" cy="543762"/>
                  </a:xfrm>
                  <a:prstGeom prst="rect">
                    <a:avLst/>
                  </a:prstGeom>
                </p:spPr>
              </p:pic>
              <p:pic>
                <p:nvPicPr>
                  <p:cNvPr id="45" name="Picture 44" descr="router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19243" y="544479"/>
                    <a:ext cx="817687" cy="543762"/>
                  </a:xfrm>
                  <a:prstGeom prst="rect">
                    <a:avLst/>
                  </a:prstGeom>
                </p:spPr>
              </p:pic>
              <p:pic>
                <p:nvPicPr>
                  <p:cNvPr id="58" name="Picture 57" descr="router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26058" y="546679"/>
                    <a:ext cx="817687" cy="543762"/>
                  </a:xfrm>
                  <a:prstGeom prst="rect">
                    <a:avLst/>
                  </a:prstGeom>
                </p:spPr>
              </p:pic>
              <p:pic>
                <p:nvPicPr>
                  <p:cNvPr id="43" name="Picture 42" descr="router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53814" y="2077084"/>
                    <a:ext cx="817687" cy="543762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67" name="TextBox 66"/>
              <p:cNvSpPr txBox="1"/>
              <p:nvPr/>
            </p:nvSpPr>
            <p:spPr>
              <a:xfrm>
                <a:off x="7650021" y="556759"/>
                <a:ext cx="101769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Google</a:t>
                </a:r>
              </a:p>
              <a:p>
                <a:r>
                  <a:rPr lang="en-US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7.8/16</a:t>
                </a:r>
              </a:p>
              <a:p>
                <a:endParaRPr lang="en-US" dirty="0">
                  <a:solidFill>
                    <a:srgbClr val="695D46"/>
                  </a:solidFill>
                  <a:latin typeface="Open Sans"/>
                  <a:cs typeface="Open Sans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8343829" y="2633429"/>
                <a:ext cx="8969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MIT</a:t>
                </a:r>
              </a:p>
              <a:p>
                <a:r>
                  <a:rPr lang="en-US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5.6/16</a:t>
                </a:r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6946824" y="4063793"/>
              <a:ext cx="9372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695D46"/>
                  </a:solidFill>
                  <a:latin typeface="Open Sans"/>
                  <a:cs typeface="Open Sans"/>
                </a:rPr>
                <a:t>AT&amp;T</a:t>
              </a:r>
            </a:p>
            <a:p>
              <a:pPr algn="ctr"/>
              <a:r>
                <a:rPr lang="en-US" dirty="0">
                  <a:solidFill>
                    <a:srgbClr val="695D46"/>
                  </a:solidFill>
                  <a:latin typeface="Open Sans"/>
                  <a:cs typeface="Open Sans"/>
                </a:rPr>
                <a:t>3.4/16</a:t>
              </a:r>
            </a:p>
          </p:txBody>
        </p:sp>
      </p:grpSp>
      <p:sp>
        <p:nvSpPr>
          <p:cNvPr id="90" name="Rectangle 89"/>
          <p:cNvSpPr/>
          <p:nvPr/>
        </p:nvSpPr>
        <p:spPr>
          <a:xfrm>
            <a:off x="7153251" y="4774168"/>
            <a:ext cx="1990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EF6C00"/>
                </a:solidFill>
              </a:rPr>
              <a:t>WAN: </a:t>
            </a:r>
            <a:r>
              <a:rPr lang="en-US" b="1" u="sng" dirty="0" err="1">
                <a:solidFill>
                  <a:srgbClr val="EF6C00"/>
                </a:solidFill>
              </a:rPr>
              <a:t>Inter</a:t>
            </a:r>
            <a:r>
              <a:rPr lang="en-US" b="1" dirty="0" err="1">
                <a:solidFill>
                  <a:srgbClr val="EF6C00"/>
                </a:solidFill>
              </a:rPr>
              <a:t>domain</a:t>
            </a:r>
            <a:endParaRPr lang="en-US" b="1" dirty="0">
              <a:solidFill>
                <a:srgbClr val="EF6C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191213" y="267480"/>
            <a:ext cx="1742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95D46"/>
                </a:solidFill>
                <a:latin typeface="Open Sans"/>
                <a:cs typeface="Open Sans"/>
              </a:rPr>
              <a:t>Border router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358234" y="279760"/>
            <a:ext cx="1742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95D46"/>
                </a:solidFill>
                <a:latin typeface="Open Sans"/>
                <a:cs typeface="Open Sans"/>
              </a:rPr>
              <a:t>Border router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50052" y="1908834"/>
            <a:ext cx="1742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95D46"/>
                </a:solidFill>
                <a:latin typeface="Open Sans"/>
                <a:cs typeface="Open Sans"/>
              </a:rPr>
              <a:t>Border router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591627" y="3095498"/>
            <a:ext cx="1742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95D46"/>
                </a:solidFill>
                <a:latin typeface="Open Sans"/>
                <a:cs typeface="Open Sans"/>
              </a:rPr>
              <a:t>Border router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238902" y="1829987"/>
            <a:ext cx="1742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695D46"/>
                </a:solidFill>
                <a:latin typeface="Open Sans"/>
                <a:cs typeface="Open Sans"/>
              </a:rPr>
              <a:t>Border router</a:t>
            </a:r>
          </a:p>
        </p:txBody>
      </p:sp>
    </p:spTree>
    <p:extLst>
      <p:ext uri="{BB962C8B-B14F-4D97-AF65-F5344CB8AC3E}">
        <p14:creationId xmlns:p14="http://schemas.microsoft.com/office/powerpoint/2010/main" val="59817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/>
          <p:nvPr/>
        </p:nvCxnSpPr>
        <p:spPr>
          <a:xfrm flipV="1">
            <a:off x="4600595" y="878636"/>
            <a:ext cx="1166322" cy="5286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51" idx="0"/>
          </p:cNvCxnSpPr>
          <p:nvPr/>
        </p:nvCxnSpPr>
        <p:spPr>
          <a:xfrm flipH="1">
            <a:off x="4792012" y="2348829"/>
            <a:ext cx="1061888" cy="65106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4600595" y="1401385"/>
            <a:ext cx="1253305" cy="81095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523629" y="2212340"/>
            <a:ext cx="3243288" cy="134476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Cloud 54"/>
          <p:cNvSpPr/>
          <p:nvPr/>
        </p:nvSpPr>
        <p:spPr>
          <a:xfrm>
            <a:off x="4792012" y="2770282"/>
            <a:ext cx="1142890" cy="665591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3680631" y="3127190"/>
            <a:ext cx="1064787" cy="52435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285461" y="2053050"/>
            <a:ext cx="906389" cy="54169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506320" y="1957756"/>
            <a:ext cx="4467433" cy="2729527"/>
            <a:chOff x="506320" y="1957756"/>
            <a:chExt cx="4467433" cy="2729527"/>
          </a:xfrm>
        </p:grpSpPr>
        <p:pic>
          <p:nvPicPr>
            <p:cNvPr id="3" name="Picture 2" descr="monito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320" y="3942352"/>
              <a:ext cx="443626" cy="443626"/>
            </a:xfrm>
            <a:prstGeom prst="rect">
              <a:avLst/>
            </a:prstGeom>
          </p:spPr>
        </p:pic>
        <p:pic>
          <p:nvPicPr>
            <p:cNvPr id="12" name="Picture 11" descr="monito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168" y="2778175"/>
              <a:ext cx="440608" cy="440608"/>
            </a:xfrm>
            <a:prstGeom prst="rect">
              <a:avLst/>
            </a:prstGeom>
          </p:spPr>
        </p:pic>
        <p:pic>
          <p:nvPicPr>
            <p:cNvPr id="13" name="Picture 12" descr="monito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249" y="4246675"/>
              <a:ext cx="440608" cy="440608"/>
            </a:xfrm>
            <a:prstGeom prst="rect">
              <a:avLst/>
            </a:prstGeom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1267118" y="3127190"/>
              <a:ext cx="365280" cy="36528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2366250" y="4052122"/>
              <a:ext cx="110628" cy="238433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949946" y="3381774"/>
              <a:ext cx="1856911" cy="820419"/>
              <a:chOff x="1710267" y="1820333"/>
              <a:chExt cx="3717662" cy="1642534"/>
            </a:xfrm>
          </p:grpSpPr>
          <p:sp>
            <p:nvSpPr>
              <p:cNvPr id="7" name="Cloud 6"/>
              <p:cNvSpPr/>
              <p:nvPr/>
            </p:nvSpPr>
            <p:spPr>
              <a:xfrm>
                <a:off x="2243666" y="1820333"/>
                <a:ext cx="2820405" cy="1642534"/>
              </a:xfrm>
              <a:prstGeom prst="cloud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mpd="sng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938547" y="2171349"/>
                <a:ext cx="3489382" cy="924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4</a:t>
                </a:r>
                <a:r>
                  <a:rPr lang="en-US" sz="1200" b="1" baseline="30000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th</a:t>
                </a:r>
                <a:r>
                  <a:rPr lang="en-US" sz="1200" b="1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 floor Soda</a:t>
                </a:r>
              </a:p>
              <a:p>
                <a:pPr algn="ctr"/>
                <a:r>
                  <a:rPr lang="en-US" sz="1200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1.2.3/24</a:t>
                </a: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flipV="1">
                <a:off x="1710267" y="2844800"/>
                <a:ext cx="635000" cy="19473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53682" y="1957756"/>
              <a:ext cx="1742889" cy="820419"/>
              <a:chOff x="1938547" y="1820333"/>
              <a:chExt cx="3489382" cy="1642534"/>
            </a:xfrm>
          </p:grpSpPr>
          <p:sp>
            <p:nvSpPr>
              <p:cNvPr id="30" name="Cloud 29"/>
              <p:cNvSpPr/>
              <p:nvPr/>
            </p:nvSpPr>
            <p:spPr>
              <a:xfrm>
                <a:off x="2243666" y="1820333"/>
                <a:ext cx="2820405" cy="1642534"/>
              </a:xfrm>
              <a:prstGeom prst="cloud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mpd="sng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938547" y="2171349"/>
                <a:ext cx="3489382" cy="924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3</a:t>
                </a:r>
                <a:r>
                  <a:rPr lang="en-US" sz="1200" b="1" baseline="30000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rd</a:t>
                </a:r>
                <a:r>
                  <a:rPr lang="en-US" sz="1200" b="1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 floor Soda</a:t>
                </a:r>
              </a:p>
              <a:p>
                <a:pPr algn="ctr"/>
                <a:r>
                  <a:rPr lang="en-US" sz="1200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1.2.4/24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3230864" y="3611467"/>
              <a:ext cx="1742889" cy="820419"/>
              <a:chOff x="1938547" y="1820333"/>
              <a:chExt cx="3489382" cy="1642534"/>
            </a:xfrm>
          </p:grpSpPr>
          <p:sp>
            <p:nvSpPr>
              <p:cNvPr id="39" name="Cloud 38"/>
              <p:cNvSpPr/>
              <p:nvPr/>
            </p:nvSpPr>
            <p:spPr>
              <a:xfrm>
                <a:off x="2243666" y="1820333"/>
                <a:ext cx="2820405" cy="1642534"/>
              </a:xfrm>
              <a:prstGeom prst="cloud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mpd="sng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938547" y="2171349"/>
                <a:ext cx="3489382" cy="924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7</a:t>
                </a:r>
                <a:r>
                  <a:rPr lang="en-US" sz="1200" b="1" baseline="30000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th</a:t>
                </a:r>
                <a:r>
                  <a:rPr lang="en-US" sz="1200" b="1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  floor Soda</a:t>
                </a:r>
              </a:p>
              <a:p>
                <a:pPr algn="ctr"/>
                <a:r>
                  <a:rPr lang="en-US" sz="1200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1.2.5/24</a:t>
                </a:r>
              </a:p>
            </p:txBody>
          </p:sp>
        </p:grpSp>
        <p:cxnSp>
          <p:nvCxnSpPr>
            <p:cNvPr id="17" name="Straight Connector 16"/>
            <p:cNvCxnSpPr>
              <a:stCxn id="35" idx="0"/>
            </p:cNvCxnSpPr>
            <p:nvPr/>
          </p:nvCxnSpPr>
          <p:spPr>
            <a:xfrm flipH="1">
              <a:off x="2523629" y="2431364"/>
              <a:ext cx="668221" cy="115398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35" idx="0"/>
            </p:cNvCxnSpPr>
            <p:nvPr/>
          </p:nvCxnSpPr>
          <p:spPr>
            <a:xfrm>
              <a:off x="3191850" y="2431364"/>
              <a:ext cx="488781" cy="131306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476878" y="3557101"/>
              <a:ext cx="1157002" cy="94441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pic>
          <p:nvPicPr>
            <p:cNvPr id="35" name="Picture 34" descr="rout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0433" y="2431364"/>
              <a:ext cx="382833" cy="254584"/>
            </a:xfrm>
            <a:prstGeom prst="rect">
              <a:avLst/>
            </a:prstGeom>
          </p:spPr>
        </p:pic>
        <p:pic>
          <p:nvPicPr>
            <p:cNvPr id="25" name="Picture 24" descr="rout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5461" y="3396958"/>
              <a:ext cx="382833" cy="254584"/>
            </a:xfrm>
            <a:prstGeom prst="rect">
              <a:avLst/>
            </a:prstGeom>
          </p:spPr>
        </p:pic>
        <p:pic>
          <p:nvPicPr>
            <p:cNvPr id="46" name="Picture 45" descr="rout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4304" y="3560676"/>
              <a:ext cx="382833" cy="254584"/>
            </a:xfrm>
            <a:prstGeom prst="rect">
              <a:avLst/>
            </a:prstGeom>
          </p:spPr>
        </p:pic>
      </p:grpSp>
      <p:cxnSp>
        <p:nvCxnSpPr>
          <p:cNvPr id="59" name="Straight Connector 58"/>
          <p:cNvCxnSpPr>
            <a:stCxn id="50" idx="0"/>
            <a:endCxn id="25" idx="0"/>
          </p:cNvCxnSpPr>
          <p:nvPr/>
        </p:nvCxnSpPr>
        <p:spPr>
          <a:xfrm>
            <a:off x="2222232" y="1957756"/>
            <a:ext cx="254646" cy="143920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51" idx="0"/>
          </p:cNvCxnSpPr>
          <p:nvPr/>
        </p:nvCxnSpPr>
        <p:spPr>
          <a:xfrm>
            <a:off x="4600595" y="1407328"/>
            <a:ext cx="191417" cy="159257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50" idx="0"/>
          </p:cNvCxnSpPr>
          <p:nvPr/>
        </p:nvCxnSpPr>
        <p:spPr>
          <a:xfrm flipH="1">
            <a:off x="2222232" y="1407328"/>
            <a:ext cx="2378363" cy="55042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Cloud 52"/>
          <p:cNvSpPr/>
          <p:nvPr/>
        </p:nvSpPr>
        <p:spPr>
          <a:xfrm>
            <a:off x="1380739" y="1496291"/>
            <a:ext cx="1142890" cy="665591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loud 53"/>
          <p:cNvSpPr/>
          <p:nvPr/>
        </p:nvSpPr>
        <p:spPr>
          <a:xfrm>
            <a:off x="3871423" y="741737"/>
            <a:ext cx="1142890" cy="665591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15" y="1957756"/>
            <a:ext cx="382833" cy="254584"/>
          </a:xfrm>
          <a:prstGeom prst="rect">
            <a:avLst/>
          </a:prstGeom>
        </p:spPr>
      </p:pic>
      <p:pic>
        <p:nvPicPr>
          <p:cNvPr id="52" name="Picture 51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179" y="1280036"/>
            <a:ext cx="382833" cy="254584"/>
          </a:xfrm>
          <a:prstGeom prst="rect">
            <a:avLst/>
          </a:prstGeom>
        </p:spPr>
      </p:pic>
      <p:pic>
        <p:nvPicPr>
          <p:cNvPr id="51" name="Picture 50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95" y="2999898"/>
            <a:ext cx="382833" cy="254584"/>
          </a:xfrm>
          <a:prstGeom prst="rect">
            <a:avLst/>
          </a:prstGeom>
        </p:spPr>
      </p:pic>
      <p:sp>
        <p:nvSpPr>
          <p:cNvPr id="69" name="Rounded Rectangle 68"/>
          <p:cNvSpPr/>
          <p:nvPr/>
        </p:nvSpPr>
        <p:spPr>
          <a:xfrm>
            <a:off x="226154" y="556759"/>
            <a:ext cx="5836504" cy="4349683"/>
          </a:xfrm>
          <a:prstGeom prst="roundRect">
            <a:avLst/>
          </a:prstGeom>
          <a:solidFill>
            <a:srgbClr val="E1DCCB">
              <a:alpha val="80000"/>
            </a:srgbClr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37533" y="170030"/>
            <a:ext cx="1639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95D46"/>
                </a:solidFill>
                <a:latin typeface="Open Sans"/>
                <a:cs typeface="Open Sans"/>
              </a:rPr>
              <a:t>Domain (AS) </a:t>
            </a:r>
          </a:p>
          <a:p>
            <a:endParaRPr lang="en-US" dirty="0">
              <a:solidFill>
                <a:srgbClr val="695D46"/>
              </a:solidFill>
              <a:latin typeface="Open Sans"/>
              <a:cs typeface="Open San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37532" y="556759"/>
            <a:ext cx="2162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UC Berkeley</a:t>
            </a:r>
          </a:p>
          <a:p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AS number: 1</a:t>
            </a:r>
          </a:p>
          <a:p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IP prefix: 1.2/16</a:t>
            </a:r>
          </a:p>
          <a:p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5526058" y="170029"/>
            <a:ext cx="4406938" cy="4651779"/>
            <a:chOff x="5526058" y="170029"/>
            <a:chExt cx="4406938" cy="4651779"/>
          </a:xfrm>
        </p:grpSpPr>
        <p:grpSp>
          <p:nvGrpSpPr>
            <p:cNvPr id="36" name="Group 35"/>
            <p:cNvGrpSpPr/>
            <p:nvPr/>
          </p:nvGrpSpPr>
          <p:grpSpPr>
            <a:xfrm>
              <a:off x="5526058" y="170029"/>
              <a:ext cx="4406938" cy="4651779"/>
              <a:chOff x="5526058" y="170029"/>
              <a:chExt cx="4406938" cy="4651779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7228087" y="170029"/>
                <a:ext cx="1652261" cy="1231356"/>
              </a:xfrm>
              <a:prstGeom prst="round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6554356" y="3590452"/>
                <a:ext cx="1652261" cy="1231356"/>
              </a:xfrm>
              <a:prstGeom prst="round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8280735" y="2126774"/>
                <a:ext cx="1652261" cy="1231356"/>
              </a:xfrm>
              <a:prstGeom prst="round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5526058" y="544479"/>
                <a:ext cx="3252125" cy="3357413"/>
                <a:chOff x="5526058" y="544479"/>
                <a:chExt cx="3252125" cy="3357413"/>
              </a:xfrm>
            </p:grpSpPr>
            <p:cxnSp>
              <p:nvCxnSpPr>
                <p:cNvPr id="4" name="Straight Connector 3"/>
                <p:cNvCxnSpPr/>
                <p:nvPr/>
              </p:nvCxnSpPr>
              <p:spPr>
                <a:xfrm>
                  <a:off x="6175734" y="2212340"/>
                  <a:ext cx="2030883" cy="382408"/>
                </a:xfrm>
                <a:prstGeom prst="line">
                  <a:avLst/>
                </a:prstGeom>
                <a:ln w="76200" cmpd="sng"/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6084253" y="741737"/>
                  <a:ext cx="1143834" cy="16642"/>
                </a:xfrm>
                <a:prstGeom prst="line">
                  <a:avLst/>
                </a:prstGeom>
                <a:ln w="76200" cmpd="sng"/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5934902" y="816360"/>
                  <a:ext cx="1615150" cy="2835182"/>
                </a:xfrm>
                <a:prstGeom prst="line">
                  <a:avLst/>
                </a:prstGeom>
                <a:ln w="76200" cmpd="sng"/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>
                  <a:stCxn id="56" idx="0"/>
                </p:cNvCxnSpPr>
                <p:nvPr/>
              </p:nvCxnSpPr>
              <p:spPr>
                <a:xfrm flipH="1" flipV="1">
                  <a:off x="7106443" y="816360"/>
                  <a:ext cx="300300" cy="2541770"/>
                </a:xfrm>
                <a:prstGeom prst="line">
                  <a:avLst/>
                </a:prstGeom>
                <a:ln w="76200" cmpd="sng"/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endCxn id="56" idx="0"/>
                </p:cNvCxnSpPr>
                <p:nvPr/>
              </p:nvCxnSpPr>
              <p:spPr>
                <a:xfrm flipH="1">
                  <a:off x="7406743" y="2594748"/>
                  <a:ext cx="799874" cy="763382"/>
                </a:xfrm>
                <a:prstGeom prst="line">
                  <a:avLst/>
                </a:prstGeom>
                <a:ln w="76200" cmpd="sng"/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pic>
              <p:nvPicPr>
                <p:cNvPr id="56" name="Picture 55" descr="router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97899" y="3358130"/>
                  <a:ext cx="817687" cy="543762"/>
                </a:xfrm>
                <a:prstGeom prst="rect">
                  <a:avLst/>
                </a:prstGeom>
              </p:spPr>
            </p:pic>
            <p:pic>
              <p:nvPicPr>
                <p:cNvPr id="48" name="Picture 47" descr="router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60496" y="2242647"/>
                  <a:ext cx="817687" cy="543762"/>
                </a:xfrm>
                <a:prstGeom prst="rect">
                  <a:avLst/>
                </a:prstGeom>
              </p:spPr>
            </p:pic>
            <p:pic>
              <p:nvPicPr>
                <p:cNvPr id="45" name="Picture 44" descr="router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9243" y="544479"/>
                  <a:ext cx="817687" cy="543762"/>
                </a:xfrm>
                <a:prstGeom prst="rect">
                  <a:avLst/>
                </a:prstGeom>
              </p:spPr>
            </p:pic>
            <p:pic>
              <p:nvPicPr>
                <p:cNvPr id="58" name="Picture 57" descr="router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26058" y="546679"/>
                  <a:ext cx="817687" cy="543762"/>
                </a:xfrm>
                <a:prstGeom prst="rect">
                  <a:avLst/>
                </a:prstGeom>
              </p:spPr>
            </p:pic>
            <p:pic>
              <p:nvPicPr>
                <p:cNvPr id="43" name="Picture 42" descr="router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3814" y="2077084"/>
                  <a:ext cx="817687" cy="543762"/>
                </a:xfrm>
                <a:prstGeom prst="rect">
                  <a:avLst/>
                </a:prstGeom>
              </p:spPr>
            </p:pic>
          </p:grpSp>
        </p:grpSp>
        <p:sp>
          <p:nvSpPr>
            <p:cNvPr id="67" name="TextBox 66"/>
            <p:cNvSpPr txBox="1"/>
            <p:nvPr/>
          </p:nvSpPr>
          <p:spPr>
            <a:xfrm>
              <a:off x="7580437" y="556759"/>
              <a:ext cx="14048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695D46"/>
                  </a:solidFill>
                  <a:latin typeface="Open Sans"/>
                  <a:cs typeface="Open Sans"/>
                </a:rPr>
                <a:t>Google (4)</a:t>
              </a:r>
            </a:p>
            <a:p>
              <a:pPr algn="ctr"/>
              <a:r>
                <a:rPr lang="en-US" dirty="0">
                  <a:solidFill>
                    <a:srgbClr val="695D46"/>
                  </a:solidFill>
                  <a:latin typeface="Open Sans"/>
                  <a:cs typeface="Open Sans"/>
                </a:rPr>
                <a:t>7.8/16</a:t>
              </a:r>
            </a:p>
            <a:p>
              <a:endParaRPr lang="en-US" dirty="0">
                <a:solidFill>
                  <a:srgbClr val="695D46"/>
                </a:solidFill>
                <a:latin typeface="Open Sans"/>
                <a:cs typeface="Open Sans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248150" y="2676924"/>
              <a:ext cx="10589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695D46"/>
                  </a:solidFill>
                  <a:latin typeface="Open Sans"/>
                  <a:cs typeface="Open Sans"/>
                </a:rPr>
                <a:t>MIT (3)</a:t>
              </a:r>
            </a:p>
            <a:p>
              <a:r>
                <a:rPr lang="en-US" dirty="0">
                  <a:solidFill>
                    <a:srgbClr val="695D46"/>
                  </a:solidFill>
                  <a:latin typeface="Open Sans"/>
                  <a:cs typeface="Open Sans"/>
                </a:rPr>
                <a:t>5.6/16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6804113" y="4063793"/>
            <a:ext cx="140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95D46"/>
                </a:solidFill>
                <a:latin typeface="Open Sans"/>
                <a:cs typeface="Open Sans"/>
              </a:rPr>
              <a:t>AT&amp;T (2)</a:t>
            </a:r>
          </a:p>
          <a:p>
            <a:pPr algn="ctr"/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3.4/16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42038" y="1613062"/>
            <a:ext cx="5011775" cy="14126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err="1">
                <a:solidFill>
                  <a:srgbClr val="EF6C00"/>
                </a:solidFill>
                <a:latin typeface="Open Sans"/>
                <a:cs typeface="Open Sans"/>
              </a:rPr>
              <a:t>Interdomain</a:t>
            </a:r>
            <a:r>
              <a:rPr lang="en-US" b="1" dirty="0">
                <a:solidFill>
                  <a:srgbClr val="EF6C00"/>
                </a:solidFill>
                <a:latin typeface="Open Sans"/>
                <a:cs typeface="Open Sans"/>
              </a:rPr>
              <a:t>: </a:t>
            </a:r>
            <a:r>
              <a:rPr lang="en-US" b="1" dirty="0" err="1">
                <a:solidFill>
                  <a:srgbClr val="EF6C00"/>
                </a:solidFill>
                <a:latin typeface="Open Sans"/>
                <a:cs typeface="Open Sans"/>
              </a:rPr>
              <a:t>eBGP</a:t>
            </a:r>
            <a:endParaRPr lang="en-US" b="1" dirty="0">
              <a:solidFill>
                <a:srgbClr val="EF6C00"/>
              </a:solidFill>
              <a:latin typeface="Open Sans"/>
              <a:cs typeface="Open Sans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Between border routers in </a:t>
            </a:r>
            <a:r>
              <a:rPr lang="en-US" b="1" dirty="0">
                <a:solidFill>
                  <a:srgbClr val="695D46"/>
                </a:solidFill>
                <a:latin typeface="Open Sans"/>
                <a:cs typeface="Open Sans"/>
              </a:rPr>
              <a:t>different</a:t>
            </a:r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 </a:t>
            </a:r>
            <a:r>
              <a:rPr lang="en-US" dirty="0" err="1">
                <a:solidFill>
                  <a:srgbClr val="695D46"/>
                </a:solidFill>
                <a:latin typeface="Open Sans"/>
                <a:cs typeface="Open Sans"/>
              </a:rPr>
              <a:t>ASes</a:t>
            </a:r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 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Learn about routes to </a:t>
            </a:r>
            <a:r>
              <a:rPr lang="en-US" b="1" dirty="0">
                <a:solidFill>
                  <a:srgbClr val="695D46"/>
                </a:solidFill>
                <a:latin typeface="Open Sans"/>
                <a:cs typeface="Open Sans"/>
              </a:rPr>
              <a:t>external</a:t>
            </a:r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 networks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Destinations are</a:t>
            </a:r>
            <a:r>
              <a:rPr lang="en-US" b="1" dirty="0">
                <a:solidFill>
                  <a:srgbClr val="695D46"/>
                </a:solidFill>
                <a:latin typeface="Open Sans"/>
                <a:cs typeface="Open Sans"/>
              </a:rPr>
              <a:t> IP prefixes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4269751" y="2141785"/>
            <a:ext cx="3136992" cy="2790755"/>
            <a:chOff x="4269751" y="2141785"/>
            <a:chExt cx="3136992" cy="2790755"/>
          </a:xfrm>
        </p:grpSpPr>
        <p:cxnSp>
          <p:nvCxnSpPr>
            <p:cNvPr id="23" name="Straight Connector 22"/>
            <p:cNvCxnSpPr>
              <a:endCxn id="56" idx="0"/>
            </p:cNvCxnSpPr>
            <p:nvPr/>
          </p:nvCxnSpPr>
          <p:spPr>
            <a:xfrm flipV="1">
              <a:off x="6084253" y="3358130"/>
              <a:ext cx="1322490" cy="293412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56" idx="0"/>
            </p:cNvCxnSpPr>
            <p:nvPr/>
          </p:nvCxnSpPr>
          <p:spPr>
            <a:xfrm flipV="1">
              <a:off x="6084253" y="3358130"/>
              <a:ext cx="1322490" cy="890329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4269751" y="3032114"/>
              <a:ext cx="1900426" cy="1900426"/>
              <a:chOff x="4269751" y="3032114"/>
              <a:chExt cx="1900426" cy="1900426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269751" y="3032114"/>
                <a:ext cx="1900426" cy="1900426"/>
              </a:xfrm>
              <a:prstGeom prst="ellipse">
                <a:avLst/>
              </a:prstGeom>
              <a:solidFill>
                <a:schemeClr val="bg1"/>
              </a:solidFill>
              <a:ln w="28575" cmpd="sng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" name="Picture 78" descr="documentation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4285"/>
              <a:stretch/>
            </p:blipFill>
            <p:spPr>
              <a:xfrm>
                <a:off x="4586028" y="3246094"/>
                <a:ext cx="1258101" cy="1467787"/>
              </a:xfrm>
              <a:prstGeom prst="rect">
                <a:avLst/>
              </a:prstGeom>
            </p:spPr>
          </p:pic>
          <p:sp>
            <p:nvSpPr>
              <p:cNvPr id="32" name="Rounded Rectangle 31"/>
              <p:cNvSpPr/>
              <p:nvPr/>
            </p:nvSpPr>
            <p:spPr>
              <a:xfrm>
                <a:off x="4661169" y="3431098"/>
                <a:ext cx="1061183" cy="1216019"/>
              </a:xfrm>
              <a:prstGeom prst="roundRect">
                <a:avLst/>
              </a:prstGeom>
              <a:solidFill>
                <a:srgbClr val="CFD4D9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>
                    <a:solidFill>
                      <a:schemeClr val="accent5"/>
                    </a:solidFill>
                  </a:rPr>
                  <a:t>5.6/16</a:t>
                </a:r>
              </a:p>
              <a:p>
                <a:r>
                  <a:rPr lang="en-US" sz="1600" dirty="0">
                    <a:solidFill>
                      <a:schemeClr val="accent5"/>
                    </a:solidFill>
                  </a:rPr>
                  <a:t>Path: {3}</a:t>
                </a:r>
              </a:p>
            </p:txBody>
          </p:sp>
        </p:grpSp>
        <p:cxnSp>
          <p:nvCxnSpPr>
            <p:cNvPr id="94" name="Straight Connector 93"/>
            <p:cNvCxnSpPr/>
            <p:nvPr/>
          </p:nvCxnSpPr>
          <p:spPr>
            <a:xfrm flipV="1">
              <a:off x="5021255" y="2141785"/>
              <a:ext cx="1322490" cy="890329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5766917" y="2242647"/>
              <a:ext cx="408817" cy="976136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documentation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85"/>
          <a:stretch/>
        </p:blipFill>
        <p:spPr>
          <a:xfrm>
            <a:off x="8036271" y="2359341"/>
            <a:ext cx="340689" cy="397471"/>
          </a:xfrm>
          <a:prstGeom prst="rect">
            <a:avLst/>
          </a:prstGeom>
        </p:spPr>
      </p:pic>
      <p:pic>
        <p:nvPicPr>
          <p:cNvPr id="89" name="Picture 88" descr="documentation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85"/>
          <a:stretch/>
        </p:blipFill>
        <p:spPr>
          <a:xfrm>
            <a:off x="8037931" y="2349370"/>
            <a:ext cx="340689" cy="397471"/>
          </a:xfrm>
          <a:prstGeom prst="rect">
            <a:avLst/>
          </a:prstGeom>
        </p:spPr>
      </p:pic>
      <p:sp>
        <p:nvSpPr>
          <p:cNvPr id="101" name="Rectangle 100"/>
          <p:cNvSpPr/>
          <p:nvPr/>
        </p:nvSpPr>
        <p:spPr>
          <a:xfrm>
            <a:off x="7153251" y="4774168"/>
            <a:ext cx="1990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EF6C00"/>
                </a:solidFill>
              </a:rPr>
              <a:t>WAN: </a:t>
            </a:r>
            <a:r>
              <a:rPr lang="en-US" b="1" dirty="0" err="1">
                <a:solidFill>
                  <a:srgbClr val="EF6C00"/>
                </a:solidFill>
              </a:rPr>
              <a:t>Interdomain</a:t>
            </a:r>
            <a:endParaRPr lang="en-US" b="1" dirty="0">
              <a:solidFill>
                <a:srgbClr val="EF6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72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093 L -0.2207 -0.07379 " pathEditMode="relative" ptsTypes="AA">
                                      <p:cBhvr>
                                        <p:cTn id="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8743E-6 -4.43964E-6 L -0.09255 0.15746 " pathEditMode="relative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/>
          <p:nvPr/>
        </p:nvCxnSpPr>
        <p:spPr>
          <a:xfrm flipV="1">
            <a:off x="4600595" y="878636"/>
            <a:ext cx="1166322" cy="52869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51" idx="0"/>
          </p:cNvCxnSpPr>
          <p:nvPr/>
        </p:nvCxnSpPr>
        <p:spPr>
          <a:xfrm flipH="1">
            <a:off x="4792012" y="2348829"/>
            <a:ext cx="1061888" cy="65106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4600595" y="1401385"/>
            <a:ext cx="1253305" cy="81095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523629" y="2212340"/>
            <a:ext cx="3243288" cy="134476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Cloud 54"/>
          <p:cNvSpPr/>
          <p:nvPr/>
        </p:nvSpPr>
        <p:spPr>
          <a:xfrm>
            <a:off x="4792012" y="2770282"/>
            <a:ext cx="1142890" cy="665591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3680631" y="3127190"/>
            <a:ext cx="1064787" cy="52435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285461" y="2053050"/>
            <a:ext cx="906389" cy="54169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506320" y="1957756"/>
            <a:ext cx="4467433" cy="2729527"/>
            <a:chOff x="506320" y="1957756"/>
            <a:chExt cx="4467433" cy="2729527"/>
          </a:xfrm>
        </p:grpSpPr>
        <p:pic>
          <p:nvPicPr>
            <p:cNvPr id="3" name="Picture 2" descr="monito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320" y="3942352"/>
              <a:ext cx="443626" cy="443626"/>
            </a:xfrm>
            <a:prstGeom prst="rect">
              <a:avLst/>
            </a:prstGeom>
          </p:spPr>
        </p:pic>
        <p:pic>
          <p:nvPicPr>
            <p:cNvPr id="12" name="Picture 11" descr="monito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168" y="2778175"/>
              <a:ext cx="440608" cy="440608"/>
            </a:xfrm>
            <a:prstGeom prst="rect">
              <a:avLst/>
            </a:prstGeom>
          </p:spPr>
        </p:pic>
        <p:pic>
          <p:nvPicPr>
            <p:cNvPr id="13" name="Picture 12" descr="monito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249" y="4246675"/>
              <a:ext cx="440608" cy="440608"/>
            </a:xfrm>
            <a:prstGeom prst="rect">
              <a:avLst/>
            </a:prstGeom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1267118" y="3127190"/>
              <a:ext cx="365280" cy="36528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2366250" y="4052122"/>
              <a:ext cx="110628" cy="238433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949946" y="3381774"/>
              <a:ext cx="1856911" cy="820419"/>
              <a:chOff x="1710267" y="1820333"/>
              <a:chExt cx="3717662" cy="1642534"/>
            </a:xfrm>
          </p:grpSpPr>
          <p:sp>
            <p:nvSpPr>
              <p:cNvPr id="7" name="Cloud 6"/>
              <p:cNvSpPr/>
              <p:nvPr/>
            </p:nvSpPr>
            <p:spPr>
              <a:xfrm>
                <a:off x="2243666" y="1820333"/>
                <a:ext cx="2820405" cy="1642534"/>
              </a:xfrm>
              <a:prstGeom prst="cloud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mpd="sng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938547" y="2171349"/>
                <a:ext cx="3489382" cy="924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4</a:t>
                </a:r>
                <a:r>
                  <a:rPr lang="en-US" sz="1200" b="1" baseline="30000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th</a:t>
                </a:r>
                <a:r>
                  <a:rPr lang="en-US" sz="1200" b="1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 floor Soda</a:t>
                </a:r>
              </a:p>
              <a:p>
                <a:pPr algn="ctr"/>
                <a:r>
                  <a:rPr lang="en-US" sz="1200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1.2.3/24</a:t>
                </a: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flipV="1">
                <a:off x="1710267" y="2844800"/>
                <a:ext cx="635000" cy="19473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53682" y="1957756"/>
              <a:ext cx="1742889" cy="820419"/>
              <a:chOff x="1938547" y="1820333"/>
              <a:chExt cx="3489382" cy="1642534"/>
            </a:xfrm>
          </p:grpSpPr>
          <p:sp>
            <p:nvSpPr>
              <p:cNvPr id="30" name="Cloud 29"/>
              <p:cNvSpPr/>
              <p:nvPr/>
            </p:nvSpPr>
            <p:spPr>
              <a:xfrm>
                <a:off x="2243666" y="1820333"/>
                <a:ext cx="2820405" cy="1642534"/>
              </a:xfrm>
              <a:prstGeom prst="cloud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mpd="sng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938547" y="2171349"/>
                <a:ext cx="3489382" cy="924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3</a:t>
                </a:r>
                <a:r>
                  <a:rPr lang="en-US" sz="1200" b="1" baseline="30000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rd</a:t>
                </a:r>
                <a:r>
                  <a:rPr lang="en-US" sz="1200" b="1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 floor Soda</a:t>
                </a:r>
              </a:p>
              <a:p>
                <a:pPr algn="ctr"/>
                <a:r>
                  <a:rPr lang="en-US" sz="1200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1.2.4/24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3230864" y="3611467"/>
              <a:ext cx="1742889" cy="820419"/>
              <a:chOff x="1938547" y="1820333"/>
              <a:chExt cx="3489382" cy="1642534"/>
            </a:xfrm>
          </p:grpSpPr>
          <p:sp>
            <p:nvSpPr>
              <p:cNvPr id="39" name="Cloud 38"/>
              <p:cNvSpPr/>
              <p:nvPr/>
            </p:nvSpPr>
            <p:spPr>
              <a:xfrm>
                <a:off x="2243666" y="1820333"/>
                <a:ext cx="2820405" cy="1642534"/>
              </a:xfrm>
              <a:prstGeom prst="cloud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mpd="sng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938547" y="2171349"/>
                <a:ext cx="3489382" cy="924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7</a:t>
                </a:r>
                <a:r>
                  <a:rPr lang="en-US" sz="1200" b="1" baseline="30000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th</a:t>
                </a:r>
                <a:r>
                  <a:rPr lang="en-US" sz="1200" b="1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  floor Soda</a:t>
                </a:r>
              </a:p>
              <a:p>
                <a:pPr algn="ctr"/>
                <a:r>
                  <a:rPr lang="en-US" sz="1200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1.2.5/24</a:t>
                </a:r>
              </a:p>
            </p:txBody>
          </p:sp>
        </p:grpSp>
        <p:cxnSp>
          <p:nvCxnSpPr>
            <p:cNvPr id="17" name="Straight Connector 16"/>
            <p:cNvCxnSpPr>
              <a:stCxn id="35" idx="0"/>
            </p:cNvCxnSpPr>
            <p:nvPr/>
          </p:nvCxnSpPr>
          <p:spPr>
            <a:xfrm flipH="1">
              <a:off x="2523629" y="2431364"/>
              <a:ext cx="668221" cy="115398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35" idx="0"/>
            </p:cNvCxnSpPr>
            <p:nvPr/>
          </p:nvCxnSpPr>
          <p:spPr>
            <a:xfrm>
              <a:off x="3191850" y="2431364"/>
              <a:ext cx="488781" cy="131306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476878" y="3557101"/>
              <a:ext cx="1157002" cy="94441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pic>
          <p:nvPicPr>
            <p:cNvPr id="35" name="Picture 34" descr="rout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0433" y="2431364"/>
              <a:ext cx="382833" cy="254584"/>
            </a:xfrm>
            <a:prstGeom prst="rect">
              <a:avLst/>
            </a:prstGeom>
          </p:spPr>
        </p:pic>
        <p:pic>
          <p:nvPicPr>
            <p:cNvPr id="25" name="Picture 24" descr="rout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5461" y="3396958"/>
              <a:ext cx="382833" cy="254584"/>
            </a:xfrm>
            <a:prstGeom prst="rect">
              <a:avLst/>
            </a:prstGeom>
          </p:spPr>
        </p:pic>
        <p:pic>
          <p:nvPicPr>
            <p:cNvPr id="46" name="Picture 45" descr="rout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4304" y="3560676"/>
              <a:ext cx="382833" cy="254584"/>
            </a:xfrm>
            <a:prstGeom prst="rect">
              <a:avLst/>
            </a:prstGeom>
          </p:spPr>
        </p:pic>
      </p:grpSp>
      <p:cxnSp>
        <p:nvCxnSpPr>
          <p:cNvPr id="59" name="Straight Connector 58"/>
          <p:cNvCxnSpPr>
            <a:stCxn id="50" idx="0"/>
            <a:endCxn id="25" idx="0"/>
          </p:cNvCxnSpPr>
          <p:nvPr/>
        </p:nvCxnSpPr>
        <p:spPr>
          <a:xfrm>
            <a:off x="2222232" y="1957756"/>
            <a:ext cx="254646" cy="143920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51" idx="0"/>
          </p:cNvCxnSpPr>
          <p:nvPr/>
        </p:nvCxnSpPr>
        <p:spPr>
          <a:xfrm>
            <a:off x="4600595" y="1407328"/>
            <a:ext cx="191417" cy="159257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50" idx="0"/>
          </p:cNvCxnSpPr>
          <p:nvPr/>
        </p:nvCxnSpPr>
        <p:spPr>
          <a:xfrm flipH="1">
            <a:off x="2222232" y="1407328"/>
            <a:ext cx="2378363" cy="55042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Cloud 52"/>
          <p:cNvSpPr/>
          <p:nvPr/>
        </p:nvSpPr>
        <p:spPr>
          <a:xfrm>
            <a:off x="1380739" y="1496291"/>
            <a:ext cx="1142890" cy="665591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loud 53"/>
          <p:cNvSpPr/>
          <p:nvPr/>
        </p:nvSpPr>
        <p:spPr>
          <a:xfrm>
            <a:off x="3871423" y="741737"/>
            <a:ext cx="1142890" cy="665591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15" y="1957756"/>
            <a:ext cx="382833" cy="254584"/>
          </a:xfrm>
          <a:prstGeom prst="rect">
            <a:avLst/>
          </a:prstGeom>
        </p:spPr>
      </p:pic>
      <p:pic>
        <p:nvPicPr>
          <p:cNvPr id="52" name="Picture 51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179" y="1280036"/>
            <a:ext cx="382833" cy="254584"/>
          </a:xfrm>
          <a:prstGeom prst="rect">
            <a:avLst/>
          </a:prstGeom>
        </p:spPr>
      </p:pic>
      <p:pic>
        <p:nvPicPr>
          <p:cNvPr id="51" name="Picture 50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95" y="2999898"/>
            <a:ext cx="382833" cy="254584"/>
          </a:xfrm>
          <a:prstGeom prst="rect">
            <a:avLst/>
          </a:prstGeom>
        </p:spPr>
      </p:pic>
      <p:sp>
        <p:nvSpPr>
          <p:cNvPr id="69" name="Rounded Rectangle 68"/>
          <p:cNvSpPr/>
          <p:nvPr/>
        </p:nvSpPr>
        <p:spPr>
          <a:xfrm>
            <a:off x="226154" y="556759"/>
            <a:ext cx="5836504" cy="4349683"/>
          </a:xfrm>
          <a:prstGeom prst="roundRect">
            <a:avLst/>
          </a:prstGeom>
          <a:solidFill>
            <a:srgbClr val="E1DCCB">
              <a:alpha val="80000"/>
            </a:srgbClr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37533" y="170030"/>
            <a:ext cx="1639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95D46"/>
                </a:solidFill>
                <a:latin typeface="Open Sans"/>
                <a:cs typeface="Open Sans"/>
              </a:rPr>
              <a:t>Domain (AS) </a:t>
            </a:r>
          </a:p>
          <a:p>
            <a:endParaRPr lang="en-US" dirty="0">
              <a:solidFill>
                <a:srgbClr val="695D46"/>
              </a:solidFill>
              <a:latin typeface="Open Sans"/>
              <a:cs typeface="Open San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37532" y="556759"/>
            <a:ext cx="2162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UC Berkeley</a:t>
            </a:r>
          </a:p>
          <a:p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AS number: 1</a:t>
            </a:r>
          </a:p>
          <a:p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IP prefix: 1.2/16</a:t>
            </a:r>
          </a:p>
          <a:p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5526058" y="170029"/>
            <a:ext cx="4406938" cy="4651779"/>
            <a:chOff x="5526058" y="170029"/>
            <a:chExt cx="4406938" cy="4651779"/>
          </a:xfrm>
        </p:grpSpPr>
        <p:grpSp>
          <p:nvGrpSpPr>
            <p:cNvPr id="36" name="Group 35"/>
            <p:cNvGrpSpPr/>
            <p:nvPr/>
          </p:nvGrpSpPr>
          <p:grpSpPr>
            <a:xfrm>
              <a:off x="5526058" y="170029"/>
              <a:ext cx="4406938" cy="4651779"/>
              <a:chOff x="5526058" y="170029"/>
              <a:chExt cx="4406938" cy="4651779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7228087" y="170029"/>
                <a:ext cx="1652261" cy="1231356"/>
              </a:xfrm>
              <a:prstGeom prst="round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6554356" y="3590452"/>
                <a:ext cx="1652261" cy="1231356"/>
              </a:xfrm>
              <a:prstGeom prst="round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8280735" y="2126774"/>
                <a:ext cx="1652261" cy="1231356"/>
              </a:xfrm>
              <a:prstGeom prst="round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5526058" y="544479"/>
                <a:ext cx="3252125" cy="3357413"/>
                <a:chOff x="5526058" y="544479"/>
                <a:chExt cx="3252125" cy="3357413"/>
              </a:xfrm>
            </p:grpSpPr>
            <p:cxnSp>
              <p:nvCxnSpPr>
                <p:cNvPr id="4" name="Straight Connector 3"/>
                <p:cNvCxnSpPr/>
                <p:nvPr/>
              </p:nvCxnSpPr>
              <p:spPr>
                <a:xfrm>
                  <a:off x="6175734" y="2212340"/>
                  <a:ext cx="2030883" cy="382408"/>
                </a:xfrm>
                <a:prstGeom prst="line">
                  <a:avLst/>
                </a:prstGeom>
                <a:ln w="76200" cmpd="sng"/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6084253" y="741737"/>
                  <a:ext cx="1143834" cy="16642"/>
                </a:xfrm>
                <a:prstGeom prst="line">
                  <a:avLst/>
                </a:prstGeom>
                <a:ln w="76200" cmpd="sng"/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5934902" y="816360"/>
                  <a:ext cx="1615150" cy="2835182"/>
                </a:xfrm>
                <a:prstGeom prst="line">
                  <a:avLst/>
                </a:prstGeom>
                <a:ln w="76200" cmpd="sng"/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>
                  <a:stCxn id="56" idx="0"/>
                </p:cNvCxnSpPr>
                <p:nvPr/>
              </p:nvCxnSpPr>
              <p:spPr>
                <a:xfrm flipH="1" flipV="1">
                  <a:off x="7106443" y="816360"/>
                  <a:ext cx="300300" cy="2541770"/>
                </a:xfrm>
                <a:prstGeom prst="line">
                  <a:avLst/>
                </a:prstGeom>
                <a:ln w="76200" cmpd="sng"/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endCxn id="56" idx="0"/>
                </p:cNvCxnSpPr>
                <p:nvPr/>
              </p:nvCxnSpPr>
              <p:spPr>
                <a:xfrm flipH="1">
                  <a:off x="7406743" y="2594748"/>
                  <a:ext cx="799874" cy="763382"/>
                </a:xfrm>
                <a:prstGeom prst="line">
                  <a:avLst/>
                </a:prstGeom>
                <a:ln w="76200" cmpd="sng"/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pic>
              <p:nvPicPr>
                <p:cNvPr id="56" name="Picture 55" descr="router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97899" y="3358130"/>
                  <a:ext cx="817687" cy="543762"/>
                </a:xfrm>
                <a:prstGeom prst="rect">
                  <a:avLst/>
                </a:prstGeom>
              </p:spPr>
            </p:pic>
            <p:pic>
              <p:nvPicPr>
                <p:cNvPr id="48" name="Picture 47" descr="router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60496" y="2242647"/>
                  <a:ext cx="817687" cy="543762"/>
                </a:xfrm>
                <a:prstGeom prst="rect">
                  <a:avLst/>
                </a:prstGeom>
              </p:spPr>
            </p:pic>
            <p:pic>
              <p:nvPicPr>
                <p:cNvPr id="45" name="Picture 44" descr="router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19243" y="544479"/>
                  <a:ext cx="817687" cy="543762"/>
                </a:xfrm>
                <a:prstGeom prst="rect">
                  <a:avLst/>
                </a:prstGeom>
              </p:spPr>
            </p:pic>
            <p:pic>
              <p:nvPicPr>
                <p:cNvPr id="58" name="Picture 57" descr="router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26058" y="546679"/>
                  <a:ext cx="817687" cy="543762"/>
                </a:xfrm>
                <a:prstGeom prst="rect">
                  <a:avLst/>
                </a:prstGeom>
              </p:spPr>
            </p:pic>
            <p:pic>
              <p:nvPicPr>
                <p:cNvPr id="43" name="Picture 42" descr="router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3814" y="2077084"/>
                  <a:ext cx="817687" cy="543762"/>
                </a:xfrm>
                <a:prstGeom prst="rect">
                  <a:avLst/>
                </a:prstGeom>
              </p:spPr>
            </p:pic>
          </p:grpSp>
        </p:grpSp>
        <p:sp>
          <p:nvSpPr>
            <p:cNvPr id="67" name="TextBox 66"/>
            <p:cNvSpPr txBox="1"/>
            <p:nvPr/>
          </p:nvSpPr>
          <p:spPr>
            <a:xfrm>
              <a:off x="7580437" y="556759"/>
              <a:ext cx="14048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695D46"/>
                  </a:solidFill>
                  <a:latin typeface="Open Sans"/>
                  <a:cs typeface="Open Sans"/>
                </a:rPr>
                <a:t>Google (4)</a:t>
              </a:r>
            </a:p>
            <a:p>
              <a:pPr algn="ctr"/>
              <a:r>
                <a:rPr lang="en-US" dirty="0">
                  <a:solidFill>
                    <a:srgbClr val="695D46"/>
                  </a:solidFill>
                  <a:latin typeface="Open Sans"/>
                  <a:cs typeface="Open Sans"/>
                </a:rPr>
                <a:t>7.8/16</a:t>
              </a:r>
            </a:p>
            <a:p>
              <a:endParaRPr lang="en-US" dirty="0">
                <a:solidFill>
                  <a:srgbClr val="695D46"/>
                </a:solidFill>
                <a:latin typeface="Open Sans"/>
                <a:cs typeface="Open Sans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248150" y="2676924"/>
              <a:ext cx="10589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695D46"/>
                  </a:solidFill>
                  <a:latin typeface="Open Sans"/>
                  <a:cs typeface="Open Sans"/>
                </a:rPr>
                <a:t>MIT (3)</a:t>
              </a:r>
            </a:p>
            <a:p>
              <a:r>
                <a:rPr lang="en-US" dirty="0">
                  <a:solidFill>
                    <a:srgbClr val="695D46"/>
                  </a:solidFill>
                  <a:latin typeface="Open Sans"/>
                  <a:cs typeface="Open Sans"/>
                </a:rPr>
                <a:t>5.6/16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6804113" y="4063793"/>
            <a:ext cx="140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95D46"/>
                </a:solidFill>
                <a:latin typeface="Open Sans"/>
                <a:cs typeface="Open Sans"/>
              </a:rPr>
              <a:t>AT&amp;T (2)</a:t>
            </a:r>
          </a:p>
          <a:p>
            <a:pPr algn="ctr"/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3.4/16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42038" y="1613062"/>
            <a:ext cx="5011775" cy="14126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err="1">
                <a:solidFill>
                  <a:srgbClr val="EF6C00"/>
                </a:solidFill>
                <a:latin typeface="Open Sans"/>
                <a:cs typeface="Open Sans"/>
              </a:rPr>
              <a:t>Interdomain</a:t>
            </a:r>
            <a:r>
              <a:rPr lang="en-US" b="1" dirty="0">
                <a:solidFill>
                  <a:srgbClr val="EF6C00"/>
                </a:solidFill>
                <a:latin typeface="Open Sans"/>
                <a:cs typeface="Open Sans"/>
              </a:rPr>
              <a:t>: </a:t>
            </a:r>
            <a:r>
              <a:rPr lang="en-US" b="1" dirty="0" err="1">
                <a:solidFill>
                  <a:srgbClr val="EF6C00"/>
                </a:solidFill>
                <a:latin typeface="Open Sans"/>
                <a:cs typeface="Open Sans"/>
              </a:rPr>
              <a:t>eBGP</a:t>
            </a:r>
            <a:endParaRPr lang="en-US" b="1" dirty="0">
              <a:solidFill>
                <a:srgbClr val="EF6C00"/>
              </a:solidFill>
              <a:latin typeface="Open Sans"/>
              <a:cs typeface="Open Sans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Between border routers in </a:t>
            </a:r>
            <a:r>
              <a:rPr lang="en-US" b="1" dirty="0">
                <a:solidFill>
                  <a:srgbClr val="695D46"/>
                </a:solidFill>
                <a:latin typeface="Open Sans"/>
                <a:cs typeface="Open Sans"/>
              </a:rPr>
              <a:t>different</a:t>
            </a:r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 </a:t>
            </a:r>
            <a:r>
              <a:rPr lang="en-US" dirty="0" err="1">
                <a:solidFill>
                  <a:srgbClr val="695D46"/>
                </a:solidFill>
                <a:latin typeface="Open Sans"/>
                <a:cs typeface="Open Sans"/>
              </a:rPr>
              <a:t>ASes</a:t>
            </a:r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 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Learn about routes to </a:t>
            </a:r>
            <a:r>
              <a:rPr lang="en-US" b="1" dirty="0">
                <a:solidFill>
                  <a:srgbClr val="695D46"/>
                </a:solidFill>
                <a:latin typeface="Open Sans"/>
                <a:cs typeface="Open Sans"/>
              </a:rPr>
              <a:t>external</a:t>
            </a:r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 networks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Destinations are</a:t>
            </a:r>
            <a:r>
              <a:rPr lang="en-US" b="1" dirty="0">
                <a:solidFill>
                  <a:srgbClr val="695D46"/>
                </a:solidFill>
                <a:latin typeface="Open Sans"/>
                <a:cs typeface="Open Sans"/>
              </a:rPr>
              <a:t> IP prefixes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2806857" y="239733"/>
            <a:ext cx="3195264" cy="1900426"/>
            <a:chOff x="4051871" y="2770282"/>
            <a:chExt cx="3195264" cy="1900426"/>
          </a:xfrm>
        </p:grpSpPr>
        <p:sp>
          <p:nvSpPr>
            <p:cNvPr id="90" name="Oval 89"/>
            <p:cNvSpPr/>
            <p:nvPr/>
          </p:nvSpPr>
          <p:spPr>
            <a:xfrm>
              <a:off x="4051871" y="2770282"/>
              <a:ext cx="1900426" cy="1900426"/>
            </a:xfrm>
            <a:prstGeom prst="ellipse">
              <a:avLst/>
            </a:prstGeom>
            <a:solidFill>
              <a:schemeClr val="bg1"/>
            </a:solidFill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/>
            <p:cNvCxnSpPr>
              <a:stCxn id="90" idx="7"/>
            </p:cNvCxnSpPr>
            <p:nvPr/>
          </p:nvCxnSpPr>
          <p:spPr>
            <a:xfrm>
              <a:off x="5673986" y="3048593"/>
              <a:ext cx="1573149" cy="223693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90" idx="5"/>
            </p:cNvCxnSpPr>
            <p:nvPr/>
          </p:nvCxnSpPr>
          <p:spPr>
            <a:xfrm flipV="1">
              <a:off x="5673986" y="3524661"/>
              <a:ext cx="1573149" cy="867736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3" name="Picture 92" descr="documentation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285"/>
            <a:stretch/>
          </p:blipFill>
          <p:spPr>
            <a:xfrm>
              <a:off x="4368148" y="2984262"/>
              <a:ext cx="1258101" cy="1467787"/>
            </a:xfrm>
            <a:prstGeom prst="rect">
              <a:avLst/>
            </a:prstGeom>
          </p:spPr>
        </p:pic>
        <p:sp>
          <p:nvSpPr>
            <p:cNvPr id="94" name="Rounded Rectangle 93"/>
            <p:cNvSpPr/>
            <p:nvPr/>
          </p:nvSpPr>
          <p:spPr>
            <a:xfrm>
              <a:off x="4443289" y="3169266"/>
              <a:ext cx="1061183" cy="1216019"/>
            </a:xfrm>
            <a:prstGeom prst="roundRect">
              <a:avLst/>
            </a:prstGeom>
            <a:solidFill>
              <a:srgbClr val="CFD4D9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600" dirty="0">
                  <a:solidFill>
                    <a:schemeClr val="accent5"/>
                  </a:solidFill>
                </a:rPr>
                <a:t>5.6/16</a:t>
              </a:r>
            </a:p>
            <a:p>
              <a:r>
                <a:rPr lang="en-US" sz="1600" dirty="0">
                  <a:solidFill>
                    <a:schemeClr val="accent5"/>
                  </a:solidFill>
                </a:rPr>
                <a:t>Path: {3,</a:t>
              </a:r>
              <a:r>
                <a:rPr lang="en-US" sz="1600" b="1" dirty="0">
                  <a:solidFill>
                    <a:schemeClr val="accent1"/>
                  </a:solidFill>
                </a:rPr>
                <a:t>2</a:t>
              </a:r>
              <a:r>
                <a:rPr lang="en-US" sz="1600" dirty="0">
                  <a:solidFill>
                    <a:schemeClr val="accent5"/>
                  </a:solidFill>
                </a:rPr>
                <a:t>}</a:t>
              </a:r>
            </a:p>
          </p:txBody>
        </p:sp>
      </p:grpSp>
      <p:pic>
        <p:nvPicPr>
          <p:cNvPr id="88" name="Picture 87" descr="documentation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85"/>
          <a:stretch/>
        </p:blipFill>
        <p:spPr>
          <a:xfrm>
            <a:off x="7221041" y="3170685"/>
            <a:ext cx="340689" cy="397471"/>
          </a:xfrm>
          <a:prstGeom prst="rect">
            <a:avLst/>
          </a:prstGeom>
        </p:spPr>
      </p:pic>
      <p:sp>
        <p:nvSpPr>
          <p:cNvPr id="95" name="Rectangle 94"/>
          <p:cNvSpPr/>
          <p:nvPr/>
        </p:nvSpPr>
        <p:spPr>
          <a:xfrm>
            <a:off x="7153251" y="4774168"/>
            <a:ext cx="1990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EF6C00"/>
                </a:solidFill>
              </a:rPr>
              <a:t>WAN: </a:t>
            </a:r>
            <a:r>
              <a:rPr lang="en-US" b="1" dirty="0" err="1">
                <a:solidFill>
                  <a:srgbClr val="EF6C00"/>
                </a:solidFill>
              </a:rPr>
              <a:t>Interdomain</a:t>
            </a:r>
            <a:endParaRPr lang="en-US" b="1" dirty="0">
              <a:solidFill>
                <a:srgbClr val="EF6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96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52023E-6 4.84718E-6 L -0.15401 -0.48225 " pathEditMode="relative" ptsTypes="AA">
                                      <p:cBhvr>
                                        <p:cTn id="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/>
          <p:nvPr/>
        </p:nvCxnSpPr>
        <p:spPr>
          <a:xfrm flipV="1">
            <a:off x="4600595" y="878636"/>
            <a:ext cx="1166322" cy="528692"/>
          </a:xfrm>
          <a:prstGeom prst="line">
            <a:avLst/>
          </a:prstGeom>
          <a:ln w="57150" cmpd="sng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51" idx="0"/>
          </p:cNvCxnSpPr>
          <p:nvPr/>
        </p:nvCxnSpPr>
        <p:spPr>
          <a:xfrm flipH="1">
            <a:off x="4792012" y="2348829"/>
            <a:ext cx="1061888" cy="651069"/>
          </a:xfrm>
          <a:prstGeom prst="line">
            <a:avLst/>
          </a:prstGeom>
          <a:ln w="57150" cmpd="sng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4600595" y="1401385"/>
            <a:ext cx="1253305" cy="810955"/>
          </a:xfrm>
          <a:prstGeom prst="line">
            <a:avLst/>
          </a:prstGeom>
          <a:ln w="57150" cmpd="sng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523629" y="2212340"/>
            <a:ext cx="3243288" cy="1344761"/>
          </a:xfrm>
          <a:prstGeom prst="line">
            <a:avLst/>
          </a:prstGeom>
          <a:ln w="57150" cmpd="sng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Cloud 54"/>
          <p:cNvSpPr/>
          <p:nvPr/>
        </p:nvSpPr>
        <p:spPr>
          <a:xfrm>
            <a:off x="4792012" y="2770282"/>
            <a:ext cx="1142890" cy="665591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3680631" y="3127190"/>
            <a:ext cx="1064787" cy="524352"/>
          </a:xfrm>
          <a:prstGeom prst="line">
            <a:avLst/>
          </a:prstGeom>
          <a:ln w="57150" cmpd="sng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285461" y="2053050"/>
            <a:ext cx="906389" cy="541698"/>
          </a:xfrm>
          <a:prstGeom prst="line">
            <a:avLst/>
          </a:prstGeom>
          <a:ln w="57150" cmpd="sng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506320" y="1957756"/>
            <a:ext cx="4467433" cy="2729527"/>
            <a:chOff x="506320" y="1957756"/>
            <a:chExt cx="4467433" cy="2729527"/>
          </a:xfrm>
        </p:grpSpPr>
        <p:pic>
          <p:nvPicPr>
            <p:cNvPr id="3" name="Picture 2" descr="monito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320" y="3942352"/>
              <a:ext cx="443626" cy="443626"/>
            </a:xfrm>
            <a:prstGeom prst="rect">
              <a:avLst/>
            </a:prstGeom>
          </p:spPr>
        </p:pic>
        <p:pic>
          <p:nvPicPr>
            <p:cNvPr id="12" name="Picture 11" descr="monito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168" y="2778175"/>
              <a:ext cx="440608" cy="440608"/>
            </a:xfrm>
            <a:prstGeom prst="rect">
              <a:avLst/>
            </a:prstGeom>
          </p:spPr>
        </p:pic>
        <p:pic>
          <p:nvPicPr>
            <p:cNvPr id="13" name="Picture 12" descr="monito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249" y="4246675"/>
              <a:ext cx="440608" cy="440608"/>
            </a:xfrm>
            <a:prstGeom prst="rect">
              <a:avLst/>
            </a:prstGeom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1267118" y="3127190"/>
              <a:ext cx="365280" cy="36528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2366250" y="4052122"/>
              <a:ext cx="110628" cy="238433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949946" y="3381774"/>
              <a:ext cx="1856911" cy="820419"/>
              <a:chOff x="1710267" y="1820333"/>
              <a:chExt cx="3717662" cy="1642534"/>
            </a:xfrm>
          </p:grpSpPr>
          <p:sp>
            <p:nvSpPr>
              <p:cNvPr id="7" name="Cloud 6"/>
              <p:cNvSpPr/>
              <p:nvPr/>
            </p:nvSpPr>
            <p:spPr>
              <a:xfrm>
                <a:off x="2243666" y="1820333"/>
                <a:ext cx="2820405" cy="1642534"/>
              </a:xfrm>
              <a:prstGeom prst="cloud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mpd="sng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938547" y="2171349"/>
                <a:ext cx="3489382" cy="924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4</a:t>
                </a:r>
                <a:r>
                  <a:rPr lang="en-US" sz="1200" b="1" baseline="30000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th</a:t>
                </a:r>
                <a:r>
                  <a:rPr lang="en-US" sz="1200" b="1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 floor Soda</a:t>
                </a:r>
              </a:p>
              <a:p>
                <a:pPr algn="ctr"/>
                <a:r>
                  <a:rPr lang="en-US" sz="1200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1.2.3/24</a:t>
                </a: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flipV="1">
                <a:off x="1710267" y="2844800"/>
                <a:ext cx="635000" cy="19473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53682" y="1957756"/>
              <a:ext cx="1742889" cy="820419"/>
              <a:chOff x="1938547" y="1820333"/>
              <a:chExt cx="3489382" cy="1642534"/>
            </a:xfrm>
          </p:grpSpPr>
          <p:sp>
            <p:nvSpPr>
              <p:cNvPr id="30" name="Cloud 29"/>
              <p:cNvSpPr/>
              <p:nvPr/>
            </p:nvSpPr>
            <p:spPr>
              <a:xfrm>
                <a:off x="2243666" y="1820333"/>
                <a:ext cx="2820405" cy="1642534"/>
              </a:xfrm>
              <a:prstGeom prst="cloud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mpd="sng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938547" y="2171349"/>
                <a:ext cx="3489382" cy="924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3</a:t>
                </a:r>
                <a:r>
                  <a:rPr lang="en-US" sz="1200" b="1" baseline="30000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rd</a:t>
                </a:r>
                <a:r>
                  <a:rPr lang="en-US" sz="1200" b="1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 floor Soda</a:t>
                </a:r>
              </a:p>
              <a:p>
                <a:pPr algn="ctr"/>
                <a:r>
                  <a:rPr lang="en-US" sz="1200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1.2.4/24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3230864" y="3611467"/>
              <a:ext cx="1742889" cy="820419"/>
              <a:chOff x="1938547" y="1820333"/>
              <a:chExt cx="3489382" cy="1642534"/>
            </a:xfrm>
          </p:grpSpPr>
          <p:sp>
            <p:nvSpPr>
              <p:cNvPr id="39" name="Cloud 38"/>
              <p:cNvSpPr/>
              <p:nvPr/>
            </p:nvSpPr>
            <p:spPr>
              <a:xfrm>
                <a:off x="2243666" y="1820333"/>
                <a:ext cx="2820405" cy="1642534"/>
              </a:xfrm>
              <a:prstGeom prst="cloud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mpd="sng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938547" y="2171349"/>
                <a:ext cx="3489382" cy="924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7</a:t>
                </a:r>
                <a:r>
                  <a:rPr lang="en-US" sz="1200" b="1" baseline="30000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th</a:t>
                </a:r>
                <a:r>
                  <a:rPr lang="en-US" sz="1200" b="1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  floor Soda</a:t>
                </a:r>
              </a:p>
              <a:p>
                <a:pPr algn="ctr"/>
                <a:r>
                  <a:rPr lang="en-US" sz="1200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1.2.5/24</a:t>
                </a:r>
              </a:p>
            </p:txBody>
          </p:sp>
        </p:grpSp>
        <p:cxnSp>
          <p:nvCxnSpPr>
            <p:cNvPr id="17" name="Straight Connector 16"/>
            <p:cNvCxnSpPr>
              <a:stCxn id="35" idx="0"/>
            </p:cNvCxnSpPr>
            <p:nvPr/>
          </p:nvCxnSpPr>
          <p:spPr>
            <a:xfrm flipH="1">
              <a:off x="2523629" y="2431364"/>
              <a:ext cx="668221" cy="1153988"/>
            </a:xfrm>
            <a:prstGeom prst="line">
              <a:avLst/>
            </a:prstGeom>
            <a:ln w="57150" cmpd="sng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35" idx="0"/>
            </p:cNvCxnSpPr>
            <p:nvPr/>
          </p:nvCxnSpPr>
          <p:spPr>
            <a:xfrm>
              <a:off x="3191850" y="2431364"/>
              <a:ext cx="488781" cy="1313060"/>
            </a:xfrm>
            <a:prstGeom prst="line">
              <a:avLst/>
            </a:prstGeom>
            <a:ln w="57150" cmpd="sng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476878" y="3557101"/>
              <a:ext cx="1157002" cy="94441"/>
            </a:xfrm>
            <a:prstGeom prst="line">
              <a:avLst/>
            </a:prstGeom>
            <a:ln w="57150" cmpd="sng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pic>
          <p:nvPicPr>
            <p:cNvPr id="35" name="Picture 34" descr="rout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0433" y="2431364"/>
              <a:ext cx="382833" cy="254584"/>
            </a:xfrm>
            <a:prstGeom prst="rect">
              <a:avLst/>
            </a:prstGeom>
          </p:spPr>
        </p:pic>
        <p:pic>
          <p:nvPicPr>
            <p:cNvPr id="25" name="Picture 24" descr="rout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5461" y="3396958"/>
              <a:ext cx="382833" cy="254584"/>
            </a:xfrm>
            <a:prstGeom prst="rect">
              <a:avLst/>
            </a:prstGeom>
          </p:spPr>
        </p:pic>
        <p:pic>
          <p:nvPicPr>
            <p:cNvPr id="46" name="Picture 45" descr="rout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4304" y="3560676"/>
              <a:ext cx="382833" cy="254584"/>
            </a:xfrm>
            <a:prstGeom prst="rect">
              <a:avLst/>
            </a:prstGeom>
          </p:spPr>
        </p:pic>
      </p:grpSp>
      <p:cxnSp>
        <p:nvCxnSpPr>
          <p:cNvPr id="59" name="Straight Connector 58"/>
          <p:cNvCxnSpPr>
            <a:stCxn id="50" idx="0"/>
            <a:endCxn id="25" idx="0"/>
          </p:cNvCxnSpPr>
          <p:nvPr/>
        </p:nvCxnSpPr>
        <p:spPr>
          <a:xfrm>
            <a:off x="2222232" y="1957756"/>
            <a:ext cx="254646" cy="1439202"/>
          </a:xfrm>
          <a:prstGeom prst="line">
            <a:avLst/>
          </a:prstGeom>
          <a:ln w="57150" cmpd="sng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600595" y="1407328"/>
            <a:ext cx="191417" cy="1592570"/>
          </a:xfrm>
          <a:prstGeom prst="line">
            <a:avLst/>
          </a:prstGeom>
          <a:ln w="57150" cmpd="sng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50" idx="0"/>
          </p:cNvCxnSpPr>
          <p:nvPr/>
        </p:nvCxnSpPr>
        <p:spPr>
          <a:xfrm flipH="1">
            <a:off x="2222232" y="1407328"/>
            <a:ext cx="2378363" cy="550428"/>
          </a:xfrm>
          <a:prstGeom prst="line">
            <a:avLst/>
          </a:prstGeom>
          <a:ln w="57150" cmpd="sng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Cloud 52"/>
          <p:cNvSpPr/>
          <p:nvPr/>
        </p:nvSpPr>
        <p:spPr>
          <a:xfrm>
            <a:off x="1380739" y="1496291"/>
            <a:ext cx="1142890" cy="665591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loud 53"/>
          <p:cNvSpPr/>
          <p:nvPr/>
        </p:nvSpPr>
        <p:spPr>
          <a:xfrm>
            <a:off x="3871423" y="741737"/>
            <a:ext cx="1142890" cy="665591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15" y="1957756"/>
            <a:ext cx="382833" cy="254584"/>
          </a:xfrm>
          <a:prstGeom prst="rect">
            <a:avLst/>
          </a:prstGeom>
        </p:spPr>
      </p:pic>
      <p:pic>
        <p:nvPicPr>
          <p:cNvPr id="52" name="Picture 51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179" y="1280036"/>
            <a:ext cx="382833" cy="254584"/>
          </a:xfrm>
          <a:prstGeom prst="rect">
            <a:avLst/>
          </a:prstGeom>
        </p:spPr>
      </p:pic>
      <p:pic>
        <p:nvPicPr>
          <p:cNvPr id="51" name="Picture 50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95" y="2999898"/>
            <a:ext cx="382833" cy="254584"/>
          </a:xfrm>
          <a:prstGeom prst="rect">
            <a:avLst/>
          </a:prstGeom>
        </p:spPr>
      </p:pic>
      <p:sp>
        <p:nvSpPr>
          <p:cNvPr id="69" name="Rounded Rectangle 68"/>
          <p:cNvSpPr/>
          <p:nvPr/>
        </p:nvSpPr>
        <p:spPr>
          <a:xfrm>
            <a:off x="226154" y="556759"/>
            <a:ext cx="5836504" cy="4349683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37533" y="170030"/>
            <a:ext cx="1639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95D46"/>
                </a:solidFill>
                <a:latin typeface="Open Sans"/>
                <a:cs typeface="Open Sans"/>
              </a:rPr>
              <a:t>Domain (AS) </a:t>
            </a:r>
          </a:p>
          <a:p>
            <a:endParaRPr lang="en-US" dirty="0">
              <a:solidFill>
                <a:srgbClr val="695D46"/>
              </a:solidFill>
              <a:latin typeface="Open Sans"/>
              <a:cs typeface="Open San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37532" y="556759"/>
            <a:ext cx="2162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UC Berkeley</a:t>
            </a:r>
          </a:p>
          <a:p>
            <a:endParaRPr lang="en-US" dirty="0"/>
          </a:p>
        </p:txBody>
      </p:sp>
      <p:pic>
        <p:nvPicPr>
          <p:cNvPr id="77" name="Picture 76" descr="documentation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85"/>
          <a:stretch/>
        </p:blipFill>
        <p:spPr>
          <a:xfrm>
            <a:off x="5653814" y="2019689"/>
            <a:ext cx="340689" cy="397471"/>
          </a:xfrm>
          <a:prstGeom prst="rect">
            <a:avLst/>
          </a:prstGeom>
        </p:spPr>
      </p:pic>
      <p:pic>
        <p:nvPicPr>
          <p:cNvPr id="79" name="Picture 78" descr="documentation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85"/>
          <a:stretch/>
        </p:blipFill>
        <p:spPr>
          <a:xfrm>
            <a:off x="5674857" y="2013604"/>
            <a:ext cx="340689" cy="397471"/>
          </a:xfrm>
          <a:prstGeom prst="rect">
            <a:avLst/>
          </a:prstGeom>
        </p:spPr>
      </p:pic>
      <p:pic>
        <p:nvPicPr>
          <p:cNvPr id="88" name="Picture 87" descr="documentation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85"/>
          <a:stretch/>
        </p:blipFill>
        <p:spPr>
          <a:xfrm>
            <a:off x="2366249" y="3275998"/>
            <a:ext cx="340689" cy="397471"/>
          </a:xfrm>
          <a:prstGeom prst="rect">
            <a:avLst/>
          </a:prstGeom>
        </p:spPr>
      </p:pic>
      <p:pic>
        <p:nvPicPr>
          <p:cNvPr id="90" name="Picture 89" descr="documentation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85"/>
          <a:stretch/>
        </p:blipFill>
        <p:spPr>
          <a:xfrm>
            <a:off x="2385439" y="3237137"/>
            <a:ext cx="340689" cy="397471"/>
          </a:xfrm>
          <a:prstGeom prst="rect">
            <a:avLst/>
          </a:prstGeom>
        </p:spPr>
      </p:pic>
      <p:pic>
        <p:nvPicPr>
          <p:cNvPr id="80" name="Picture 79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702" y="2013604"/>
            <a:ext cx="817687" cy="543762"/>
          </a:xfrm>
          <a:prstGeom prst="rect">
            <a:avLst/>
          </a:prstGeom>
        </p:spPr>
      </p:pic>
      <p:pic>
        <p:nvPicPr>
          <p:cNvPr id="73" name="Picture 72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058" y="546679"/>
            <a:ext cx="817687" cy="543762"/>
          </a:xfrm>
          <a:prstGeom prst="rect">
            <a:avLst/>
          </a:prstGeom>
        </p:spPr>
      </p:pic>
      <p:pic>
        <p:nvPicPr>
          <p:cNvPr id="87" name="Picture 86" descr="documentation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85"/>
          <a:stretch/>
        </p:blipFill>
        <p:spPr>
          <a:xfrm>
            <a:off x="5683555" y="2013604"/>
            <a:ext cx="340689" cy="397471"/>
          </a:xfrm>
          <a:prstGeom prst="rect">
            <a:avLst/>
          </a:prstGeom>
        </p:spPr>
      </p:pic>
      <p:pic>
        <p:nvPicPr>
          <p:cNvPr id="75" name="Picture 74" descr="documentation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85"/>
          <a:stretch/>
        </p:blipFill>
        <p:spPr>
          <a:xfrm>
            <a:off x="5426228" y="701844"/>
            <a:ext cx="340689" cy="397471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8503305" y="4774168"/>
            <a:ext cx="640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EF6C00"/>
                </a:solidFill>
              </a:rPr>
              <a:t>iBGP</a:t>
            </a:r>
            <a:endParaRPr lang="en-US" b="1" dirty="0">
              <a:solidFill>
                <a:srgbClr val="EF6C00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226154" y="553847"/>
            <a:ext cx="5836504" cy="4349683"/>
          </a:xfrm>
          <a:prstGeom prst="round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647753" y="1615573"/>
            <a:ext cx="6402325" cy="1080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err="1">
                <a:solidFill>
                  <a:srgbClr val="EF6C00"/>
                </a:solidFill>
                <a:latin typeface="Open Sans"/>
                <a:cs typeface="Open Sans"/>
              </a:rPr>
              <a:t>Intradomain</a:t>
            </a:r>
            <a:r>
              <a:rPr lang="en-US" b="1" dirty="0">
                <a:solidFill>
                  <a:srgbClr val="EF6C00"/>
                </a:solidFill>
                <a:latin typeface="Open Sans"/>
                <a:cs typeface="Open Sans"/>
              </a:rPr>
              <a:t>: </a:t>
            </a:r>
            <a:r>
              <a:rPr lang="en-US" b="1" dirty="0" err="1">
                <a:solidFill>
                  <a:srgbClr val="EF6C00"/>
                </a:solidFill>
                <a:latin typeface="Open Sans"/>
                <a:cs typeface="Open Sans"/>
              </a:rPr>
              <a:t>iBGP</a:t>
            </a:r>
            <a:endParaRPr lang="en-US" dirty="0">
              <a:solidFill>
                <a:srgbClr val="EF6C00"/>
              </a:solidFill>
              <a:latin typeface="Open Sans"/>
              <a:cs typeface="Open Sans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Border routers and other routers </a:t>
            </a:r>
            <a:r>
              <a:rPr lang="en-US" b="1" dirty="0">
                <a:solidFill>
                  <a:srgbClr val="695D46"/>
                </a:solidFill>
                <a:latin typeface="Open Sans"/>
                <a:cs typeface="Open Sans"/>
              </a:rPr>
              <a:t>within </a:t>
            </a:r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a </a:t>
            </a:r>
            <a:r>
              <a:rPr lang="en-US" b="1" dirty="0">
                <a:solidFill>
                  <a:srgbClr val="695D46"/>
                </a:solidFill>
                <a:latin typeface="Open Sans"/>
                <a:cs typeface="Open Sans"/>
              </a:rPr>
              <a:t>single AS</a:t>
            </a:r>
            <a:endParaRPr lang="en-US" dirty="0">
              <a:solidFill>
                <a:srgbClr val="695D46"/>
              </a:solidFill>
              <a:latin typeface="Open Sans"/>
              <a:cs typeface="Open Sans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To </a:t>
            </a:r>
            <a:r>
              <a:rPr lang="en-US" b="1" dirty="0">
                <a:solidFill>
                  <a:srgbClr val="695D46"/>
                </a:solidFill>
                <a:latin typeface="Open Sans"/>
                <a:cs typeface="Open Sans"/>
              </a:rPr>
              <a:t>which border router </a:t>
            </a:r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should I send packets for MIT?</a:t>
            </a:r>
          </a:p>
        </p:txBody>
      </p:sp>
      <p:pic>
        <p:nvPicPr>
          <p:cNvPr id="83" name="Picture 82" descr="bo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933" y="2352115"/>
            <a:ext cx="333833" cy="33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4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131E-6 -6.31368E-6 L -0.13666 -0.14882 " pathEditMode="relative" ptsTypes="AA">
                                      <p:cBhvr>
                                        <p:cTn id="10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6 0.03365 L -0.11426 0.162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9" y="642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1749E-6 5.45847E-6 L -0.11026 0.08121 " pathEditMode="relative" ptsTypes="AA">
                                      <p:cBhvr>
                                        <p:cTn id="14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-0.01883 L -0.36482 0.2476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93" y="133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9509E-6 -1.16085E-6 L -0.02709 -0.26675 " pathEditMode="relative" ptsTypes="AA">
                                      <p:cBhvr>
                                        <p:cTn id="2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702E-6 -4.60945E-6 L 0.06234 -0.1809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" y="-9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-1.36462E-6 L -0.06251 0.18123 " pathEditMode="relative" ptsTypes="AA">
                                      <p:cBhvr>
                                        <p:cTn id="3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378 0.18771 L 0.27674 -0.07904 " pathEditMode="relative" ptsTypes="AA">
                                      <p:cBhvr>
                                        <p:cTn id="3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9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5746055" y="1343039"/>
            <a:ext cx="2424815" cy="1237042"/>
          </a:xfrm>
          <a:prstGeom prst="roundRect">
            <a:avLst/>
          </a:prstGeom>
          <a:gradFill flip="none" rotWithShape="1">
            <a:gsLst>
              <a:gs pos="0">
                <a:schemeClr val="accent4">
                  <a:tint val="100000"/>
                  <a:shade val="100000"/>
                  <a:satMod val="130000"/>
                  <a:alpha val="62000"/>
                </a:schemeClr>
              </a:gs>
              <a:gs pos="100000">
                <a:schemeClr val="accent4">
                  <a:tint val="50000"/>
                  <a:shade val="100000"/>
                  <a:satMod val="350000"/>
                  <a:alpha val="6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92667" y="1311425"/>
            <a:ext cx="2424815" cy="1237042"/>
          </a:xfrm>
          <a:prstGeom prst="roundRect">
            <a:avLst/>
          </a:prstGeom>
          <a:gradFill flip="none" rotWithShape="1">
            <a:gsLst>
              <a:gs pos="0">
                <a:schemeClr val="accent4">
                  <a:tint val="100000"/>
                  <a:shade val="100000"/>
                  <a:satMod val="130000"/>
                  <a:alpha val="62000"/>
                </a:schemeClr>
              </a:gs>
              <a:gs pos="100000">
                <a:schemeClr val="accent4">
                  <a:tint val="50000"/>
                  <a:shade val="100000"/>
                  <a:satMod val="350000"/>
                  <a:alpha val="6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Soda 4</a:t>
            </a:r>
            <a:r>
              <a:rPr lang="en-US" baseline="30000" dirty="0"/>
              <a:t>th</a:t>
            </a:r>
            <a:r>
              <a:rPr lang="en-US" dirty="0"/>
              <a:t> Floor </a:t>
            </a:r>
            <a:r>
              <a:rPr lang="en-US" dirty="0">
                <a:sym typeface="Wingdings"/>
              </a:rPr>
              <a:t> MIT</a:t>
            </a:r>
            <a:endParaRPr lang="en-US" dirty="0"/>
          </a:p>
        </p:txBody>
      </p:sp>
      <p:pic>
        <p:nvPicPr>
          <p:cNvPr id="5" name="Picture 4" descr="moni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46" y="1605639"/>
            <a:ext cx="768787" cy="768787"/>
          </a:xfrm>
          <a:prstGeom prst="rect">
            <a:avLst/>
          </a:prstGeom>
        </p:spPr>
      </p:pic>
      <p:pic>
        <p:nvPicPr>
          <p:cNvPr id="6" name="Picture 5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638" y="2217784"/>
            <a:ext cx="817687" cy="543762"/>
          </a:xfrm>
          <a:prstGeom prst="rect">
            <a:avLst/>
          </a:prstGeom>
        </p:spPr>
      </p:pic>
      <p:pic>
        <p:nvPicPr>
          <p:cNvPr id="7" name="Picture 6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638" y="3552345"/>
            <a:ext cx="817687" cy="543762"/>
          </a:xfrm>
          <a:prstGeom prst="rect">
            <a:avLst/>
          </a:prstGeom>
        </p:spPr>
      </p:pic>
      <p:pic>
        <p:nvPicPr>
          <p:cNvPr id="8" name="Picture 7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042" y="3552345"/>
            <a:ext cx="817687" cy="543762"/>
          </a:xfrm>
          <a:prstGeom prst="rect">
            <a:avLst/>
          </a:prstGeom>
        </p:spPr>
      </p:pic>
      <p:pic>
        <p:nvPicPr>
          <p:cNvPr id="9" name="Picture 8" descr="moni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598" y="1548373"/>
            <a:ext cx="768787" cy="7687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49946" y="2559092"/>
            <a:ext cx="173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Open Sans"/>
                <a:cs typeface="Open Sans"/>
              </a:rPr>
              <a:t>4</a:t>
            </a:r>
            <a:r>
              <a:rPr lang="en-US" baseline="30000" dirty="0">
                <a:solidFill>
                  <a:schemeClr val="accent5"/>
                </a:solidFill>
                <a:latin typeface="Open Sans"/>
                <a:cs typeface="Open Sans"/>
              </a:rPr>
              <a:t>th</a:t>
            </a:r>
            <a:r>
              <a:rPr lang="en-US" dirty="0">
                <a:solidFill>
                  <a:schemeClr val="accent5"/>
                </a:solidFill>
                <a:latin typeface="Open Sans"/>
                <a:cs typeface="Open Sans"/>
              </a:rPr>
              <a:t> floor Soda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786469" y="1961560"/>
            <a:ext cx="899143" cy="349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47416" y="1844664"/>
            <a:ext cx="204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Open Sans"/>
                <a:cs typeface="Open Sans"/>
              </a:rPr>
              <a:t>Default gateway</a:t>
            </a:r>
          </a:p>
        </p:txBody>
      </p:sp>
      <p:cxnSp>
        <p:nvCxnSpPr>
          <p:cNvPr id="18" name="Straight Arrow Connector 17"/>
          <p:cNvCxnSpPr>
            <a:stCxn id="6" idx="2"/>
          </p:cNvCxnSpPr>
          <p:nvPr/>
        </p:nvCxnSpPr>
        <p:spPr>
          <a:xfrm>
            <a:off x="3017482" y="2761546"/>
            <a:ext cx="0" cy="715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47416" y="4063841"/>
            <a:ext cx="174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Open Sans"/>
                <a:cs typeface="Open Sans"/>
              </a:rPr>
              <a:t>Border router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02199" y="4063841"/>
            <a:ext cx="174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Open Sans"/>
                <a:cs typeface="Open Sans"/>
              </a:rPr>
              <a:t>Border router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26325" y="3773427"/>
            <a:ext cx="17722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717459" y="2864115"/>
            <a:ext cx="0" cy="612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03200" y="1151467"/>
            <a:ext cx="3937000" cy="3466372"/>
          </a:xfrm>
          <a:prstGeom prst="roundRect">
            <a:avLst/>
          </a:prstGeom>
          <a:noFill/>
          <a:ln w="28575" cmpd="sng">
            <a:solidFill>
              <a:srgbClr val="EF6C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09" y="2217784"/>
            <a:ext cx="817687" cy="54376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729303" y="1810796"/>
            <a:ext cx="204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Open Sans"/>
                <a:cs typeface="Open Sans"/>
              </a:rPr>
              <a:t>Default gateway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470385" y="1151467"/>
            <a:ext cx="3937000" cy="3539001"/>
          </a:xfrm>
          <a:prstGeom prst="roundRect">
            <a:avLst/>
          </a:prstGeom>
          <a:noFill/>
          <a:ln w="28575" cmpd="sng">
            <a:solidFill>
              <a:srgbClr val="EF6C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128729" y="2040467"/>
            <a:ext cx="856271" cy="270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37196" y="2576880"/>
            <a:ext cx="204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Open Sans"/>
                <a:cs typeface="Open Sans"/>
              </a:rPr>
              <a:t>2</a:t>
            </a:r>
            <a:r>
              <a:rPr lang="en-US" baseline="30000" dirty="0">
                <a:solidFill>
                  <a:schemeClr val="accent5"/>
                </a:solidFill>
                <a:latin typeface="Open Sans"/>
                <a:cs typeface="Open Sans"/>
              </a:rPr>
              <a:t>nd</a:t>
            </a:r>
            <a:r>
              <a:rPr lang="en-US" dirty="0">
                <a:solidFill>
                  <a:schemeClr val="accent5"/>
                </a:solidFill>
                <a:latin typeface="Open Sans"/>
                <a:cs typeface="Open Sans"/>
              </a:rPr>
              <a:t> floor CSAIL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02346" y="4677108"/>
            <a:ext cx="173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Open Sans"/>
                <a:cs typeface="Open Sans"/>
              </a:rPr>
              <a:t>UC Berkeley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57563" y="4690468"/>
            <a:ext cx="173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Open Sans"/>
                <a:cs typeface="Open Sans"/>
              </a:rPr>
              <a:t>MIT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398514" y="1348878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EF6C00"/>
                </a:solidFill>
              </a:rPr>
              <a:t>LAN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850098" y="1363707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EF6C00"/>
                </a:solidFill>
              </a:rPr>
              <a:t>LAN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990246" y="4677108"/>
            <a:ext cx="641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EF6C00"/>
                </a:solidFill>
              </a:rPr>
              <a:t>ASes</a:t>
            </a:r>
            <a:endParaRPr lang="en-US" b="1" dirty="0">
              <a:solidFill>
                <a:srgbClr val="EF6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28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end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Host</a:t>
            </a:r>
            <a:r>
              <a:rPr lang="en-US" dirty="0"/>
              <a:t> knows how to</a:t>
            </a:r>
            <a:r>
              <a:rPr lang="is-IS" dirty="0"/>
              <a:t>…</a:t>
            </a:r>
          </a:p>
          <a:p>
            <a:pPr lvl="1"/>
            <a:r>
              <a:rPr lang="is-IS" dirty="0"/>
              <a:t>... get to the default gateway on its local subnet</a:t>
            </a:r>
          </a:p>
          <a:p>
            <a:r>
              <a:rPr lang="is-IS" b="1" dirty="0"/>
              <a:t>Default</a:t>
            </a:r>
            <a:r>
              <a:rPr lang="is-IS" dirty="0"/>
              <a:t> </a:t>
            </a:r>
            <a:r>
              <a:rPr lang="is-IS" b="1" dirty="0"/>
              <a:t>gateway</a:t>
            </a:r>
            <a:r>
              <a:rPr lang="is-IS" dirty="0"/>
              <a:t> knows how to...</a:t>
            </a:r>
          </a:p>
          <a:p>
            <a:pPr lvl="1"/>
            <a:r>
              <a:rPr lang="is-IS" dirty="0"/>
              <a:t>... get to the right border router</a:t>
            </a:r>
          </a:p>
          <a:p>
            <a:r>
              <a:rPr lang="is-IS" b="1" dirty="0"/>
              <a:t>Border</a:t>
            </a:r>
            <a:r>
              <a:rPr lang="is-IS" dirty="0"/>
              <a:t> router knows how to...</a:t>
            </a:r>
          </a:p>
          <a:p>
            <a:pPr lvl="1"/>
            <a:r>
              <a:rPr lang="is-IS" dirty="0"/>
              <a:t>... get to the right AS</a:t>
            </a:r>
          </a:p>
          <a:p>
            <a:r>
              <a:rPr lang="is-IS" b="1" dirty="0"/>
              <a:t>AS</a:t>
            </a:r>
            <a:r>
              <a:rPr lang="is-IS" dirty="0"/>
              <a:t> knows how to...</a:t>
            </a:r>
          </a:p>
          <a:p>
            <a:pPr lvl="1"/>
            <a:r>
              <a:rPr lang="is-IS" dirty="0"/>
              <a:t>... </a:t>
            </a:r>
            <a:r>
              <a:rPr lang="en-US" dirty="0"/>
              <a:t>g</a:t>
            </a:r>
            <a:r>
              <a:rPr lang="is-IS" dirty="0"/>
              <a:t>et to the right internal 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72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3375422"/>
          </a:xfrm>
        </p:spPr>
        <p:txBody>
          <a:bodyPr/>
          <a:lstStyle/>
          <a:p>
            <a:r>
              <a:rPr lang="is-IS" dirty="0"/>
              <a:t>The </a:t>
            </a:r>
            <a:r>
              <a:rPr lang="is-IS" b="1" dirty="0"/>
              <a:t>routing</a:t>
            </a:r>
            <a:r>
              <a:rPr lang="is-IS" dirty="0"/>
              <a:t> </a:t>
            </a:r>
            <a:r>
              <a:rPr lang="is-IS" b="1" dirty="0"/>
              <a:t>mechanics</a:t>
            </a:r>
          </a:p>
          <a:p>
            <a:r>
              <a:rPr lang="en-US" dirty="0"/>
              <a:t>We will </a:t>
            </a:r>
            <a:r>
              <a:rPr lang="en-US" b="1" dirty="0"/>
              <a:t>not</a:t>
            </a:r>
            <a:r>
              <a:rPr lang="en-US" dirty="0"/>
              <a:t> talk about specific </a:t>
            </a:r>
            <a:r>
              <a:rPr lang="en-US" b="1" dirty="0"/>
              <a:t>policies</a:t>
            </a:r>
            <a:r>
              <a:rPr lang="is-IS" dirty="0"/>
              <a:t>…</a:t>
            </a:r>
          </a:p>
          <a:p>
            <a:pPr lvl="1"/>
            <a:r>
              <a:rPr lang="is-IS" dirty="0" smtClean="0"/>
              <a:t>For next section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81484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Similarities between BGP &amp; DV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Destination based</a:t>
            </a:r>
          </a:p>
          <a:p>
            <a:r>
              <a:rPr lang="en-US" dirty="0"/>
              <a:t>No global view of network</a:t>
            </a:r>
          </a:p>
          <a:p>
            <a:r>
              <a:rPr lang="en-US" dirty="0"/>
              <a:t>Iterative and distributed convergence</a:t>
            </a:r>
          </a:p>
        </p:txBody>
      </p:sp>
    </p:spTree>
    <p:extLst>
      <p:ext uri="{BB962C8B-B14F-4D97-AF65-F5344CB8AC3E}">
        <p14:creationId xmlns:p14="http://schemas.microsoft.com/office/powerpoint/2010/main" val="318912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Differences between BGP &amp; DV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May choose path that is </a:t>
            </a:r>
            <a:r>
              <a:rPr lang="en-US" b="1" dirty="0"/>
              <a:t>not the shortest</a:t>
            </a:r>
          </a:p>
          <a:p>
            <a:pPr lvl="1"/>
            <a:r>
              <a:rPr lang="en-US" dirty="0"/>
              <a:t>Base choices on policy instead</a:t>
            </a:r>
          </a:p>
          <a:p>
            <a:r>
              <a:rPr lang="en-US" b="1" dirty="0"/>
              <a:t>Path vector</a:t>
            </a:r>
          </a:p>
          <a:p>
            <a:pPr lvl="1"/>
            <a:r>
              <a:rPr lang="en-US" dirty="0"/>
              <a:t>Don’t send distance, send path</a:t>
            </a:r>
          </a:p>
          <a:p>
            <a:pPr lvl="1"/>
            <a:r>
              <a:rPr lang="en-US" dirty="0"/>
              <a:t>Crucial for </a:t>
            </a:r>
            <a:r>
              <a:rPr lang="en-US" b="1" dirty="0"/>
              <a:t>avoiding loops</a:t>
            </a:r>
          </a:p>
          <a:p>
            <a:r>
              <a:rPr lang="en-US" b="1" dirty="0"/>
              <a:t>Route aggregation</a:t>
            </a:r>
          </a:p>
          <a:p>
            <a:pPr lvl="1"/>
            <a:r>
              <a:rPr lang="en-US" dirty="0"/>
              <a:t>Combine network prefixes when possible</a:t>
            </a:r>
          </a:p>
          <a:p>
            <a:r>
              <a:rPr lang="en-US" b="1" dirty="0"/>
              <a:t>Selective route advertisement</a:t>
            </a:r>
          </a:p>
          <a:p>
            <a:pPr lvl="1"/>
            <a:r>
              <a:rPr lang="en-US" dirty="0"/>
              <a:t>Don’t have to send updates to all neighbors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5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Picking Shortest Route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06967" y="2302940"/>
            <a:ext cx="1498600" cy="1319458"/>
          </a:xfrm>
          <a:prstGeom prst="roundRect">
            <a:avLst/>
          </a:prstGeom>
          <a:noFill/>
          <a:ln w="28575" cmpd="sng">
            <a:solidFill>
              <a:srgbClr val="EF6C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780367" y="2302940"/>
            <a:ext cx="1498600" cy="1319458"/>
          </a:xfrm>
          <a:prstGeom prst="roundRect">
            <a:avLst/>
          </a:prstGeom>
          <a:noFill/>
          <a:ln w="28575" cmpd="sng">
            <a:solidFill>
              <a:srgbClr val="EF6C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811433" y="2302940"/>
            <a:ext cx="1498600" cy="1319458"/>
          </a:xfrm>
          <a:prstGeom prst="roundRect">
            <a:avLst/>
          </a:prstGeom>
          <a:noFill/>
          <a:ln w="28575" cmpd="sng">
            <a:solidFill>
              <a:srgbClr val="EF6C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0" y="2921006"/>
            <a:ext cx="140546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46697" y="2921006"/>
            <a:ext cx="140546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1397000" y="1549404"/>
            <a:ext cx="6172200" cy="685802"/>
          </a:xfrm>
          <a:custGeom>
            <a:avLst/>
            <a:gdLst>
              <a:gd name="connsiteX0" fmla="*/ 0 w 6172200"/>
              <a:gd name="connsiteY0" fmla="*/ 685802 h 685802"/>
              <a:gd name="connsiteX1" fmla="*/ 3107267 w 6172200"/>
              <a:gd name="connsiteY1" fmla="*/ 2 h 685802"/>
              <a:gd name="connsiteX2" fmla="*/ 6172200 w 6172200"/>
              <a:gd name="connsiteY2" fmla="*/ 677335 h 68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72200" h="685802">
                <a:moveTo>
                  <a:pt x="0" y="685802"/>
                </a:moveTo>
                <a:cubicBezTo>
                  <a:pt x="1039283" y="343607"/>
                  <a:pt x="2078567" y="1413"/>
                  <a:pt x="3107267" y="2"/>
                </a:cubicBezTo>
                <a:cubicBezTo>
                  <a:pt x="4135967" y="-1409"/>
                  <a:pt x="6172200" y="677335"/>
                  <a:pt x="6172200" y="677335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85007" y="2736340"/>
            <a:ext cx="754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AT&amp;T</a:t>
            </a:r>
          </a:p>
          <a:p>
            <a:pPr algn="ctr"/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(1)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33444" y="2736340"/>
            <a:ext cx="121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Facebook</a:t>
            </a:r>
          </a:p>
          <a:p>
            <a:pPr algn="ctr"/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(2)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96243" y="2736340"/>
            <a:ext cx="945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Google</a:t>
            </a:r>
          </a:p>
          <a:p>
            <a:pPr algn="ctr"/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(3)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4013200"/>
            <a:ext cx="8229600" cy="903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AT&amp;T may pick path {1, 2, 3} over {1, 3}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96521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3 due this Friday (11/17)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519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2478722" y="3243074"/>
            <a:ext cx="1900426" cy="1900426"/>
          </a:xfrm>
          <a:prstGeom prst="ellipse">
            <a:avLst/>
          </a:prstGeom>
          <a:solidFill>
            <a:schemeClr val="bg1"/>
          </a:solidFill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372496" y="2836904"/>
            <a:ext cx="217328" cy="869725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20" idx="3"/>
          </p:cNvCxnSpPr>
          <p:nvPr/>
        </p:nvCxnSpPr>
        <p:spPr>
          <a:xfrm flipH="1" flipV="1">
            <a:off x="2589824" y="2655936"/>
            <a:ext cx="793534" cy="587138"/>
          </a:xfrm>
          <a:prstGeom prst="line">
            <a:avLst/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Vector</a:t>
            </a:r>
          </a:p>
        </p:txBody>
      </p:sp>
      <p:pic>
        <p:nvPicPr>
          <p:cNvPr id="4" name="Picture 3" descr="moni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46" y="2332336"/>
            <a:ext cx="768787" cy="76878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93623" y="1931256"/>
            <a:ext cx="2078873" cy="1449360"/>
          </a:xfrm>
          <a:prstGeom prst="roundRect">
            <a:avLst/>
          </a:prstGeom>
          <a:noFill/>
          <a:ln w="28575" cmpd="sng">
            <a:solidFill>
              <a:srgbClr val="EF6C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169933" y="1931256"/>
            <a:ext cx="1414321" cy="1449360"/>
          </a:xfrm>
          <a:prstGeom prst="roundRect">
            <a:avLst/>
          </a:prstGeom>
          <a:noFill/>
          <a:ln w="28575" cmpd="sng">
            <a:solidFill>
              <a:srgbClr val="EF6C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383662" y="1931256"/>
            <a:ext cx="1414321" cy="1449360"/>
          </a:xfrm>
          <a:prstGeom prst="roundRect">
            <a:avLst/>
          </a:prstGeom>
          <a:noFill/>
          <a:ln w="28575" cmpd="sng">
            <a:solidFill>
              <a:srgbClr val="EF6C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8518" y="1561924"/>
            <a:ext cx="16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95D46"/>
                </a:solidFill>
                <a:latin typeface="Open Sans"/>
                <a:cs typeface="Open Sans"/>
              </a:rPr>
              <a:t>AS 1</a:t>
            </a:r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 1.2/16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0978" y="2532064"/>
            <a:ext cx="65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AS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50779" y="2532064"/>
            <a:ext cx="77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AS 3</a:t>
            </a:r>
          </a:p>
        </p:txBody>
      </p:sp>
      <p:pic>
        <p:nvPicPr>
          <p:cNvPr id="13" name="Picture 12" descr="documentatio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85"/>
          <a:stretch/>
        </p:blipFill>
        <p:spPr>
          <a:xfrm>
            <a:off x="2850898" y="3536831"/>
            <a:ext cx="1136324" cy="1325714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2926038" y="3697465"/>
            <a:ext cx="958467" cy="1098316"/>
          </a:xfrm>
          <a:prstGeom prst="roundRect">
            <a:avLst/>
          </a:prstGeom>
          <a:solidFill>
            <a:srgbClr val="CFD4D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dirty="0">
                <a:solidFill>
                  <a:schemeClr val="accent5"/>
                </a:solidFill>
              </a:rPr>
              <a:t>1.2/16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Path: {</a:t>
            </a:r>
            <a:r>
              <a:rPr lang="en-US" sz="1600" dirty="0">
                <a:solidFill>
                  <a:schemeClr val="accent1"/>
                </a:solidFill>
              </a:rPr>
              <a:t>1</a:t>
            </a:r>
            <a:r>
              <a:rPr lang="en-US" sz="1600" dirty="0">
                <a:solidFill>
                  <a:schemeClr val="accent5"/>
                </a:solidFill>
              </a:rPr>
              <a:t>}</a:t>
            </a:r>
          </a:p>
        </p:txBody>
      </p:sp>
      <p:cxnSp>
        <p:nvCxnSpPr>
          <p:cNvPr id="18" name="Straight Connector 17"/>
          <p:cNvCxnSpPr>
            <a:stCxn id="6" idx="3"/>
            <a:endCxn id="7" idx="1"/>
          </p:cNvCxnSpPr>
          <p:nvPr/>
        </p:nvCxnSpPr>
        <p:spPr>
          <a:xfrm>
            <a:off x="2372496" y="2655936"/>
            <a:ext cx="179743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586225" y="2645677"/>
            <a:ext cx="179743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" name="Picture 19" descr="documentatio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85"/>
          <a:stretch/>
        </p:blipFill>
        <p:spPr>
          <a:xfrm>
            <a:off x="2279594" y="2474968"/>
            <a:ext cx="310230" cy="361936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5586668" y="2647702"/>
            <a:ext cx="2006652" cy="2487564"/>
            <a:chOff x="5586668" y="2647702"/>
            <a:chExt cx="2006652" cy="2487564"/>
          </a:xfrm>
        </p:grpSpPr>
        <p:sp>
          <p:nvSpPr>
            <p:cNvPr id="34" name="Oval 33"/>
            <p:cNvSpPr/>
            <p:nvPr/>
          </p:nvSpPr>
          <p:spPr>
            <a:xfrm>
              <a:off x="5692894" y="3234840"/>
              <a:ext cx="1900426" cy="1900426"/>
            </a:xfrm>
            <a:prstGeom prst="ellipse">
              <a:avLst/>
            </a:prstGeom>
            <a:solidFill>
              <a:schemeClr val="bg1"/>
            </a:solidFill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586668" y="2828670"/>
              <a:ext cx="217328" cy="869725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40" idx="3"/>
            </p:cNvCxnSpPr>
            <p:nvPr/>
          </p:nvCxnSpPr>
          <p:spPr>
            <a:xfrm flipH="1" flipV="1">
              <a:off x="5803996" y="2647702"/>
              <a:ext cx="793534" cy="587138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Picture 36" descr="documentatio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85"/>
          <a:stretch/>
        </p:blipFill>
        <p:spPr>
          <a:xfrm>
            <a:off x="6065070" y="3528597"/>
            <a:ext cx="1136324" cy="1325714"/>
          </a:xfrm>
          <a:prstGeom prst="rect">
            <a:avLst/>
          </a:prstGeom>
        </p:spPr>
      </p:pic>
      <p:sp>
        <p:nvSpPr>
          <p:cNvPr id="38" name="Rounded Rectangle 37"/>
          <p:cNvSpPr/>
          <p:nvPr/>
        </p:nvSpPr>
        <p:spPr>
          <a:xfrm>
            <a:off x="6140210" y="3689231"/>
            <a:ext cx="958467" cy="1098316"/>
          </a:xfrm>
          <a:prstGeom prst="roundRect">
            <a:avLst/>
          </a:prstGeom>
          <a:solidFill>
            <a:srgbClr val="CFD4D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dirty="0">
                <a:solidFill>
                  <a:schemeClr val="accent5"/>
                </a:solidFill>
              </a:rPr>
              <a:t>1.2/16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Path: {</a:t>
            </a:r>
            <a:r>
              <a:rPr lang="en-US" sz="1600" b="1" dirty="0">
                <a:solidFill>
                  <a:schemeClr val="accent1"/>
                </a:solidFill>
              </a:rPr>
              <a:t>2</a:t>
            </a:r>
            <a:r>
              <a:rPr lang="en-US" sz="1600" dirty="0">
                <a:solidFill>
                  <a:schemeClr val="accent1"/>
                </a:solidFill>
              </a:rPr>
              <a:t>,1</a:t>
            </a:r>
            <a:r>
              <a:rPr lang="en-US" sz="1600" dirty="0">
                <a:solidFill>
                  <a:schemeClr val="accent5"/>
                </a:solidFill>
              </a:rPr>
              <a:t>}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5586668" y="2647702"/>
            <a:ext cx="179743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0" name="Picture 39" descr="documentatio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85"/>
          <a:stretch/>
        </p:blipFill>
        <p:spPr>
          <a:xfrm>
            <a:off x="5493766" y="2466734"/>
            <a:ext cx="310230" cy="361936"/>
          </a:xfrm>
          <a:prstGeom prst="rect">
            <a:avLst/>
          </a:prstGeom>
        </p:spPr>
      </p:pic>
      <p:cxnSp>
        <p:nvCxnSpPr>
          <p:cNvPr id="43" name="Straight Connector 42"/>
          <p:cNvCxnSpPr>
            <a:stCxn id="9" idx="3"/>
          </p:cNvCxnSpPr>
          <p:nvPr/>
        </p:nvCxnSpPr>
        <p:spPr>
          <a:xfrm flipV="1">
            <a:off x="8797983" y="2645677"/>
            <a:ext cx="346017" cy="1025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62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52023E-6 1.16085E-6 L 0.19327 1.16085E-6 " pathEditMode="relative" ptsTypes="AA"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52023E-6 1.16085E-6 L 0.19327 1.16085E-6 " pathEditMode="relative" ptsTypes="AA">
                                      <p:cBhvr>
                                        <p:cTn id="2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Vector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Loop avoidance</a:t>
            </a:r>
            <a:endParaRPr lang="en-US" dirty="0"/>
          </a:p>
          <a:p>
            <a:pPr lvl="1"/>
            <a:r>
              <a:rPr lang="en-US" dirty="0"/>
              <a:t>How?</a:t>
            </a:r>
          </a:p>
          <a:p>
            <a:pPr lvl="1"/>
            <a:r>
              <a:rPr lang="en-US" dirty="0"/>
              <a:t>Don’t use a path we’re already on</a:t>
            </a:r>
          </a:p>
          <a:p>
            <a:r>
              <a:rPr lang="en-US" dirty="0"/>
              <a:t>Allows for </a:t>
            </a:r>
            <a:r>
              <a:rPr lang="en-US" b="1" dirty="0"/>
              <a:t>flexible policies</a:t>
            </a:r>
          </a:p>
          <a:p>
            <a:pPr lvl="1"/>
            <a:r>
              <a:rPr lang="en-US" dirty="0"/>
              <a:t>AS can </a:t>
            </a:r>
            <a:r>
              <a:rPr lang="en-US" b="1" dirty="0"/>
              <a:t>avoid paths </a:t>
            </a:r>
            <a:r>
              <a:rPr lang="en-US" dirty="0"/>
              <a:t>through certain other </a:t>
            </a:r>
            <a:r>
              <a:rPr lang="en-US" dirty="0" err="1"/>
              <a:t>ASes</a:t>
            </a:r>
            <a:r>
              <a:rPr lang="en-US" dirty="0"/>
              <a:t>, countries, etc.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8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154" y="1200151"/>
            <a:ext cx="8476646" cy="3394472"/>
          </a:xfrm>
        </p:spPr>
        <p:txBody>
          <a:bodyPr/>
          <a:lstStyle/>
          <a:p>
            <a:r>
              <a:rPr lang="en-US" dirty="0"/>
              <a:t>Combine prefixes</a:t>
            </a:r>
          </a:p>
          <a:p>
            <a:pPr lvl="1"/>
            <a:r>
              <a:rPr lang="en-US" dirty="0">
                <a:sym typeface="Wingdings"/>
              </a:rPr>
              <a:t> Scalability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04732" y="4297486"/>
            <a:ext cx="1852721" cy="582857"/>
          </a:xfrm>
          <a:prstGeom prst="roundRect">
            <a:avLst/>
          </a:prstGeom>
          <a:noFill/>
          <a:ln w="28575" cmpd="sng">
            <a:solidFill>
              <a:srgbClr val="EF6C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556073" y="2816202"/>
            <a:ext cx="2090930" cy="872329"/>
          </a:xfrm>
          <a:prstGeom prst="roundRect">
            <a:avLst/>
          </a:prstGeom>
          <a:noFill/>
          <a:ln w="28575" cmpd="sng">
            <a:solidFill>
              <a:srgbClr val="EF6C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01131" y="2958561"/>
            <a:ext cx="1113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AT&amp;T</a:t>
            </a:r>
          </a:p>
          <a:p>
            <a:pPr algn="ctr"/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1.0.0.0/8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04732" y="4271943"/>
            <a:ext cx="1852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UC Berkeley </a:t>
            </a:r>
          </a:p>
          <a:p>
            <a:pPr algn="ctr"/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1.2/16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675177" y="4296932"/>
            <a:ext cx="1852721" cy="582857"/>
          </a:xfrm>
          <a:prstGeom prst="roundRect">
            <a:avLst/>
          </a:prstGeom>
          <a:noFill/>
          <a:ln w="28575" cmpd="sng">
            <a:solidFill>
              <a:srgbClr val="EF6C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675177" y="4271389"/>
            <a:ext cx="1852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Stanford</a:t>
            </a:r>
          </a:p>
          <a:p>
            <a:pPr algn="ctr"/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1.3/16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976036" y="4276399"/>
            <a:ext cx="1852721" cy="582857"/>
          </a:xfrm>
          <a:prstGeom prst="roundRect">
            <a:avLst/>
          </a:prstGeom>
          <a:noFill/>
          <a:ln w="28575" cmpd="sng">
            <a:solidFill>
              <a:srgbClr val="EF6C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976036" y="4250856"/>
            <a:ext cx="1852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Google</a:t>
            </a:r>
          </a:p>
          <a:p>
            <a:pPr algn="ctr"/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1.4/16</a:t>
            </a:r>
          </a:p>
        </p:txBody>
      </p:sp>
      <p:cxnSp>
        <p:nvCxnSpPr>
          <p:cNvPr id="20" name="Straight Connector 19"/>
          <p:cNvCxnSpPr>
            <a:endCxn id="12" idx="0"/>
          </p:cNvCxnSpPr>
          <p:nvPr/>
        </p:nvCxnSpPr>
        <p:spPr>
          <a:xfrm flipH="1">
            <a:off x="2231093" y="3688531"/>
            <a:ext cx="1366611" cy="58341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0"/>
            <a:endCxn id="5" idx="2"/>
          </p:cNvCxnSpPr>
          <p:nvPr/>
        </p:nvCxnSpPr>
        <p:spPr>
          <a:xfrm flipV="1">
            <a:off x="4601538" y="3688531"/>
            <a:ext cx="0" cy="58285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7" idx="0"/>
          </p:cNvCxnSpPr>
          <p:nvPr/>
        </p:nvCxnSpPr>
        <p:spPr>
          <a:xfrm>
            <a:off x="5647003" y="3688531"/>
            <a:ext cx="1255394" cy="58786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5" idx="0"/>
          </p:cNvCxnSpPr>
          <p:nvPr/>
        </p:nvCxnSpPr>
        <p:spPr>
          <a:xfrm flipH="1">
            <a:off x="4601538" y="-176374"/>
            <a:ext cx="4941561" cy="2992576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9" name="Picture 28" descr="documentatio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85"/>
          <a:stretch/>
        </p:blipFill>
        <p:spPr>
          <a:xfrm>
            <a:off x="4391574" y="1431498"/>
            <a:ext cx="1136324" cy="1325714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4466714" y="1592132"/>
            <a:ext cx="958467" cy="1098316"/>
          </a:xfrm>
          <a:prstGeom prst="roundRect">
            <a:avLst/>
          </a:prstGeom>
          <a:solidFill>
            <a:srgbClr val="CFD4D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dirty="0">
                <a:solidFill>
                  <a:schemeClr val="accent5"/>
                </a:solidFill>
              </a:rPr>
              <a:t>1.0.0.0/8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This way!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9384351" y="-819993"/>
            <a:ext cx="1395973" cy="589638"/>
            <a:chOff x="8795174" y="1136679"/>
            <a:chExt cx="1395973" cy="589638"/>
          </a:xfrm>
        </p:grpSpPr>
        <p:pic>
          <p:nvPicPr>
            <p:cNvPr id="38" name="Picture 37" descr="box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8280" y="1136679"/>
              <a:ext cx="589638" cy="589638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8795174" y="1203882"/>
              <a:ext cx="13959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695D46"/>
                  </a:solidFill>
                  <a:latin typeface="Open Sans"/>
                  <a:cs typeface="Open Sans"/>
                </a:rPr>
                <a:t>dst</a:t>
              </a:r>
              <a:r>
                <a:rPr lang="en-US" b="1" dirty="0">
                  <a:solidFill>
                    <a:srgbClr val="695D46"/>
                  </a:solidFill>
                  <a:latin typeface="Open Sans"/>
                  <a:cs typeface="Open Sans"/>
                </a:rPr>
                <a:t>: 1.4.5.6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746580" y="-383659"/>
            <a:ext cx="1395973" cy="589638"/>
            <a:chOff x="8746580" y="-383659"/>
            <a:chExt cx="1395973" cy="589638"/>
          </a:xfrm>
        </p:grpSpPr>
        <p:pic>
          <p:nvPicPr>
            <p:cNvPr id="37" name="Picture 36" descr="box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0" y="-383659"/>
              <a:ext cx="589638" cy="589638"/>
            </a:xfrm>
            <a:prstGeom prst="rect">
              <a:avLst/>
            </a:prstGeom>
          </p:spPr>
        </p:pic>
        <p:sp>
          <p:nvSpPr>
            <p:cNvPr id="41" name="Rectangle 40"/>
            <p:cNvSpPr/>
            <p:nvPr/>
          </p:nvSpPr>
          <p:spPr>
            <a:xfrm>
              <a:off x="8746580" y="-383659"/>
              <a:ext cx="13959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695D46"/>
                  </a:solidFill>
                  <a:latin typeface="Open Sans"/>
                  <a:cs typeface="Open Sans"/>
                </a:rPr>
                <a:t>dst</a:t>
              </a:r>
              <a:r>
                <a:rPr lang="en-US" b="1" dirty="0">
                  <a:solidFill>
                    <a:srgbClr val="695D46"/>
                  </a:solidFill>
                  <a:latin typeface="Open Sans"/>
                  <a:cs typeface="Open Sans"/>
                </a:rPr>
                <a:t>: 1.3.4.5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13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5479 -0.56962 " pathEditMode="relative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5479 -0.56962 " pathEditMode="relative" ptsTypes="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38229E-6 L -0.5125 0.55106 " pathEditMode="relative" ptsTypes="AA">
                                      <p:cBhvr>
                                        <p:cTn id="1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25 0.5511 L -0.5125 0.84224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2.03458E-6 L -0.58229 0.63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15" y="31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229 0.636 L -0.3519 0.92683 " pathEditMode="relative" ptsTypes="AA">
                                      <p:cBhvr>
                                        <p:cTn id="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Selective Route Advertisement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may </a:t>
            </a:r>
            <a:r>
              <a:rPr lang="en-US" b="1" dirty="0"/>
              <a:t>advertise</a:t>
            </a:r>
            <a:r>
              <a:rPr lang="en-US" dirty="0"/>
              <a:t> </a:t>
            </a:r>
            <a:r>
              <a:rPr lang="en-US" b="1" dirty="0"/>
              <a:t>routes</a:t>
            </a:r>
            <a:r>
              <a:rPr lang="en-US" dirty="0"/>
              <a:t> to only </a:t>
            </a:r>
            <a:r>
              <a:rPr lang="en-US" b="1" dirty="0"/>
              <a:t>some</a:t>
            </a:r>
            <a:r>
              <a:rPr lang="en-US" dirty="0"/>
              <a:t> neighbors</a:t>
            </a:r>
          </a:p>
          <a:p>
            <a:pPr lvl="1"/>
            <a:r>
              <a:rPr lang="en-US" dirty="0"/>
              <a:t>Based on policies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06967" y="2816202"/>
            <a:ext cx="1498600" cy="1319458"/>
          </a:xfrm>
          <a:prstGeom prst="roundRect">
            <a:avLst/>
          </a:prstGeom>
          <a:noFill/>
          <a:ln w="28575" cmpd="sng">
            <a:solidFill>
              <a:srgbClr val="EF6C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780367" y="2816202"/>
            <a:ext cx="1498600" cy="1319458"/>
          </a:xfrm>
          <a:prstGeom prst="roundRect">
            <a:avLst/>
          </a:prstGeom>
          <a:noFill/>
          <a:ln w="28575" cmpd="sng">
            <a:solidFill>
              <a:srgbClr val="EF6C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811433" y="2816202"/>
            <a:ext cx="1498600" cy="1319458"/>
          </a:xfrm>
          <a:prstGeom prst="roundRect">
            <a:avLst/>
          </a:prstGeom>
          <a:noFill/>
          <a:ln w="28575" cmpd="sng">
            <a:solidFill>
              <a:srgbClr val="EF6C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0" y="3434268"/>
            <a:ext cx="140546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46697" y="3434268"/>
            <a:ext cx="140546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85007" y="3249602"/>
            <a:ext cx="754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AT&amp;T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33444" y="3249602"/>
            <a:ext cx="121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Facebook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96243" y="3249602"/>
            <a:ext cx="94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23538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Selective Route Advertisement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 Facebook might not want to carry traffic between AT&amp;T and Google</a:t>
            </a:r>
          </a:p>
          <a:p>
            <a:pPr lvl="1"/>
            <a:r>
              <a:rPr lang="en-US" dirty="0"/>
              <a:t>Don’t tell AT&amp;T about path to Google </a:t>
            </a:r>
          </a:p>
          <a:p>
            <a:pPr lvl="1"/>
            <a:r>
              <a:rPr lang="en-US" dirty="0"/>
              <a:t>Don’t tell Google about path to AT&amp;T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06967" y="2816202"/>
            <a:ext cx="1498600" cy="1319458"/>
          </a:xfrm>
          <a:prstGeom prst="roundRect">
            <a:avLst/>
          </a:prstGeom>
          <a:noFill/>
          <a:ln w="28575" cmpd="sng">
            <a:solidFill>
              <a:srgbClr val="EF6C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780367" y="2816202"/>
            <a:ext cx="1498600" cy="1319458"/>
          </a:xfrm>
          <a:prstGeom prst="roundRect">
            <a:avLst/>
          </a:prstGeom>
          <a:noFill/>
          <a:ln w="28575" cmpd="sng">
            <a:solidFill>
              <a:srgbClr val="EF6C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811433" y="2816202"/>
            <a:ext cx="1498600" cy="1319458"/>
          </a:xfrm>
          <a:prstGeom prst="roundRect">
            <a:avLst/>
          </a:prstGeom>
          <a:noFill/>
          <a:ln w="28575" cmpd="sng">
            <a:solidFill>
              <a:srgbClr val="EF6C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0" y="3434268"/>
            <a:ext cx="140546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46697" y="3434268"/>
            <a:ext cx="140546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85007" y="3249602"/>
            <a:ext cx="754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AT&amp;T</a:t>
            </a:r>
          </a:p>
          <a:p>
            <a:pPr algn="ctr"/>
            <a:endParaRPr lang="en-US" dirty="0">
              <a:solidFill>
                <a:srgbClr val="695D46"/>
              </a:solidFill>
              <a:latin typeface="Open Sans"/>
              <a:cs typeface="Open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33444" y="3249602"/>
            <a:ext cx="121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Facebook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96243" y="3249602"/>
            <a:ext cx="94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302989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&amp;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Export</a:t>
            </a:r>
            <a:r>
              <a:rPr lang="en-US" dirty="0"/>
              <a:t>: Choose which routes to advertise</a:t>
            </a:r>
          </a:p>
          <a:p>
            <a:pPr lvl="1"/>
            <a:r>
              <a:rPr lang="en-US" dirty="0"/>
              <a:t>Determines where AS will </a:t>
            </a:r>
            <a:r>
              <a:rPr lang="en-US" b="1" dirty="0"/>
              <a:t>receive</a:t>
            </a:r>
            <a:r>
              <a:rPr lang="en-US" dirty="0"/>
              <a:t> traffic from</a:t>
            </a:r>
          </a:p>
          <a:p>
            <a:pPr lvl="1"/>
            <a:r>
              <a:rPr lang="en-US" dirty="0"/>
              <a:t>Which traffic to carry</a:t>
            </a:r>
          </a:p>
          <a:p>
            <a:r>
              <a:rPr lang="en-US" b="1" dirty="0"/>
              <a:t>Selection</a:t>
            </a:r>
            <a:r>
              <a:rPr lang="en-US" dirty="0"/>
              <a:t>: Choose route advertisements to accept</a:t>
            </a:r>
          </a:p>
          <a:p>
            <a:pPr lvl="1"/>
            <a:r>
              <a:rPr lang="en-US" dirty="0"/>
              <a:t>Determines where AS will </a:t>
            </a:r>
            <a:r>
              <a:rPr lang="en-US" b="1" dirty="0"/>
              <a:t>send</a:t>
            </a:r>
            <a:r>
              <a:rPr lang="en-US" dirty="0"/>
              <a:t> traffic</a:t>
            </a:r>
          </a:p>
        </p:txBody>
      </p:sp>
    </p:spTree>
    <p:extLst>
      <p:ext uri="{BB962C8B-B14F-4D97-AF65-F5344CB8AC3E}">
        <p14:creationId xmlns:p14="http://schemas.microsoft.com/office/powerpoint/2010/main" val="408283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&amp; Selection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19191" y="1738294"/>
            <a:ext cx="1498600" cy="1319458"/>
          </a:xfrm>
          <a:prstGeom prst="roundRect">
            <a:avLst/>
          </a:prstGeom>
          <a:noFill/>
          <a:ln w="28575" cmpd="sng">
            <a:solidFill>
              <a:srgbClr val="EF6C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792591" y="2624352"/>
            <a:ext cx="1498600" cy="1319458"/>
          </a:xfrm>
          <a:prstGeom prst="roundRect">
            <a:avLst/>
          </a:prstGeom>
          <a:noFill/>
          <a:ln w="28575" cmpd="sng">
            <a:solidFill>
              <a:srgbClr val="EF6C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23657" y="1738294"/>
            <a:ext cx="1498600" cy="1319458"/>
          </a:xfrm>
          <a:prstGeom prst="roundRect">
            <a:avLst/>
          </a:prstGeom>
          <a:noFill/>
          <a:ln w="28575" cmpd="sng">
            <a:solidFill>
              <a:srgbClr val="EF6C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229917" y="2233003"/>
            <a:ext cx="1562674" cy="46126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217791" y="3809666"/>
            <a:ext cx="1574800" cy="3828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1317" y="2171694"/>
            <a:ext cx="1486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UC Berkeley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74867" y="3057752"/>
            <a:ext cx="754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AT&amp;T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08467" y="2233003"/>
            <a:ext cx="94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Google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828214" y="3535152"/>
            <a:ext cx="1498600" cy="1319458"/>
          </a:xfrm>
          <a:prstGeom prst="roundRect">
            <a:avLst/>
          </a:prstGeom>
          <a:noFill/>
          <a:ln w="28575" cmpd="sng">
            <a:solidFill>
              <a:srgbClr val="EF6C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28831" y="4029861"/>
            <a:ext cx="11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Comcast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31317" y="3535152"/>
            <a:ext cx="1498600" cy="1319458"/>
          </a:xfrm>
          <a:prstGeom prst="roundRect">
            <a:avLst/>
          </a:prstGeom>
          <a:noFill/>
          <a:ln w="28575" cmpd="sng">
            <a:solidFill>
              <a:srgbClr val="EF6C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80164" y="3968552"/>
            <a:ext cx="121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Facebook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5291191" y="3809666"/>
            <a:ext cx="1574800" cy="3828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257632" y="2233003"/>
            <a:ext cx="1562674" cy="46126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106115" y="3660884"/>
            <a:ext cx="963965" cy="1039348"/>
            <a:chOff x="2106115" y="3660884"/>
            <a:chExt cx="963965" cy="1039348"/>
          </a:xfrm>
        </p:grpSpPr>
        <p:pic>
          <p:nvPicPr>
            <p:cNvPr id="23" name="Picture 22" descr="documentation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285"/>
            <a:stretch/>
          </p:blipFill>
          <p:spPr>
            <a:xfrm>
              <a:off x="2106115" y="3660884"/>
              <a:ext cx="963965" cy="1039348"/>
            </a:xfrm>
            <a:prstGeom prst="rect">
              <a:avLst/>
            </a:prstGeom>
          </p:spPr>
        </p:pic>
        <p:sp>
          <p:nvSpPr>
            <p:cNvPr id="24" name="Rounded Rectangle 23"/>
            <p:cNvSpPr/>
            <p:nvPr/>
          </p:nvSpPr>
          <p:spPr>
            <a:xfrm>
              <a:off x="2181257" y="3772398"/>
              <a:ext cx="733493" cy="861070"/>
            </a:xfrm>
            <a:prstGeom prst="roundRect">
              <a:avLst/>
            </a:prstGeom>
            <a:solidFill>
              <a:srgbClr val="CFD4D9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400" dirty="0">
                  <a:solidFill>
                    <a:schemeClr val="accent5"/>
                  </a:solidFill>
                </a:rPr>
                <a:t>Stanford this way!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139732" y="1738294"/>
            <a:ext cx="963965" cy="1039348"/>
            <a:chOff x="2139732" y="1738294"/>
            <a:chExt cx="963965" cy="1039348"/>
          </a:xfrm>
        </p:grpSpPr>
        <p:pic>
          <p:nvPicPr>
            <p:cNvPr id="25" name="Picture 24" descr="documentation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285"/>
            <a:stretch/>
          </p:blipFill>
          <p:spPr>
            <a:xfrm>
              <a:off x="2139732" y="1738294"/>
              <a:ext cx="963965" cy="1039348"/>
            </a:xfrm>
            <a:prstGeom prst="rect">
              <a:avLst/>
            </a:prstGeom>
          </p:spPr>
        </p:pic>
        <p:sp>
          <p:nvSpPr>
            <p:cNvPr id="26" name="Rounded Rectangle 25"/>
            <p:cNvSpPr/>
            <p:nvPr/>
          </p:nvSpPr>
          <p:spPr>
            <a:xfrm>
              <a:off x="2214874" y="1849808"/>
              <a:ext cx="733493" cy="861070"/>
            </a:xfrm>
            <a:prstGeom prst="roundRect">
              <a:avLst/>
            </a:prstGeom>
            <a:solidFill>
              <a:srgbClr val="CFD4D9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400" dirty="0">
                  <a:solidFill>
                    <a:schemeClr val="accent5"/>
                  </a:solidFill>
                </a:rPr>
                <a:t>Stanford this way!</a:t>
              </a:r>
            </a:p>
          </p:txBody>
        </p:sp>
      </p:grpSp>
      <p:cxnSp>
        <p:nvCxnSpPr>
          <p:cNvPr id="28" name="Straight Connector 27"/>
          <p:cNvCxnSpPr>
            <a:stCxn id="5" idx="1"/>
          </p:cNvCxnSpPr>
          <p:nvPr/>
        </p:nvCxnSpPr>
        <p:spPr>
          <a:xfrm flipH="1" flipV="1">
            <a:off x="0" y="2393604"/>
            <a:ext cx="719191" cy="441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0" y="4212069"/>
            <a:ext cx="719191" cy="441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77513" y="1138616"/>
            <a:ext cx="475131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95D46"/>
                </a:solidFill>
              </a:rPr>
              <a:t>UCB and Facebook </a:t>
            </a:r>
            <a:r>
              <a:rPr lang="en-US" b="1" dirty="0">
                <a:solidFill>
                  <a:srgbClr val="695D46"/>
                </a:solidFill>
              </a:rPr>
              <a:t>export</a:t>
            </a:r>
            <a:r>
              <a:rPr lang="en-US" dirty="0">
                <a:solidFill>
                  <a:srgbClr val="695D46"/>
                </a:solidFill>
              </a:rPr>
              <a:t> their route to Stanford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77513" y="1507884"/>
            <a:ext cx="475131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695D46"/>
                </a:solidFill>
              </a:rPr>
              <a:t>They agree to </a:t>
            </a:r>
            <a:r>
              <a:rPr lang="en-US" b="1" dirty="0">
                <a:solidFill>
                  <a:srgbClr val="695D46"/>
                </a:solidFill>
              </a:rPr>
              <a:t>carry</a:t>
            </a:r>
            <a:r>
              <a:rPr lang="en-US" dirty="0">
                <a:solidFill>
                  <a:srgbClr val="695D46"/>
                </a:solidFill>
              </a:rPr>
              <a:t> AT&amp;T’s traffic to Stanford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6617"/>
            <a:ext cx="471642" cy="47164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20908"/>
            <a:ext cx="471642" cy="47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7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1955E-7 1.11111E-6 L 0.13383 0.07284 " pathEditMode="relative" ptsTypes="AA">
                                      <p:cBhvr>
                                        <p:cTn id="1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0049E-6 2.83951E-6 L 0.134 -0.05525 " pathEditMode="relative" ptsTypes="AA">
                                      <p:cBhvr>
                                        <p:cTn id="1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&amp; Selection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19191" y="1738294"/>
            <a:ext cx="1498600" cy="1319458"/>
          </a:xfrm>
          <a:prstGeom prst="roundRect">
            <a:avLst/>
          </a:prstGeom>
          <a:noFill/>
          <a:ln w="28575" cmpd="sng">
            <a:solidFill>
              <a:srgbClr val="EF6C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792591" y="2624352"/>
            <a:ext cx="1498600" cy="1319458"/>
          </a:xfrm>
          <a:prstGeom prst="roundRect">
            <a:avLst/>
          </a:prstGeom>
          <a:noFill/>
          <a:ln w="28575" cmpd="sng">
            <a:solidFill>
              <a:srgbClr val="EF6C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23657" y="1738294"/>
            <a:ext cx="1498600" cy="1319458"/>
          </a:xfrm>
          <a:prstGeom prst="roundRect">
            <a:avLst/>
          </a:prstGeom>
          <a:noFill/>
          <a:ln w="28575" cmpd="sng">
            <a:solidFill>
              <a:srgbClr val="EF6C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229917" y="2233003"/>
            <a:ext cx="1562674" cy="46126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217791" y="3809666"/>
            <a:ext cx="1574800" cy="3828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1317" y="2171694"/>
            <a:ext cx="1486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UC Berkeley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74867" y="3057752"/>
            <a:ext cx="754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AT&amp;T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08467" y="2233003"/>
            <a:ext cx="94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Google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828214" y="3535152"/>
            <a:ext cx="1498600" cy="1319458"/>
          </a:xfrm>
          <a:prstGeom prst="roundRect">
            <a:avLst/>
          </a:prstGeom>
          <a:noFill/>
          <a:ln w="28575" cmpd="sng">
            <a:solidFill>
              <a:srgbClr val="EF6C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28831" y="4029861"/>
            <a:ext cx="11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Comcast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31317" y="3535152"/>
            <a:ext cx="1498600" cy="1319458"/>
          </a:xfrm>
          <a:prstGeom prst="roundRect">
            <a:avLst/>
          </a:prstGeom>
          <a:noFill/>
          <a:ln w="28575" cmpd="sng">
            <a:solidFill>
              <a:srgbClr val="EF6C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80164" y="3968552"/>
            <a:ext cx="121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Facebook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5291191" y="3809666"/>
            <a:ext cx="1574800" cy="3828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257632" y="2233003"/>
            <a:ext cx="1562674" cy="46126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319745" y="2064389"/>
            <a:ext cx="963965" cy="1039348"/>
            <a:chOff x="2139732" y="1738294"/>
            <a:chExt cx="963965" cy="1039348"/>
          </a:xfrm>
        </p:grpSpPr>
        <p:pic>
          <p:nvPicPr>
            <p:cNvPr id="25" name="Picture 24" descr="documentation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285"/>
            <a:stretch/>
          </p:blipFill>
          <p:spPr>
            <a:xfrm>
              <a:off x="2139732" y="1738294"/>
              <a:ext cx="963965" cy="1039348"/>
            </a:xfrm>
            <a:prstGeom prst="rect">
              <a:avLst/>
            </a:prstGeom>
          </p:spPr>
        </p:pic>
        <p:sp>
          <p:nvSpPr>
            <p:cNvPr id="26" name="Rounded Rectangle 25"/>
            <p:cNvSpPr/>
            <p:nvPr/>
          </p:nvSpPr>
          <p:spPr>
            <a:xfrm>
              <a:off x="2214874" y="1849808"/>
              <a:ext cx="733493" cy="861070"/>
            </a:xfrm>
            <a:prstGeom prst="roundRect">
              <a:avLst/>
            </a:prstGeom>
            <a:solidFill>
              <a:srgbClr val="CFD4D9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400" dirty="0">
                  <a:solidFill>
                    <a:schemeClr val="accent5"/>
                  </a:solidFill>
                </a:rPr>
                <a:t>Stanford this way!</a:t>
              </a:r>
            </a:p>
          </p:txBody>
        </p:sp>
      </p:grpSp>
      <p:cxnSp>
        <p:nvCxnSpPr>
          <p:cNvPr id="28" name="Straight Connector 27"/>
          <p:cNvCxnSpPr>
            <a:stCxn id="5" idx="1"/>
          </p:cNvCxnSpPr>
          <p:nvPr/>
        </p:nvCxnSpPr>
        <p:spPr>
          <a:xfrm flipH="1" flipV="1">
            <a:off x="0" y="2393604"/>
            <a:ext cx="719191" cy="441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0" y="4212069"/>
            <a:ext cx="719191" cy="441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77513" y="1138616"/>
            <a:ext cx="475131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695D46"/>
                </a:solidFill>
              </a:rPr>
              <a:t>AT&amp;T </a:t>
            </a:r>
            <a:r>
              <a:rPr lang="en-US" b="1" dirty="0">
                <a:solidFill>
                  <a:srgbClr val="695D46"/>
                </a:solidFill>
              </a:rPr>
              <a:t>selects </a:t>
            </a:r>
            <a:r>
              <a:rPr lang="en-US" dirty="0">
                <a:solidFill>
                  <a:srgbClr val="695D46"/>
                </a:solidFill>
              </a:rPr>
              <a:t>route through UC Berkeley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77513" y="1507948"/>
            <a:ext cx="475131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695D46"/>
                </a:solidFill>
              </a:rPr>
              <a:t>AT&amp;T might now </a:t>
            </a:r>
            <a:r>
              <a:rPr lang="en-US" b="1" dirty="0">
                <a:solidFill>
                  <a:srgbClr val="695D46"/>
                </a:solidFill>
              </a:rPr>
              <a:t>send </a:t>
            </a:r>
            <a:r>
              <a:rPr lang="en-US" dirty="0">
                <a:solidFill>
                  <a:srgbClr val="695D46"/>
                </a:solidFill>
              </a:rPr>
              <a:t>traffic</a:t>
            </a:r>
            <a:r>
              <a:rPr lang="en-US" b="1" dirty="0">
                <a:solidFill>
                  <a:srgbClr val="695D46"/>
                </a:solidFill>
              </a:rPr>
              <a:t> </a:t>
            </a:r>
            <a:r>
              <a:rPr lang="en-US" dirty="0">
                <a:solidFill>
                  <a:srgbClr val="695D46"/>
                </a:solidFill>
              </a:rPr>
              <a:t>to Stanford via</a:t>
            </a:r>
            <a:r>
              <a:rPr lang="en-US" b="1" dirty="0">
                <a:solidFill>
                  <a:srgbClr val="695D46"/>
                </a:solidFill>
              </a:rPr>
              <a:t> </a:t>
            </a:r>
            <a:r>
              <a:rPr lang="en-US" dirty="0">
                <a:solidFill>
                  <a:srgbClr val="695D46"/>
                </a:solidFill>
              </a:rPr>
              <a:t>UCB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6617"/>
            <a:ext cx="471642" cy="47164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20908"/>
            <a:ext cx="471642" cy="47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7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&amp; Selection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19191" y="1738294"/>
            <a:ext cx="1498600" cy="1319458"/>
          </a:xfrm>
          <a:prstGeom prst="roundRect">
            <a:avLst/>
          </a:prstGeom>
          <a:noFill/>
          <a:ln w="28575" cmpd="sng">
            <a:solidFill>
              <a:srgbClr val="EF6C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792591" y="2624352"/>
            <a:ext cx="1498600" cy="1319458"/>
          </a:xfrm>
          <a:prstGeom prst="roundRect">
            <a:avLst/>
          </a:prstGeom>
          <a:noFill/>
          <a:ln w="28575" cmpd="sng">
            <a:solidFill>
              <a:srgbClr val="EF6C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23657" y="1738294"/>
            <a:ext cx="1498600" cy="1319458"/>
          </a:xfrm>
          <a:prstGeom prst="roundRect">
            <a:avLst/>
          </a:prstGeom>
          <a:noFill/>
          <a:ln w="28575" cmpd="sng">
            <a:solidFill>
              <a:srgbClr val="EF6C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229917" y="2233003"/>
            <a:ext cx="1562674" cy="46126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217791" y="3809666"/>
            <a:ext cx="1574800" cy="3828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1317" y="2171694"/>
            <a:ext cx="1486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UC Berkeley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74867" y="3057752"/>
            <a:ext cx="754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AT&amp;T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08467" y="2233003"/>
            <a:ext cx="94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Google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828214" y="3535152"/>
            <a:ext cx="1498600" cy="1319458"/>
          </a:xfrm>
          <a:prstGeom prst="roundRect">
            <a:avLst/>
          </a:prstGeom>
          <a:noFill/>
          <a:ln w="28575" cmpd="sng">
            <a:solidFill>
              <a:srgbClr val="EF6C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28831" y="4029861"/>
            <a:ext cx="11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Comcast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31317" y="3535152"/>
            <a:ext cx="1498600" cy="1319458"/>
          </a:xfrm>
          <a:prstGeom prst="roundRect">
            <a:avLst/>
          </a:prstGeom>
          <a:noFill/>
          <a:ln w="28575" cmpd="sng">
            <a:solidFill>
              <a:srgbClr val="EF6C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80164" y="3968552"/>
            <a:ext cx="121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Facebook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5291191" y="3809666"/>
            <a:ext cx="1574800" cy="3828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257632" y="2233003"/>
            <a:ext cx="1562674" cy="46126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4809208" y="2064389"/>
            <a:ext cx="963965" cy="1039348"/>
            <a:chOff x="2139732" y="1738294"/>
            <a:chExt cx="963965" cy="1039348"/>
          </a:xfrm>
        </p:grpSpPr>
        <p:pic>
          <p:nvPicPr>
            <p:cNvPr id="25" name="Picture 24" descr="documentation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285"/>
            <a:stretch/>
          </p:blipFill>
          <p:spPr>
            <a:xfrm>
              <a:off x="2139732" y="1738294"/>
              <a:ext cx="963965" cy="1039348"/>
            </a:xfrm>
            <a:prstGeom prst="rect">
              <a:avLst/>
            </a:prstGeom>
          </p:spPr>
        </p:pic>
        <p:sp>
          <p:nvSpPr>
            <p:cNvPr id="26" name="Rounded Rectangle 25"/>
            <p:cNvSpPr/>
            <p:nvPr/>
          </p:nvSpPr>
          <p:spPr>
            <a:xfrm>
              <a:off x="2214874" y="1849808"/>
              <a:ext cx="733493" cy="861070"/>
            </a:xfrm>
            <a:prstGeom prst="roundRect">
              <a:avLst/>
            </a:prstGeom>
            <a:solidFill>
              <a:srgbClr val="CFD4D9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400" dirty="0">
                  <a:solidFill>
                    <a:schemeClr val="accent5"/>
                  </a:solidFill>
                </a:rPr>
                <a:t>Stanford this way!</a:t>
              </a:r>
            </a:p>
          </p:txBody>
        </p:sp>
      </p:grpSp>
      <p:cxnSp>
        <p:nvCxnSpPr>
          <p:cNvPr id="28" name="Straight Connector 27"/>
          <p:cNvCxnSpPr>
            <a:stCxn id="5" idx="1"/>
          </p:cNvCxnSpPr>
          <p:nvPr/>
        </p:nvCxnSpPr>
        <p:spPr>
          <a:xfrm flipH="1" flipV="1">
            <a:off x="0" y="2393604"/>
            <a:ext cx="719191" cy="441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0" y="4212069"/>
            <a:ext cx="719191" cy="441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77513" y="1138616"/>
            <a:ext cx="475131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695D46"/>
                </a:solidFill>
              </a:rPr>
              <a:t>AT&amp;T </a:t>
            </a:r>
            <a:r>
              <a:rPr lang="en-US" b="1" dirty="0">
                <a:solidFill>
                  <a:srgbClr val="695D46"/>
                </a:solidFill>
              </a:rPr>
              <a:t>exports </a:t>
            </a:r>
            <a:r>
              <a:rPr lang="en-US" dirty="0">
                <a:solidFill>
                  <a:srgbClr val="695D46"/>
                </a:solidFill>
              </a:rPr>
              <a:t>route to Google only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77513" y="1507948"/>
            <a:ext cx="475131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695D46"/>
                </a:solidFill>
              </a:rPr>
              <a:t>Agrees to </a:t>
            </a:r>
            <a:r>
              <a:rPr lang="en-US" b="1" dirty="0">
                <a:solidFill>
                  <a:srgbClr val="695D46"/>
                </a:solidFill>
              </a:rPr>
              <a:t>carry</a:t>
            </a:r>
            <a:r>
              <a:rPr lang="en-US" dirty="0">
                <a:solidFill>
                  <a:srgbClr val="695D46"/>
                </a:solidFill>
              </a:rPr>
              <a:t> Google’s traffic to Stanford, but not Comcast’s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6617"/>
            <a:ext cx="471642" cy="47164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20908"/>
            <a:ext cx="471642" cy="47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5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0857E-6 -4.93827E-7 L 0.15795 -0.0817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98" y="-4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0006" y="2208136"/>
            <a:ext cx="8735345" cy="1125140"/>
          </a:xfrm>
        </p:spPr>
        <p:txBody>
          <a:bodyPr/>
          <a:lstStyle/>
          <a:p>
            <a:r>
              <a:rPr lang="en-US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157589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Interdomain</a:t>
            </a:r>
            <a:r>
              <a:rPr lang="en-US" dirty="0" smtClean="0"/>
              <a:t> Routing (BGP)</a:t>
            </a:r>
          </a:p>
        </p:txBody>
      </p:sp>
    </p:spTree>
    <p:extLst>
      <p:ext uri="{BB962C8B-B14F-4D97-AF65-F5344CB8AC3E}">
        <p14:creationId xmlns:p14="http://schemas.microsoft.com/office/powerpoint/2010/main" val="200520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between </a:t>
            </a:r>
            <a:r>
              <a:rPr lang="en-US" dirty="0" err="1"/>
              <a:t>ASes</a:t>
            </a:r>
            <a:endParaRPr lang="en-US" dirty="0"/>
          </a:p>
          <a:p>
            <a:endParaRPr lang="en-US" dirty="0"/>
          </a:p>
          <a:p>
            <a:r>
              <a:rPr lang="en-US" dirty="0"/>
              <a:t>AS = Autonomous System</a:t>
            </a:r>
          </a:p>
          <a:p>
            <a:pPr lvl="1"/>
            <a:r>
              <a:rPr lang="en-US" dirty="0"/>
              <a:t>A “domain”</a:t>
            </a:r>
          </a:p>
          <a:p>
            <a:pPr lvl="1"/>
            <a:r>
              <a:rPr lang="en-US" dirty="0"/>
              <a:t>Independently run network</a:t>
            </a:r>
          </a:p>
          <a:p>
            <a:pPr lvl="1"/>
            <a:r>
              <a:rPr lang="en-US" dirty="0"/>
              <a:t>AT&amp;T, UC Berkeley, Comcast, Google, etc.</a:t>
            </a:r>
          </a:p>
          <a:p>
            <a:pPr lvl="2"/>
            <a:r>
              <a:rPr lang="en-US" dirty="0"/>
              <a:t>Companies, organizations, ISPs</a:t>
            </a:r>
          </a:p>
        </p:txBody>
      </p:sp>
    </p:spTree>
    <p:extLst>
      <p:ext uri="{BB962C8B-B14F-4D97-AF65-F5344CB8AC3E}">
        <p14:creationId xmlns:p14="http://schemas.microsoft.com/office/powerpoint/2010/main" val="175780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Interdomain</a:t>
            </a:r>
            <a:r>
              <a:rPr lang="en-US" dirty="0"/>
              <a:t> Routing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ASes</a:t>
            </a:r>
            <a:r>
              <a:rPr lang="en-US" dirty="0"/>
              <a:t> are </a:t>
            </a:r>
            <a:r>
              <a:rPr lang="en-US" b="1" dirty="0"/>
              <a:t>autonomous</a:t>
            </a:r>
          </a:p>
          <a:p>
            <a:r>
              <a:rPr lang="en-US" dirty="0"/>
              <a:t>They want to</a:t>
            </a:r>
            <a:r>
              <a:rPr lang="is-IS" dirty="0"/>
              <a:t>…</a:t>
            </a:r>
            <a:endParaRPr lang="en-US" dirty="0"/>
          </a:p>
          <a:p>
            <a:pPr lvl="1"/>
            <a:r>
              <a:rPr lang="en-US" dirty="0"/>
              <a:t>Choose their own </a:t>
            </a:r>
            <a:r>
              <a:rPr lang="en-US" b="1" dirty="0"/>
              <a:t>internal routing protocol</a:t>
            </a:r>
          </a:p>
          <a:p>
            <a:pPr lvl="2"/>
            <a:r>
              <a:rPr lang="en-US" dirty="0"/>
              <a:t>How to send packets within their domain</a:t>
            </a:r>
          </a:p>
          <a:p>
            <a:pPr lvl="1"/>
            <a:r>
              <a:rPr lang="en-US" dirty="0"/>
              <a:t>Choose their own </a:t>
            </a:r>
            <a:r>
              <a:rPr lang="en-US" b="1" dirty="0"/>
              <a:t>external policy</a:t>
            </a:r>
            <a:endParaRPr lang="en-US" dirty="0"/>
          </a:p>
          <a:p>
            <a:pPr lvl="2"/>
            <a:r>
              <a:rPr lang="en-US" dirty="0"/>
              <a:t>E.g.: I don’t want to carry traffic directly from Google</a:t>
            </a:r>
            <a:r>
              <a:rPr lang="is-IS" dirty="0"/>
              <a:t>…</a:t>
            </a:r>
          </a:p>
          <a:p>
            <a:pPr lvl="1"/>
            <a:r>
              <a:rPr lang="en-US" b="1" dirty="0"/>
              <a:t>Pick routes </a:t>
            </a:r>
            <a:r>
              <a:rPr lang="en-US" dirty="0"/>
              <a:t>based on </a:t>
            </a:r>
            <a:r>
              <a:rPr lang="en-US" b="1" dirty="0"/>
              <a:t>policies</a:t>
            </a:r>
          </a:p>
          <a:p>
            <a:pPr lvl="1"/>
            <a:r>
              <a:rPr lang="is-IS" dirty="0"/>
              <a:t>Keep policies </a:t>
            </a:r>
            <a:r>
              <a:rPr lang="is-IS" b="1" dirty="0"/>
              <a:t>private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7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0151"/>
            <a:ext cx="8466667" cy="339447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/>
              <a:t>eBGP</a:t>
            </a:r>
            <a:endParaRPr lang="en-US" b="1" dirty="0"/>
          </a:p>
          <a:p>
            <a:pPr lvl="1"/>
            <a:r>
              <a:rPr lang="en-US" dirty="0"/>
              <a:t>Between border routers in </a:t>
            </a:r>
            <a:r>
              <a:rPr lang="en-US" b="1" dirty="0"/>
              <a:t>different </a:t>
            </a:r>
            <a:r>
              <a:rPr lang="en-US" b="1" dirty="0" err="1"/>
              <a:t>ASes</a:t>
            </a:r>
            <a:endParaRPr lang="en-US" dirty="0"/>
          </a:p>
          <a:p>
            <a:pPr lvl="1"/>
            <a:r>
              <a:rPr lang="en-US" dirty="0"/>
              <a:t>Learn about </a:t>
            </a:r>
            <a:r>
              <a:rPr lang="en-US" b="1" dirty="0"/>
              <a:t>external routes</a:t>
            </a:r>
          </a:p>
          <a:p>
            <a:r>
              <a:rPr lang="en-US" b="1" dirty="0" err="1"/>
              <a:t>iBGP</a:t>
            </a:r>
            <a:endParaRPr lang="en-US" b="1" dirty="0"/>
          </a:p>
          <a:p>
            <a:pPr lvl="1"/>
            <a:r>
              <a:rPr lang="en-US" dirty="0"/>
              <a:t>Between border routers and other routers </a:t>
            </a:r>
            <a:r>
              <a:rPr lang="en-US" b="1" dirty="0"/>
              <a:t>within</a:t>
            </a:r>
            <a:r>
              <a:rPr lang="en-US" dirty="0"/>
              <a:t> </a:t>
            </a:r>
            <a:r>
              <a:rPr lang="en-US" b="1" dirty="0"/>
              <a:t>a single AS</a:t>
            </a:r>
            <a:endParaRPr lang="en-US" dirty="0"/>
          </a:p>
          <a:p>
            <a:pPr lvl="1"/>
            <a:r>
              <a:rPr lang="en-US" dirty="0"/>
              <a:t>Routers learn </a:t>
            </a:r>
            <a:r>
              <a:rPr lang="en-US" b="1" dirty="0"/>
              <a:t>which border router </a:t>
            </a:r>
            <a:r>
              <a:rPr lang="en-US" dirty="0"/>
              <a:t>to use for each external route</a:t>
            </a:r>
          </a:p>
          <a:p>
            <a:r>
              <a:rPr lang="en-US" b="1" dirty="0"/>
              <a:t>IGP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protocol</a:t>
            </a:r>
            <a:r>
              <a:rPr lang="en-US" dirty="0"/>
              <a:t> used for </a:t>
            </a:r>
            <a:r>
              <a:rPr lang="en-US" b="1" dirty="0" err="1"/>
              <a:t>intradomain</a:t>
            </a:r>
            <a:r>
              <a:rPr lang="en-US" dirty="0"/>
              <a:t> routing (e.g. OSPF).</a:t>
            </a:r>
          </a:p>
          <a:p>
            <a:pPr lvl="2"/>
            <a:r>
              <a:rPr lang="en-US" dirty="0"/>
              <a:t>Shortest path to </a:t>
            </a:r>
            <a:r>
              <a:rPr lang="en-US" b="1" dirty="0"/>
              <a:t>subnet in the same AS</a:t>
            </a:r>
          </a:p>
          <a:p>
            <a:pPr lvl="2"/>
            <a:r>
              <a:rPr lang="en-US" dirty="0"/>
              <a:t>Shortest path to </a:t>
            </a:r>
            <a:r>
              <a:rPr lang="en-US" b="1" dirty="0"/>
              <a:t>border router </a:t>
            </a:r>
            <a:r>
              <a:rPr lang="en-US" dirty="0"/>
              <a:t>for given external network</a:t>
            </a:r>
          </a:p>
          <a:p>
            <a:pPr lvl="1"/>
            <a:r>
              <a:rPr lang="en-US" dirty="0"/>
              <a:t>Just a different name for L3 routing as we’ve talked about earlier</a:t>
            </a:r>
            <a:endParaRPr lang="is-I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2543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0" dirty="0"/>
              <a:t>The Big Picture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51468" y="3305175"/>
            <a:ext cx="691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How does this fit with what we’ve learned so far?</a:t>
            </a:r>
          </a:p>
        </p:txBody>
      </p:sp>
    </p:spTree>
    <p:extLst>
      <p:ext uri="{BB962C8B-B14F-4D97-AF65-F5344CB8AC3E}">
        <p14:creationId xmlns:p14="http://schemas.microsoft.com/office/powerpoint/2010/main" val="131344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ni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19" y="2741490"/>
            <a:ext cx="782320" cy="7823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3306" y="3588157"/>
            <a:ext cx="2247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695D46"/>
                </a:solidFill>
                <a:latin typeface="Open Sans"/>
                <a:cs typeface="Open Sans"/>
              </a:rPr>
              <a:t>Host (you)</a:t>
            </a:r>
          </a:p>
          <a:p>
            <a:r>
              <a:rPr lang="en-US" sz="1400" dirty="0">
                <a:solidFill>
                  <a:srgbClr val="695D46"/>
                </a:solidFill>
                <a:latin typeface="Open Sans"/>
                <a:cs typeface="Open Sans"/>
              </a:rPr>
              <a:t>IP: 1.2.3.4</a:t>
            </a:r>
          </a:p>
          <a:p>
            <a:r>
              <a:rPr lang="en-US" sz="1400" dirty="0">
                <a:solidFill>
                  <a:srgbClr val="695D46"/>
                </a:solidFill>
                <a:latin typeface="Open Sans"/>
                <a:cs typeface="Open Sans"/>
              </a:rPr>
              <a:t>MAC: 01:0a:00:00:0b:02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386840" y="733029"/>
            <a:ext cx="4465477" cy="4378281"/>
            <a:chOff x="1386840" y="733029"/>
            <a:chExt cx="4465477" cy="4378281"/>
          </a:xfrm>
        </p:grpSpPr>
        <p:pic>
          <p:nvPicPr>
            <p:cNvPr id="12" name="Picture 11" descr="monito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346" y="733029"/>
              <a:ext cx="782320" cy="782320"/>
            </a:xfrm>
            <a:prstGeom prst="rect">
              <a:avLst/>
            </a:prstGeom>
          </p:spPr>
        </p:pic>
        <p:pic>
          <p:nvPicPr>
            <p:cNvPr id="13" name="Picture 12" descr="monito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9440" y="3596623"/>
              <a:ext cx="782320" cy="78232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275824" y="4372646"/>
              <a:ext cx="157649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695D46"/>
                  </a:solidFill>
                  <a:latin typeface="Open Sans"/>
                  <a:cs typeface="Open Sans"/>
                </a:rPr>
                <a:t>Host</a:t>
              </a:r>
            </a:p>
            <a:p>
              <a:r>
                <a:rPr lang="en-US" sz="1400" dirty="0">
                  <a:solidFill>
                    <a:srgbClr val="695D46"/>
                  </a:solidFill>
                  <a:latin typeface="Open Sans"/>
                  <a:cs typeface="Open Sans"/>
                </a:rPr>
                <a:t>IP: 1.2.3.5</a:t>
              </a:r>
            </a:p>
            <a:p>
              <a:r>
                <a:rPr lang="en-US" sz="1400" dirty="0">
                  <a:solidFill>
                    <a:srgbClr val="695D46"/>
                  </a:solidFill>
                  <a:latin typeface="Open Sans"/>
                  <a:cs typeface="Open Sans"/>
                </a:rPr>
                <a:t>MAC: </a:t>
              </a:r>
              <a:r>
                <a:rPr lang="is-IS" sz="1400" dirty="0">
                  <a:solidFill>
                    <a:srgbClr val="695D46"/>
                  </a:solidFill>
                  <a:latin typeface="Open Sans"/>
                  <a:cs typeface="Open Sans"/>
                </a:rPr>
                <a:t>…</a:t>
              </a:r>
              <a:endParaRPr lang="en-US" sz="1400" dirty="0">
                <a:solidFill>
                  <a:srgbClr val="695D46"/>
                </a:solidFill>
                <a:latin typeface="Open Sans"/>
                <a:cs typeface="Open San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86840" y="1531729"/>
              <a:ext cx="157649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695D46"/>
                  </a:solidFill>
                  <a:latin typeface="Open Sans"/>
                  <a:cs typeface="Open Sans"/>
                </a:rPr>
                <a:t>Host</a:t>
              </a:r>
            </a:p>
            <a:p>
              <a:r>
                <a:rPr lang="en-US" sz="1400" dirty="0">
                  <a:solidFill>
                    <a:srgbClr val="695D46"/>
                  </a:solidFill>
                  <a:latin typeface="Open Sans"/>
                  <a:cs typeface="Open Sans"/>
                </a:rPr>
                <a:t>IP: 1.2.3.6</a:t>
              </a:r>
            </a:p>
            <a:p>
              <a:r>
                <a:rPr lang="en-US" sz="1400" dirty="0">
                  <a:solidFill>
                    <a:srgbClr val="695D46"/>
                  </a:solidFill>
                  <a:latin typeface="Open Sans"/>
                  <a:cs typeface="Open Sans"/>
                </a:rPr>
                <a:t>MAC: </a:t>
              </a:r>
              <a:r>
                <a:rPr lang="is-IS" sz="1400" dirty="0">
                  <a:solidFill>
                    <a:srgbClr val="695D46"/>
                  </a:solidFill>
                  <a:latin typeface="Open Sans"/>
                  <a:cs typeface="Open Sans"/>
                </a:rPr>
                <a:t>…</a:t>
              </a:r>
              <a:endParaRPr lang="en-US" sz="1400" dirty="0">
                <a:solidFill>
                  <a:srgbClr val="695D46"/>
                </a:solidFill>
                <a:latin typeface="Open Sans"/>
                <a:cs typeface="Open Sans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243666" y="1380067"/>
              <a:ext cx="648573" cy="648573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4409441" y="3251184"/>
              <a:ext cx="196426" cy="42334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710267" y="1820333"/>
            <a:ext cx="3353804" cy="1642534"/>
            <a:chOff x="1710267" y="1820333"/>
            <a:chExt cx="3353804" cy="1642534"/>
          </a:xfrm>
        </p:grpSpPr>
        <p:sp>
          <p:nvSpPr>
            <p:cNvPr id="7" name="Cloud 6"/>
            <p:cNvSpPr/>
            <p:nvPr/>
          </p:nvSpPr>
          <p:spPr>
            <a:xfrm>
              <a:off x="2243666" y="1820333"/>
              <a:ext cx="2820405" cy="1642534"/>
            </a:xfrm>
            <a:prstGeom prst="cloud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mpd="sng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53573" y="2387600"/>
              <a:ext cx="22470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695D46"/>
                  </a:solidFill>
                  <a:latin typeface="Open Sans"/>
                  <a:cs typeface="Open Sans"/>
                </a:rPr>
                <a:t>Subnet (4</a:t>
              </a:r>
              <a:r>
                <a:rPr lang="en-US" sz="1400" b="1" baseline="30000" dirty="0">
                  <a:solidFill>
                    <a:srgbClr val="695D46"/>
                  </a:solidFill>
                  <a:latin typeface="Open Sans"/>
                  <a:cs typeface="Open Sans"/>
                </a:rPr>
                <a:t>th</a:t>
              </a:r>
              <a:r>
                <a:rPr lang="en-US" sz="1400" b="1" dirty="0">
                  <a:solidFill>
                    <a:srgbClr val="695D46"/>
                  </a:solidFill>
                  <a:latin typeface="Open Sans"/>
                  <a:cs typeface="Open Sans"/>
                </a:rPr>
                <a:t> floor Soda)</a:t>
              </a:r>
            </a:p>
            <a:p>
              <a:pPr algn="ctr"/>
              <a:r>
                <a:rPr lang="en-US" sz="1400" dirty="0">
                  <a:solidFill>
                    <a:srgbClr val="695D46"/>
                  </a:solidFill>
                  <a:latin typeface="Open Sans"/>
                  <a:cs typeface="Open Sans"/>
                </a:rPr>
                <a:t>1.2.3/24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1710267" y="2844800"/>
              <a:ext cx="635000" cy="19473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489200" y="236603"/>
            <a:ext cx="356703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F6C00"/>
                </a:solidFill>
              </a:rPr>
              <a:t>L2: LAN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695D46"/>
                </a:solidFill>
              </a:rPr>
              <a:t>Destinations are </a:t>
            </a:r>
            <a:r>
              <a:rPr lang="en-US" b="1" dirty="0">
                <a:solidFill>
                  <a:srgbClr val="695D46"/>
                </a:solidFill>
              </a:rPr>
              <a:t>MAC</a:t>
            </a:r>
            <a:r>
              <a:rPr lang="en-US" dirty="0">
                <a:solidFill>
                  <a:srgbClr val="695D46"/>
                </a:solidFill>
              </a:rPr>
              <a:t> addresses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695D46"/>
                </a:solidFill>
              </a:rPr>
              <a:t>Learning switches 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5191760" y="619595"/>
            <a:ext cx="3582901" cy="3163256"/>
            <a:chOff x="5191760" y="619595"/>
            <a:chExt cx="3582901" cy="3163256"/>
          </a:xfrm>
        </p:grpSpPr>
        <p:grpSp>
          <p:nvGrpSpPr>
            <p:cNvPr id="43" name="Group 42"/>
            <p:cNvGrpSpPr/>
            <p:nvPr/>
          </p:nvGrpSpPr>
          <p:grpSpPr>
            <a:xfrm>
              <a:off x="5191760" y="619595"/>
              <a:ext cx="3582901" cy="3163256"/>
              <a:chOff x="5191760" y="619595"/>
              <a:chExt cx="3582901" cy="3163256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5191760" y="619595"/>
                <a:ext cx="3582901" cy="3163256"/>
                <a:chOff x="5191760" y="619595"/>
                <a:chExt cx="3582901" cy="3163256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5191760" y="1159933"/>
                  <a:ext cx="1132840" cy="111046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6525502" y="1278467"/>
                  <a:ext cx="798165" cy="1463023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5191760" y="2472267"/>
                  <a:ext cx="2038773" cy="414830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9" name="Cloud 28"/>
                <p:cNvSpPr/>
                <p:nvPr/>
              </p:nvSpPr>
              <p:spPr>
                <a:xfrm>
                  <a:off x="6923435" y="2887097"/>
                  <a:ext cx="1851226" cy="895754"/>
                </a:xfrm>
                <a:prstGeom prst="cloud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 cmpd="sng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Cloud 31"/>
                <p:cNvSpPr/>
                <p:nvPr/>
              </p:nvSpPr>
              <p:spPr>
                <a:xfrm>
                  <a:off x="6525502" y="619595"/>
                  <a:ext cx="1851226" cy="895754"/>
                </a:xfrm>
                <a:prstGeom prst="cloud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 cmpd="sng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6" name="Picture 25" descr="router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63734" y="905086"/>
                  <a:ext cx="766457" cy="509694"/>
                </a:xfrm>
                <a:prstGeom prst="rect">
                  <a:avLst/>
                </a:prstGeom>
              </p:spPr>
            </p:pic>
            <p:pic>
              <p:nvPicPr>
                <p:cNvPr id="27" name="Picture 26" descr="router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82591" y="2693247"/>
                  <a:ext cx="766457" cy="509694"/>
                </a:xfrm>
                <a:prstGeom prst="rect">
                  <a:avLst/>
                </a:prstGeom>
              </p:spPr>
            </p:pic>
          </p:grpSp>
          <p:sp>
            <p:nvSpPr>
              <p:cNvPr id="41" name="Rectangle 40"/>
              <p:cNvSpPr/>
              <p:nvPr/>
            </p:nvSpPr>
            <p:spPr>
              <a:xfrm>
                <a:off x="6842481" y="788266"/>
                <a:ext cx="14173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3</a:t>
                </a:r>
                <a:r>
                  <a:rPr lang="en-US" sz="1400" b="1" baseline="30000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rd</a:t>
                </a:r>
                <a:r>
                  <a:rPr lang="en-US" sz="1400" b="1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 floor Soda</a:t>
                </a:r>
                <a:endParaRPr lang="en-US" sz="1400" dirty="0">
                  <a:solidFill>
                    <a:srgbClr val="695D46"/>
                  </a:solidFill>
                  <a:latin typeface="Open Sans"/>
                  <a:cs typeface="Open Sans"/>
                </a:endParaRPr>
              </a:p>
              <a:p>
                <a:pPr algn="ctr"/>
                <a:r>
                  <a:rPr lang="en-US" sz="1400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1.2.4/24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165025" y="3087155"/>
                <a:ext cx="13712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7</a:t>
                </a:r>
                <a:r>
                  <a:rPr lang="en-US" sz="1400" b="1" baseline="30000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th</a:t>
                </a:r>
                <a:r>
                  <a:rPr lang="en-US" sz="1400" b="1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 floor Soda</a:t>
                </a:r>
                <a:endParaRPr lang="en-US" sz="1400" dirty="0">
                  <a:solidFill>
                    <a:srgbClr val="695D46"/>
                  </a:solidFill>
                  <a:latin typeface="Open Sans"/>
                  <a:cs typeface="Open Sans"/>
                </a:endParaRPr>
              </a:p>
              <a:p>
                <a:pPr algn="ctr"/>
                <a:r>
                  <a:rPr lang="en-US" sz="1400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1.2.5/24</a:t>
                </a: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5654057" y="649766"/>
              <a:ext cx="1742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695D46"/>
                  </a:solidFill>
                  <a:latin typeface="Open Sans"/>
                  <a:cs typeface="Open Sans"/>
                </a:rPr>
                <a:t>Default gateway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576304" y="2422156"/>
              <a:ext cx="1742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695D46"/>
                  </a:solidFill>
                  <a:latin typeface="Open Sans"/>
                  <a:cs typeface="Open Sans"/>
                </a:rPr>
                <a:t>Default gateway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192626" y="1821520"/>
            <a:ext cx="1742889" cy="820927"/>
            <a:chOff x="4192626" y="1821520"/>
            <a:chExt cx="1742889" cy="820927"/>
          </a:xfrm>
        </p:grpSpPr>
        <p:pic>
          <p:nvPicPr>
            <p:cNvPr id="25" name="Picture 24" descr="rout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867" y="2132753"/>
              <a:ext cx="766457" cy="509694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4192626" y="1821520"/>
              <a:ext cx="1742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695D46"/>
                  </a:solidFill>
                  <a:latin typeface="Open Sans"/>
                  <a:cs typeface="Open Sans"/>
                </a:rPr>
                <a:t>Default gateway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8581754" y="4774168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EF6C00"/>
                </a:solidFill>
              </a:rPr>
              <a:t>LAN</a:t>
            </a:r>
          </a:p>
        </p:txBody>
      </p:sp>
    </p:spTree>
    <p:extLst>
      <p:ext uri="{BB962C8B-B14F-4D97-AF65-F5344CB8AC3E}">
        <p14:creationId xmlns:p14="http://schemas.microsoft.com/office/powerpoint/2010/main" val="159452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loud 54"/>
          <p:cNvSpPr/>
          <p:nvPr/>
        </p:nvSpPr>
        <p:spPr>
          <a:xfrm>
            <a:off x="4792012" y="2770282"/>
            <a:ext cx="1142890" cy="665591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3680631" y="3127190"/>
            <a:ext cx="1064787" cy="52435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285461" y="2053050"/>
            <a:ext cx="906389" cy="54169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506320" y="1957756"/>
            <a:ext cx="4467433" cy="2729527"/>
            <a:chOff x="506320" y="1957756"/>
            <a:chExt cx="4467433" cy="2729527"/>
          </a:xfrm>
        </p:grpSpPr>
        <p:pic>
          <p:nvPicPr>
            <p:cNvPr id="3" name="Picture 2" descr="monito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320" y="3942352"/>
              <a:ext cx="443626" cy="443626"/>
            </a:xfrm>
            <a:prstGeom prst="rect">
              <a:avLst/>
            </a:prstGeom>
          </p:spPr>
        </p:pic>
        <p:pic>
          <p:nvPicPr>
            <p:cNvPr id="12" name="Picture 11" descr="monito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168" y="2778175"/>
              <a:ext cx="440608" cy="440608"/>
            </a:xfrm>
            <a:prstGeom prst="rect">
              <a:avLst/>
            </a:prstGeom>
          </p:spPr>
        </p:pic>
        <p:pic>
          <p:nvPicPr>
            <p:cNvPr id="13" name="Picture 12" descr="monito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249" y="4246675"/>
              <a:ext cx="440608" cy="440608"/>
            </a:xfrm>
            <a:prstGeom prst="rect">
              <a:avLst/>
            </a:prstGeom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1267118" y="3127190"/>
              <a:ext cx="365280" cy="36528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2366250" y="4052122"/>
              <a:ext cx="110628" cy="238433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949946" y="3381774"/>
              <a:ext cx="1856911" cy="820419"/>
              <a:chOff x="1710267" y="1820333"/>
              <a:chExt cx="3717662" cy="1642534"/>
            </a:xfrm>
          </p:grpSpPr>
          <p:sp>
            <p:nvSpPr>
              <p:cNvPr id="7" name="Cloud 6"/>
              <p:cNvSpPr/>
              <p:nvPr/>
            </p:nvSpPr>
            <p:spPr>
              <a:xfrm>
                <a:off x="2243666" y="1820333"/>
                <a:ext cx="2820405" cy="1642534"/>
              </a:xfrm>
              <a:prstGeom prst="cloud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mpd="sng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938547" y="2171349"/>
                <a:ext cx="3489382" cy="924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4</a:t>
                </a:r>
                <a:r>
                  <a:rPr lang="en-US" sz="1200" b="1" baseline="30000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th</a:t>
                </a:r>
                <a:r>
                  <a:rPr lang="en-US" sz="1200" b="1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 floor Soda</a:t>
                </a:r>
              </a:p>
              <a:p>
                <a:pPr algn="ctr"/>
                <a:r>
                  <a:rPr lang="en-US" sz="1200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1.2.3/24</a:t>
                </a: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flipV="1">
                <a:off x="1710267" y="2844800"/>
                <a:ext cx="635000" cy="19473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53682" y="1957756"/>
              <a:ext cx="1742889" cy="820419"/>
              <a:chOff x="1938547" y="1820333"/>
              <a:chExt cx="3489382" cy="1642534"/>
            </a:xfrm>
          </p:grpSpPr>
          <p:sp>
            <p:nvSpPr>
              <p:cNvPr id="30" name="Cloud 29"/>
              <p:cNvSpPr/>
              <p:nvPr/>
            </p:nvSpPr>
            <p:spPr>
              <a:xfrm>
                <a:off x="2243666" y="1820333"/>
                <a:ext cx="2820405" cy="1642534"/>
              </a:xfrm>
              <a:prstGeom prst="cloud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mpd="sng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938547" y="2171349"/>
                <a:ext cx="3489382" cy="924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3</a:t>
                </a:r>
                <a:r>
                  <a:rPr lang="en-US" sz="1200" b="1" baseline="30000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rd</a:t>
                </a:r>
                <a:r>
                  <a:rPr lang="en-US" sz="1200" b="1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 floor Soda</a:t>
                </a:r>
              </a:p>
              <a:p>
                <a:pPr algn="ctr"/>
                <a:r>
                  <a:rPr lang="en-US" sz="1200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1.2.4/24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3230864" y="3611467"/>
              <a:ext cx="1742889" cy="820419"/>
              <a:chOff x="1938547" y="1820333"/>
              <a:chExt cx="3489382" cy="1642534"/>
            </a:xfrm>
          </p:grpSpPr>
          <p:sp>
            <p:nvSpPr>
              <p:cNvPr id="39" name="Cloud 38"/>
              <p:cNvSpPr/>
              <p:nvPr/>
            </p:nvSpPr>
            <p:spPr>
              <a:xfrm>
                <a:off x="2243666" y="1820333"/>
                <a:ext cx="2820405" cy="1642534"/>
              </a:xfrm>
              <a:prstGeom prst="cloud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mpd="sng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938547" y="2171349"/>
                <a:ext cx="3489382" cy="924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7</a:t>
                </a:r>
                <a:r>
                  <a:rPr lang="en-US" sz="1200" b="1" baseline="30000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th</a:t>
                </a:r>
                <a:r>
                  <a:rPr lang="en-US" sz="1200" b="1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  floor Soda</a:t>
                </a:r>
              </a:p>
              <a:p>
                <a:pPr algn="ctr"/>
                <a:r>
                  <a:rPr lang="en-US" sz="1200" dirty="0">
                    <a:solidFill>
                      <a:srgbClr val="695D46"/>
                    </a:solidFill>
                    <a:latin typeface="Open Sans"/>
                    <a:cs typeface="Open Sans"/>
                  </a:rPr>
                  <a:t>1.2.5/24</a:t>
                </a:r>
              </a:p>
            </p:txBody>
          </p:sp>
        </p:grpSp>
        <p:cxnSp>
          <p:nvCxnSpPr>
            <p:cNvPr id="17" name="Straight Connector 16"/>
            <p:cNvCxnSpPr>
              <a:stCxn id="35" idx="0"/>
            </p:cNvCxnSpPr>
            <p:nvPr/>
          </p:nvCxnSpPr>
          <p:spPr>
            <a:xfrm flipH="1">
              <a:off x="2523629" y="2431364"/>
              <a:ext cx="668221" cy="115398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35" idx="0"/>
            </p:cNvCxnSpPr>
            <p:nvPr/>
          </p:nvCxnSpPr>
          <p:spPr>
            <a:xfrm>
              <a:off x="3191850" y="2431364"/>
              <a:ext cx="488781" cy="131306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476878" y="3557101"/>
              <a:ext cx="1157002" cy="94441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pic>
          <p:nvPicPr>
            <p:cNvPr id="35" name="Picture 34" descr="rout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0433" y="2431364"/>
              <a:ext cx="382833" cy="254584"/>
            </a:xfrm>
            <a:prstGeom prst="rect">
              <a:avLst/>
            </a:prstGeom>
          </p:spPr>
        </p:pic>
        <p:pic>
          <p:nvPicPr>
            <p:cNvPr id="25" name="Picture 24" descr="rout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5461" y="3396958"/>
              <a:ext cx="382833" cy="254584"/>
            </a:xfrm>
            <a:prstGeom prst="rect">
              <a:avLst/>
            </a:prstGeom>
          </p:spPr>
        </p:pic>
        <p:pic>
          <p:nvPicPr>
            <p:cNvPr id="46" name="Picture 45" descr="rout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4304" y="3560676"/>
              <a:ext cx="382833" cy="254584"/>
            </a:xfrm>
            <a:prstGeom prst="rect">
              <a:avLst/>
            </a:prstGeom>
          </p:spPr>
        </p:pic>
      </p:grpSp>
      <p:cxnSp>
        <p:nvCxnSpPr>
          <p:cNvPr id="59" name="Straight Connector 58"/>
          <p:cNvCxnSpPr>
            <a:stCxn id="50" idx="0"/>
            <a:endCxn id="25" idx="0"/>
          </p:cNvCxnSpPr>
          <p:nvPr/>
        </p:nvCxnSpPr>
        <p:spPr>
          <a:xfrm>
            <a:off x="2222232" y="1957756"/>
            <a:ext cx="254646" cy="143920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51" idx="0"/>
          </p:cNvCxnSpPr>
          <p:nvPr/>
        </p:nvCxnSpPr>
        <p:spPr>
          <a:xfrm>
            <a:off x="4600595" y="1407328"/>
            <a:ext cx="191417" cy="159257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50" idx="0"/>
          </p:cNvCxnSpPr>
          <p:nvPr/>
        </p:nvCxnSpPr>
        <p:spPr>
          <a:xfrm flipH="1">
            <a:off x="2222232" y="1407328"/>
            <a:ext cx="2378363" cy="55042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Cloud 52"/>
          <p:cNvSpPr/>
          <p:nvPr/>
        </p:nvSpPr>
        <p:spPr>
          <a:xfrm>
            <a:off x="1380739" y="1496291"/>
            <a:ext cx="1142890" cy="665591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loud 53"/>
          <p:cNvSpPr/>
          <p:nvPr/>
        </p:nvSpPr>
        <p:spPr>
          <a:xfrm>
            <a:off x="3871423" y="741737"/>
            <a:ext cx="1142890" cy="665591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15" y="1957756"/>
            <a:ext cx="382833" cy="254584"/>
          </a:xfrm>
          <a:prstGeom prst="rect">
            <a:avLst/>
          </a:prstGeom>
        </p:spPr>
      </p:pic>
      <p:pic>
        <p:nvPicPr>
          <p:cNvPr id="52" name="Picture 51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179" y="1280036"/>
            <a:ext cx="382833" cy="254584"/>
          </a:xfrm>
          <a:prstGeom prst="rect">
            <a:avLst/>
          </a:prstGeom>
        </p:spPr>
      </p:pic>
      <p:pic>
        <p:nvPicPr>
          <p:cNvPr id="51" name="Picture 50" descr="ro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95" y="2999898"/>
            <a:ext cx="382833" cy="254584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6129867" y="633705"/>
            <a:ext cx="2872787" cy="13542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Ins="0" rtlCol="0">
            <a:spAutoFit/>
          </a:bodyPr>
          <a:lstStyle/>
          <a:p>
            <a:r>
              <a:rPr lang="en-US" b="1" dirty="0">
                <a:solidFill>
                  <a:srgbClr val="EF6C00"/>
                </a:solidFill>
              </a:rPr>
              <a:t>L3: </a:t>
            </a:r>
            <a:r>
              <a:rPr lang="en-US" b="1" dirty="0" err="1">
                <a:solidFill>
                  <a:srgbClr val="EF6C00"/>
                </a:solidFill>
              </a:rPr>
              <a:t>Intradomain</a:t>
            </a:r>
            <a:endParaRPr lang="en-US" b="1" dirty="0">
              <a:solidFill>
                <a:srgbClr val="EF6C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695D46"/>
                </a:solidFill>
              </a:rPr>
              <a:t>Destinations are </a:t>
            </a:r>
            <a:r>
              <a:rPr lang="en-US" sz="1600" b="1" dirty="0">
                <a:solidFill>
                  <a:srgbClr val="695D46"/>
                </a:solidFill>
              </a:rPr>
              <a:t>IP addresses</a:t>
            </a: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solidFill>
                  <a:srgbClr val="695D46"/>
                </a:solidFill>
              </a:rPr>
              <a:t>IGP</a:t>
            </a:r>
            <a:r>
              <a:rPr lang="en-US" sz="1600" dirty="0">
                <a:solidFill>
                  <a:srgbClr val="695D46"/>
                </a:solidFill>
              </a:rPr>
              <a:t>: exchange info about paths to local destinations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solidFill>
                  <a:srgbClr val="695D46"/>
                </a:solidFill>
              </a:rPr>
              <a:t>DV routing and friends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226154" y="556759"/>
            <a:ext cx="5836504" cy="4349683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37532" y="170029"/>
            <a:ext cx="265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95D46"/>
                </a:solidFill>
                <a:latin typeface="Open Sans"/>
                <a:cs typeface="Open Sans"/>
              </a:rPr>
              <a:t>Domain (AS) </a:t>
            </a:r>
          </a:p>
          <a:p>
            <a:endParaRPr lang="en-US" dirty="0">
              <a:solidFill>
                <a:srgbClr val="695D46"/>
              </a:solidFill>
              <a:latin typeface="Open Sans"/>
              <a:cs typeface="Open San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37532" y="556759"/>
            <a:ext cx="2162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UC Berkeley</a:t>
            </a:r>
          </a:p>
          <a:p>
            <a:r>
              <a:rPr lang="en-US" dirty="0">
                <a:solidFill>
                  <a:srgbClr val="695D46"/>
                </a:solidFill>
                <a:latin typeface="Open Sans"/>
                <a:cs typeface="Open Sans"/>
              </a:rPr>
              <a:t>IP prefix: 1.2/16</a:t>
            </a:r>
          </a:p>
          <a:p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7150658" y="4773936"/>
            <a:ext cx="199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EF6C00"/>
                </a:solidFill>
              </a:rPr>
              <a:t>WAN: </a:t>
            </a:r>
            <a:r>
              <a:rPr lang="en-US" b="1" u="sng" dirty="0" err="1">
                <a:solidFill>
                  <a:srgbClr val="EF6C00"/>
                </a:solidFill>
              </a:rPr>
              <a:t>Intra</a:t>
            </a:r>
            <a:r>
              <a:rPr lang="en-US" b="1" dirty="0" err="1">
                <a:solidFill>
                  <a:srgbClr val="EF6C00"/>
                </a:solidFill>
              </a:rPr>
              <a:t>domain</a:t>
            </a:r>
            <a:endParaRPr lang="en-US" b="1" dirty="0">
              <a:solidFill>
                <a:srgbClr val="EF6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14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3" grpId="0" animBg="1"/>
      <p:bldP spid="54" grpId="0" animBg="1"/>
      <p:bldP spid="68" grpId="0" animBg="1"/>
      <p:bldP spid="69" grpId="0" animBg="1"/>
      <p:bldP spid="70" grpId="0"/>
      <p:bldP spid="71" grpId="0"/>
    </p:bldLst>
  </p:timing>
</p:sld>
</file>

<file path=ppt/theme/theme1.xml><?xml version="1.0" encoding="utf-8"?>
<a:theme xmlns:a="http://schemas.openxmlformats.org/drawingml/2006/main" name="Office Theme">
  <a:themeElements>
    <a:clrScheme name="Tropic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6C00"/>
      </a:accent1>
      <a:accent2>
        <a:srgbClr val="4DB6AC"/>
      </a:accent2>
      <a:accent3>
        <a:srgbClr val="B3A77D"/>
      </a:accent3>
      <a:accent4>
        <a:srgbClr val="A1E8D9"/>
      </a:accent4>
      <a:accent5>
        <a:srgbClr val="695D46"/>
      </a:accent5>
      <a:accent6>
        <a:srgbClr val="00966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10982</TotalTime>
  <Words>967</Words>
  <Application>Microsoft Office PowerPoint</Application>
  <PresentationFormat>On-screen Show (16:9)</PresentationFormat>
  <Paragraphs>278</Paragraphs>
  <Slides>29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Open Sans</vt:lpstr>
      <vt:lpstr>PT Sans Narrow</vt:lpstr>
      <vt:lpstr>Arial</vt:lpstr>
      <vt:lpstr>Calibri</vt:lpstr>
      <vt:lpstr>Wingdings</vt:lpstr>
      <vt:lpstr>Office Theme</vt:lpstr>
      <vt:lpstr>BGP - Part 1</vt:lpstr>
      <vt:lpstr>Administrivia</vt:lpstr>
      <vt:lpstr>Agenda</vt:lpstr>
      <vt:lpstr>BGP: Overview</vt:lpstr>
      <vt:lpstr>Interdomain Routing </vt:lpstr>
      <vt:lpstr>Three parts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Soda 4th Floor  MIT</vt:lpstr>
      <vt:lpstr>In the end…</vt:lpstr>
      <vt:lpstr>Today</vt:lpstr>
      <vt:lpstr>Similarities between BGP &amp; DV routing</vt:lpstr>
      <vt:lpstr>Differences between BGP &amp; DV routing</vt:lpstr>
      <vt:lpstr>Not Picking Shortest Route</vt:lpstr>
      <vt:lpstr>Path Vector</vt:lpstr>
      <vt:lpstr>Path Vector Benefits</vt:lpstr>
      <vt:lpstr>Route Aggregation</vt:lpstr>
      <vt:lpstr>Selective Route Advertisement</vt:lpstr>
      <vt:lpstr>Selective Route Advertisement</vt:lpstr>
      <vt:lpstr>Export &amp; Selection</vt:lpstr>
      <vt:lpstr>Export &amp; Selection</vt:lpstr>
      <vt:lpstr>Export &amp; Selection</vt:lpstr>
      <vt:lpstr>Export &amp; Selection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</dc:title>
  <dc:creator>Ross Teixeira</dc:creator>
  <cp:lastModifiedBy>Kevin Chiang</cp:lastModifiedBy>
  <cp:revision>664</cp:revision>
  <dcterms:created xsi:type="dcterms:W3CDTF">2016-09-01T20:19:22Z</dcterms:created>
  <dcterms:modified xsi:type="dcterms:W3CDTF">2017-11-15T01:07:18Z</dcterms:modified>
</cp:coreProperties>
</file>