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PT Sans Narrow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719C91-4A40-4A91-84DB-1FDFBC67ED9F}">
  <a:tblStyle styleId="{9A719C91-4A40-4A91-84DB-1FDFBC67ED9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fill>
          <a:solidFill>
            <a:srgbClr val="F9D3CA"/>
          </a:solidFill>
        </a:fill>
      </a:tcStyle>
    </a:band1H>
    <a:band2H>
      <a:tcTxStyle/>
    </a:band2H>
    <a:band1V>
      <a:tcTxStyle/>
      <a:tcStyle>
        <a:fill>
          <a:solidFill>
            <a:srgbClr val="F9D3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0289242-5D64-4878-BFD4-BD609EC1F70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Multi-Exit Discriminator</a:t>
            </a: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Shape 66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Shape 6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10" name="Shape 8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Shape 8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Shape 8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route attributes describe property of the route like ASPATH, LOCALPREF, etc.</a:t>
            </a: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urse-evaluations.berkeley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EF6C00"/>
              </a:buClr>
              <a:buSzPts val="4860"/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– Part </a:t>
            </a:r>
            <a:r>
              <a:rPr lang="en-US" sz="4860"/>
              <a:t>2 and Multicast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097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 168 – Fall 201</a:t>
            </a:r>
            <a:r>
              <a:rPr lang="en-US" sz="2220"/>
              <a:t>7</a:t>
            </a:r>
            <a:r>
              <a:rPr b="0" i="0" lang="en-US" sz="22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– Section 1</a:t>
            </a:r>
            <a:r>
              <a:rPr lang="en-US" sz="222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AS_PATH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(nonlocal attribute, mandatory)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of traversed AS to BGP’s path vector in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order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fewer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ASes traversed, the better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Shape 161"/>
          <p:cNvGrpSpPr/>
          <p:nvPr/>
        </p:nvGrpSpPr>
        <p:grpSpPr>
          <a:xfrm>
            <a:off x="457200" y="3405825"/>
            <a:ext cx="4265083" cy="949004"/>
            <a:chOff x="604097" y="2920160"/>
            <a:chExt cx="7603066" cy="1319458"/>
          </a:xfrm>
        </p:grpSpPr>
        <p:sp>
          <p:nvSpPr>
            <p:cNvPr id="162" name="Shape 162"/>
            <p:cNvSpPr/>
            <p:nvPr/>
          </p:nvSpPr>
          <p:spPr>
            <a:xfrm>
              <a:off x="604097" y="2920160"/>
              <a:ext cx="1498600" cy="1319458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677497" y="2920160"/>
              <a:ext cx="1498600" cy="1319458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6708563" y="2920160"/>
              <a:ext cx="1498600" cy="1319458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2183130" y="3538226"/>
              <a:ext cx="1405467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66" name="Shape 166"/>
            <p:cNvCxnSpPr/>
            <p:nvPr/>
          </p:nvCxnSpPr>
          <p:spPr>
            <a:xfrm>
              <a:off x="5243827" y="3538226"/>
              <a:ext cx="1405467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67" name="Shape 167"/>
            <p:cNvSpPr txBox="1"/>
            <p:nvPr/>
          </p:nvSpPr>
          <p:spPr>
            <a:xfrm>
              <a:off x="639243" y="3353561"/>
              <a:ext cx="1440442" cy="72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Comcast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(16)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3747224" y="3353561"/>
              <a:ext cx="1379745" cy="72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Amazon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(56)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6838812" y="3353561"/>
              <a:ext cx="1255041" cy="727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Google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(10)</a:t>
              </a: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703909" y="1687382"/>
            <a:ext cx="901736" cy="949004"/>
            <a:chOff x="7703909" y="1687382"/>
            <a:chExt cx="901736" cy="949004"/>
          </a:xfrm>
        </p:grpSpPr>
        <p:sp>
          <p:nvSpPr>
            <p:cNvPr id="171" name="Shape 171"/>
            <p:cNvSpPr/>
            <p:nvPr/>
          </p:nvSpPr>
          <p:spPr>
            <a:xfrm>
              <a:off x="7703909" y="1687382"/>
              <a:ext cx="840668" cy="949004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F6C00"/>
              </a:solidFill>
              <a:prstDash val="dash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7793050" y="1933575"/>
              <a:ext cx="8125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Berkeley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400" u="none" cap="none" strike="noStrike">
                  <a:solidFill>
                    <a:srgbClr val="695D46"/>
                  </a:solidFill>
                  <a:latin typeface="Calibri"/>
                  <a:ea typeface="Calibri"/>
                  <a:cs typeface="Calibri"/>
                  <a:sym typeface="Calibri"/>
                </a:rPr>
                <a:t>(25)</a:t>
              </a: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2601615" y="1898307"/>
            <a:ext cx="5191500" cy="1507518"/>
            <a:chOff x="2601615" y="1898307"/>
            <a:chExt cx="5191500" cy="1507518"/>
          </a:xfrm>
        </p:grpSpPr>
        <p:cxnSp>
          <p:nvCxnSpPr>
            <p:cNvPr id="174" name="Shape 174"/>
            <p:cNvCxnSpPr>
              <a:stCxn id="163" idx="0"/>
              <a:endCxn id="172" idx="1"/>
            </p:cNvCxnSpPr>
            <p:nvPr/>
          </p:nvCxnSpPr>
          <p:spPr>
            <a:xfrm flipH="1" rot="10800000">
              <a:off x="2601615" y="2195325"/>
              <a:ext cx="5191500" cy="12105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Shape 175"/>
            <p:cNvSpPr txBox="1"/>
            <p:nvPr/>
          </p:nvSpPr>
          <p:spPr>
            <a:xfrm rot="-708761">
              <a:off x="3668252" y="2256493"/>
              <a:ext cx="3547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0" i="0" lang="en-US" sz="12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Amazon exports its route using eBGP with attribute AS_PATH </a:t>
              </a:r>
              <a:r>
                <a:rPr b="1" i="0" lang="en-US" sz="1200" u="none" cap="none" strike="noStrike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{16, 56}</a:t>
              </a:r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4301949" y="2636325"/>
            <a:ext cx="4042479" cy="1169539"/>
            <a:chOff x="4301949" y="2636325"/>
            <a:chExt cx="4042479" cy="1169539"/>
          </a:xfrm>
        </p:grpSpPr>
        <p:cxnSp>
          <p:nvCxnSpPr>
            <p:cNvPr id="177" name="Shape 177"/>
            <p:cNvCxnSpPr>
              <a:stCxn id="164" idx="0"/>
              <a:endCxn id="171" idx="2"/>
            </p:cNvCxnSpPr>
            <p:nvPr/>
          </p:nvCxnSpPr>
          <p:spPr>
            <a:xfrm flipH="1" rot="10800000">
              <a:off x="4301949" y="2636325"/>
              <a:ext cx="3822300" cy="7695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8" name="Shape 178"/>
            <p:cNvSpPr txBox="1"/>
            <p:nvPr/>
          </p:nvSpPr>
          <p:spPr>
            <a:xfrm rot="-644087">
              <a:off x="4785312" y="3017886"/>
              <a:ext cx="3547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Google exports its route using eBGP with attribute AS_PATH </a:t>
              </a:r>
              <a:r>
                <a:rPr b="1" lang="en-US" sz="12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{16, 56, 10}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914372"/>
            <a:ext cx="57150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LOCAL_PREF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(local attribute)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Propagated through iBGP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to choose different AS paths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Default preference 100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higher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value, the more preferred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priority among all other attributes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AS prefer customers to peers to providers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Shape 186"/>
          <p:cNvGraphicFramePr/>
          <p:nvPr/>
        </p:nvGraphicFramePr>
        <p:xfrm>
          <a:off x="5955030" y="13669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{9A719C91-4A40-4A91-84DB-1FDFBC67ED9F}</a:tableStyleId>
              </a:tblPr>
              <a:tblGrid>
                <a:gridCol w="1600200"/>
                <a:gridCol w="1428750"/>
              </a:tblGrid>
              <a:tr h="347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AS_PATH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LOCAL_PREF</a:t>
                      </a:r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56, 10}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120</a:t>
                      </a:r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50</a:t>
                      </a:r>
                    </a:p>
                  </a:txBody>
                  <a:tcPr marT="45725" marB="45725" marR="91450" marL="91450"/>
                </a:tc>
              </a:tr>
              <a:tr h="53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56, 10, 5}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200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7" name="Shape 187"/>
          <p:cNvSpPr txBox="1"/>
          <p:nvPr/>
        </p:nvSpPr>
        <p:spPr>
          <a:xfrm>
            <a:off x="2914316" y="4112900"/>
            <a:ext cx="46405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Berkeley kept all paths to some IP prefix in Comcast’s AS (ASN 16)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7578090" y="920453"/>
            <a:ext cx="1405890" cy="1139084"/>
            <a:chOff x="7600950" y="1032616"/>
            <a:chExt cx="1405890" cy="1139084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7852410" y="1348740"/>
              <a:ext cx="274320" cy="82296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90" name="Shape 190"/>
            <p:cNvSpPr txBox="1"/>
            <p:nvPr/>
          </p:nvSpPr>
          <p:spPr>
            <a:xfrm>
              <a:off x="7600950" y="1032616"/>
              <a:ext cx="1405890" cy="369332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388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Default 100</a:t>
              </a: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6057900" y="3173043"/>
            <a:ext cx="3543300" cy="761566"/>
            <a:chOff x="5766435" y="3743949"/>
            <a:chExt cx="3909060" cy="979990"/>
          </a:xfrm>
        </p:grpSpPr>
        <p:grpSp>
          <p:nvGrpSpPr>
            <p:cNvPr id="192" name="Shape 192"/>
            <p:cNvGrpSpPr/>
            <p:nvPr/>
          </p:nvGrpSpPr>
          <p:grpSpPr>
            <a:xfrm>
              <a:off x="7389495" y="3743949"/>
              <a:ext cx="2286000" cy="979990"/>
              <a:chOff x="7389495" y="3743949"/>
              <a:chExt cx="2286000" cy="979990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7742756" y="3743949"/>
                <a:ext cx="914400" cy="731520"/>
              </a:xfrm>
              <a:prstGeom prst="irregularSeal1">
                <a:avLst/>
              </a:prstGeom>
              <a:gradFill>
                <a:gsLst>
                  <a:gs pos="0">
                    <a:srgbClr val="FF6800">
                      <a:alpha val="20000"/>
                    </a:srgbClr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Shape 194"/>
              <p:cNvSpPr txBox="1"/>
              <p:nvPr/>
            </p:nvSpPr>
            <p:spPr>
              <a:xfrm>
                <a:off x="7389495" y="4354607"/>
                <a:ext cx="2286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Pick Highest</a:t>
                </a:r>
              </a:p>
            </p:txBody>
          </p:sp>
        </p:grpSp>
        <p:sp>
          <p:nvSpPr>
            <p:cNvPr id="195" name="Shape 195"/>
            <p:cNvSpPr/>
            <p:nvPr/>
          </p:nvSpPr>
          <p:spPr>
            <a:xfrm>
              <a:off x="5766435" y="3814204"/>
              <a:ext cx="3246120" cy="591012"/>
            </a:xfrm>
            <a:prstGeom prst="frame">
              <a:avLst>
                <a:gd fmla="val 12500" name="adj1"/>
              </a:avLst>
            </a:prstGeom>
            <a:solidFill>
              <a:schemeClr val="accent2"/>
            </a:solidFill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(nonlocal attribute)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when ASes are connected via 2 or more links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Allows AS to inform its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immediate neighbors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of its preferred entry points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value, the more preferred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Shape 203"/>
          <p:cNvGraphicFramePr/>
          <p:nvPr/>
        </p:nvGraphicFramePr>
        <p:xfrm>
          <a:off x="5715000" y="2954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{9A719C91-4A40-4A91-84DB-1FDFBC67ED9F}</a:tableStyleId>
              </a:tblPr>
              <a:tblGrid>
                <a:gridCol w="903225"/>
                <a:gridCol w="1160025"/>
                <a:gridCol w="1160025"/>
              </a:tblGrid>
              <a:tr h="302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AS_PATH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LOCAL_PREF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MED</a:t>
                      </a:r>
                    </a:p>
                  </a:txBody>
                  <a:tcPr marT="45725" marB="45725" marR="91450" marL="91450"/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56}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20</a:t>
                      </a:r>
                    </a:p>
                  </a:txBody>
                  <a:tcPr marT="45725" marB="45725" marR="91450" marL="91450"/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10}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100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5</a:t>
                      </a:r>
                    </a:p>
                  </a:txBody>
                  <a:tcPr marT="45725" marB="45725" marR="91450" marL="91450"/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{16, 35}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50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 u="none" cap="none" strike="noStrike"/>
                        <a:t>15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04" name="Shape 204"/>
          <p:cNvGrpSpPr/>
          <p:nvPr/>
        </p:nvGrpSpPr>
        <p:grpSpPr>
          <a:xfrm>
            <a:off x="5800725" y="2384966"/>
            <a:ext cx="1405890" cy="1077725"/>
            <a:chOff x="7600950" y="1032616"/>
            <a:chExt cx="1405890" cy="1077725"/>
          </a:xfrm>
        </p:grpSpPr>
        <p:cxnSp>
          <p:nvCxnSpPr>
            <p:cNvPr id="205" name="Shape 205"/>
            <p:cNvCxnSpPr/>
            <p:nvPr/>
          </p:nvCxnSpPr>
          <p:spPr>
            <a:xfrm>
              <a:off x="8126730" y="1348740"/>
              <a:ext cx="748665" cy="76160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06" name="Shape 206"/>
            <p:cNvSpPr txBox="1"/>
            <p:nvPr/>
          </p:nvSpPr>
          <p:spPr>
            <a:xfrm>
              <a:off x="7600950" y="1032616"/>
              <a:ext cx="1405890" cy="369332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388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Default 100</a:t>
              </a: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2795283" y="3348990"/>
            <a:ext cx="3005442" cy="798850"/>
            <a:chOff x="2795283" y="3348990"/>
            <a:chExt cx="3005442" cy="798850"/>
          </a:xfrm>
        </p:grpSpPr>
        <p:sp>
          <p:nvSpPr>
            <p:cNvPr id="208" name="Shape 208"/>
            <p:cNvSpPr/>
            <p:nvPr/>
          </p:nvSpPr>
          <p:spPr>
            <a:xfrm>
              <a:off x="5360670" y="3348990"/>
              <a:ext cx="440055" cy="67437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2795283" y="3501509"/>
              <a:ext cx="27425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Same local preferences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accent6"/>
                  </a:solidFill>
                  <a:latin typeface="Calibri"/>
                  <a:ea typeface="Calibri"/>
                  <a:cs typeface="Calibri"/>
                  <a:sym typeface="Calibri"/>
                </a:rPr>
                <a:t>Same # of ASes traversed</a:t>
              </a:r>
            </a:p>
          </p:txBody>
        </p:sp>
      </p:grpSp>
      <p:grpSp>
        <p:nvGrpSpPr>
          <p:cNvPr id="210" name="Shape 210"/>
          <p:cNvGrpSpPr/>
          <p:nvPr/>
        </p:nvGrpSpPr>
        <p:grpSpPr>
          <a:xfrm>
            <a:off x="5714999" y="3642577"/>
            <a:ext cx="4178802" cy="568476"/>
            <a:chOff x="5766435" y="3743949"/>
            <a:chExt cx="4100862" cy="731520"/>
          </a:xfrm>
        </p:grpSpPr>
        <p:grpSp>
          <p:nvGrpSpPr>
            <p:cNvPr id="211" name="Shape 211"/>
            <p:cNvGrpSpPr/>
            <p:nvPr/>
          </p:nvGrpSpPr>
          <p:grpSpPr>
            <a:xfrm>
              <a:off x="7581297" y="3743949"/>
              <a:ext cx="2286000" cy="731520"/>
              <a:chOff x="7581297" y="3743949"/>
              <a:chExt cx="2286000" cy="731520"/>
            </a:xfrm>
          </p:grpSpPr>
          <p:sp>
            <p:nvSpPr>
              <p:cNvPr id="212" name="Shape 212"/>
              <p:cNvSpPr/>
              <p:nvPr/>
            </p:nvSpPr>
            <p:spPr>
              <a:xfrm>
                <a:off x="8021015" y="3743949"/>
                <a:ext cx="636142" cy="731520"/>
              </a:xfrm>
              <a:prstGeom prst="irregularSeal1">
                <a:avLst/>
              </a:prstGeom>
              <a:gradFill>
                <a:gsLst>
                  <a:gs pos="0">
                    <a:srgbClr val="FF6800">
                      <a:alpha val="20000"/>
                    </a:srgbClr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Shape 213"/>
              <p:cNvSpPr txBox="1"/>
              <p:nvPr/>
            </p:nvSpPr>
            <p:spPr>
              <a:xfrm>
                <a:off x="7581297" y="3929956"/>
                <a:ext cx="2286000" cy="475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Pick Lowest</a:t>
                </a:r>
              </a:p>
            </p:txBody>
          </p:sp>
        </p:grpSp>
        <p:sp>
          <p:nvSpPr>
            <p:cNvPr id="214" name="Shape 214"/>
            <p:cNvSpPr/>
            <p:nvPr/>
          </p:nvSpPr>
          <p:spPr>
            <a:xfrm>
              <a:off x="5766435" y="3814204"/>
              <a:ext cx="3246120" cy="591012"/>
            </a:xfrm>
            <a:prstGeom prst="frame">
              <a:avLst>
                <a:gd fmla="val 12500" name="adj1"/>
              </a:avLst>
            </a:prstGeom>
            <a:solidFill>
              <a:schemeClr val="accent2"/>
            </a:solidFill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 Continued …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IGP cost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(local attribute)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for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hot-potato routing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(AS wants to get rid of the packet ASAP)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minimize use of my network bandwidth (“hot potato”)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may conflict with MED (the route may not be preferred)</a:t>
            </a:r>
          </a:p>
          <a:p>
            <a:pPr indent="-1270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Route Selection in Priority Order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571500" y="1224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{9A719C91-4A40-4A91-84DB-1FDFBC67ED9F}</a:tableStyleId>
              </a:tblPr>
              <a:tblGrid>
                <a:gridCol w="990600"/>
                <a:gridCol w="2514600"/>
                <a:gridCol w="3505200"/>
              </a:tblGrid>
              <a:tr h="330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 u="none" cap="none" strike="noStrike"/>
                        <a:t>Priority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Rule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Remarks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LOCAL PREF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Pick </a:t>
                      </a:r>
                      <a:r>
                        <a:rPr b="1" lang="en-US" sz="1800"/>
                        <a:t>highest</a:t>
                      </a:r>
                      <a:r>
                        <a:rPr lang="en-US" sz="1800"/>
                        <a:t> LOCAL</a:t>
                      </a:r>
                      <a:r>
                        <a:rPr lang="en-US" sz="1800"/>
                        <a:t> PREF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ASPATH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Pick </a:t>
                      </a:r>
                      <a:r>
                        <a:rPr b="1" lang="en-US" sz="1800"/>
                        <a:t>shortest</a:t>
                      </a:r>
                      <a:r>
                        <a:rPr lang="en-US" sz="1800"/>
                        <a:t> ASPATH</a:t>
                      </a:r>
                      <a:r>
                        <a:rPr lang="en-US" sz="1800"/>
                        <a:t> length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MED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Lowest</a:t>
                      </a:r>
                      <a:r>
                        <a:rPr lang="en-US" sz="1800"/>
                        <a:t> MED preferred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eBGP &gt; iBGP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Did AS learn route via eBGP (preferred)</a:t>
                      </a:r>
                      <a:r>
                        <a:rPr lang="en-US" sz="1800"/>
                        <a:t> or iBGP?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iBGP path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Lowest</a:t>
                      </a:r>
                      <a:r>
                        <a:rPr lang="en-US" sz="1800"/>
                        <a:t> IGP cost to next hop (egress router)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Router</a:t>
                      </a:r>
                      <a:r>
                        <a:rPr lang="en-US" sz="1800"/>
                        <a:t> ID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Smallest next-hop router’s</a:t>
                      </a:r>
                      <a:r>
                        <a:rPr lang="en-US" sz="1800"/>
                        <a:t> IP address as tie-breaker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4620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ctr">
              <a:spcBef>
                <a:spcPts val="0"/>
              </a:spcBef>
              <a:buClr>
                <a:srgbClr val="EF6C00"/>
              </a:buClr>
              <a:buSzPts val="3959"/>
              <a:buFont typeface="PT Sans Narrow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Serious problems coming with BGP policies…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242" name="Shape 242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Shape 244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245" name="Shape 245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6" name="Shape 246"/>
            <p:cNvCxnSpPr>
              <a:stCxn id="247" idx="3"/>
              <a:endCxn id="248" idx="0"/>
            </p:cNvCxnSpPr>
            <p:nvPr/>
          </p:nvCxnSpPr>
          <p:spPr>
            <a:xfrm flipH="1">
              <a:off x="2985087" y="1746697"/>
              <a:ext cx="1222500" cy="17658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9" name="Shape 249"/>
            <p:cNvCxnSpPr>
              <a:stCxn id="247" idx="5"/>
              <a:endCxn id="243" idx="0"/>
            </p:cNvCxnSpPr>
            <p:nvPr/>
          </p:nvCxnSpPr>
          <p:spPr>
            <a:xfrm>
              <a:off x="4838001" y="1746697"/>
              <a:ext cx="1162200" cy="17658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250" name="Shape 250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Shape 252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247" name="Shape 247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Shape 254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255" name="Shape 255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257" name="Shape 257"/>
            <p:cNvCxnSpPr>
              <a:stCxn id="247" idx="4"/>
              <a:endCxn id="251" idx="0"/>
            </p:cNvCxnSpPr>
            <p:nvPr/>
          </p:nvCxnSpPr>
          <p:spPr>
            <a:xfrm>
              <a:off x="4522794" y="1865508"/>
              <a:ext cx="8100" cy="6882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58" name="Shape 258"/>
            <p:cNvCxnSpPr>
              <a:stCxn id="251" idx="5"/>
              <a:endCxn id="243" idx="1"/>
            </p:cNvCxnSpPr>
            <p:nvPr/>
          </p:nvCxnSpPr>
          <p:spPr>
            <a:xfrm>
              <a:off x="4846152" y="3246051"/>
              <a:ext cx="838800" cy="3852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59" name="Shape 259"/>
            <p:cNvCxnSpPr>
              <a:stCxn id="248" idx="7"/>
              <a:endCxn id="251" idx="3"/>
            </p:cNvCxnSpPr>
            <p:nvPr/>
          </p:nvCxnSpPr>
          <p:spPr>
            <a:xfrm flipH="1" rot="10800000">
              <a:off x="3300259" y="3246178"/>
              <a:ext cx="915600" cy="38520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60" name="Shape 260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Shape 264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5" name="Shape 265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6" name="Shape 266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Shape 272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273" name="Shape 273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274" name="Shape 274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Shape 275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276" name="Shape 276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7" name="Shape 277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78" name="Shape 278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279" name="Shape 279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282" name="Shape 282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Shape 284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285" name="Shape 285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288" name="Shape 288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89" name="Shape 289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90" name="Shape 290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1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2766835" y="4434906"/>
            <a:ext cx="38872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advertises its path to 0 to 2: 1-&gt;0</a:t>
            </a:r>
          </a:p>
        </p:txBody>
      </p:sp>
      <p:cxnSp>
        <p:nvCxnSpPr>
          <p:cNvPr id="298" name="Shape 298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9" name="Shape 299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Shape 300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1" name="Shape 301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Shape 307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308" name="Shape 308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309" name="Shape 309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311" name="Shape 311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2" name="Shape 312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3" name="Shape 313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14" name="Shape 314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Shape 316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317" name="Shape 317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Shape 319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320" name="Shape 320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Shape 322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323" name="Shape 323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4" name="Shape 324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25" name="Shape 325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2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2766835" y="4434906"/>
            <a:ext cx="38872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 advertise its path of 0 to 1: 3-&gt;0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4" name="Shape 334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5" name="Shape 335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Shape 342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343" name="Shape 343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Shape 345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346" name="Shape 346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7" name="Shape 347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8" name="Shape 348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49" name="Shape 349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Shape 351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352" name="Shape 352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Shape 354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355" name="Shape 355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Shape 357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358" name="Shape 358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59" name="Shape 359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60" name="Shape 360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61" name="Shape 36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3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2766835" y="4434906"/>
            <a:ext cx="38872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withdraws its path of 0 to 2: 1-&gt;0 (because 1 now takes 1-&gt;3-&gt;0)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9" name="Shape 369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Last Section ☹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14828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Course evaluations!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Help us make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course better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and be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better TAs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You should have received 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titled “Student Course Evaluations”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Also on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https://course-evaluations.berkeley.edu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Just a few minutes…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Shape 377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378" name="Shape 378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381" name="Shape 381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2" name="Shape 382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3" name="Shape 383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84" name="Shape 384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Shape 386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387" name="Shape 387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Shape 389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390" name="Shape 390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Shape 392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393" name="Shape 393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94" name="Shape 394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95" name="Shape 395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96" name="Shape 39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4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2766834" y="4434906"/>
            <a:ext cx="4811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 now advertises its path of 0 to 3: 2-&gt;0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(3 would take it as it favors its neighbor)</a:t>
            </a:r>
          </a:p>
        </p:txBody>
      </p:sp>
      <p:cxnSp>
        <p:nvCxnSpPr>
          <p:cNvPr id="403" name="Shape 403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4" name="Shape 404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Shape 405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6" name="Shape 406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Shape 412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413" name="Shape 413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Shape 415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16" name="Shape 416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17" name="Shape 417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18" name="Shape 418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19" name="Shape 419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Shape 421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422" name="Shape 422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Shape 424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425" name="Shape 425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Shape 427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428" name="Shape 428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29" name="Shape 429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30" name="Shape 430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31" name="Shape 4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5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766834" y="4434906"/>
            <a:ext cx="48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3 now withdraws its path of 0 to 1: 3-&gt;0</a:t>
            </a:r>
          </a:p>
        </p:txBody>
      </p:sp>
      <p:sp>
        <p:nvSpPr>
          <p:cNvPr id="438" name="Shape 438"/>
          <p:cNvSpPr/>
          <p:nvPr/>
        </p:nvSpPr>
        <p:spPr>
          <a:xfrm>
            <a:off x="4766310" y="1874520"/>
            <a:ext cx="1108754" cy="176039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59585" y="48501"/>
                  <a:pt x="119170" y="97003"/>
                  <a:pt x="119995" y="113755"/>
                </a:cubicBezTo>
                <a:cubicBezTo>
                  <a:pt x="120819" y="130506"/>
                  <a:pt x="16494" y="109210"/>
                  <a:pt x="4948" y="10050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40" name="Shape 440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Shape 441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Shape 447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448" name="Shape 448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Shape 450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51" name="Shape 451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2" name="Shape 452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3" name="Shape 453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54" name="Shape 454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Shape 456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457" name="Shape 457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Shape 459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460" name="Shape 460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Shape 462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463" name="Shape 463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4" name="Shape 464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65" name="Shape 465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466" name="Shape 46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6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2766834" y="4434906"/>
            <a:ext cx="48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advertise its path of 0 to 2: 1-&gt;0</a:t>
            </a:r>
          </a:p>
        </p:txBody>
      </p:sp>
      <p:cxnSp>
        <p:nvCxnSpPr>
          <p:cNvPr id="473" name="Shape 473"/>
          <p:cNvCxnSpPr/>
          <p:nvPr/>
        </p:nvCxnSpPr>
        <p:spPr>
          <a:xfrm flipH="1" rot="10800000">
            <a:off x="3253125" y="3176485"/>
            <a:ext cx="915479" cy="385327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4" name="Shape 474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Shape 475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6" name="Shape 476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Shape 482"/>
          <p:cNvGrpSpPr/>
          <p:nvPr/>
        </p:nvGrpSpPr>
        <p:grpSpPr>
          <a:xfrm>
            <a:off x="2539282" y="1054217"/>
            <a:ext cx="3906789" cy="3269641"/>
            <a:chOff x="2539282" y="1054217"/>
            <a:chExt cx="3906789" cy="3269641"/>
          </a:xfrm>
        </p:grpSpPr>
        <p:grpSp>
          <p:nvGrpSpPr>
            <p:cNvPr id="483" name="Shape 483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Shape 485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486" name="Shape 486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7" name="Shape 487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88" name="Shape 488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89" name="Shape 489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490" name="Shape 490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Shape 491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492" name="Shape 492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493" name="Shape 493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Shape 494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495" name="Shape 495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496" name="Shape 496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Shape 497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498" name="Shape 498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99" name="Shape 499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0" name="Shape 500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Policy Oscillation 7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5685094" y="669220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Each node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prefers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route through neighbor over direct route.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5685094" y="1827161"/>
            <a:ext cx="344017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prefers reaching 0 through 2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prefers reaching 0 through 1 or 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prefers reaching 0 through 1 or 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/>
          <p:nvPr/>
        </p:nvSpPr>
        <p:spPr>
          <a:xfrm>
            <a:off x="352603" y="1865837"/>
            <a:ext cx="3078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each node only knows the </a:t>
            </a: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shortest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path to 0 (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arrow).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52603" y="3031212"/>
            <a:ext cx="14677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 knows 1→0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 knows 2→0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 knows 3→0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2674470" y="459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2766834" y="4434906"/>
            <a:ext cx="48112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2 withdraws its path of 0 to 3: 2-&gt;0</a:t>
            </a:r>
          </a:p>
        </p:txBody>
      </p:sp>
      <p:sp>
        <p:nvSpPr>
          <p:cNvPr id="508" name="Shape 508"/>
          <p:cNvSpPr/>
          <p:nvPr/>
        </p:nvSpPr>
        <p:spPr>
          <a:xfrm>
            <a:off x="3433778" y="3314700"/>
            <a:ext cx="2117448" cy="549848"/>
          </a:xfrm>
          <a:custGeom>
            <a:pathLst>
              <a:path extrusionOk="0" h="120000" w="120000">
                <a:moveTo>
                  <a:pt x="120000" y="107545"/>
                </a:moveTo>
                <a:cubicBezTo>
                  <a:pt x="66907" y="117851"/>
                  <a:pt x="13814" y="128158"/>
                  <a:pt x="1678" y="110234"/>
                </a:cubicBezTo>
                <a:cubicBezTo>
                  <a:pt x="-10456" y="92309"/>
                  <a:pt x="47186" y="0"/>
                  <a:pt x="47186" y="0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Shape 509"/>
          <p:cNvCxnSpPr/>
          <p:nvPr/>
        </p:nvCxnSpPr>
        <p:spPr>
          <a:xfrm>
            <a:off x="4645206" y="1856727"/>
            <a:ext cx="8151" cy="688063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0" name="Shape 510"/>
          <p:cNvSpPr/>
          <p:nvPr/>
        </p:nvSpPr>
        <p:spPr>
          <a:xfrm>
            <a:off x="3120390" y="1786629"/>
            <a:ext cx="1352166" cy="1710951"/>
          </a:xfrm>
          <a:custGeom>
            <a:pathLst>
              <a:path extrusionOk="0" h="120000" w="120000">
                <a:moveTo>
                  <a:pt x="0" y="119999"/>
                </a:moveTo>
                <a:cubicBezTo>
                  <a:pt x="45393" y="65969"/>
                  <a:pt x="90786" y="11939"/>
                  <a:pt x="109981" y="1228"/>
                </a:cubicBezTo>
                <a:cubicBezTo>
                  <a:pt x="129175" y="-9482"/>
                  <a:pt x="114823" y="53292"/>
                  <a:pt x="115168" y="55733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Shape 511"/>
          <p:cNvCxnSpPr/>
          <p:nvPr/>
        </p:nvCxnSpPr>
        <p:spPr>
          <a:xfrm>
            <a:off x="4896390" y="3172199"/>
            <a:ext cx="838942" cy="385326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triangl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12" name="Shape 512"/>
          <p:cNvSpPr txBox="1"/>
          <p:nvPr/>
        </p:nvSpPr>
        <p:spPr>
          <a:xfrm rot="1451762">
            <a:off x="6454321" y="3554165"/>
            <a:ext cx="20968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 to where we started!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/>
        </p:nvSpPr>
        <p:spPr>
          <a:xfrm>
            <a:off x="480679" y="19662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Why doesn’t this happen in reality?</a:t>
            </a:r>
          </a:p>
        </p:txBody>
      </p:sp>
      <p:sp>
        <p:nvSpPr>
          <p:cNvPr id="518" name="Shape 518"/>
          <p:cNvSpPr txBox="1"/>
          <p:nvPr/>
        </p:nvSpPr>
        <p:spPr>
          <a:xfrm rot="-235344">
            <a:off x="5171298" y="3429941"/>
            <a:ext cx="31165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Gao-Rexford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Gao-Rexford Policy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You already saw the Gao-Rexford policy in last section’s worksheet (in the disguise of </a:t>
            </a:r>
            <a:r>
              <a:rPr b="0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Game of Thrones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6" name="Shape 526"/>
          <p:cNvGraphicFramePr/>
          <p:nvPr/>
        </p:nvGraphicFramePr>
        <p:xfrm>
          <a:off x="1371600" y="177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{D0289242-5D64-4878-BFD4-BD609EC1F700}</a:tableStyleId>
              </a:tblPr>
              <a:tblGrid>
                <a:gridCol w="2950375"/>
                <a:gridCol w="2950375"/>
              </a:tblGrid>
              <a:tr h="5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Destination prefix advertised by…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Export route to…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7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Customer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Everyone</a:t>
                      </a:r>
                      <a:br>
                        <a:rPr lang="en-US" sz="2400"/>
                      </a:br>
                      <a:r>
                        <a:rPr lang="en-US" sz="2400"/>
                        <a:t> (providers, peers, other customers)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51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Peer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Customers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514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Provider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Customers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Gao-Rexford Policy Continued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457200" y="914372"/>
            <a:ext cx="8229600" cy="4080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1" marL="4572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6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arrow is where you learn the route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arrows are where you export the route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With Gao-Rexford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AS policy graph is a DAG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Routes are “valley free”/”single-peaked”</a:t>
            </a:r>
          </a:p>
        </p:txBody>
      </p:sp>
      <p:grpSp>
        <p:nvGrpSpPr>
          <p:cNvPr id="534" name="Shape 534"/>
          <p:cNvGrpSpPr/>
          <p:nvPr/>
        </p:nvGrpSpPr>
        <p:grpSpPr>
          <a:xfrm>
            <a:off x="457200" y="1063229"/>
            <a:ext cx="6988629" cy="1763816"/>
            <a:chOff x="258913" y="1885889"/>
            <a:chExt cx="8123087" cy="2460051"/>
          </a:xfrm>
        </p:grpSpPr>
        <p:sp>
          <p:nvSpPr>
            <p:cNvPr id="535" name="Shape 535"/>
            <p:cNvSpPr/>
            <p:nvPr/>
          </p:nvSpPr>
          <p:spPr>
            <a:xfrm>
              <a:off x="2514600" y="2895600"/>
              <a:ext cx="571500" cy="609600"/>
            </a:xfrm>
            <a:prstGeom prst="ellipse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6" name="Shape 536"/>
            <p:cNvCxnSpPr/>
            <p:nvPr/>
          </p:nvCxnSpPr>
          <p:spPr>
            <a:xfrm flipH="1">
              <a:off x="2209799" y="3429000"/>
              <a:ext cx="457201" cy="7620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537" name="Shape 537"/>
            <p:cNvSpPr/>
            <p:nvPr/>
          </p:nvSpPr>
          <p:spPr>
            <a:xfrm>
              <a:off x="379485" y="2971800"/>
              <a:ext cx="866265" cy="383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peers</a:t>
              </a:r>
            </a:p>
          </p:txBody>
        </p:sp>
        <p:cxnSp>
          <p:nvCxnSpPr>
            <p:cNvPr id="538" name="Shape 538"/>
            <p:cNvCxnSpPr/>
            <p:nvPr/>
          </p:nvCxnSpPr>
          <p:spPr>
            <a:xfrm>
              <a:off x="2819400" y="2057400"/>
              <a:ext cx="0" cy="8382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539" name="Shape 539"/>
            <p:cNvCxnSpPr/>
            <p:nvPr/>
          </p:nvCxnSpPr>
          <p:spPr>
            <a:xfrm>
              <a:off x="3047999" y="3428999"/>
              <a:ext cx="457201" cy="76200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540" name="Shape 540"/>
            <p:cNvSpPr/>
            <p:nvPr/>
          </p:nvSpPr>
          <p:spPr>
            <a:xfrm>
              <a:off x="335113" y="1885889"/>
              <a:ext cx="1475965" cy="383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59595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providers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258913" y="3962400"/>
              <a:ext cx="1475965" cy="383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2000">
                  <a:solidFill>
                    <a:srgbClr val="59595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customers</a:t>
              </a:r>
            </a:p>
          </p:txBody>
        </p:sp>
        <p:cxnSp>
          <p:nvCxnSpPr>
            <p:cNvPr id="542" name="Shape 542"/>
            <p:cNvCxnSpPr/>
            <p:nvPr/>
          </p:nvCxnSpPr>
          <p:spPr>
            <a:xfrm rot="10800000">
              <a:off x="3124200" y="3200400"/>
              <a:ext cx="8382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543" name="Shape 543"/>
            <p:cNvSpPr/>
            <p:nvPr/>
          </p:nvSpPr>
          <p:spPr>
            <a:xfrm>
              <a:off x="5029200" y="2895600"/>
              <a:ext cx="571500" cy="609600"/>
            </a:xfrm>
            <a:prstGeom prst="ellipse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4" name="Shape 544"/>
            <p:cNvCxnSpPr/>
            <p:nvPr/>
          </p:nvCxnSpPr>
          <p:spPr>
            <a:xfrm>
              <a:off x="5562600" y="3200400"/>
              <a:ext cx="762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545" name="Shape 545"/>
            <p:cNvCxnSpPr/>
            <p:nvPr/>
          </p:nvCxnSpPr>
          <p:spPr>
            <a:xfrm>
              <a:off x="5486399" y="3428999"/>
              <a:ext cx="457201" cy="76200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46" name="Shape 546"/>
            <p:cNvCxnSpPr/>
            <p:nvPr/>
          </p:nvCxnSpPr>
          <p:spPr>
            <a:xfrm flipH="1" rot="10800000">
              <a:off x="4648199" y="3429000"/>
              <a:ext cx="457201" cy="762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sp>
          <p:nvSpPr>
            <p:cNvPr id="547" name="Shape 547"/>
            <p:cNvSpPr/>
            <p:nvPr/>
          </p:nvSpPr>
          <p:spPr>
            <a:xfrm>
              <a:off x="7467600" y="2895600"/>
              <a:ext cx="571500" cy="609600"/>
            </a:xfrm>
            <a:prstGeom prst="ellipse">
              <a:avLst/>
            </a:prstGeom>
            <a:noFill/>
            <a:ln cap="flat" cmpd="sng" w="412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8" name="Shape 548"/>
            <p:cNvCxnSpPr/>
            <p:nvPr/>
          </p:nvCxnSpPr>
          <p:spPr>
            <a:xfrm rot="10800000">
              <a:off x="7772400" y="1981200"/>
              <a:ext cx="0" cy="9144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lg" w="lg" type="triangle"/>
              <a:tailEnd len="med" w="med" type="none"/>
            </a:ln>
          </p:spPr>
        </p:cxnSp>
        <p:cxnSp>
          <p:nvCxnSpPr>
            <p:cNvPr id="549" name="Shape 549"/>
            <p:cNvCxnSpPr/>
            <p:nvPr/>
          </p:nvCxnSpPr>
          <p:spPr>
            <a:xfrm>
              <a:off x="7924799" y="3428999"/>
              <a:ext cx="457201" cy="762002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50" name="Shape 550"/>
            <p:cNvCxnSpPr/>
            <p:nvPr/>
          </p:nvCxnSpPr>
          <p:spPr>
            <a:xfrm flipH="1" rot="10800000">
              <a:off x="7086599" y="3429000"/>
              <a:ext cx="457201" cy="762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lg" w="lg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Gao-Rexford avoids Policy Oscillation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457200" y="1063228"/>
            <a:ext cx="5222787" cy="362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Example shown before did not use Gao-Rexford (why?)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1, 2, and 3 are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0 is the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1, 2, and 3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Peers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advertise route learned from providers to each other</a:t>
            </a:r>
          </a:p>
          <a:p>
            <a:pPr indent="-228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i.e. 1 would never advertise 1-&gt;0 (learned from 1’s provider 0) to 2 (1’s peer)</a:t>
            </a:r>
          </a:p>
        </p:txBody>
      </p:sp>
      <p:grpSp>
        <p:nvGrpSpPr>
          <p:cNvPr id="557" name="Shape 557"/>
          <p:cNvGrpSpPr/>
          <p:nvPr/>
        </p:nvGrpSpPr>
        <p:grpSpPr>
          <a:xfrm>
            <a:off x="6252149" y="1063228"/>
            <a:ext cx="2434651" cy="2213704"/>
            <a:chOff x="2539282" y="1054217"/>
            <a:chExt cx="3906789" cy="3269641"/>
          </a:xfrm>
        </p:grpSpPr>
        <p:grpSp>
          <p:nvGrpSpPr>
            <p:cNvPr id="558" name="Shape 558"/>
            <p:cNvGrpSpPr/>
            <p:nvPr/>
          </p:nvGrpSpPr>
          <p:grpSpPr>
            <a:xfrm>
              <a:off x="5554531" y="3512566"/>
              <a:ext cx="891540" cy="811291"/>
              <a:chOff x="6464705" y="3644584"/>
              <a:chExt cx="891540" cy="811291"/>
            </a:xfrm>
          </p:grpSpPr>
          <p:sp>
            <p:nvSpPr>
              <p:cNvPr id="559" name="Shape 559"/>
              <p:cNvSpPr/>
              <p:nvPr/>
            </p:nvSpPr>
            <p:spPr>
              <a:xfrm>
                <a:off x="6464705" y="3644584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Shape 560"/>
              <p:cNvSpPr txBox="1"/>
              <p:nvPr/>
            </p:nvSpPr>
            <p:spPr>
              <a:xfrm>
                <a:off x="6692259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</a:p>
            </p:txBody>
          </p:sp>
        </p:grpSp>
        <p:cxnSp>
          <p:nvCxnSpPr>
            <p:cNvPr id="561" name="Shape 561"/>
            <p:cNvCxnSpPr/>
            <p:nvPr/>
          </p:nvCxnSpPr>
          <p:spPr>
            <a:xfrm>
              <a:off x="3430822" y="3899884"/>
              <a:ext cx="2123709" cy="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2" name="Shape 562"/>
            <p:cNvCxnSpPr/>
            <p:nvPr/>
          </p:nvCxnSpPr>
          <p:spPr>
            <a:xfrm flipH="1">
              <a:off x="2985052" y="1746697"/>
              <a:ext cx="1222535" cy="1765870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63" name="Shape 563"/>
            <p:cNvCxnSpPr/>
            <p:nvPr/>
          </p:nvCxnSpPr>
          <p:spPr>
            <a:xfrm>
              <a:off x="4838001" y="1746697"/>
              <a:ext cx="1162300" cy="1765869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64" name="Shape 564"/>
            <p:cNvGrpSpPr/>
            <p:nvPr/>
          </p:nvGrpSpPr>
          <p:grpSpPr>
            <a:xfrm>
              <a:off x="4085175" y="2553571"/>
              <a:ext cx="891540" cy="811291"/>
              <a:chOff x="4130895" y="2553571"/>
              <a:chExt cx="891540" cy="811291"/>
            </a:xfrm>
          </p:grpSpPr>
          <p:sp>
            <p:nvSpPr>
              <p:cNvPr id="565" name="Shape 565"/>
              <p:cNvSpPr/>
              <p:nvPr/>
            </p:nvSpPr>
            <p:spPr>
              <a:xfrm>
                <a:off x="4130895" y="2553571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Shape 566"/>
              <p:cNvSpPr txBox="1"/>
              <p:nvPr/>
            </p:nvSpPr>
            <p:spPr>
              <a:xfrm>
                <a:off x="4377806" y="2774550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</p:grpSp>
        <p:grpSp>
          <p:nvGrpSpPr>
            <p:cNvPr id="567" name="Shape 567"/>
            <p:cNvGrpSpPr/>
            <p:nvPr/>
          </p:nvGrpSpPr>
          <p:grpSpPr>
            <a:xfrm>
              <a:off x="4077024" y="1054217"/>
              <a:ext cx="891540" cy="811291"/>
              <a:chOff x="4077024" y="1054217"/>
              <a:chExt cx="891540" cy="811291"/>
            </a:xfrm>
          </p:grpSpPr>
          <p:sp>
            <p:nvSpPr>
              <p:cNvPr id="568" name="Shape 568"/>
              <p:cNvSpPr/>
              <p:nvPr/>
            </p:nvSpPr>
            <p:spPr>
              <a:xfrm>
                <a:off x="4077024" y="1054217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Shape 569"/>
              <p:cNvSpPr txBox="1"/>
              <p:nvPr/>
            </p:nvSpPr>
            <p:spPr>
              <a:xfrm>
                <a:off x="4319494" y="1275197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</a:p>
            </p:txBody>
          </p:sp>
        </p:grpSp>
        <p:grpSp>
          <p:nvGrpSpPr>
            <p:cNvPr id="570" name="Shape 570"/>
            <p:cNvGrpSpPr/>
            <p:nvPr/>
          </p:nvGrpSpPr>
          <p:grpSpPr>
            <a:xfrm>
              <a:off x="2539282" y="3512567"/>
              <a:ext cx="891540" cy="811291"/>
              <a:chOff x="1622041" y="3653715"/>
              <a:chExt cx="891540" cy="811291"/>
            </a:xfrm>
          </p:grpSpPr>
          <p:sp>
            <p:nvSpPr>
              <p:cNvPr id="571" name="Shape 571"/>
              <p:cNvSpPr/>
              <p:nvPr/>
            </p:nvSpPr>
            <p:spPr>
              <a:xfrm>
                <a:off x="1622041" y="3653715"/>
                <a:ext cx="891540" cy="811291"/>
              </a:xfrm>
              <a:prstGeom prst="ellipse">
                <a:avLst/>
              </a:prstGeom>
              <a:gradFill>
                <a:gsLst>
                  <a:gs pos="0">
                    <a:srgbClr val="FF6800"/>
                  </a:gs>
                  <a:gs pos="100000">
                    <a:srgbClr val="FF976D"/>
                  </a:gs>
                </a:gsLst>
                <a:lin ang="16200000" scaled="0"/>
              </a:gradFill>
              <a:ln cap="flat" cmpd="sng" w="952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Shape 572"/>
              <p:cNvSpPr txBox="1"/>
              <p:nvPr/>
            </p:nvSpPr>
            <p:spPr>
              <a:xfrm>
                <a:off x="1849595" y="3856366"/>
                <a:ext cx="4364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</a:p>
            </p:txBody>
          </p:sp>
        </p:grpSp>
        <p:cxnSp>
          <p:nvCxnSpPr>
            <p:cNvPr id="573" name="Shape 573"/>
            <p:cNvCxnSpPr/>
            <p:nvPr/>
          </p:nvCxnSpPr>
          <p:spPr>
            <a:xfrm>
              <a:off x="4522794" y="1865508"/>
              <a:ext cx="8151" cy="688063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74" name="Shape 574"/>
            <p:cNvCxnSpPr/>
            <p:nvPr/>
          </p:nvCxnSpPr>
          <p:spPr>
            <a:xfrm>
              <a:off x="4846152" y="3246051"/>
              <a:ext cx="838942" cy="385326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75" name="Shape 575"/>
            <p:cNvCxnSpPr/>
            <p:nvPr/>
          </p:nvCxnSpPr>
          <p:spPr>
            <a:xfrm flipH="1" rot="10800000">
              <a:off x="3300259" y="3246051"/>
              <a:ext cx="915479" cy="385327"/>
            </a:xfrm>
            <a:prstGeom prst="straightConnector1">
              <a:avLst/>
            </a:prstGeom>
            <a:noFill/>
            <a:ln cap="flat" cmpd="sng" w="25400">
              <a:solidFill>
                <a:srgbClr val="FEF7F0"/>
              </a:solidFill>
              <a:prstDash val="solid"/>
              <a:round/>
              <a:headEnd len="lg" w="lg" type="triangl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aphicFrame>
        <p:nvGraphicFramePr>
          <p:cNvPr id="576" name="Shape 576"/>
          <p:cNvGraphicFramePr/>
          <p:nvPr/>
        </p:nvGraphicFramePr>
        <p:xfrm>
          <a:off x="5988520" y="3639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{D0289242-5D64-4878-BFD4-BD609EC1F700}</a:tableStyleId>
              </a:tblPr>
              <a:tblGrid>
                <a:gridCol w="1480950"/>
                <a:gridCol w="1480950"/>
              </a:tblGrid>
              <a:tr h="54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Destination prefix advertised by…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400">
                          <a:solidFill>
                            <a:srgbClr val="FF0000"/>
                          </a:solidFill>
                        </a:rPr>
                        <a:t>Export route to…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  <a:tr h="342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Peer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400"/>
                        <a:t>Customers</a:t>
                      </a:r>
                    </a:p>
                  </a:txBody>
                  <a:tcPr marT="45725" marB="45725" marR="45725" marL="4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gradFill>
                      <a:gsLst>
                        <a:gs pos="0">
                          <a:srgbClr val="FF6800">
                            <a:alpha val="20000"/>
                          </a:srgbClr>
                        </a:gs>
                        <a:gs pos="100000">
                          <a:srgbClr val="FF976D">
                            <a:alpha val="40000"/>
                          </a:srgb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1690723" y="1775828"/>
            <a:ext cx="318600" cy="1006800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+Shot+2016-11-26+at+7.32.44+PM.png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0" y="1063230"/>
            <a:ext cx="2154592" cy="1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/>
          <p:nvPr/>
        </p:nvSpPr>
        <p:spPr>
          <a:xfrm flipH="1" rot="4210072">
            <a:off x="1182290" y="2335559"/>
            <a:ext cx="136177" cy="1180991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4" name="Shape 584"/>
          <p:cNvSpPr/>
          <p:nvPr/>
        </p:nvSpPr>
        <p:spPr>
          <a:xfrm flipH="1" rot="2684011">
            <a:off x="421407" y="3091010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5" name="Shape 585"/>
          <p:cNvSpPr/>
          <p:nvPr/>
        </p:nvSpPr>
        <p:spPr>
          <a:xfrm rot="-2668749">
            <a:off x="883785" y="302573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86" name="Shape 58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Multicasting: Motivation</a:t>
            </a:r>
          </a:p>
        </p:txBody>
      </p:sp>
      <p:pic>
        <p:nvPicPr>
          <p:cNvPr descr="monitor.png" id="587" name="Shape 5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74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588" name="Shape 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879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589" name="Shape 5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422" y="3636457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 txBox="1"/>
          <p:nvPr/>
        </p:nvSpPr>
        <p:spPr>
          <a:xfrm>
            <a:off x="1690723" y="359407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descr="monitor.png" id="591" name="Shape 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2" y="3636458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>
            <p:ph idx="1" type="body"/>
          </p:nvPr>
        </p:nvSpPr>
        <p:spPr>
          <a:xfrm>
            <a:off x="4148667" y="1200151"/>
            <a:ext cx="4538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Many users want to access the same stream simultaneously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Olympic Opening Ceremony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Normal connections are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Unicast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host receives a separate copy of the stream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/>
          <p:nvPr/>
        </p:nvSpPr>
        <p:spPr>
          <a:xfrm rot="-4210072">
            <a:off x="2451680" y="2325963"/>
            <a:ext cx="136177" cy="1304352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594" name="Shape 5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723" y="2660691"/>
            <a:ext cx="408843" cy="2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/>
          <p:nvPr/>
        </p:nvSpPr>
        <p:spPr>
          <a:xfrm flipH="1" rot="2684011">
            <a:off x="2906017" y="3119586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96" name="Shape 596"/>
          <p:cNvSpPr/>
          <p:nvPr/>
        </p:nvSpPr>
        <p:spPr>
          <a:xfrm rot="-2668749">
            <a:off x="3330533" y="306584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597" name="Shape 5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7010" y="3025342"/>
            <a:ext cx="370177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598" name="Shape 5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950" y="3077508"/>
            <a:ext cx="408843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599" name="Shape 5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23" y="1941431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00" name="Shape 6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852" y="1943030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01" name="Shape 6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42" y="1934195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02" name="Shape 6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6869" y="1944629"/>
            <a:ext cx="321955" cy="32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/>
        </p:nvSpPr>
        <p:spPr>
          <a:xfrm>
            <a:off x="1690723" y="1775828"/>
            <a:ext cx="318600" cy="1006800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+Shot+2016-11-26+at+7.32.44+PM.png" id="608" name="Shape 6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0" y="1063230"/>
            <a:ext cx="2154592" cy="1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/>
          <p:nvPr/>
        </p:nvSpPr>
        <p:spPr>
          <a:xfrm flipH="1" rot="4210072">
            <a:off x="1182290" y="2335559"/>
            <a:ext cx="136177" cy="1180991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10" name="Shape 610"/>
          <p:cNvSpPr/>
          <p:nvPr/>
        </p:nvSpPr>
        <p:spPr>
          <a:xfrm flipH="1" rot="2684011">
            <a:off x="421407" y="3091010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11" name="Shape 611"/>
          <p:cNvSpPr/>
          <p:nvPr/>
        </p:nvSpPr>
        <p:spPr>
          <a:xfrm rot="-2668749">
            <a:off x="883785" y="302573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12" name="Shape 6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Multicasting: Motivation</a:t>
            </a:r>
          </a:p>
        </p:txBody>
      </p:sp>
      <p:pic>
        <p:nvPicPr>
          <p:cNvPr descr="monitor.png" id="613" name="Shape 6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74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14" name="Shape 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879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15" name="Shape 6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422" y="3636457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/>
          <p:nvPr/>
        </p:nvSpPr>
        <p:spPr>
          <a:xfrm>
            <a:off x="1690723" y="359407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descr="monitor.png" id="617" name="Shape 6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2" y="3636458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 txBox="1"/>
          <p:nvPr>
            <p:ph idx="1" type="body"/>
          </p:nvPr>
        </p:nvSpPr>
        <p:spPr>
          <a:xfrm>
            <a:off x="4169833" y="1200151"/>
            <a:ext cx="4517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Unicast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host receives a separate copy of the stream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Here, 4x the bandwidth required!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Could be millions…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Huge strain on the network</a:t>
            </a:r>
          </a:p>
        </p:txBody>
      </p:sp>
      <p:sp>
        <p:nvSpPr>
          <p:cNvPr id="619" name="Shape 619"/>
          <p:cNvSpPr/>
          <p:nvPr/>
        </p:nvSpPr>
        <p:spPr>
          <a:xfrm rot="-4210072">
            <a:off x="2451680" y="2325963"/>
            <a:ext cx="136177" cy="1304352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20" name="Shape 6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723" y="2660691"/>
            <a:ext cx="408843" cy="2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 flipH="1" rot="2684011">
            <a:off x="2906017" y="3119586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22" name="Shape 622"/>
          <p:cNvSpPr/>
          <p:nvPr/>
        </p:nvSpPr>
        <p:spPr>
          <a:xfrm rot="-2668749">
            <a:off x="3330533" y="306584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23" name="Shape 6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7010" y="3025342"/>
            <a:ext cx="370177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624" name="Shape 6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950" y="3077508"/>
            <a:ext cx="408843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Shape 6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1124" y="1941431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Shape 6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095" y="1943030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Shape 6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1357" y="1944629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Shape 6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1357" y="1934195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Shape 6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5538" y="2910483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9284" y="2460214"/>
            <a:ext cx="260655" cy="3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386" y="2839574"/>
            <a:ext cx="260655" cy="32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14828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BGP Basics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Business Relationship among ASes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Basic Messages in BGP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attributes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Policy Oscillation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Gao-Rexford Policy</a:t>
            </a:r>
          </a:p>
          <a:p>
            <a:pPr indent="-342900" lvl="0" marL="342900" rtl="0">
              <a:spcBef>
                <a:spcPts val="0"/>
              </a:spcBef>
              <a:buClr>
                <a:schemeClr val="accent5"/>
              </a:buClr>
              <a:buSzPts val="24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Multicasting</a:t>
            </a:r>
          </a:p>
          <a:p>
            <a:pPr indent="-285750" lvl="1" marL="742950" rtl="0">
              <a:spcBef>
                <a:spcPts val="0"/>
              </a:spcBef>
              <a:buClr>
                <a:schemeClr val="accent5"/>
              </a:buClr>
              <a:buSzPts val="2000"/>
              <a:buFont typeface="Arial"/>
              <a:buChar char="–"/>
            </a:pPr>
            <a:r>
              <a:rPr lang="en-US">
                <a:solidFill>
                  <a:schemeClr val="accent5"/>
                </a:solidFill>
              </a:rPr>
              <a:t>DVMRP</a:t>
            </a:r>
          </a:p>
          <a:p>
            <a:pPr indent="-285750" lvl="1" marL="742950" rtl="0">
              <a:spcBef>
                <a:spcPts val="0"/>
              </a:spcBef>
              <a:buClr>
                <a:schemeClr val="accent5"/>
              </a:buClr>
              <a:buSzPts val="2000"/>
              <a:buFont typeface="Arial"/>
              <a:buChar char="–"/>
            </a:pPr>
            <a:r>
              <a:rPr lang="en-US">
                <a:solidFill>
                  <a:schemeClr val="accent5"/>
                </a:solidFill>
              </a:rPr>
              <a:t>Core-Based Trees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1690723" y="1775828"/>
            <a:ext cx="318600" cy="1006800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+Shot+2016-11-26+at+7.32.44+PM.png" id="637" name="Shape 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0" y="1063230"/>
            <a:ext cx="2154592" cy="12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 flipH="1" rot="4210072">
            <a:off x="1182290" y="2335559"/>
            <a:ext cx="136177" cy="1180991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9" name="Shape 639"/>
          <p:cNvSpPr/>
          <p:nvPr/>
        </p:nvSpPr>
        <p:spPr>
          <a:xfrm flipH="1" rot="2684011">
            <a:off x="421407" y="3091010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40" name="Shape 640"/>
          <p:cNvSpPr/>
          <p:nvPr/>
        </p:nvSpPr>
        <p:spPr>
          <a:xfrm rot="-2668749">
            <a:off x="883785" y="302573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41" name="Shape 64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Multicasting: Motivation</a:t>
            </a:r>
          </a:p>
        </p:txBody>
      </p:sp>
      <p:pic>
        <p:nvPicPr>
          <p:cNvPr descr="monitor.png" id="642" name="Shape 6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674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43" name="Shape 6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7879" y="3636459"/>
            <a:ext cx="376276" cy="376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644" name="Shape 6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9422" y="3636457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1690723" y="359407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pic>
        <p:nvPicPr>
          <p:cNvPr descr="monitor.png" id="646" name="Shape 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2" y="3636458"/>
            <a:ext cx="376276" cy="3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>
            <p:ph idx="1" type="body"/>
          </p:nvPr>
        </p:nvSpPr>
        <p:spPr>
          <a:xfrm>
            <a:off x="5017906" y="1200151"/>
            <a:ext cx="3669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the rescue!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Single packet can be sent to multiple hosts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Routers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packets as they forward them to hosts</a:t>
            </a:r>
          </a:p>
        </p:txBody>
      </p:sp>
      <p:sp>
        <p:nvSpPr>
          <p:cNvPr id="648" name="Shape 648"/>
          <p:cNvSpPr/>
          <p:nvPr/>
        </p:nvSpPr>
        <p:spPr>
          <a:xfrm rot="-4210072">
            <a:off x="2451680" y="2325963"/>
            <a:ext cx="136177" cy="1304352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49" name="Shape 6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723" y="2660691"/>
            <a:ext cx="408843" cy="2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 flipH="1" rot="2684011">
            <a:off x="2906017" y="3119586"/>
            <a:ext cx="45609" cy="600339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51" name="Shape 651"/>
          <p:cNvSpPr/>
          <p:nvPr/>
        </p:nvSpPr>
        <p:spPr>
          <a:xfrm rot="-2668749">
            <a:off x="3330533" y="3065845"/>
            <a:ext cx="46671" cy="647444"/>
          </a:xfrm>
          <a:prstGeom prst="rect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38" scaled="0"/>
          </a:gradFill>
          <a:ln cap="flat" cmpd="sng" w="9525">
            <a:solidFill>
              <a:srgbClr val="48B3AA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descr="router.png" id="652" name="Shape 6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97010" y="3025342"/>
            <a:ext cx="370177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653" name="Shape 6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42950" y="3077508"/>
            <a:ext cx="408843" cy="27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54" name="Shape 6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23" y="1941431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55" name="Shape 6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8852" y="1943030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56" name="Shape 6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0742" y="1934195"/>
            <a:ext cx="321955" cy="32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657" name="Shape 6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6869" y="1944629"/>
            <a:ext cx="321955" cy="32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Multicast</a:t>
            </a:r>
          </a:p>
        </p:txBody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 connections are represented by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Hosts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 group w/ address 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destination address G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 can exist on multiple layers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L2: Ethernet Multicast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L3: IP Multicast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App Layer: Application Multicast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Won’t talk about this…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L2 Multicast</a:t>
            </a: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Multicasting within a subnet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Group: MAC Address 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Normally, host NICs (network interface cards) listen for packets sent to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Their own MAC address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broadcast address ff:ff:ff:ff:ff:ff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 group G: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host’s NIC will also listen to the multicast address 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to G: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 is treated as a broadcast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L2 Multicast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Limited to a single subnet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Requires broadcast on subnet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State: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Only host NICs keep state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which groups they have joined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L3 Multicast</a:t>
            </a:r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Multicasting across different networks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224.0.0.0/4 IP block is reserved for multicast groups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Starting with 1110...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group membership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Any host can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group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By sending IGMP message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Any host can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the group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Even nonmembers (Mistake!)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L3 Multicast Implementations</a:t>
            </a: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457200" y="1063228"/>
            <a:ext cx="8466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Types of IP multicast: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Intra-domain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Source Specific Tree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DVMRP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Shared Tree</a:t>
            </a:r>
          </a:p>
          <a:p>
            <a: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 Based Trees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Single-Sender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Inter-domain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Very difficult, not covered...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</a:t>
            </a: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Distance Vector Multicast Routing Protocol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Leverages the routes formed by standard distance vector routing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 routing gives us: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Shortest paths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 based)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we flip those routes: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Shortest paths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from a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This gives us a shortest-paths tree for every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its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receivers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Packets are sent along this tree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</a:t>
            </a: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hosts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 group: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IGMP message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“I want to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group G”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Routers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which of their children are in the group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a host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sends data 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 the group: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Packets are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flooded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on the tree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of unicast paths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towards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that host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DVMRP: Pruning</a:t>
            </a:r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When a host wants to leave the group, it sends an IGMP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prune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“I am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part of this group”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Router knows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send to that host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a router has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children in the group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Sends a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prune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message to parent routers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Once all prunes have been sent: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Result is a tree that connects a source S to all receivers in the group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DVMRP: State</a:t>
            </a: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DVMRP requires: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O(Sources x Groups)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every group: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There exists a tree for every source to all destinations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How to improve scaling?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Core-based Trees!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Types of ASes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063228"/>
            <a:ext cx="8466667" cy="3680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Stub</a:t>
            </a: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only sends/receives traffic on behalf of its users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companies, universities, etc.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carries traffic on behalf of other ASes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Global ISPs (Tier 1): 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Don’t buy service from other ISPs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Fully connected (if n global ISPs, 1+2+…+n-1 connections)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Regional ISPs (Tier 2): buy service from global ISPs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Local ISPs (Tier 3): buy service from global or regional ISPs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What’s the relationship between AS and ISP?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 is a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superset</a:t>
            </a: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of ISP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All ISPs are ASes, but not all ASes are ISPs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UC Berkeley is not an ISP but it is an AS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Core-Based Trees</a:t>
            </a: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each group G, a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is chosen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Called a “rendezvous point”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tree is built from all members to that core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Requires: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each member knows the location of the core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 advance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Establishing Shared Tree</a:t>
            </a:r>
          </a:p>
        </p:txBody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 members: M1, M2, M3</a:t>
            </a:r>
          </a:p>
        </p:txBody>
      </p:sp>
      <p:sp>
        <p:nvSpPr>
          <p:cNvPr id="735" name="Shape 735"/>
          <p:cNvSpPr/>
          <p:nvPr/>
        </p:nvSpPr>
        <p:spPr>
          <a:xfrm>
            <a:off x="42672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4267200" y="28682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5562600" y="29825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715000" y="22967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4953000" y="19538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3733800" y="34968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24384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6096000" y="17823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Shape 743"/>
          <p:cNvCxnSpPr>
            <a:stCxn id="739" idx="3"/>
            <a:endCxn id="742" idx="1"/>
          </p:cNvCxnSpPr>
          <p:nvPr/>
        </p:nvCxnSpPr>
        <p:spPr>
          <a:xfrm flipH="1" rot="10800000">
            <a:off x="5257800" y="1896816"/>
            <a:ext cx="838200" cy="17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Shape 744"/>
          <p:cNvCxnSpPr>
            <a:stCxn id="739" idx="3"/>
            <a:endCxn id="738" idx="1"/>
          </p:cNvCxnSpPr>
          <p:nvPr/>
        </p:nvCxnSpPr>
        <p:spPr>
          <a:xfrm>
            <a:off x="5257800" y="2068116"/>
            <a:ext cx="45720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Shape 745"/>
          <p:cNvCxnSpPr>
            <a:stCxn id="739" idx="1"/>
            <a:endCxn id="735" idx="3"/>
          </p:cNvCxnSpPr>
          <p:nvPr/>
        </p:nvCxnSpPr>
        <p:spPr>
          <a:xfrm flipH="1">
            <a:off x="4572000" y="2068116"/>
            <a:ext cx="381000" cy="28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Shape 746"/>
          <p:cNvCxnSpPr>
            <a:stCxn id="735" idx="2"/>
            <a:endCxn id="736" idx="0"/>
          </p:cNvCxnSpPr>
          <p:nvPr/>
        </p:nvCxnSpPr>
        <p:spPr>
          <a:xfrm>
            <a:off x="4419600" y="2468166"/>
            <a:ext cx="0" cy="4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Shape 747"/>
          <p:cNvCxnSpPr>
            <a:stCxn id="736" idx="3"/>
            <a:endCxn id="737" idx="1"/>
          </p:cNvCxnSpPr>
          <p:nvPr/>
        </p:nvCxnSpPr>
        <p:spPr>
          <a:xfrm>
            <a:off x="4572000" y="2982516"/>
            <a:ext cx="99060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Shape 748"/>
          <p:cNvCxnSpPr>
            <a:stCxn id="737" idx="0"/>
            <a:endCxn id="738" idx="2"/>
          </p:cNvCxnSpPr>
          <p:nvPr/>
        </p:nvCxnSpPr>
        <p:spPr>
          <a:xfrm flipH="1" rot="10800000">
            <a:off x="5715000" y="2525316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Shape 749"/>
          <p:cNvCxnSpPr>
            <a:stCxn id="741" idx="3"/>
            <a:endCxn id="735" idx="1"/>
          </p:cNvCxnSpPr>
          <p:nvPr/>
        </p:nvCxnSpPr>
        <p:spPr>
          <a:xfrm>
            <a:off x="2743200" y="2353866"/>
            <a:ext cx="152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Shape 750"/>
          <p:cNvCxnSpPr>
            <a:stCxn id="740" idx="0"/>
            <a:endCxn id="736" idx="1"/>
          </p:cNvCxnSpPr>
          <p:nvPr/>
        </p:nvCxnSpPr>
        <p:spPr>
          <a:xfrm flipH="1" rot="10800000">
            <a:off x="3886200" y="2982366"/>
            <a:ext cx="381000" cy="51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Shape 751"/>
          <p:cNvCxnSpPr>
            <a:endCxn id="737" idx="3"/>
          </p:cNvCxnSpPr>
          <p:nvPr/>
        </p:nvCxnSpPr>
        <p:spPr>
          <a:xfrm rot="10800000">
            <a:off x="5867400" y="3096816"/>
            <a:ext cx="990600" cy="57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Shape 752"/>
          <p:cNvSpPr txBox="1"/>
          <p:nvPr/>
        </p:nvSpPr>
        <p:spPr>
          <a:xfrm>
            <a:off x="6348894" y="1675670"/>
            <a:ext cx="64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sp>
        <p:nvSpPr>
          <p:cNvPr id="753" name="Shape 753"/>
          <p:cNvSpPr/>
          <p:nvPr/>
        </p:nvSpPr>
        <p:spPr>
          <a:xfrm>
            <a:off x="2743200" y="1839516"/>
            <a:ext cx="3352800" cy="45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5454" y="120000"/>
                </a:lnTo>
                <a:lnTo>
                  <a:pt x="79090" y="45000"/>
                </a:lnTo>
                <a:lnTo>
                  <a:pt x="90000" y="45000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3962400" y="2468166"/>
            <a:ext cx="533400" cy="1028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73333"/>
                </a:lnTo>
                <a:lnTo>
                  <a:pt x="120000" y="46666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5257800" y="2010966"/>
            <a:ext cx="1600200" cy="16002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0000" y="72857"/>
                </a:lnTo>
                <a:lnTo>
                  <a:pt x="51428" y="38571"/>
                </a:lnTo>
                <a:lnTo>
                  <a:pt x="51428" y="30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Shape 756"/>
          <p:cNvCxnSpPr/>
          <p:nvPr/>
        </p:nvCxnSpPr>
        <p:spPr>
          <a:xfrm>
            <a:off x="762000" y="42291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57" name="Shape 757"/>
          <p:cNvSpPr txBox="1"/>
          <p:nvPr/>
        </p:nvSpPr>
        <p:spPr>
          <a:xfrm>
            <a:off x="1052514" y="4057651"/>
            <a:ext cx="2355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(join) messages</a:t>
            </a:r>
          </a:p>
        </p:txBody>
      </p:sp>
      <p:sp>
        <p:nvSpPr>
          <p:cNvPr id="758" name="Shape 758"/>
          <p:cNvSpPr/>
          <p:nvPr/>
        </p:nvSpPr>
        <p:spPr>
          <a:xfrm>
            <a:off x="533400" y="4057650"/>
            <a:ext cx="4114800" cy="5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2376976" y="240539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3672376" y="3658370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6813307" y="374584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</a:p>
        </p:txBody>
      </p:sp>
      <p:sp>
        <p:nvSpPr>
          <p:cNvPr id="762" name="Shape 762"/>
          <p:cNvSpPr/>
          <p:nvPr/>
        </p:nvSpPr>
        <p:spPr>
          <a:xfrm>
            <a:off x="6858000" y="35540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Shared Tree for Delivery</a:t>
            </a:r>
          </a:p>
        </p:txBody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Group members: M1, M2, M3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M1 sends data</a:t>
            </a:r>
          </a:p>
        </p:txBody>
      </p:sp>
      <p:sp>
        <p:nvSpPr>
          <p:cNvPr id="770" name="Shape 770"/>
          <p:cNvSpPr/>
          <p:nvPr/>
        </p:nvSpPr>
        <p:spPr>
          <a:xfrm>
            <a:off x="42672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4267200" y="28682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Shape 772"/>
          <p:cNvSpPr/>
          <p:nvPr/>
        </p:nvSpPr>
        <p:spPr>
          <a:xfrm>
            <a:off x="5562600" y="29825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5715000" y="22967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4953000" y="19538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3733800" y="34968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6858000" y="355401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2438400" y="22395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6096000" y="1782366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9" name="Shape 779"/>
          <p:cNvCxnSpPr>
            <a:stCxn id="774" idx="3"/>
            <a:endCxn id="778" idx="1"/>
          </p:cNvCxnSpPr>
          <p:nvPr/>
        </p:nvCxnSpPr>
        <p:spPr>
          <a:xfrm flipH="1" rot="10800000">
            <a:off x="5257800" y="1896816"/>
            <a:ext cx="838200" cy="171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Shape 780"/>
          <p:cNvCxnSpPr>
            <a:stCxn id="774" idx="3"/>
            <a:endCxn id="773" idx="1"/>
          </p:cNvCxnSpPr>
          <p:nvPr/>
        </p:nvCxnSpPr>
        <p:spPr>
          <a:xfrm>
            <a:off x="5257800" y="2068116"/>
            <a:ext cx="45720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Shape 781"/>
          <p:cNvCxnSpPr>
            <a:stCxn id="774" idx="1"/>
            <a:endCxn id="770" idx="3"/>
          </p:cNvCxnSpPr>
          <p:nvPr/>
        </p:nvCxnSpPr>
        <p:spPr>
          <a:xfrm flipH="1">
            <a:off x="4572000" y="2068116"/>
            <a:ext cx="381000" cy="28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Shape 782"/>
          <p:cNvCxnSpPr>
            <a:stCxn id="770" idx="2"/>
            <a:endCxn id="771" idx="0"/>
          </p:cNvCxnSpPr>
          <p:nvPr/>
        </p:nvCxnSpPr>
        <p:spPr>
          <a:xfrm>
            <a:off x="4419600" y="2468166"/>
            <a:ext cx="0" cy="400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Shape 783"/>
          <p:cNvCxnSpPr>
            <a:stCxn id="771" idx="3"/>
            <a:endCxn id="772" idx="1"/>
          </p:cNvCxnSpPr>
          <p:nvPr/>
        </p:nvCxnSpPr>
        <p:spPr>
          <a:xfrm>
            <a:off x="4572000" y="2982516"/>
            <a:ext cx="990600" cy="11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Shape 784"/>
          <p:cNvCxnSpPr>
            <a:stCxn id="772" idx="0"/>
            <a:endCxn id="773" idx="2"/>
          </p:cNvCxnSpPr>
          <p:nvPr/>
        </p:nvCxnSpPr>
        <p:spPr>
          <a:xfrm flipH="1" rot="10800000">
            <a:off x="5715000" y="2525316"/>
            <a:ext cx="152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Shape 785"/>
          <p:cNvCxnSpPr>
            <a:stCxn id="777" idx="3"/>
            <a:endCxn id="770" idx="1"/>
          </p:cNvCxnSpPr>
          <p:nvPr/>
        </p:nvCxnSpPr>
        <p:spPr>
          <a:xfrm>
            <a:off x="2743200" y="2353866"/>
            <a:ext cx="152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Shape 786"/>
          <p:cNvCxnSpPr>
            <a:stCxn id="775" idx="0"/>
            <a:endCxn id="771" idx="1"/>
          </p:cNvCxnSpPr>
          <p:nvPr/>
        </p:nvCxnSpPr>
        <p:spPr>
          <a:xfrm flipH="1" rot="10800000">
            <a:off x="3886200" y="2982366"/>
            <a:ext cx="381000" cy="51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Shape 787"/>
          <p:cNvCxnSpPr>
            <a:stCxn id="776" idx="1"/>
            <a:endCxn id="772" idx="3"/>
          </p:cNvCxnSpPr>
          <p:nvPr/>
        </p:nvCxnSpPr>
        <p:spPr>
          <a:xfrm rot="10800000">
            <a:off x="5867400" y="3096816"/>
            <a:ext cx="990600" cy="57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Shape 788"/>
          <p:cNvSpPr/>
          <p:nvPr/>
        </p:nvSpPr>
        <p:spPr>
          <a:xfrm>
            <a:off x="2743200" y="1839516"/>
            <a:ext cx="3352800" cy="4572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5454" y="120000"/>
                </a:lnTo>
                <a:lnTo>
                  <a:pt x="79090" y="45000"/>
                </a:lnTo>
                <a:lnTo>
                  <a:pt x="90000" y="45000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3962400" y="2468166"/>
            <a:ext cx="533400" cy="10287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571" y="73333"/>
                </a:lnTo>
                <a:lnTo>
                  <a:pt x="120000" y="46666"/>
                </a:lnTo>
                <a:lnTo>
                  <a:pt x="12000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5257800" y="2010966"/>
            <a:ext cx="1600200" cy="16002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0000" y="72857"/>
                </a:lnTo>
                <a:lnTo>
                  <a:pt x="51428" y="38571"/>
                </a:lnTo>
                <a:lnTo>
                  <a:pt x="51428" y="30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2376976" y="240539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3672376" y="3658370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6813307" y="374584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</a:p>
        </p:txBody>
      </p:sp>
      <p:cxnSp>
        <p:nvCxnSpPr>
          <p:cNvPr id="794" name="Shape 794"/>
          <p:cNvCxnSpPr/>
          <p:nvPr/>
        </p:nvCxnSpPr>
        <p:spPr>
          <a:xfrm>
            <a:off x="2741614" y="2407444"/>
            <a:ext cx="15273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5" name="Shape 795"/>
          <p:cNvCxnSpPr/>
          <p:nvPr/>
        </p:nvCxnSpPr>
        <p:spPr>
          <a:xfrm>
            <a:off x="4343400" y="2468166"/>
            <a:ext cx="0" cy="3999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6" name="Shape 796"/>
          <p:cNvCxnSpPr/>
          <p:nvPr/>
        </p:nvCxnSpPr>
        <p:spPr>
          <a:xfrm flipH="1">
            <a:off x="3810000" y="2925366"/>
            <a:ext cx="457200" cy="5715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7" name="Shape 797"/>
          <p:cNvCxnSpPr/>
          <p:nvPr/>
        </p:nvCxnSpPr>
        <p:spPr>
          <a:xfrm flipH="1" rot="10800000">
            <a:off x="4572000" y="1953666"/>
            <a:ext cx="381000" cy="2859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8" name="Shape 798"/>
          <p:cNvCxnSpPr/>
          <p:nvPr/>
        </p:nvCxnSpPr>
        <p:spPr>
          <a:xfrm>
            <a:off x="5257800" y="2182416"/>
            <a:ext cx="457200" cy="2859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9" name="Shape 799"/>
          <p:cNvCxnSpPr/>
          <p:nvPr/>
        </p:nvCxnSpPr>
        <p:spPr>
          <a:xfrm flipH="1">
            <a:off x="5638800" y="2525316"/>
            <a:ext cx="152400" cy="4572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00" name="Shape 800"/>
          <p:cNvCxnSpPr/>
          <p:nvPr/>
        </p:nvCxnSpPr>
        <p:spPr>
          <a:xfrm>
            <a:off x="762000" y="42291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33CC33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01" name="Shape 801"/>
          <p:cNvCxnSpPr/>
          <p:nvPr/>
        </p:nvCxnSpPr>
        <p:spPr>
          <a:xfrm>
            <a:off x="762000" y="44005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02" name="Shape 802"/>
          <p:cNvSpPr txBox="1"/>
          <p:nvPr/>
        </p:nvSpPr>
        <p:spPr>
          <a:xfrm>
            <a:off x="1052514" y="4057651"/>
            <a:ext cx="2355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(join) messages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1098551" y="4264819"/>
            <a:ext cx="60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804" name="Shape 804"/>
          <p:cNvSpPr/>
          <p:nvPr/>
        </p:nvSpPr>
        <p:spPr>
          <a:xfrm>
            <a:off x="533400" y="4057650"/>
            <a:ext cx="4114800" cy="514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5" name="Shape 805"/>
          <p:cNvCxnSpPr/>
          <p:nvPr/>
        </p:nvCxnSpPr>
        <p:spPr>
          <a:xfrm>
            <a:off x="5867400" y="3143250"/>
            <a:ext cx="990600" cy="6285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06" name="Shape 806"/>
          <p:cNvCxnSpPr/>
          <p:nvPr/>
        </p:nvCxnSpPr>
        <p:spPr>
          <a:xfrm flipH="1" rot="10800000">
            <a:off x="5257800" y="1782516"/>
            <a:ext cx="838200" cy="17130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07" name="Shape 807"/>
          <p:cNvSpPr txBox="1"/>
          <p:nvPr/>
        </p:nvSpPr>
        <p:spPr>
          <a:xfrm>
            <a:off x="6348894" y="1675670"/>
            <a:ext cx="64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-of-united-states-2.gif" id="813" name="Shape 81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4274178" y="1587699"/>
            <a:ext cx="3743868" cy="2785588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Core Performance</a:t>
            </a: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457200" y="1200151"/>
            <a:ext cx="3581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Core location is crucial to performance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chosen poorly, connections could waste  lot more time/bandwidth</a:t>
            </a:r>
          </a:p>
        </p:txBody>
      </p:sp>
      <p:sp>
        <p:nvSpPr>
          <p:cNvPr id="816" name="Shape 816"/>
          <p:cNvSpPr/>
          <p:nvPr/>
        </p:nvSpPr>
        <p:spPr>
          <a:xfrm>
            <a:off x="4721672" y="2799132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Shape 817"/>
          <p:cNvSpPr/>
          <p:nvPr/>
        </p:nvSpPr>
        <p:spPr>
          <a:xfrm>
            <a:off x="6679345" y="2418228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4569272" y="2176795"/>
            <a:ext cx="304800" cy="22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rotWithShape="0" algn="ctr" dir="2700000" dist="71842">
              <a:schemeClr val="lt2">
                <a:alpha val="74900"/>
              </a:schemeClr>
            </a:outerShdw>
          </a:effectLst>
        </p:spPr>
        <p:txBody>
          <a:bodyPr anchorCtr="0" anchor="ctr" bIns="44450" lIns="90475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9" name="Shape 819"/>
          <p:cNvCxnSpPr>
            <a:stCxn id="818" idx="3"/>
            <a:endCxn id="817" idx="1"/>
          </p:cNvCxnSpPr>
          <p:nvPr/>
        </p:nvCxnSpPr>
        <p:spPr>
          <a:xfrm>
            <a:off x="4874072" y="2291095"/>
            <a:ext cx="1805400" cy="241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Shape 820"/>
          <p:cNvSpPr txBox="1"/>
          <p:nvPr/>
        </p:nvSpPr>
        <p:spPr>
          <a:xfrm>
            <a:off x="4508052" y="1851690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4660452" y="3043731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6679345" y="3745845"/>
            <a:ext cx="427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6984145" y="2284782"/>
            <a:ext cx="643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</a:p>
        </p:txBody>
      </p:sp>
      <p:cxnSp>
        <p:nvCxnSpPr>
          <p:cNvPr id="824" name="Shape 824"/>
          <p:cNvCxnSpPr>
            <a:stCxn id="816" idx="3"/>
            <a:endCxn id="817" idx="1"/>
          </p:cNvCxnSpPr>
          <p:nvPr/>
        </p:nvCxnSpPr>
        <p:spPr>
          <a:xfrm flipH="1" rot="10800000">
            <a:off x="5026472" y="2532432"/>
            <a:ext cx="1653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CBT: State</a:t>
            </a:r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CBT requires: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O(Groups)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One tree per group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Shortest paths to the core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type="title"/>
          </p:nvPr>
        </p:nvSpPr>
        <p:spPr>
          <a:xfrm>
            <a:off x="914400" y="39184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Multic</a:t>
            </a: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 Tod</a:t>
            </a:r>
            <a:r>
              <a:rPr b="1" i="0" lang="en-US" sz="4400" u="none" cap="none" strike="noStrike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</a:p>
        </p:txBody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457200" y="1063228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Intradomain (within an AS)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Used in special enterprises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Stock exchanges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Corporate video conferencing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Interdomain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Original vision of millions watching a live broadcast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Never realized…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Too difficult to scale</a:t>
            </a:r>
          </a:p>
        </p:txBody>
      </p:sp>
      <p:pic>
        <p:nvPicPr>
          <p:cNvPr descr="stock-exchange-shutterstock_1500px.jpg" id="839" name="Shape 8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540" y="244871"/>
            <a:ext cx="2455073" cy="1636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deo-conferencing-header.jpg" id="840" name="Shape 8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2139" y="1942551"/>
            <a:ext cx="3274290" cy="14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0" lvl="0" marL="0" marR="0" rtl="0" algn="ctr">
              <a:spcBef>
                <a:spcPts val="0"/>
              </a:spcBef>
              <a:buClr>
                <a:schemeClr val="accent2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Worksheet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Relationship among ASes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063229"/>
            <a:ext cx="8466667" cy="3722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Two ASes will </a:t>
            </a:r>
            <a:r>
              <a:rPr b="1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to each other only if they have business relationship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Business relationship types: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Customer-Provider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A is B’s customer (B is A’s provider), B carries A’s traffic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a fee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A and B are peers, they carry each other’s traffic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free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a global ISP (Tier 1), what role/roles can it have?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Global ISP can be a provider to Tier 2 or Tier 3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Or a peer to other global ISP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But not a customer!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Relationship Restrictions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063229"/>
            <a:ext cx="8466667" cy="3722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graph of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peering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relations can be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cyclic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peer of my peer can also be my peer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example, global ISPs all peer with each other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 graph of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customer-provider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relations must be 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acyclic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3055086" y="2781290"/>
            <a:ext cx="1657221" cy="2003929"/>
            <a:chOff x="1119962" y="2844532"/>
            <a:chExt cx="1657221" cy="2003929"/>
          </a:xfrm>
        </p:grpSpPr>
        <p:pic>
          <p:nvPicPr>
            <p:cNvPr id="127" name="Shape 1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22474" y="2844532"/>
              <a:ext cx="1054709" cy="655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Shape 1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9962" y="3536022"/>
              <a:ext cx="1054709" cy="655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Shape 1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7316" y="4192608"/>
              <a:ext cx="1054709" cy="6558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0" name="Shape 130"/>
            <p:cNvCxnSpPr/>
            <p:nvPr/>
          </p:nvCxnSpPr>
          <p:spPr>
            <a:xfrm flipH="1">
              <a:off x="1552353" y="3313463"/>
              <a:ext cx="323563" cy="397300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lg" w="lg" type="diamond"/>
              <a:tailEnd len="lg" w="lg" type="triangl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780953" y="4003304"/>
              <a:ext cx="393717" cy="364045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lg" w="lg" type="diamond"/>
              <a:tailEnd len="lg" w="lg" type="triangle"/>
            </a:ln>
          </p:spPr>
        </p:cxnSp>
        <p:cxnSp>
          <p:nvCxnSpPr>
            <p:cNvPr id="132" name="Shape 132"/>
            <p:cNvCxnSpPr/>
            <p:nvPr/>
          </p:nvCxnSpPr>
          <p:spPr>
            <a:xfrm flipH="1" rot="10800000">
              <a:off x="2381693" y="3332412"/>
              <a:ext cx="21577" cy="941876"/>
            </a:xfrm>
            <a:prstGeom prst="straightConnector1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round/>
              <a:headEnd len="lg" w="lg" type="diamond"/>
              <a:tailEnd len="lg" w="lg" type="triangle"/>
            </a:ln>
          </p:spPr>
        </p:cxnSp>
      </p:grpSp>
      <p:sp>
        <p:nvSpPr>
          <p:cNvPr id="133" name="Shape 133"/>
          <p:cNvSpPr/>
          <p:nvPr/>
        </p:nvSpPr>
        <p:spPr>
          <a:xfrm>
            <a:off x="2881422" y="2781290"/>
            <a:ext cx="2232837" cy="2004662"/>
          </a:xfrm>
          <a:prstGeom prst="noSmoking">
            <a:avLst>
              <a:gd fmla="val 18750" name="adj"/>
            </a:avLst>
          </a:prstGeom>
          <a:gradFill>
            <a:gsLst>
              <a:gs pos="0">
                <a:srgbClr val="FF6800">
                  <a:alpha val="29803"/>
                </a:srgbClr>
              </a:gs>
              <a:gs pos="100000">
                <a:srgbClr val="FF976D">
                  <a:alpha val="46666"/>
                </a:srgbClr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Basic Messages in BGP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199" y="1200151"/>
            <a:ext cx="846666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establishes BGP session using</a:t>
            </a:r>
            <a:r>
              <a:rPr b="1" i="1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TCP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report unusual conditions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Format &lt;IP prefix: route attributes&gt;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Inform neighbors of new routes (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announcements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Inform neighbors of old routes that are no longer active (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withdrawal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Keepalive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Inform neighbors that this BGP session is still alive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695D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168502" y="2583712"/>
            <a:ext cx="1658679" cy="276446"/>
          </a:xfrm>
          <a:prstGeom prst="rect">
            <a:avLst/>
          </a:prstGeom>
          <a:gradFill>
            <a:gsLst>
              <a:gs pos="0">
                <a:srgbClr val="FF6800">
                  <a:alpha val="20000"/>
                </a:srgbClr>
              </a:gs>
              <a:gs pos="100000">
                <a:srgbClr val="FF976D">
                  <a:alpha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964865" y="1839433"/>
            <a:ext cx="1892595" cy="893134"/>
          </a:xfrm>
          <a:prstGeom prst="wedgeRoundRectCallout">
            <a:avLst>
              <a:gd fmla="val -110721" name="adj1"/>
              <a:gd fmla="val 33929" name="adj2"/>
              <a:gd fmla="val 16667" name="adj3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cap="flat" cmpd="sng" w="952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this?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Selection/Export Revisited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6322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If you are an AS: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Selection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for a particular IP prefix, you may receive routes from multiple ASes all of which are valid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determines how you choose which of those valid routes to use (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where you send your traffic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Export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determines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which ASes will receive your route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so that they can later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your route and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traffic to you</a:t>
            </a: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Routes in selection/export decisions are described using </a:t>
            </a:r>
            <a:r>
              <a:rPr b="1" i="1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Route Attributes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06322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attributes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ASes keep them private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Not included in eBGP route announcements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LOCAL_PREF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Nonlocal</a:t>
            </a: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attributes: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propagated with eBGP route announcements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E.g. AS_PATH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Many standardized attributes, but we only cover a few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