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9" r:id="rId3"/>
    <p:sldId id="290" r:id="rId4"/>
    <p:sldId id="261" r:id="rId5"/>
    <p:sldId id="287" r:id="rId6"/>
    <p:sldId id="263" r:id="rId7"/>
    <p:sldId id="294" r:id="rId8"/>
    <p:sldId id="264" r:id="rId9"/>
    <p:sldId id="292" r:id="rId10"/>
    <p:sldId id="265" r:id="rId11"/>
    <p:sldId id="284" r:id="rId12"/>
    <p:sldId id="293" r:id="rId13"/>
    <p:sldId id="285" r:id="rId14"/>
    <p:sldId id="286" r:id="rId15"/>
    <p:sldId id="269" r:id="rId16"/>
    <p:sldId id="266" r:id="rId17"/>
    <p:sldId id="283" r:id="rId18"/>
    <p:sldId id="296" r:id="rId19"/>
    <p:sldId id="282" r:id="rId20"/>
    <p:sldId id="295" r:id="rId21"/>
    <p:sldId id="277" r:id="rId22"/>
    <p:sldId id="278" r:id="rId23"/>
    <p:sldId id="273" r:id="rId24"/>
    <p:sldId id="279" r:id="rId25"/>
    <p:sldId id="28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695D46"/>
    <a:srgbClr val="B3A77D"/>
    <a:srgbClr val="4DB6AC"/>
    <a:srgbClr val="E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4" autoAdjust="0"/>
    <p:restoredTop sz="89602" autoAdjust="0"/>
  </p:normalViewPr>
  <p:slideViewPr>
    <p:cSldViewPr snapToGrid="0" snapToObjects="1">
      <p:cViewPr>
        <p:scale>
          <a:sx n="96" d="100"/>
          <a:sy n="96" d="100"/>
        </p:scale>
        <p:origin x="4200" y="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V1: Ankit Mathur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31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 – how long it takes computer to actually put bits onto the wire. Depends on how much data you’re sending and the link speed</a:t>
            </a:r>
          </a:p>
          <a:p>
            <a:r>
              <a:rPr lang="en-US" dirty="0" smtClean="0"/>
              <a:t>Propagation</a:t>
            </a:r>
            <a:r>
              <a:rPr lang="en-US" baseline="0" dirty="0" smtClean="0"/>
              <a:t> – normally speed of light. </a:t>
            </a:r>
          </a:p>
          <a:p>
            <a:r>
              <a:rPr lang="en-US" baseline="0" dirty="0" err="1" smtClean="0"/>
              <a:t>Queueing</a:t>
            </a:r>
            <a:r>
              <a:rPr lang="en-US" baseline="0" dirty="0" smtClean="0"/>
              <a:t> – the traffic pattern. Routers are usually receiving/sending many packets on many different connections simultaneously, and this can slow down the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 – not really </a:t>
            </a:r>
            <a:r>
              <a:rPr lang="en-US" dirty="0" err="1" smtClean="0"/>
              <a:t>gonna</a:t>
            </a:r>
            <a:r>
              <a:rPr lang="en-US" dirty="0" smtClean="0"/>
              <a:t>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– how many bits you can send</a:t>
            </a:r>
            <a:r>
              <a:rPr lang="en-US" baseline="0" dirty="0" smtClean="0"/>
              <a:t> through a wire per second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2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r>
              <a:rPr lang="en-US" baseline="0" dirty="0" smtClean="0"/>
              <a:t> delay depends on packet size: the more data you have to send, the longer it’s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take to put that data onto the wire. You can only put so many bits onto the wire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r>
              <a:rPr lang="en-US" baseline="0" dirty="0" smtClean="0"/>
              <a:t> delay depends on packet size: the more data you have to send, the longer it’s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take to put that data onto the wire. You can only put so many bits onto the wire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CS 168 – Fall 2016 – Section 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Packets in Flight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CS 168 – Fall 2017 – Section 2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69703" y="4807589"/>
            <a:ext cx="3366053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1256296" y="359289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" y="3231918"/>
            <a:ext cx="2370467" cy="1576361"/>
          </a:xfrm>
          <a:prstGeom prst="rect">
            <a:avLst/>
          </a:prstGeom>
        </p:spPr>
      </p:pic>
      <p:sp>
        <p:nvSpPr>
          <p:cNvPr id="37" name="Can 36"/>
          <p:cNvSpPr/>
          <p:nvPr/>
        </p:nvSpPr>
        <p:spPr>
          <a:xfrm>
            <a:off x="6131638" y="359220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79" y="3231228"/>
            <a:ext cx="2370467" cy="1576361"/>
          </a:xfrm>
          <a:prstGeom prst="rect">
            <a:avLst/>
          </a:prstGeom>
        </p:spPr>
      </p:pic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95" y="4807588"/>
            <a:ext cx="629119" cy="629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 (latency)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0292" y="1509558"/>
            <a:ext cx="760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How long it takes to transmit one bit from one end to the other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Depends on the </a:t>
            </a:r>
            <a:r>
              <a:rPr lang="en-US" b="1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length</a:t>
            </a:r>
            <a:r>
              <a:rPr lang="en-US" b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b="1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of the link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Limited by the </a:t>
            </a:r>
            <a:r>
              <a:rPr lang="en-US" b="1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speed of light </a:t>
            </a: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(propagation speed of link)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Does </a:t>
            </a:r>
            <a:r>
              <a:rPr lang="en-US" b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NOT</a:t>
            </a: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 depend on the size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5872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0.00694 L 0.36372 0.00694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Delay: Formula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2" y="3208227"/>
            <a:ext cx="8620539" cy="8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Delay: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99" y="5533588"/>
            <a:ext cx="2843777" cy="547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60" y="4068137"/>
            <a:ext cx="3107436" cy="38564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769703" y="4807589"/>
            <a:ext cx="3493003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647568" y="354097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6" y="3231228"/>
            <a:ext cx="2370467" cy="1576361"/>
          </a:xfrm>
          <a:prstGeom prst="rect">
            <a:avLst/>
          </a:prstGeom>
        </p:spPr>
      </p:pic>
      <p:pic>
        <p:nvPicPr>
          <p:cNvPr id="39" name="Picture 38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807589"/>
            <a:ext cx="629119" cy="629119"/>
          </a:xfrm>
          <a:prstGeom prst="rect">
            <a:avLst/>
          </a:prstGeom>
        </p:spPr>
      </p:pic>
      <p:sp>
        <p:nvSpPr>
          <p:cNvPr id="40" name="Can 39"/>
          <p:cNvSpPr/>
          <p:nvPr/>
        </p:nvSpPr>
        <p:spPr>
          <a:xfrm>
            <a:off x="6262706" y="354097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31" y="3250507"/>
            <a:ext cx="2370467" cy="15763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416" y="1639302"/>
            <a:ext cx="6667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Delay Product (BDP)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Now that we know the propagation delay, we can tell how many bits are “in flight” (on the link) at any time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an 10"/>
          <p:cNvSpPr/>
          <p:nvPr/>
        </p:nvSpPr>
        <p:spPr>
          <a:xfrm rot="16200000">
            <a:off x="4352929" y="1285420"/>
            <a:ext cx="1327150" cy="5842907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280106" y="4965699"/>
            <a:ext cx="5505450" cy="114300"/>
          </a:xfrm>
          <a:prstGeom prst="leftRightArrow">
            <a:avLst/>
          </a:prstGeom>
          <a:solidFill>
            <a:srgbClr val="695D46"/>
          </a:solidFill>
          <a:ln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 rot="16200000">
            <a:off x="1210131" y="4149723"/>
            <a:ext cx="1327151" cy="114302"/>
          </a:xfrm>
          <a:prstGeom prst="leftRightArrow">
            <a:avLst/>
          </a:prstGeom>
          <a:solidFill>
            <a:srgbClr val="695D46"/>
          </a:solidFill>
          <a:ln w="6350" cmpd="sng"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457" y="3886199"/>
            <a:ext cx="159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??</a:t>
            </a:r>
            <a:endParaRPr lang="en-US" sz="24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8857" y="5135263"/>
            <a:ext cx="280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??</a:t>
            </a:r>
            <a:endParaRPr lang="en-US" sz="24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0106" y="5895330"/>
            <a:ext cx="565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BDP = ?? * ??</a:t>
            </a:r>
            <a:endParaRPr lang="en-US" sz="24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Delay Product (BDP)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know the propagation delay, we can tell how many bits are “in flight” (on the link) at any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4352929" y="1285420"/>
            <a:ext cx="1327150" cy="5842907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2280106" y="4965699"/>
            <a:ext cx="5505450" cy="114300"/>
          </a:xfrm>
          <a:prstGeom prst="leftRightArrow">
            <a:avLst/>
          </a:prstGeom>
          <a:solidFill>
            <a:srgbClr val="695D46"/>
          </a:solidFill>
          <a:ln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 rot="16200000">
            <a:off x="1210131" y="4149723"/>
            <a:ext cx="1327151" cy="114302"/>
          </a:xfrm>
          <a:prstGeom prst="leftRightArrow">
            <a:avLst/>
          </a:prstGeom>
          <a:solidFill>
            <a:srgbClr val="695D46"/>
          </a:solidFill>
          <a:ln w="6350" cmpd="sng">
            <a:solidFill>
              <a:srgbClr val="695D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457" y="3886199"/>
            <a:ext cx="180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Bandwidth</a:t>
            </a:r>
            <a:endParaRPr lang="en-US" sz="24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857" y="5135263"/>
            <a:ext cx="280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sz="24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5965457"/>
            <a:ext cx="8686800" cy="5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846" y="2706077"/>
            <a:ext cx="7346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Packets might have to </a:t>
            </a:r>
            <a:r>
              <a:rPr lang="en-US" sz="3200" b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wait</a:t>
            </a:r>
            <a:r>
              <a:rPr lang="en-US" sz="32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 before they can be transmitted</a:t>
            </a:r>
            <a:r>
              <a:rPr lang="is-IS" sz="32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…</a:t>
            </a:r>
            <a:endParaRPr lang="en-US" sz="3200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30873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69894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30873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69894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62" y="4411061"/>
            <a:ext cx="2929874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411061"/>
            <a:ext cx="629119" cy="629119"/>
          </a:xfrm>
          <a:prstGeom prst="rect">
            <a:avLst/>
          </a:prstGeom>
        </p:spPr>
      </p:pic>
      <p:pic>
        <p:nvPicPr>
          <p:cNvPr id="10" name="Picture 9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1" y="4411061"/>
            <a:ext cx="629119" cy="629119"/>
          </a:xfrm>
          <a:prstGeom prst="rect">
            <a:avLst/>
          </a:prstGeom>
        </p:spPr>
      </p:pic>
      <p:pic>
        <p:nvPicPr>
          <p:cNvPr id="12" name="Picture 11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42" y="4411061"/>
            <a:ext cx="629119" cy="629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571" y="1520823"/>
            <a:ext cx="76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How long the packet waits to get transmitted on the wire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Happens when </a:t>
            </a:r>
            <a:r>
              <a:rPr lang="en-US" b="1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arrival rate is greater than transmission rate</a:t>
            </a:r>
          </a:p>
        </p:txBody>
      </p:sp>
    </p:spTree>
    <p:extLst>
      <p:ext uri="{BB962C8B-B14F-4D97-AF65-F5344CB8AC3E}">
        <p14:creationId xmlns:p14="http://schemas.microsoft.com/office/powerpoint/2010/main" val="39697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1.85185E-6 L 0.06875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06736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3.7037E-7 L 0.13906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easy fix for queuing delay?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Naïve solution: </a:t>
            </a: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max(arrival rate, receive rate)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latin typeface="Avenir Book" charset="0"/>
              <a:ea typeface="Avenir Book" charset="0"/>
              <a:cs typeface="Avenir Book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Avenir Book" charset="0"/>
                <a:ea typeface="Avenir Book" charset="0"/>
                <a:cs typeface="Avenir Book" charset="0"/>
              </a:rPr>
              <a:t>Is this sufficient?</a:t>
            </a:r>
          </a:p>
        </p:txBody>
      </p:sp>
    </p:spTree>
    <p:extLst>
      <p:ext uri="{BB962C8B-B14F-4D97-AF65-F5344CB8AC3E}">
        <p14:creationId xmlns:p14="http://schemas.microsoft.com/office/powerpoint/2010/main" val="3648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Burstiness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139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Transmission rate = constant over time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Arrival rate = not constant over time</a:t>
            </a:r>
          </a:p>
          <a:p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3" y="2658612"/>
            <a:ext cx="8056177" cy="3265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5924413"/>
            <a:ext cx="24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Netflix Traffic, circa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Burstiness</a:t>
            </a:r>
            <a:r>
              <a:rPr lang="en-US" dirty="0" smtClean="0"/>
              <a:t> and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does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burstiness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affect queuing delays?</a:t>
            </a:r>
          </a:p>
          <a:p>
            <a:pPr lvl="1"/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What happens when the queue is full?</a:t>
            </a: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long does it take for your data to reach its destination?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 depends on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is-I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ow much data 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you’re sending and the 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link speed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is-I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is-IS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transmission delay</a:t>
            </a:r>
            <a:endParaRPr lang="is-IS" dirty="0" smtClean="0">
              <a:solidFill>
                <a:srgbClr val="EF6C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y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our 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distance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 from the destination</a:t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is-I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is-IS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propagation delay</a:t>
            </a:r>
            <a:endParaRPr lang="is-IS" dirty="0" smtClean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traffic pattern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en-US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queuing delay</a:t>
            </a:r>
          </a:p>
          <a:p>
            <a:pPr lvl="1"/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how fast 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routers 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process the packet header</a:t>
            </a:r>
            <a:r>
              <a:rPr lang="is-IS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is-IS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is-I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</a:t>
            </a:r>
            <a:r>
              <a:rPr lang="is-IS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processing delay</a:t>
            </a:r>
            <a:endParaRPr lang="is-IS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does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burstiness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affect queuing delays?</a:t>
            </a:r>
          </a:p>
          <a:p>
            <a:pPr lvl="1"/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Bursty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flows tend to increase queuing delay</a:t>
            </a: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What happens when the queue is full?</a:t>
            </a: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Packets are dropped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Sum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of all nodal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delays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on the path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9593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53782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0" y="3294449"/>
            <a:ext cx="1024222" cy="102422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152734" y="3742289"/>
            <a:ext cx="840002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6192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90" y="3625884"/>
            <a:ext cx="713674" cy="474593"/>
          </a:xfrm>
          <a:prstGeom prst="rect">
            <a:avLst/>
          </a:prstGeom>
        </p:spPr>
      </p:pic>
      <p:pic>
        <p:nvPicPr>
          <p:cNvPr id="19" name="Picture 18" descr="lap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0" y="3294449"/>
            <a:ext cx="1024222" cy="1024222"/>
          </a:xfrm>
          <a:prstGeom prst="rect">
            <a:avLst/>
          </a:prstGeom>
        </p:spPr>
      </p:pic>
      <p:pic>
        <p:nvPicPr>
          <p:cNvPr id="13" name="Picture 12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22" y="3599696"/>
            <a:ext cx="713674" cy="474593"/>
          </a:xfrm>
          <a:prstGeom prst="rect">
            <a:avLst/>
          </a:prstGeom>
        </p:spPr>
      </p:pic>
      <p:pic>
        <p:nvPicPr>
          <p:cNvPr id="15" name="Picture 14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58" y="3621093"/>
            <a:ext cx="713674" cy="474593"/>
          </a:xfrm>
          <a:prstGeom prst="rect">
            <a:avLst/>
          </a:prstGeom>
        </p:spPr>
      </p:pic>
      <p:pic>
        <p:nvPicPr>
          <p:cNvPr id="9" name="Picture 8" descr="bo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8" y="3742289"/>
            <a:ext cx="189408" cy="189408"/>
          </a:xfrm>
          <a:prstGeom prst="rect">
            <a:avLst/>
          </a:prstGeom>
        </p:spPr>
      </p:pic>
      <p:pic>
        <p:nvPicPr>
          <p:cNvPr id="7" name="Picture 6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30" y="3625884"/>
            <a:ext cx="713674" cy="47459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19118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69809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time it  for the packet to reach its destination and receive a response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9593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53782" y="3742289"/>
            <a:ext cx="882093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06192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52734" y="3742289"/>
            <a:ext cx="840002" cy="1894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9118" y="3749173"/>
            <a:ext cx="742354" cy="1825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8" y="3742289"/>
            <a:ext cx="189408" cy="189408"/>
          </a:xfrm>
          <a:prstGeom prst="rect">
            <a:avLst/>
          </a:prstGeom>
        </p:spPr>
      </p:pic>
      <p:pic>
        <p:nvPicPr>
          <p:cNvPr id="5" name="Picture 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62" y="3625884"/>
            <a:ext cx="713674" cy="474593"/>
          </a:xfrm>
          <a:prstGeom prst="rect">
            <a:avLst/>
          </a:prstGeom>
        </p:spPr>
      </p:pic>
      <p:pic>
        <p:nvPicPr>
          <p:cNvPr id="7" name="Picture 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23" y="3625884"/>
            <a:ext cx="713674" cy="474593"/>
          </a:xfrm>
          <a:prstGeom prst="rect">
            <a:avLst/>
          </a:prstGeom>
        </p:spPr>
      </p:pic>
      <p:pic>
        <p:nvPicPr>
          <p:cNvPr id="15" name="Picture 1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58" y="3625884"/>
            <a:ext cx="713674" cy="474593"/>
          </a:xfrm>
          <a:prstGeom prst="rect">
            <a:avLst/>
          </a:prstGeom>
        </p:spPr>
      </p:pic>
      <p:pic>
        <p:nvPicPr>
          <p:cNvPr id="13" name="Picture 1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24" y="3630604"/>
            <a:ext cx="713674" cy="474593"/>
          </a:xfrm>
          <a:prstGeom prst="rect">
            <a:avLst/>
          </a:prstGeom>
        </p:spPr>
      </p:pic>
      <p:pic>
        <p:nvPicPr>
          <p:cNvPr id="19" name="Picture 18" descr="lapto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0" y="3294449"/>
            <a:ext cx="1024222" cy="1024222"/>
          </a:xfrm>
          <a:prstGeom prst="rect">
            <a:avLst/>
          </a:prstGeom>
        </p:spPr>
      </p:pic>
      <p:pic>
        <p:nvPicPr>
          <p:cNvPr id="18" name="Picture 17" descr="monit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0" y="3294449"/>
            <a:ext cx="1024222" cy="1024222"/>
          </a:xfrm>
          <a:prstGeom prst="rect">
            <a:avLst/>
          </a:prstGeom>
        </p:spPr>
      </p:pic>
      <p:pic>
        <p:nvPicPr>
          <p:cNvPr id="9" name="Picture 8" descr="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8" y="3742289"/>
            <a:ext cx="189408" cy="189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 Time (RTT)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69809 2.59259E-6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69809 -1.48148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packet delay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29052" y="2321127"/>
            <a:ext cx="0" cy="3207973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48298" y="2321127"/>
            <a:ext cx="0" cy="32079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857044" flipV="1">
            <a:off x="3369018" y="3373436"/>
            <a:ext cx="4849365" cy="7620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83857" y="2786974"/>
            <a:ext cx="2845196" cy="0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83857" y="3574960"/>
            <a:ext cx="2845196" cy="4687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83857" y="4721898"/>
            <a:ext cx="7364441" cy="10496"/>
          </a:xfrm>
          <a:prstGeom prst="line">
            <a:avLst/>
          </a:prstGeom>
          <a:ln w="6350" cmpd="sng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887" y="2999970"/>
            <a:ext cx="223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307" y="3955539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9341" y="2417641"/>
            <a:ext cx="7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Time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01466" y="2292533"/>
            <a:ext cx="0" cy="3825673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24552" y="2292533"/>
            <a:ext cx="0" cy="38256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857044" flipV="1">
            <a:off x="2778050" y="3052598"/>
            <a:ext cx="2480429" cy="76200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09526" y="2758380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9526" y="3551053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09526" y="4126971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971376"/>
            <a:ext cx="22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432" y="3628733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142072" y="2292533"/>
            <a:ext cx="0" cy="3825673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 rot="857044" flipV="1">
            <a:off x="5041559" y="4497835"/>
            <a:ext cx="3198541" cy="360179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09526" y="4495740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09526" y="5247034"/>
            <a:ext cx="743254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4126971"/>
            <a:ext cx="22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432" y="4690068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06" y="1510213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08" y="1386860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99" y="1645867"/>
            <a:ext cx="972430" cy="646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2467" y="120219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5437" y="114088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82958" y="104830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35091" y="2345194"/>
            <a:ext cx="7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Time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 rot="857044" flipV="1">
            <a:off x="3146479" y="3173068"/>
            <a:ext cx="2349345" cy="17944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15260" y="3082204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15260" y="3384606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15260" y="4285792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444" y="3059977"/>
            <a:ext cx="218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sz="1600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2391" y="3522073"/>
            <a:ext cx="185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sz="16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15260" y="5123483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15260" y="6256804"/>
            <a:ext cx="7180222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5260" y="4578869"/>
            <a:ext cx="197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sz="1600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7520" y="5562042"/>
            <a:ext cx="185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sz="16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40" y="1959170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5" y="1860899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3" y="2094824"/>
            <a:ext cx="972430" cy="646666"/>
          </a:xfrm>
          <a:prstGeom prst="rect">
            <a:avLst/>
          </a:prstGeom>
        </p:spPr>
      </p:pic>
      <p:sp>
        <p:nvSpPr>
          <p:cNvPr id="21" name="Parallelogram 20"/>
          <p:cNvSpPr/>
          <p:nvPr/>
        </p:nvSpPr>
        <p:spPr>
          <a:xfrm rot="857044" flipV="1">
            <a:off x="3145369" y="3367426"/>
            <a:ext cx="2374632" cy="276046"/>
          </a:xfrm>
          <a:prstGeom prst="parallelogra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 rot="1320866" flipV="1">
            <a:off x="5158650" y="4880858"/>
            <a:ext cx="3345448" cy="766145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7200" y="2751431"/>
            <a:ext cx="0" cy="3833190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 rot="1320866" flipV="1">
            <a:off x="5195208" y="4235818"/>
            <a:ext cx="3272753" cy="585224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15260" y="3941920"/>
            <a:ext cx="4391988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3028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0389" y="3914638"/>
            <a:ext cx="197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4DB6AC"/>
                </a:solidFill>
              </a:rPr>
              <a:t>What is this??</a:t>
            </a:r>
            <a:endParaRPr lang="en-US" b="1" dirty="0">
              <a:solidFill>
                <a:srgbClr val="4DB6A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571" y="1520823"/>
            <a:ext cx="7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Open Sans"/>
                <a:cs typeface="Open Sans"/>
              </a:rPr>
              <a:t>Two packets, back-to-back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254482" y="4382423"/>
            <a:ext cx="337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5D46"/>
                </a:solidFill>
              </a:rPr>
              <a:t>End-to-end delay of brown packet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07571" y="3078747"/>
            <a:ext cx="268537" cy="3167331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8242518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7150" y="2782496"/>
            <a:ext cx="7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Time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end-to-end delay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 rot="857044" flipV="1">
            <a:off x="3146479" y="3173068"/>
            <a:ext cx="2349345" cy="179440"/>
          </a:xfrm>
          <a:prstGeom prst="parallelogram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15260" y="3082204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15260" y="3384606"/>
            <a:ext cx="2191940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15260" y="4285792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15260" y="5123483"/>
            <a:ext cx="4415027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15260" y="6256804"/>
            <a:ext cx="7180222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40" y="1959170"/>
            <a:ext cx="782320" cy="782320"/>
          </a:xfrm>
          <a:prstGeom prst="rect">
            <a:avLst/>
          </a:prstGeom>
        </p:spPr>
      </p:pic>
      <p:pic>
        <p:nvPicPr>
          <p:cNvPr id="38" name="Picture 37" descr="lapt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15" y="1860899"/>
            <a:ext cx="880591" cy="880591"/>
          </a:xfrm>
          <a:prstGeom prst="rect">
            <a:avLst/>
          </a:prstGeom>
        </p:spPr>
      </p:pic>
      <p:pic>
        <p:nvPicPr>
          <p:cNvPr id="39" name="Picture 38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3" y="2094824"/>
            <a:ext cx="972430" cy="646666"/>
          </a:xfrm>
          <a:prstGeom prst="rect">
            <a:avLst/>
          </a:prstGeom>
        </p:spPr>
      </p:pic>
      <p:sp>
        <p:nvSpPr>
          <p:cNvPr id="21" name="Parallelogram 20"/>
          <p:cNvSpPr/>
          <p:nvPr/>
        </p:nvSpPr>
        <p:spPr>
          <a:xfrm rot="857044" flipV="1">
            <a:off x="3145369" y="3367426"/>
            <a:ext cx="2374632" cy="276046"/>
          </a:xfrm>
          <a:prstGeom prst="parallelogram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" name="Parallelogram 28"/>
          <p:cNvSpPr/>
          <p:nvPr/>
        </p:nvSpPr>
        <p:spPr>
          <a:xfrm rot="1320866" flipV="1">
            <a:off x="5158650" y="4880858"/>
            <a:ext cx="3345448" cy="766145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7200" y="2751431"/>
            <a:ext cx="0" cy="3833190"/>
          </a:xfrm>
          <a:prstGeom prst="line">
            <a:avLst/>
          </a:prstGeom>
          <a:ln w="25400"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/>
          <p:cNvSpPr/>
          <p:nvPr/>
        </p:nvSpPr>
        <p:spPr>
          <a:xfrm rot="1320866" flipV="1">
            <a:off x="5195208" y="4235818"/>
            <a:ext cx="3272753" cy="585224"/>
          </a:xfrm>
          <a:prstGeom prst="parallelogram">
            <a:avLst>
              <a:gd name="adj" fmla="val 4178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015260" y="3941920"/>
            <a:ext cx="4391988" cy="0"/>
          </a:xfrm>
          <a:prstGeom prst="line">
            <a:avLst/>
          </a:prstGeom>
          <a:ln w="6350">
            <a:solidFill>
              <a:srgbClr val="695D4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3028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0877" y="3954394"/>
            <a:ext cx="197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Queuing delay</a:t>
            </a:r>
            <a:endParaRPr lang="en-US" sz="16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150" y="2782496"/>
            <a:ext cx="73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Time</a:t>
            </a:r>
            <a:endParaRPr lang="en-US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571" y="1520823"/>
            <a:ext cx="76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Two packets, back-to-back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417670" y="4382423"/>
            <a:ext cx="370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End-to-end delay of brown packet</a:t>
            </a:r>
            <a:endParaRPr lang="en-US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707571" y="3078747"/>
            <a:ext cx="268537" cy="3167331"/>
          </a:xfrm>
          <a:prstGeom prst="lef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5964" y="48561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241446" y="2751431"/>
            <a:ext cx="0" cy="3833190"/>
          </a:xfrm>
          <a:prstGeom prst="line">
            <a:avLst/>
          </a:prstGeom>
          <a:ln>
            <a:solidFill>
              <a:srgbClr val="695D4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9444" y="3086481"/>
            <a:ext cx="218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sz="1600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32391" y="3522073"/>
            <a:ext cx="185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sz="16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091" y="4603642"/>
            <a:ext cx="218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Transmission delay</a:t>
            </a:r>
            <a:endParaRPr lang="en-US" sz="1600" dirty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904" y="5515504"/>
            <a:ext cx="185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695D46"/>
                </a:solidFill>
                <a:latin typeface="Avenir Book" charset="0"/>
                <a:ea typeface="Avenir Book" charset="0"/>
                <a:cs typeface="Avenir Book" charset="0"/>
              </a:rPr>
              <a:t>Propagation delay</a:t>
            </a:r>
            <a:endParaRPr lang="en-US" sz="1600" dirty="0">
              <a:solidFill>
                <a:srgbClr val="695D4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 long does it take for your data to reach its destination?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 depends on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…</a:t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is-I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ow much data 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you’re sending and the 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link speed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is-I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is-IS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transmission delay</a:t>
            </a:r>
            <a:endParaRPr lang="is-IS" dirty="0" smtClean="0">
              <a:solidFill>
                <a:srgbClr val="EF6C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y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our </a:t>
            </a:r>
            <a:r>
              <a:rPr lang="is-IS" b="1" dirty="0" smtClean="0">
                <a:latin typeface="Avenir Book" charset="0"/>
                <a:ea typeface="Avenir Book" charset="0"/>
                <a:cs typeface="Avenir Book" charset="0"/>
              </a:rPr>
              <a:t>distance</a:t>
            </a:r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 from the destination</a:t>
            </a:r>
            <a:br>
              <a:rPr lang="is-I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is-I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is-IS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propagation delay</a:t>
            </a:r>
            <a:endParaRPr lang="is-IS" dirty="0" smtClean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is-IS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traffic pattern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en-US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 </a:t>
            </a:r>
            <a:r>
              <a:rPr lang="en-US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queuing delay</a:t>
            </a:r>
          </a:p>
          <a:p>
            <a:pPr lvl="1"/>
            <a:r>
              <a:rPr lang="is-IS" strike="sngStrike" dirty="0" smtClean="0">
                <a:latin typeface="Avenir Book" charset="0"/>
                <a:ea typeface="Avenir Book" charset="0"/>
                <a:cs typeface="Avenir Book" charset="0"/>
              </a:rPr>
              <a:t>how fast </a:t>
            </a:r>
            <a:r>
              <a:rPr lang="is-IS" b="1" strike="sngStrike" dirty="0" smtClean="0">
                <a:latin typeface="Avenir Book" charset="0"/>
                <a:ea typeface="Avenir Book" charset="0"/>
                <a:cs typeface="Avenir Book" charset="0"/>
              </a:rPr>
              <a:t>routers </a:t>
            </a:r>
            <a:r>
              <a:rPr lang="is-IS" strike="sngStrike" dirty="0" smtClean="0">
                <a:latin typeface="Avenir Book" charset="0"/>
                <a:ea typeface="Avenir Book" charset="0"/>
                <a:cs typeface="Avenir Book" charset="0"/>
              </a:rPr>
              <a:t>process the packet header</a:t>
            </a:r>
            <a:r>
              <a:rPr lang="is-IS" strike="sngStrike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/>
            </a:r>
            <a:br>
              <a:rPr lang="is-IS" strike="sngStrike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is-IS" strike="sngStrike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</a:t>
            </a:r>
            <a:r>
              <a:rPr lang="is-IS" strike="sngStrike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  <a:sym typeface="Wingdings"/>
              </a:rPr>
              <a:t> processing delay</a:t>
            </a:r>
            <a:endParaRPr lang="is-IS" strike="sngStrike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689" y="33456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0" y="2984656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081" y="3345635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22" y="2984656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207" y="4425823"/>
            <a:ext cx="2929874" cy="10000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71" y="4425823"/>
            <a:ext cx="1000074" cy="10000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7571" y="1556098"/>
            <a:ext cx="760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78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055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011" y="334821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52" y="2987238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39403" y="334821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44" y="2987238"/>
            <a:ext cx="2370467" cy="15763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29" y="4428405"/>
            <a:ext cx="2929874" cy="100007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55" y="4428405"/>
            <a:ext cx="1000074" cy="1000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7571" y="1556098"/>
            <a:ext cx="760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link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Limited by the </a:t>
            </a:r>
            <a:r>
              <a:rPr lang="en-US" b="1" dirty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bandwidth</a:t>
            </a:r>
          </a:p>
          <a:p>
            <a:pPr marL="742950" lvl="2" indent="-285750">
              <a:buFont typeface="Arial"/>
              <a:buChar char="•"/>
            </a:pPr>
            <a:endParaRPr lang="en-US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02587 -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87 -1.48148E-6 L 0.13612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246744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5" y="2981630"/>
            <a:ext cx="2370467" cy="157636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6040136" y="3342609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77" y="2981630"/>
            <a:ext cx="2370467" cy="15763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10262" y="4674885"/>
            <a:ext cx="2929874" cy="502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ox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02" y="4674885"/>
            <a:ext cx="1508760" cy="502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7571" y="1556098"/>
            <a:ext cx="7601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How long it takes for the all bits in the packet to get on the wire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The time between the first and last bits enter the </a:t>
            </a: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link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Limited by the </a:t>
            </a:r>
            <a:r>
              <a:rPr lang="en-US" b="1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bandwidth</a:t>
            </a:r>
          </a:p>
          <a:p>
            <a:pPr marL="285750" lvl="1" indent="-28575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venir Book" charset="0"/>
                <a:ea typeface="Avenir Book" charset="0"/>
                <a:cs typeface="Avenir Book" charset="0"/>
              </a:rPr>
              <a:t>Function of </a:t>
            </a:r>
            <a:r>
              <a:rPr lang="en-US" b="1" dirty="0" smtClean="0">
                <a:solidFill>
                  <a:srgbClr val="EF6C00"/>
                </a:solidFill>
                <a:latin typeface="Avenir Book" charset="0"/>
                <a:ea typeface="Avenir Book" charset="0"/>
                <a:cs typeface="Avenir Book" charset="0"/>
              </a:rPr>
              <a:t>packet size</a:t>
            </a:r>
            <a:endParaRPr lang="en-US" b="1" dirty="0">
              <a:solidFill>
                <a:srgbClr val="EF6C00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742950" lvl="2" indent="-285750">
              <a:buFont typeface="Arial"/>
              <a:buChar char="•"/>
            </a:pPr>
            <a:endParaRPr lang="en-US" dirty="0" smtClean="0">
              <a:solidFill>
                <a:schemeClr val="accent5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5972 0.00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972 0.00069 L 0.10208 0.0006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851150"/>
            <a:ext cx="7670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2535" y="5843769"/>
            <a:ext cx="2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Packet size = 500B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1256296" y="3208588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" y="2847609"/>
            <a:ext cx="2370467" cy="1576361"/>
          </a:xfrm>
          <a:prstGeom prst="rect">
            <a:avLst/>
          </a:prstGeom>
        </p:spPr>
      </p:pic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95" y="5034160"/>
            <a:ext cx="629119" cy="629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40765" y="5046130"/>
            <a:ext cx="3246782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10841" y="4676798"/>
            <a:ext cx="25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Bandwidth = 4 Mbps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Delay: Example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936" y="1289965"/>
            <a:ext cx="5174312" cy="779573"/>
          </a:xfrm>
          <a:prstGeom prst="rect">
            <a:avLst/>
          </a:prstGeom>
        </p:spPr>
      </p:pic>
      <p:sp>
        <p:nvSpPr>
          <p:cNvPr id="23" name="Can 22"/>
          <p:cNvSpPr/>
          <p:nvPr/>
        </p:nvSpPr>
        <p:spPr>
          <a:xfrm>
            <a:off x="6088975" y="3195336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16" y="2834357"/>
            <a:ext cx="2370467" cy="15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69703" y="4807589"/>
            <a:ext cx="3366053" cy="6291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1256296" y="359289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" y="3231918"/>
            <a:ext cx="2370467" cy="1576361"/>
          </a:xfrm>
          <a:prstGeom prst="rect">
            <a:avLst/>
          </a:prstGeom>
        </p:spPr>
      </p:pic>
      <p:pic>
        <p:nvPicPr>
          <p:cNvPr id="7" name="Picture 6" descr="b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80" y="4807589"/>
            <a:ext cx="629119" cy="629119"/>
          </a:xfrm>
          <a:prstGeom prst="rect">
            <a:avLst/>
          </a:prstGeom>
        </p:spPr>
      </p:pic>
      <p:sp>
        <p:nvSpPr>
          <p:cNvPr id="21" name="Can 20"/>
          <p:cNvSpPr/>
          <p:nvPr/>
        </p:nvSpPr>
        <p:spPr>
          <a:xfrm>
            <a:off x="6131638" y="3592207"/>
            <a:ext cx="1863518" cy="2635181"/>
          </a:xfrm>
          <a:prstGeom prst="ca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79" y="3231228"/>
            <a:ext cx="2370467" cy="1576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00942" y="5600804"/>
            <a:ext cx="21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Packet size = 500B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8807" y="4386112"/>
            <a:ext cx="256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Bandwidth = 4 Mbps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Delay: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193" y="1417638"/>
            <a:ext cx="6286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2040670"/>
            <a:ext cx="855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700</Words>
  <Application>Microsoft Macintosh PowerPoint</Application>
  <PresentationFormat>On-screen Show (4:3)</PresentationFormat>
  <Paragraphs>128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Avenir Book</vt:lpstr>
      <vt:lpstr>Calibri</vt:lpstr>
      <vt:lpstr>Open Sans</vt:lpstr>
      <vt:lpstr>PT Sans Narrow</vt:lpstr>
      <vt:lpstr>Wingdings</vt:lpstr>
      <vt:lpstr>Office Theme</vt:lpstr>
      <vt:lpstr>Packets in Flight</vt:lpstr>
      <vt:lpstr>Delays</vt:lpstr>
      <vt:lpstr>Delays</vt:lpstr>
      <vt:lpstr>Transmission Delay</vt:lpstr>
      <vt:lpstr>Transmission Delay</vt:lpstr>
      <vt:lpstr>Transmission Delay</vt:lpstr>
      <vt:lpstr>Transmission Delay</vt:lpstr>
      <vt:lpstr>Transmission Delay: Example</vt:lpstr>
      <vt:lpstr>Transmission Delay: Example</vt:lpstr>
      <vt:lpstr>Propagation Delay (latency)</vt:lpstr>
      <vt:lpstr>Propagation Delay: Formula</vt:lpstr>
      <vt:lpstr>Propagation Delay: Example</vt:lpstr>
      <vt:lpstr>Bandwidth Delay Product (BDP)</vt:lpstr>
      <vt:lpstr>Bandwidth Delay Product (BDP)</vt:lpstr>
      <vt:lpstr>PowerPoint Presentation</vt:lpstr>
      <vt:lpstr>Queuing Delay</vt:lpstr>
      <vt:lpstr>An easy fix for queuing delay?</vt:lpstr>
      <vt:lpstr>Burstiness!</vt:lpstr>
      <vt:lpstr>Burstiness and Queues</vt:lpstr>
      <vt:lpstr>Queues</vt:lpstr>
      <vt:lpstr>End-to-End Delay</vt:lpstr>
      <vt:lpstr>Round Trip Time (RTT)</vt:lpstr>
      <vt:lpstr>Visualizing packet delay…</vt:lpstr>
      <vt:lpstr>Visualizing end-to-end delay…</vt:lpstr>
      <vt:lpstr>Visualizing end-to-end delay…</vt:lpstr>
      <vt:lpstr>Visualizing end-to-end delay…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Dynamics</dc:title>
  <dc:creator>Luise</dc:creator>
  <cp:lastModifiedBy>Ankit Mathur</cp:lastModifiedBy>
  <cp:revision>112</cp:revision>
  <dcterms:created xsi:type="dcterms:W3CDTF">2016-09-01T20:19:22Z</dcterms:created>
  <dcterms:modified xsi:type="dcterms:W3CDTF">2017-09-05T16:51:17Z</dcterms:modified>
</cp:coreProperties>
</file>