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PT Sans Narrow"/>
      <p:regular r:id="rId31"/>
      <p:bold r:id="rId32"/>
    </p:embeddedFont>
    <p:embeddedFont>
      <p:font typeface="Jim Nightshade"/>
      <p:regular r:id="rId33"/>
    </p:embeddedFont>
    <p:embeddedFont>
      <p:font typeface="Helvetica Neue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FC277E-F0E5-4830-BBA2-E813B461308F}">
  <a:tblStyle styleId="{F2FC277E-F0E5-4830-BBA2-E813B461308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CEAE6"/>
          </a:solidFill>
        </a:fill>
      </a:tcStyle>
    </a:wholeTbl>
    <a:band1H>
      <a:tcTxStyle/>
      <a:tcStyle>
        <a:fill>
          <a:solidFill>
            <a:srgbClr val="F9D3CA"/>
          </a:solidFill>
        </a:fill>
      </a:tcStyle>
    </a:band1H>
    <a:band2H>
      <a:tcTxStyle/>
    </a:band2H>
    <a:band1V>
      <a:tcTxStyle/>
      <a:tcStyle>
        <a:fill>
          <a:solidFill>
            <a:srgbClr val="F9D3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4C8A896-7B65-46D8-9C2F-9C3245F52AA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F2F1"/>
          </a:solidFill>
        </a:fill>
      </a:tcStyle>
    </a:wholeTbl>
    <a:band1H>
      <a:tcTxStyle/>
      <a:tcStyle>
        <a:fill>
          <a:solidFill>
            <a:srgbClr val="CFE5E2"/>
          </a:solidFill>
        </a:fill>
      </a:tcStyle>
    </a:band1H>
    <a:band2H>
      <a:tcTxStyle/>
    </a:band2H>
    <a:band1V>
      <a:tcTxStyle/>
      <a:tcStyle>
        <a:fill>
          <a:solidFill>
            <a:srgbClr val="CFE5E2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JimNightshade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if statement is used to prevent routers from being “locally stupid” and causing a back-and-forth loop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Tie: if I get 2 messages with the same root and distance, one from router 3, the other one from router 4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-I choose the message/route given by router 3</a:t>
            </a:r>
          </a:p>
        </p:txBody>
      </p:sp>
      <p:sp>
        <p:nvSpPr>
          <p:cNvPr id="465" name="Shape 46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what if there was a link between router 2 and 3?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-Router 2 links to router 3 instead of router 5 (due to tiebreaker)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what if there was a link between router 2 and 3?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-Router 2 links to router 3 instead of router 5 (due to tiebreaker)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Shape 66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Pig and spider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SPT protocol later, first talk about learning switches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605794"/>
            <a:ext cx="7772400" cy="994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457200" y="4963872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" name="Shape 22"/>
          <p:cNvCxnSpPr/>
          <p:nvPr/>
        </p:nvCxnSpPr>
        <p:spPr>
          <a:xfrm>
            <a:off x="457200" y="1984939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" name="Shape 23"/>
          <p:cNvCxnSpPr/>
          <p:nvPr/>
        </p:nvCxnSpPr>
        <p:spPr>
          <a:xfrm>
            <a:off x="457200" y="2137339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" name="Shape 24"/>
          <p:cNvCxnSpPr/>
          <p:nvPr/>
        </p:nvCxnSpPr>
        <p:spPr>
          <a:xfrm>
            <a:off x="457200" y="4807943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" name="Shape 25"/>
          <p:cNvCxnSpPr/>
          <p:nvPr/>
        </p:nvCxnSpPr>
        <p:spPr>
          <a:xfrm>
            <a:off x="1081214" y="3879061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" name="Shape 26"/>
          <p:cNvCxnSpPr/>
          <p:nvPr/>
        </p:nvCxnSpPr>
        <p:spPr>
          <a:xfrm>
            <a:off x="7480987" y="3870454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>
            <a:off x="0" y="6825153"/>
            <a:ext cx="91440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2400"/>
              </a:spcBef>
              <a:buClr>
                <a:schemeClr val="accent2"/>
              </a:buClr>
              <a:buSzPts val="2400"/>
              <a:buFont typeface="Arial"/>
              <a:buNone/>
              <a:defRPr b="1" i="0" sz="12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695D4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695D46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695D4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695D4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2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20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2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1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Relationship Id="rId4" Type="http://schemas.openxmlformats.org/officeDocument/2006/relationships/image" Target="../media/image6.png"/><Relationship Id="rId11" Type="http://schemas.openxmlformats.org/officeDocument/2006/relationships/image" Target="../media/image11.png"/><Relationship Id="rId10" Type="http://schemas.openxmlformats.org/officeDocument/2006/relationships/image" Target="../media/image8.png"/><Relationship Id="rId12" Type="http://schemas.openxmlformats.org/officeDocument/2006/relationships/image" Target="../media/image13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Relationship Id="rId4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Relationship Id="rId4" Type="http://schemas.openxmlformats.org/officeDocument/2006/relationships/image" Target="../media/image4.png"/><Relationship Id="rId10" Type="http://schemas.openxmlformats.org/officeDocument/2006/relationships/image" Target="../media/image15.png"/><Relationship Id="rId9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Relationship Id="rId4" Type="http://schemas.openxmlformats.org/officeDocument/2006/relationships/image" Target="../media/image4.png"/><Relationship Id="rId10" Type="http://schemas.openxmlformats.org/officeDocument/2006/relationships/image" Target="../media/image15.png"/><Relationship Id="rId9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2605794"/>
            <a:ext cx="7772400" cy="994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5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All About Routing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CS 168 – Fall 2016 – Section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hape 306"/>
          <p:cNvCxnSpPr/>
          <p:nvPr/>
        </p:nvCxnSpPr>
        <p:spPr>
          <a:xfrm flipH="1" rot="10800000">
            <a:off x="6785650" y="4214885"/>
            <a:ext cx="978901" cy="44957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7" name="Shape 30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Learning Switches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if the dest is not found?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Flood!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 a spanning tree, this</a:t>
            </a:r>
            <a:b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won’t cause loops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We also learn where</a:t>
            </a:r>
            <a:b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 src is!</a:t>
            </a:r>
          </a:p>
        </p:txBody>
      </p:sp>
      <p:graphicFrame>
        <p:nvGraphicFramePr>
          <p:cNvPr id="309" name="Shape 309"/>
          <p:cNvGraphicFramePr/>
          <p:nvPr/>
        </p:nvGraphicFramePr>
        <p:xfrm>
          <a:off x="6446309" y="1269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{D4C8A896-7B65-46D8-9C2F-9C3245F52AA2}</a:tableStyleId>
              </a:tblPr>
              <a:tblGrid>
                <a:gridCol w="686000"/>
                <a:gridCol w="1314675"/>
              </a:tblGrid>
              <a:tr h="525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OUTGOING</a:t>
                      </a:r>
                      <a:r>
                        <a:rPr lang="en-US" sz="1800"/>
                        <a:t> LINK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10" name="Shape 310"/>
          <p:cNvCxnSpPr/>
          <p:nvPr/>
        </p:nvCxnSpPr>
        <p:spPr>
          <a:xfrm flipH="1" rot="10800000">
            <a:off x="3529870" y="4924360"/>
            <a:ext cx="863187" cy="1076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311" name="Shape 311"/>
          <p:cNvGrpSpPr/>
          <p:nvPr/>
        </p:nvGrpSpPr>
        <p:grpSpPr>
          <a:xfrm>
            <a:off x="4303210" y="4686969"/>
            <a:ext cx="702337" cy="673209"/>
            <a:chOff x="4303210" y="4686969"/>
            <a:chExt cx="702337" cy="673209"/>
          </a:xfrm>
        </p:grpSpPr>
        <p:grpSp>
          <p:nvGrpSpPr>
            <p:cNvPr id="312" name="Shape 312"/>
            <p:cNvGrpSpPr/>
            <p:nvPr/>
          </p:nvGrpSpPr>
          <p:grpSpPr>
            <a:xfrm>
              <a:off x="4393057" y="4686969"/>
              <a:ext cx="612490" cy="474782"/>
              <a:chOff x="4421608" y="4706501"/>
              <a:chExt cx="612490" cy="474782"/>
            </a:xfrm>
          </p:grpSpPr>
          <p:pic>
            <p:nvPicPr>
              <p:cNvPr descr="http://www.clker.com/cliparts/b/0/c/c/1343841796926375646Switch%20Final.svg.med.png" id="313" name="Shape 3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421608" y="4706501"/>
                <a:ext cx="612490" cy="4747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box.png" id="314" name="Shape 3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624198" y="4800600"/>
                <a:ext cx="202499" cy="202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5" name="Shape 315"/>
            <p:cNvSpPr txBox="1"/>
            <p:nvPr/>
          </p:nvSpPr>
          <p:spPr>
            <a:xfrm>
              <a:off x="4303210" y="4960068"/>
              <a:ext cx="2455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2000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sp>
        <p:nvSpPr>
          <p:cNvPr id="316" name="Shape 316"/>
          <p:cNvSpPr txBox="1"/>
          <p:nvPr/>
        </p:nvSpPr>
        <p:spPr>
          <a:xfrm>
            <a:off x="6446309" y="8191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pic>
        <p:nvPicPr>
          <p:cNvPr descr="http://www.clker.com/cliparts/b/0/c/c/1343841796926375646Switch%20Final.svg.med.png"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405" y="4664458"/>
            <a:ext cx="612490" cy="474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318" name="Shape 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3057" y="5888772"/>
            <a:ext cx="612490" cy="474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319" name="Shape 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8532" y="3618329"/>
            <a:ext cx="612490" cy="474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320" name="Shape 3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7129" y="2693351"/>
            <a:ext cx="459999" cy="4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321" name="Shape 3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6813" y="5896163"/>
            <a:ext cx="459999" cy="4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322" name="Shape 3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3759" y="5896163"/>
            <a:ext cx="459999" cy="4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323" name="Shape 3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4551" y="3984885"/>
            <a:ext cx="459999" cy="45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Shape 324"/>
          <p:cNvCxnSpPr>
            <a:stCxn id="319" idx="2"/>
            <a:endCxn id="313" idx="0"/>
          </p:cNvCxnSpPr>
          <p:nvPr/>
        </p:nvCxnSpPr>
        <p:spPr>
          <a:xfrm>
            <a:off x="4694777" y="4093111"/>
            <a:ext cx="4500" cy="594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5" name="Shape 325"/>
          <p:cNvCxnSpPr>
            <a:stCxn id="317" idx="1"/>
            <a:endCxn id="313" idx="3"/>
          </p:cNvCxnSpPr>
          <p:nvPr/>
        </p:nvCxnSpPr>
        <p:spPr>
          <a:xfrm flipH="1">
            <a:off x="5005505" y="4901849"/>
            <a:ext cx="1473900" cy="22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6" name="Shape 326"/>
          <p:cNvCxnSpPr>
            <a:stCxn id="320" idx="2"/>
            <a:endCxn id="319" idx="0"/>
          </p:cNvCxnSpPr>
          <p:nvPr/>
        </p:nvCxnSpPr>
        <p:spPr>
          <a:xfrm flipH="1">
            <a:off x="4694728" y="3153350"/>
            <a:ext cx="482400" cy="465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7" name="Shape 327"/>
          <p:cNvCxnSpPr>
            <a:stCxn id="313" idx="2"/>
            <a:endCxn id="318" idx="0"/>
          </p:cNvCxnSpPr>
          <p:nvPr/>
        </p:nvCxnSpPr>
        <p:spPr>
          <a:xfrm>
            <a:off x="4699302" y="5161751"/>
            <a:ext cx="0" cy="726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8" name="Shape 328"/>
          <p:cNvCxnSpPr>
            <a:stCxn id="322" idx="1"/>
            <a:endCxn id="318" idx="3"/>
          </p:cNvCxnSpPr>
          <p:nvPr/>
        </p:nvCxnSpPr>
        <p:spPr>
          <a:xfrm rot="10800000">
            <a:off x="5005659" y="6126162"/>
            <a:ext cx="4281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9" name="Shape 329"/>
          <p:cNvCxnSpPr>
            <a:stCxn id="321" idx="3"/>
            <a:endCxn id="318" idx="1"/>
          </p:cNvCxnSpPr>
          <p:nvPr/>
        </p:nvCxnSpPr>
        <p:spPr>
          <a:xfrm>
            <a:off x="4086812" y="6126162"/>
            <a:ext cx="3063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0" name="Shape 330"/>
          <p:cNvCxnSpPr>
            <a:stCxn id="317" idx="2"/>
          </p:cNvCxnSpPr>
          <p:nvPr/>
        </p:nvCxnSpPr>
        <p:spPr>
          <a:xfrm>
            <a:off x="6785650" y="5139240"/>
            <a:ext cx="978900" cy="42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331" name="Shape 331"/>
          <p:cNvGraphicFramePr/>
          <p:nvPr/>
        </p:nvGraphicFramePr>
        <p:xfrm>
          <a:off x="1673797" y="39061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{F2FC277E-F0E5-4830-BBA2-E813B461308F}</a:tableStyleId>
              </a:tblPr>
              <a:tblGrid>
                <a:gridCol w="746200"/>
                <a:gridCol w="1058200"/>
              </a:tblGrid>
              <a:tr h="289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SRC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DEST</a:t>
                      </a:r>
                    </a:p>
                  </a:txBody>
                  <a:tcPr marT="45725" marB="45725" marR="91450" marL="91450"/>
                </a:tc>
              </a:tr>
              <a:tr h="40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i="0"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(ˆ(oo)ˆ)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lang="en-US" sz="1400"/>
                        <a:t>ᄽὁȍ ̪őὀᄿ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pSp>
        <p:nvGrpSpPr>
          <p:cNvPr id="332" name="Shape 332"/>
          <p:cNvGrpSpPr/>
          <p:nvPr/>
        </p:nvGrpSpPr>
        <p:grpSpPr>
          <a:xfrm>
            <a:off x="7429331" y="5332640"/>
            <a:ext cx="1130438" cy="798553"/>
            <a:chOff x="7429331" y="5332640"/>
            <a:chExt cx="1130438" cy="798553"/>
          </a:xfrm>
        </p:grpSpPr>
        <p:pic>
          <p:nvPicPr>
            <p:cNvPr descr="Computer Icon | Vista Hardware Devices Iconset | Icons-Land" id="333" name="Shape 3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764551" y="5332640"/>
              <a:ext cx="459999" cy="459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Shape 334"/>
            <p:cNvSpPr/>
            <p:nvPr/>
          </p:nvSpPr>
          <p:spPr>
            <a:xfrm>
              <a:off x="7429331" y="5792639"/>
              <a:ext cx="113043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ᄽὁȍ ̪őὀᄿ</a:t>
              </a:r>
            </a:p>
          </p:txBody>
        </p:sp>
      </p:grpSp>
      <p:sp>
        <p:nvSpPr>
          <p:cNvPr id="335" name="Shape 335"/>
          <p:cNvSpPr txBox="1"/>
          <p:nvPr/>
        </p:nvSpPr>
        <p:spPr>
          <a:xfrm>
            <a:off x="4018100" y="455502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4DB6A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5140900" y="4567169"/>
            <a:ext cx="2727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4DB6AC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4676021" y="422635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4DB6AC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694777" y="533993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4DB6AC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graphicFrame>
        <p:nvGraphicFramePr>
          <p:cNvPr id="339" name="Shape 339"/>
          <p:cNvGraphicFramePr/>
          <p:nvPr/>
        </p:nvGraphicFramePr>
        <p:xfrm>
          <a:off x="6446309" y="1269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{D4C8A896-7B65-46D8-9C2F-9C3245F52AA2}</a:tableStyleId>
              </a:tblPr>
              <a:tblGrid>
                <a:gridCol w="686000"/>
                <a:gridCol w="1314675"/>
              </a:tblGrid>
              <a:tr h="525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OUTGOING</a:t>
                      </a:r>
                      <a:r>
                        <a:rPr lang="en-US" sz="1800"/>
                        <a:t> LINK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i="0"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(ˆ(oo)ˆ)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?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pSp>
        <p:nvGrpSpPr>
          <p:cNvPr id="340" name="Shape 340"/>
          <p:cNvGrpSpPr/>
          <p:nvPr/>
        </p:nvGrpSpPr>
        <p:grpSpPr>
          <a:xfrm>
            <a:off x="1691539" y="4794595"/>
            <a:ext cx="906017" cy="841584"/>
            <a:chOff x="2777531" y="4706501"/>
            <a:chExt cx="906017" cy="841584"/>
          </a:xfrm>
        </p:grpSpPr>
        <p:pic>
          <p:nvPicPr>
            <p:cNvPr descr="Computer Icon | Vista Hardware Devices Iconset | Icons-Land" id="341" name="Shape 3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83001" y="4706501"/>
              <a:ext cx="459999" cy="459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Shape 342"/>
            <p:cNvSpPr/>
            <p:nvPr/>
          </p:nvSpPr>
          <p:spPr>
            <a:xfrm>
              <a:off x="2777531" y="5178753"/>
              <a:ext cx="9060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(ˆ(oo)ˆ)</a:t>
              </a:r>
            </a:p>
          </p:txBody>
        </p:sp>
      </p:grpSp>
      <p:pic>
        <p:nvPicPr>
          <p:cNvPr descr="http://www.clker.com/cliparts/b/0/c/c/1343841796926375646Switch%20Final.svg.med.png"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7380" y="4794595"/>
            <a:ext cx="612490" cy="474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Shape 344"/>
          <p:cNvCxnSpPr>
            <a:stCxn id="341" idx="3"/>
            <a:endCxn id="343" idx="1"/>
          </p:cNvCxnSpPr>
          <p:nvPr/>
        </p:nvCxnSpPr>
        <p:spPr>
          <a:xfrm>
            <a:off x="2357008" y="5024595"/>
            <a:ext cx="560400" cy="7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5" name="Shape 345"/>
          <p:cNvSpPr/>
          <p:nvPr/>
        </p:nvSpPr>
        <p:spPr>
          <a:xfrm rot="5400000">
            <a:off x="2474101" y="4971058"/>
            <a:ext cx="380275" cy="107074"/>
          </a:xfrm>
          <a:prstGeom prst="triangle">
            <a:avLst>
              <a:gd fmla="val 51068" name="adj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 rot="5400000">
            <a:off x="3704359" y="4924636"/>
            <a:ext cx="380275" cy="107074"/>
          </a:xfrm>
          <a:prstGeom prst="triangle">
            <a:avLst>
              <a:gd fmla="val 51068" name="adj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Shape 351"/>
          <p:cNvCxnSpPr/>
          <p:nvPr/>
        </p:nvCxnSpPr>
        <p:spPr>
          <a:xfrm flipH="1" rot="10800000">
            <a:off x="6785650" y="4214885"/>
            <a:ext cx="978901" cy="44957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2" name="Shape 3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Learning Switches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if the dest is not found?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Flood!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 a spanning tree, this</a:t>
            </a:r>
            <a:b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won’t cause loops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We also learn where</a:t>
            </a:r>
            <a:b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 src is!</a:t>
            </a:r>
          </a:p>
        </p:txBody>
      </p:sp>
      <p:grpSp>
        <p:nvGrpSpPr>
          <p:cNvPr id="354" name="Shape 354"/>
          <p:cNvGrpSpPr/>
          <p:nvPr/>
        </p:nvGrpSpPr>
        <p:grpSpPr>
          <a:xfrm>
            <a:off x="4303210" y="4686969"/>
            <a:ext cx="702337" cy="673209"/>
            <a:chOff x="4303210" y="4686969"/>
            <a:chExt cx="702337" cy="673209"/>
          </a:xfrm>
        </p:grpSpPr>
        <p:grpSp>
          <p:nvGrpSpPr>
            <p:cNvPr id="355" name="Shape 355"/>
            <p:cNvGrpSpPr/>
            <p:nvPr/>
          </p:nvGrpSpPr>
          <p:grpSpPr>
            <a:xfrm>
              <a:off x="4393057" y="4686969"/>
              <a:ext cx="612490" cy="474782"/>
              <a:chOff x="4421608" y="4706501"/>
              <a:chExt cx="612490" cy="474782"/>
            </a:xfrm>
          </p:grpSpPr>
          <p:pic>
            <p:nvPicPr>
              <p:cNvPr descr="http://www.clker.com/cliparts/b/0/c/c/1343841796926375646Switch%20Final.svg.med.png" id="356" name="Shape 3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421608" y="4706501"/>
                <a:ext cx="612490" cy="4747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box.png" id="357" name="Shape 35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624198" y="4800600"/>
                <a:ext cx="202499" cy="202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8" name="Shape 358"/>
            <p:cNvSpPr txBox="1"/>
            <p:nvPr/>
          </p:nvSpPr>
          <p:spPr>
            <a:xfrm>
              <a:off x="4303210" y="4960068"/>
              <a:ext cx="2455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2000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sp>
        <p:nvSpPr>
          <p:cNvPr id="359" name="Shape 359"/>
          <p:cNvSpPr txBox="1"/>
          <p:nvPr/>
        </p:nvSpPr>
        <p:spPr>
          <a:xfrm>
            <a:off x="6446309" y="8191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pic>
        <p:nvPicPr>
          <p:cNvPr descr="http://www.clker.com/cliparts/b/0/c/c/1343841796926375646Switch%20Final.svg.med.png" id="360" name="Shape 3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405" y="4664458"/>
            <a:ext cx="612490" cy="474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3057" y="5888772"/>
            <a:ext cx="612490" cy="474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362" name="Shape 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8532" y="3618329"/>
            <a:ext cx="612490" cy="474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363" name="Shape 3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7129" y="2693351"/>
            <a:ext cx="459999" cy="4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364" name="Shape 3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6813" y="5896163"/>
            <a:ext cx="459999" cy="4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365" name="Shape 3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3759" y="5896163"/>
            <a:ext cx="459999" cy="4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366" name="Shape 3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4551" y="3984885"/>
            <a:ext cx="459999" cy="45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>
            <a:stCxn id="362" idx="2"/>
            <a:endCxn id="356" idx="0"/>
          </p:cNvCxnSpPr>
          <p:nvPr/>
        </p:nvCxnSpPr>
        <p:spPr>
          <a:xfrm>
            <a:off x="4694777" y="4093111"/>
            <a:ext cx="4500" cy="594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8" name="Shape 368"/>
          <p:cNvCxnSpPr>
            <a:stCxn id="360" idx="1"/>
            <a:endCxn id="356" idx="3"/>
          </p:cNvCxnSpPr>
          <p:nvPr/>
        </p:nvCxnSpPr>
        <p:spPr>
          <a:xfrm flipH="1">
            <a:off x="5005505" y="4901849"/>
            <a:ext cx="1473900" cy="22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9" name="Shape 369"/>
          <p:cNvCxnSpPr>
            <a:stCxn id="363" idx="2"/>
            <a:endCxn id="362" idx="0"/>
          </p:cNvCxnSpPr>
          <p:nvPr/>
        </p:nvCxnSpPr>
        <p:spPr>
          <a:xfrm flipH="1">
            <a:off x="4694728" y="3153350"/>
            <a:ext cx="482400" cy="465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0" name="Shape 370"/>
          <p:cNvCxnSpPr>
            <a:stCxn id="356" idx="2"/>
            <a:endCxn id="361" idx="0"/>
          </p:cNvCxnSpPr>
          <p:nvPr/>
        </p:nvCxnSpPr>
        <p:spPr>
          <a:xfrm>
            <a:off x="4699302" y="5161751"/>
            <a:ext cx="0" cy="726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1" name="Shape 371"/>
          <p:cNvCxnSpPr>
            <a:stCxn id="365" idx="1"/>
            <a:endCxn id="361" idx="3"/>
          </p:cNvCxnSpPr>
          <p:nvPr/>
        </p:nvCxnSpPr>
        <p:spPr>
          <a:xfrm rot="10800000">
            <a:off x="5005659" y="6126162"/>
            <a:ext cx="4281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2" name="Shape 372"/>
          <p:cNvCxnSpPr>
            <a:stCxn id="364" idx="3"/>
            <a:endCxn id="361" idx="1"/>
          </p:cNvCxnSpPr>
          <p:nvPr/>
        </p:nvCxnSpPr>
        <p:spPr>
          <a:xfrm>
            <a:off x="4086812" y="6126162"/>
            <a:ext cx="3063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3" name="Shape 373"/>
          <p:cNvCxnSpPr>
            <a:stCxn id="360" idx="2"/>
          </p:cNvCxnSpPr>
          <p:nvPr/>
        </p:nvCxnSpPr>
        <p:spPr>
          <a:xfrm>
            <a:off x="6785650" y="5139240"/>
            <a:ext cx="978900" cy="42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374" name="Shape 374"/>
          <p:cNvGraphicFramePr/>
          <p:nvPr/>
        </p:nvGraphicFramePr>
        <p:xfrm>
          <a:off x="1673797" y="39061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{F2FC277E-F0E5-4830-BBA2-E813B461308F}</a:tableStyleId>
              </a:tblPr>
              <a:tblGrid>
                <a:gridCol w="746200"/>
                <a:gridCol w="1058200"/>
              </a:tblGrid>
              <a:tr h="289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SRC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DEST</a:t>
                      </a:r>
                    </a:p>
                  </a:txBody>
                  <a:tcPr marT="45725" marB="45725" marR="91450" marL="91450"/>
                </a:tc>
              </a:tr>
              <a:tr h="40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i="0"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(ˆ(oo)ˆ)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lang="en-US" sz="1400"/>
                        <a:t>ᄽὁȍ ̪őὀᄿ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pSp>
        <p:nvGrpSpPr>
          <p:cNvPr id="375" name="Shape 375"/>
          <p:cNvGrpSpPr/>
          <p:nvPr/>
        </p:nvGrpSpPr>
        <p:grpSpPr>
          <a:xfrm>
            <a:off x="7429331" y="5332640"/>
            <a:ext cx="1130438" cy="798553"/>
            <a:chOff x="7429331" y="5332640"/>
            <a:chExt cx="1130438" cy="798553"/>
          </a:xfrm>
        </p:grpSpPr>
        <p:pic>
          <p:nvPicPr>
            <p:cNvPr descr="Computer Icon | Vista Hardware Devices Iconset | Icons-Land" id="376" name="Shape 37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764551" y="5332640"/>
              <a:ext cx="459999" cy="459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Shape 377"/>
            <p:cNvSpPr/>
            <p:nvPr/>
          </p:nvSpPr>
          <p:spPr>
            <a:xfrm>
              <a:off x="7429331" y="5792639"/>
              <a:ext cx="113043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ᄽὁȍ ̪őὀᄿ</a:t>
              </a:r>
            </a:p>
          </p:txBody>
        </p:sp>
      </p:grpSp>
      <p:sp>
        <p:nvSpPr>
          <p:cNvPr id="378" name="Shape 378"/>
          <p:cNvSpPr txBox="1"/>
          <p:nvPr/>
        </p:nvSpPr>
        <p:spPr>
          <a:xfrm>
            <a:off x="4018100" y="455502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4DB6A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5140900" y="4567169"/>
            <a:ext cx="2727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4DB6AC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4676021" y="422635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4DB6AC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4694777" y="533993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4DB6AC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graphicFrame>
        <p:nvGraphicFramePr>
          <p:cNvPr id="382" name="Shape 382"/>
          <p:cNvGraphicFramePr/>
          <p:nvPr/>
        </p:nvGraphicFramePr>
        <p:xfrm>
          <a:off x="6446309" y="1269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{D4C8A896-7B65-46D8-9C2F-9C3245F52AA2}</a:tableStyleId>
              </a:tblPr>
              <a:tblGrid>
                <a:gridCol w="686000"/>
                <a:gridCol w="1314675"/>
              </a:tblGrid>
              <a:tr h="525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OUTGOING</a:t>
                      </a:r>
                      <a:r>
                        <a:rPr lang="en-US" sz="1800"/>
                        <a:t> LINK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i="0"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(ˆ(oo)ˆ)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383" name="Shape 383"/>
          <p:cNvCxnSpPr/>
          <p:nvPr/>
        </p:nvCxnSpPr>
        <p:spPr>
          <a:xfrm flipH="1" rot="10800000">
            <a:off x="3529870" y="4924360"/>
            <a:ext cx="863187" cy="1076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384" name="Shape 384"/>
          <p:cNvGrpSpPr/>
          <p:nvPr/>
        </p:nvGrpSpPr>
        <p:grpSpPr>
          <a:xfrm>
            <a:off x="1691539" y="4794595"/>
            <a:ext cx="906017" cy="841584"/>
            <a:chOff x="2777531" y="4706501"/>
            <a:chExt cx="906017" cy="841584"/>
          </a:xfrm>
        </p:grpSpPr>
        <p:pic>
          <p:nvPicPr>
            <p:cNvPr descr="Computer Icon | Vista Hardware Devices Iconset | Icons-Land" id="385" name="Shape 38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83001" y="4706501"/>
              <a:ext cx="459999" cy="459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Shape 386"/>
            <p:cNvSpPr/>
            <p:nvPr/>
          </p:nvSpPr>
          <p:spPr>
            <a:xfrm>
              <a:off x="2777531" y="5178753"/>
              <a:ext cx="9060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(ˆ(oo)ˆ)</a:t>
              </a:r>
            </a:p>
          </p:txBody>
        </p:sp>
      </p:grpSp>
      <p:pic>
        <p:nvPicPr>
          <p:cNvPr descr="http://www.clker.com/cliparts/b/0/c/c/1343841796926375646Switch%20Final.svg.med.png" id="387" name="Shape 3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7380" y="4794595"/>
            <a:ext cx="612490" cy="474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Shape 388"/>
          <p:cNvCxnSpPr>
            <a:stCxn id="385" idx="3"/>
            <a:endCxn id="387" idx="1"/>
          </p:cNvCxnSpPr>
          <p:nvPr/>
        </p:nvCxnSpPr>
        <p:spPr>
          <a:xfrm>
            <a:off x="2357008" y="5024595"/>
            <a:ext cx="560400" cy="7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9" name="Shape 389"/>
          <p:cNvSpPr/>
          <p:nvPr/>
        </p:nvSpPr>
        <p:spPr>
          <a:xfrm rot="5400000">
            <a:off x="2474101" y="4971058"/>
            <a:ext cx="380275" cy="107074"/>
          </a:xfrm>
          <a:prstGeom prst="triangle">
            <a:avLst>
              <a:gd fmla="val 51068" name="adj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 rot="5400000">
            <a:off x="3704359" y="4924636"/>
            <a:ext cx="380275" cy="107074"/>
          </a:xfrm>
          <a:prstGeom prst="triangle">
            <a:avLst>
              <a:gd fmla="val 51068" name="adj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Helvetica Neue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 Switch: Pseudocode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Font typeface="Arial"/>
              <a:buNone/>
            </a:pPr>
            <a:r>
              <a:rPr b="0" i="0" lang="en-US" sz="2400" u="sng" cap="none" strike="noStrike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When a learning switch receives a packet: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Lookup the DEST in the switch table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entry found for destination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if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dest on link from which packet arrived</a:t>
            </a:r>
            <a:b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packet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packet on link indicated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-342900" lvl="0" marL="342900" marR="0" rtl="0" algn="l">
              <a:lnSpc>
                <a:spcPct val="50000"/>
              </a:lnSpc>
              <a:spcBef>
                <a:spcPts val="480"/>
              </a:spcBef>
              <a:buClr>
                <a:srgbClr val="695D4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flood</a:t>
            </a:r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Spanning Tree Protocol (STP)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Goal: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To make this network…</a:t>
            </a:r>
          </a:p>
        </p:txBody>
      </p:sp>
      <p:pic>
        <p:nvPicPr>
          <p:cNvPr descr="Computer Icon | Vista Hardware Devices Iconset | Icons-Land" id="405" name="Shape 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7814" y="3671405"/>
            <a:ext cx="602457" cy="60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406" name="Shape 4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9032" y="5272582"/>
            <a:ext cx="602457" cy="60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407" name="Shape 4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7620" y="6080216"/>
            <a:ext cx="602457" cy="60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408" name="Shape 4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2415" y="4501991"/>
            <a:ext cx="602457" cy="60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409" name="Shape 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6890" y="3262749"/>
            <a:ext cx="602457" cy="602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Shape 410"/>
          <p:cNvCxnSpPr>
            <a:stCxn id="406" idx="3"/>
          </p:cNvCxnSpPr>
          <p:nvPr/>
        </p:nvCxnSpPr>
        <p:spPr>
          <a:xfrm>
            <a:off x="2901489" y="5573811"/>
            <a:ext cx="826200" cy="15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1" name="Shape 411"/>
          <p:cNvCxnSpPr>
            <a:endCxn id="407" idx="0"/>
          </p:cNvCxnSpPr>
          <p:nvPr/>
        </p:nvCxnSpPr>
        <p:spPr>
          <a:xfrm flipH="1">
            <a:off x="3478848" y="5727116"/>
            <a:ext cx="249000" cy="353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2" name="Shape 412"/>
          <p:cNvCxnSpPr>
            <a:stCxn id="405" idx="3"/>
          </p:cNvCxnSpPr>
          <p:nvPr/>
        </p:nvCxnSpPr>
        <p:spPr>
          <a:xfrm flipH="1" rot="10800000">
            <a:off x="2140271" y="3262834"/>
            <a:ext cx="1080600" cy="709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3" name="Shape 413"/>
          <p:cNvCxnSpPr/>
          <p:nvPr/>
        </p:nvCxnSpPr>
        <p:spPr>
          <a:xfrm>
            <a:off x="3192481" y="3262749"/>
            <a:ext cx="554239" cy="2443519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4" name="Shape 414"/>
          <p:cNvCxnSpPr>
            <a:endCxn id="408" idx="1"/>
          </p:cNvCxnSpPr>
          <p:nvPr/>
        </p:nvCxnSpPr>
        <p:spPr>
          <a:xfrm>
            <a:off x="6365115" y="4267120"/>
            <a:ext cx="1167300" cy="536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Computer Icon | Vista Hardware Devices Iconset | Icons-Land" id="415" name="Shape 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8346" y="5706268"/>
            <a:ext cx="602457" cy="602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Shape 416"/>
          <p:cNvCxnSpPr/>
          <p:nvPr/>
        </p:nvCxnSpPr>
        <p:spPr>
          <a:xfrm rot="10800000">
            <a:off x="4859498" y="2551234"/>
            <a:ext cx="1440035" cy="1689051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7" name="Shape 417"/>
          <p:cNvCxnSpPr/>
          <p:nvPr/>
        </p:nvCxnSpPr>
        <p:spPr>
          <a:xfrm flipH="1" rot="10800000">
            <a:off x="3251925" y="2589819"/>
            <a:ext cx="1590935" cy="68989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8" name="Shape 418"/>
          <p:cNvCxnSpPr>
            <a:endCxn id="415" idx="1"/>
          </p:cNvCxnSpPr>
          <p:nvPr/>
        </p:nvCxnSpPr>
        <p:spPr>
          <a:xfrm>
            <a:off x="5538846" y="5374796"/>
            <a:ext cx="1789500" cy="632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9" name="Shape 419"/>
          <p:cNvCxnSpPr/>
          <p:nvPr/>
        </p:nvCxnSpPr>
        <p:spPr>
          <a:xfrm flipH="1" rot="10800000">
            <a:off x="5546667" y="4231048"/>
            <a:ext cx="752866" cy="114375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0" name="Shape 420"/>
          <p:cNvCxnSpPr/>
          <p:nvPr/>
        </p:nvCxnSpPr>
        <p:spPr>
          <a:xfrm flipH="1">
            <a:off x="3749575" y="5368408"/>
            <a:ext cx="1789385" cy="358754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1" name="Shape 421"/>
          <p:cNvCxnSpPr>
            <a:endCxn id="409" idx="1"/>
          </p:cNvCxnSpPr>
          <p:nvPr/>
        </p:nvCxnSpPr>
        <p:spPr>
          <a:xfrm flipH="1" rot="10800000">
            <a:off x="6340190" y="3563978"/>
            <a:ext cx="716700" cy="689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2" name="Shape 422"/>
          <p:cNvCxnSpPr/>
          <p:nvPr/>
        </p:nvCxnSpPr>
        <p:spPr>
          <a:xfrm>
            <a:off x="3236260" y="3249296"/>
            <a:ext cx="1491811" cy="101789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3" name="Shape 423"/>
          <p:cNvCxnSpPr/>
          <p:nvPr/>
        </p:nvCxnSpPr>
        <p:spPr>
          <a:xfrm>
            <a:off x="4696526" y="4253738"/>
            <a:ext cx="1603007" cy="1345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4" name="Shape 424"/>
          <p:cNvCxnSpPr/>
          <p:nvPr/>
        </p:nvCxnSpPr>
        <p:spPr>
          <a:xfrm flipH="1" rot="10800000">
            <a:off x="4681151" y="2551234"/>
            <a:ext cx="178347" cy="170250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5" name="Shape 425"/>
          <p:cNvCxnSpPr/>
          <p:nvPr/>
        </p:nvCxnSpPr>
        <p:spPr>
          <a:xfrm flipH="1">
            <a:off x="3713852" y="4267191"/>
            <a:ext cx="990769" cy="145253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26" name="Shape 426"/>
          <p:cNvCxnSpPr/>
          <p:nvPr/>
        </p:nvCxnSpPr>
        <p:spPr>
          <a:xfrm>
            <a:off x="4712714" y="4267191"/>
            <a:ext cx="826247" cy="110761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http://www.clker.com/cliparts/b/0/c/c/1343841796926375646Switch%20Final.svg.med.png" id="427" name="Shape 4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2039" y="5573811"/>
            <a:ext cx="447579" cy="34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428" name="Shape 4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8080" y="3107752"/>
            <a:ext cx="447579" cy="34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429" name="Shape 4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7940" y="4100387"/>
            <a:ext cx="447579" cy="34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430" name="Shape 4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9071" y="2404714"/>
            <a:ext cx="447579" cy="34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431" name="Shape 4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5171" y="5226862"/>
            <a:ext cx="447579" cy="34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432" name="Shape 4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2737" y="4113840"/>
            <a:ext cx="447579" cy="3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Spanning Tree Protocol (STP)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Goal: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To make this network…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Function like this!</a:t>
            </a:r>
          </a:p>
        </p:txBody>
      </p:sp>
      <p:pic>
        <p:nvPicPr>
          <p:cNvPr descr="Computer Icon | Vista Hardware Devices Iconset | Icons-Land" id="439" name="Shape 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7814" y="3671405"/>
            <a:ext cx="602457" cy="60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440" name="Shape 4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9032" y="5272582"/>
            <a:ext cx="602457" cy="60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441" name="Shape 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7620" y="6080216"/>
            <a:ext cx="602457" cy="60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442" name="Shape 4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2415" y="4501991"/>
            <a:ext cx="602457" cy="60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443" name="Shape 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6890" y="3262749"/>
            <a:ext cx="602457" cy="602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" name="Shape 444"/>
          <p:cNvCxnSpPr>
            <a:stCxn id="440" idx="3"/>
          </p:cNvCxnSpPr>
          <p:nvPr/>
        </p:nvCxnSpPr>
        <p:spPr>
          <a:xfrm>
            <a:off x="2901489" y="5573811"/>
            <a:ext cx="826200" cy="15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5" name="Shape 445"/>
          <p:cNvCxnSpPr>
            <a:endCxn id="441" idx="0"/>
          </p:cNvCxnSpPr>
          <p:nvPr/>
        </p:nvCxnSpPr>
        <p:spPr>
          <a:xfrm flipH="1">
            <a:off x="3478848" y="5727116"/>
            <a:ext cx="249000" cy="353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6" name="Shape 446"/>
          <p:cNvCxnSpPr>
            <a:stCxn id="439" idx="3"/>
          </p:cNvCxnSpPr>
          <p:nvPr/>
        </p:nvCxnSpPr>
        <p:spPr>
          <a:xfrm flipH="1" rot="10800000">
            <a:off x="2140271" y="3262834"/>
            <a:ext cx="1080600" cy="709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7" name="Shape 447"/>
          <p:cNvCxnSpPr>
            <a:endCxn id="442" idx="1"/>
          </p:cNvCxnSpPr>
          <p:nvPr/>
        </p:nvCxnSpPr>
        <p:spPr>
          <a:xfrm>
            <a:off x="6365115" y="4267120"/>
            <a:ext cx="1167300" cy="536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Computer Icon | Vista Hardware Devices Iconset | Icons-Land" id="448" name="Shape 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8346" y="5706268"/>
            <a:ext cx="602457" cy="602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9" name="Shape 449"/>
          <p:cNvCxnSpPr/>
          <p:nvPr/>
        </p:nvCxnSpPr>
        <p:spPr>
          <a:xfrm flipH="1" rot="10800000">
            <a:off x="3251925" y="2589819"/>
            <a:ext cx="1590935" cy="68989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Shape 450"/>
          <p:cNvCxnSpPr>
            <a:endCxn id="448" idx="1"/>
          </p:cNvCxnSpPr>
          <p:nvPr/>
        </p:nvCxnSpPr>
        <p:spPr>
          <a:xfrm>
            <a:off x="5538846" y="5374796"/>
            <a:ext cx="1789500" cy="632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1" name="Shape 451"/>
          <p:cNvCxnSpPr/>
          <p:nvPr/>
        </p:nvCxnSpPr>
        <p:spPr>
          <a:xfrm flipH="1" rot="10800000">
            <a:off x="5546667" y="4231048"/>
            <a:ext cx="752866" cy="114375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2" name="Shape 452"/>
          <p:cNvCxnSpPr>
            <a:endCxn id="443" idx="1"/>
          </p:cNvCxnSpPr>
          <p:nvPr/>
        </p:nvCxnSpPr>
        <p:spPr>
          <a:xfrm flipH="1" rot="10800000">
            <a:off x="6340190" y="3563978"/>
            <a:ext cx="716700" cy="689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3" name="Shape 453"/>
          <p:cNvCxnSpPr/>
          <p:nvPr/>
        </p:nvCxnSpPr>
        <p:spPr>
          <a:xfrm flipH="1" rot="10800000">
            <a:off x="4681151" y="2551234"/>
            <a:ext cx="178347" cy="170250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4" name="Shape 454"/>
          <p:cNvCxnSpPr/>
          <p:nvPr/>
        </p:nvCxnSpPr>
        <p:spPr>
          <a:xfrm flipH="1">
            <a:off x="3713852" y="4267191"/>
            <a:ext cx="990769" cy="145253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5" name="Shape 455"/>
          <p:cNvCxnSpPr/>
          <p:nvPr/>
        </p:nvCxnSpPr>
        <p:spPr>
          <a:xfrm>
            <a:off x="4712714" y="4267191"/>
            <a:ext cx="826247" cy="110761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http://www.clker.com/cliparts/b/0/c/c/1343841796926375646Switch%20Final.svg.med.png" id="456" name="Shape 4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2039" y="5573811"/>
            <a:ext cx="447579" cy="34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457" name="Shape 4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8080" y="3107752"/>
            <a:ext cx="447579" cy="34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458" name="Shape 4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7940" y="4100387"/>
            <a:ext cx="447579" cy="34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459" name="Shape 4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9071" y="2404714"/>
            <a:ext cx="447579" cy="34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460" name="Shape 4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5171" y="5226862"/>
            <a:ext cx="447579" cy="34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461" name="Shape 4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2737" y="4113840"/>
            <a:ext cx="447579" cy="3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Spanning Tree Protocol (STP)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Algorithm in two parts:</a:t>
            </a:r>
          </a:p>
          <a:p>
            <a:pPr indent="-4572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Pick a root (by smallest Ethernet address)</a:t>
            </a:r>
          </a:p>
          <a:p>
            <a:pPr indent="-4572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Compute shortest paths to that root</a:t>
            </a:r>
          </a:p>
          <a:p>
            <a:pPr indent="-349250" lvl="2" marL="12001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Only keep the links on the shortest paths</a:t>
            </a:r>
          </a:p>
          <a:p>
            <a:pPr indent="-349250" lvl="2" marL="12001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Break ties by neighbor with smaller address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Spanning Tree Protocol (STP)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Each router sends a message to its neighbors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(I think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is the root. My distance to 4 is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 I am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 )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Root, Distance, Src</a:t>
            </a: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 routers receive a message, they update their current knowledge of the root and distance to it.</a:t>
            </a:r>
          </a:p>
          <a:p>
            <a:pPr indent="-3492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If 4 receives (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):</a:t>
            </a:r>
          </a:p>
          <a:p>
            <a:pPr indent="-3429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It will now think (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is the root. My distance is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 I am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.)</a:t>
            </a:r>
          </a:p>
          <a:p>
            <a:pPr indent="-457200" lvl="0" marL="4572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Repeat until everyone agrees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Spanning Tree Battlefield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3841287" y="5805889"/>
            <a:ext cx="146142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</a:p>
        </p:txBody>
      </p:sp>
      <p:sp>
        <p:nvSpPr>
          <p:cNvPr descr="Image result for flag icon" id="482" name="Shape 482"/>
          <p:cNvSpPr/>
          <p:nvPr/>
        </p:nvSpPr>
        <p:spPr>
          <a:xfrm>
            <a:off x="1499073" y="-1119607"/>
            <a:ext cx="2381250" cy="334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flag icon" id="483" name="Shape 483"/>
          <p:cNvSpPr/>
          <p:nvPr/>
        </p:nvSpPr>
        <p:spPr>
          <a:xfrm>
            <a:off x="2894799" y="1909763"/>
            <a:ext cx="2381250" cy="334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5243306" y="4277240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2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71196" y="2640799"/>
            <a:ext cx="3177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1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999023" y="5315709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3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7583799" y="2516031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3721215" y="3378168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5</a:t>
            </a:r>
          </a:p>
        </p:txBody>
      </p:sp>
      <p:cxnSp>
        <p:nvCxnSpPr>
          <p:cNvPr id="489" name="Shape 489"/>
          <p:cNvCxnSpPr/>
          <p:nvPr/>
        </p:nvCxnSpPr>
        <p:spPr>
          <a:xfrm>
            <a:off x="1837420" y="2467778"/>
            <a:ext cx="2003867" cy="718121"/>
          </a:xfrm>
          <a:prstGeom prst="straightConnector1">
            <a:avLst/>
          </a:prstGeom>
          <a:noFill/>
          <a:ln cap="flat" cmpd="dbl" w="273050">
            <a:solidFill>
              <a:srgbClr val="B3A77D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0" name="Shape 490"/>
          <p:cNvSpPr txBox="1"/>
          <p:nvPr/>
        </p:nvSpPr>
        <p:spPr>
          <a:xfrm>
            <a:off x="6877504" y="6023595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6</a:t>
            </a:r>
          </a:p>
        </p:txBody>
      </p:sp>
      <p:cxnSp>
        <p:nvCxnSpPr>
          <p:cNvPr id="491" name="Shape 491"/>
          <p:cNvCxnSpPr/>
          <p:nvPr/>
        </p:nvCxnSpPr>
        <p:spPr>
          <a:xfrm flipH="1" rot="10800000">
            <a:off x="2238832" y="3211922"/>
            <a:ext cx="1538159" cy="1784935"/>
          </a:xfrm>
          <a:prstGeom prst="straightConnector1">
            <a:avLst/>
          </a:prstGeom>
          <a:noFill/>
          <a:ln cap="flat" cmpd="dbl" w="273050">
            <a:solidFill>
              <a:srgbClr val="B3A77D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92" name="Shape 492"/>
          <p:cNvCxnSpPr/>
          <p:nvPr/>
        </p:nvCxnSpPr>
        <p:spPr>
          <a:xfrm rot="10800000">
            <a:off x="3841287" y="3140726"/>
            <a:ext cx="1960447" cy="893900"/>
          </a:xfrm>
          <a:prstGeom prst="straightConnector1">
            <a:avLst/>
          </a:prstGeom>
          <a:noFill/>
          <a:ln cap="flat" cmpd="dbl" w="273050">
            <a:solidFill>
              <a:srgbClr val="B3A77D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93" name="Shape 493"/>
          <p:cNvCxnSpPr/>
          <p:nvPr/>
        </p:nvCxnSpPr>
        <p:spPr>
          <a:xfrm>
            <a:off x="5765492" y="3970474"/>
            <a:ext cx="1439891" cy="1835415"/>
          </a:xfrm>
          <a:prstGeom prst="straightConnector1">
            <a:avLst/>
          </a:prstGeom>
          <a:noFill/>
          <a:ln cap="flat" cmpd="dbl" w="273050">
            <a:solidFill>
              <a:srgbClr val="B3A77D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94" name="Shape 494"/>
          <p:cNvCxnSpPr/>
          <p:nvPr/>
        </p:nvCxnSpPr>
        <p:spPr>
          <a:xfrm flipH="1">
            <a:off x="7117313" y="2224603"/>
            <a:ext cx="358107" cy="3581286"/>
          </a:xfrm>
          <a:prstGeom prst="straightConnector1">
            <a:avLst/>
          </a:prstGeom>
          <a:noFill/>
          <a:ln cap="flat" cmpd="dbl" w="273050">
            <a:solidFill>
              <a:srgbClr val="B3A77D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95" name="Shape 495"/>
          <p:cNvCxnSpPr/>
          <p:nvPr/>
        </p:nvCxnSpPr>
        <p:spPr>
          <a:xfrm rot="10800000">
            <a:off x="1837420" y="2467779"/>
            <a:ext cx="407678" cy="2644048"/>
          </a:xfrm>
          <a:prstGeom prst="straightConnector1">
            <a:avLst/>
          </a:prstGeom>
          <a:noFill/>
          <a:ln cap="flat" cmpd="dbl" w="273050">
            <a:solidFill>
              <a:srgbClr val="B3A77D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96" name="Shape 4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6381" y="1840073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Shape 4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5098" y="1385709"/>
            <a:ext cx="538781" cy="8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Shape 4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989473" y="1415874"/>
            <a:ext cx="519940" cy="80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Shape 4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9067" y="2595489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Shape 5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7466" y="4530755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Shape 5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9847" y="3473376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Shape 5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9800" y="2986890"/>
            <a:ext cx="562239" cy="875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Shape 5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4909368" y="3053006"/>
            <a:ext cx="519940" cy="80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Shape 5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4054" y="1703944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Shape 50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53830" y="1277957"/>
            <a:ext cx="538601" cy="83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Shape 5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6590405" y="1292621"/>
            <a:ext cx="519940" cy="80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Shape 5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5947" y="5199735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99805" y="2168971"/>
            <a:ext cx="519149" cy="8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8023" y="2133959"/>
            <a:ext cx="538781" cy="8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77013" y="4106058"/>
            <a:ext cx="519149" cy="8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Shape 5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5231" y="4071046"/>
            <a:ext cx="538781" cy="8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Shape 5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45910" y="4777231"/>
            <a:ext cx="519149" cy="8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99385" y="4722810"/>
            <a:ext cx="562239" cy="875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20956" y="4082609"/>
            <a:ext cx="538424" cy="83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Shape 5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1372268" y="4104389"/>
            <a:ext cx="519940" cy="80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Shape 5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51054" y="2148553"/>
            <a:ext cx="538424" cy="83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Shape 5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2903854" y="2174930"/>
            <a:ext cx="519940" cy="80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Shape 5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513503" y="4748980"/>
            <a:ext cx="533619" cy="830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6228358" y="4770277"/>
            <a:ext cx="519940" cy="809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Shape 5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2930" y="2994534"/>
            <a:ext cx="538781" cy="8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Shape 5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9368" y="3058847"/>
            <a:ext cx="519149" cy="8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Shape 5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0405" y="1286210"/>
            <a:ext cx="519149" cy="8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Shape 5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6590403" y="1292621"/>
            <a:ext cx="519940" cy="80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Shape 5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67544" y="1292621"/>
            <a:ext cx="529098" cy="823817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Spanning Tree Battlefield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3841287" y="5805889"/>
            <a:ext cx="146142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Day 2</a:t>
            </a:r>
          </a:p>
        </p:txBody>
      </p:sp>
      <p:sp>
        <p:nvSpPr>
          <p:cNvPr descr="Image result for flag icon" id="532" name="Shape 532"/>
          <p:cNvSpPr/>
          <p:nvPr/>
        </p:nvSpPr>
        <p:spPr>
          <a:xfrm>
            <a:off x="1499073" y="-1119607"/>
            <a:ext cx="2381250" cy="334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flag icon" id="533" name="Shape 533"/>
          <p:cNvSpPr/>
          <p:nvPr/>
        </p:nvSpPr>
        <p:spPr>
          <a:xfrm>
            <a:off x="2894799" y="1909763"/>
            <a:ext cx="2381250" cy="334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5243306" y="4277240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2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71196" y="2640799"/>
            <a:ext cx="3177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1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1999023" y="5315709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3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7583799" y="2516031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4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3721215" y="3378168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5</a:t>
            </a:r>
          </a:p>
        </p:txBody>
      </p:sp>
      <p:cxnSp>
        <p:nvCxnSpPr>
          <p:cNvPr id="539" name="Shape 539"/>
          <p:cNvCxnSpPr/>
          <p:nvPr/>
        </p:nvCxnSpPr>
        <p:spPr>
          <a:xfrm>
            <a:off x="1837420" y="2467778"/>
            <a:ext cx="2003867" cy="718121"/>
          </a:xfrm>
          <a:prstGeom prst="straightConnector1">
            <a:avLst/>
          </a:prstGeom>
          <a:noFill/>
          <a:ln cap="flat" cmpd="dbl" w="273050">
            <a:solidFill>
              <a:srgbClr val="AA171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40" name="Shape 540"/>
          <p:cNvSpPr txBox="1"/>
          <p:nvPr/>
        </p:nvSpPr>
        <p:spPr>
          <a:xfrm>
            <a:off x="6877504" y="6023595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6</a:t>
            </a:r>
          </a:p>
        </p:txBody>
      </p:sp>
      <p:cxnSp>
        <p:nvCxnSpPr>
          <p:cNvPr id="541" name="Shape 541"/>
          <p:cNvCxnSpPr/>
          <p:nvPr/>
        </p:nvCxnSpPr>
        <p:spPr>
          <a:xfrm flipH="1" rot="10800000">
            <a:off x="2238832" y="3211922"/>
            <a:ext cx="1538159" cy="1784935"/>
          </a:xfrm>
          <a:prstGeom prst="straightConnector1">
            <a:avLst/>
          </a:prstGeom>
          <a:noFill/>
          <a:ln cap="flat" cmpd="dbl" w="273050">
            <a:solidFill>
              <a:srgbClr val="B3A77D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42" name="Shape 542"/>
          <p:cNvCxnSpPr/>
          <p:nvPr/>
        </p:nvCxnSpPr>
        <p:spPr>
          <a:xfrm rot="10800000">
            <a:off x="3841287" y="3140726"/>
            <a:ext cx="1960447" cy="893900"/>
          </a:xfrm>
          <a:prstGeom prst="straightConnector1">
            <a:avLst/>
          </a:prstGeom>
          <a:noFill/>
          <a:ln cap="flat" cmpd="dbl" w="273050">
            <a:solidFill>
              <a:srgbClr val="B3A77D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43" name="Shape 543"/>
          <p:cNvCxnSpPr/>
          <p:nvPr/>
        </p:nvCxnSpPr>
        <p:spPr>
          <a:xfrm>
            <a:off x="5765492" y="3970474"/>
            <a:ext cx="1439891" cy="1835415"/>
          </a:xfrm>
          <a:prstGeom prst="straightConnector1">
            <a:avLst/>
          </a:prstGeom>
          <a:noFill/>
          <a:ln cap="flat" cmpd="dbl" w="273050">
            <a:solidFill>
              <a:srgbClr val="E55D28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44" name="Shape 544"/>
          <p:cNvCxnSpPr/>
          <p:nvPr/>
        </p:nvCxnSpPr>
        <p:spPr>
          <a:xfrm flipH="1">
            <a:off x="7117313" y="2224603"/>
            <a:ext cx="358107" cy="3581286"/>
          </a:xfrm>
          <a:prstGeom prst="straightConnector1">
            <a:avLst/>
          </a:prstGeom>
          <a:noFill/>
          <a:ln cap="flat" cmpd="dbl" w="273050">
            <a:solidFill>
              <a:srgbClr val="B3A77D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45" name="Shape 545"/>
          <p:cNvCxnSpPr/>
          <p:nvPr/>
        </p:nvCxnSpPr>
        <p:spPr>
          <a:xfrm rot="10800000">
            <a:off x="1837420" y="2467779"/>
            <a:ext cx="407678" cy="2644048"/>
          </a:xfrm>
          <a:prstGeom prst="straightConnector1">
            <a:avLst/>
          </a:prstGeom>
          <a:noFill/>
          <a:ln cap="flat" cmpd="dbl" w="273050">
            <a:solidFill>
              <a:srgbClr val="AA171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546" name="Shape 5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46381" y="1840073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Shape 5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5098" y="1385709"/>
            <a:ext cx="538781" cy="8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Shape 5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989473" y="1415874"/>
            <a:ext cx="519940" cy="80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Shape 5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59067" y="2595489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27466" y="4530755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79847" y="3473376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9800" y="2986890"/>
            <a:ext cx="562239" cy="875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4909368" y="3053006"/>
            <a:ext cx="519940" cy="80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Shape 5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64054" y="1703944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Shape 5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65499" y="1288852"/>
            <a:ext cx="533188" cy="830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Shape 5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05947" y="5199735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Shape 55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99805" y="2168971"/>
            <a:ext cx="519149" cy="8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Shape 5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8023" y="2133959"/>
            <a:ext cx="538781" cy="8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Shape 55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77013" y="4106058"/>
            <a:ext cx="519149" cy="8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5231" y="4071046"/>
            <a:ext cx="538781" cy="8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Shape 56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45910" y="4777231"/>
            <a:ext cx="519149" cy="8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Shape 5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99385" y="4722810"/>
            <a:ext cx="562239" cy="87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Shape 5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2930" y="2994534"/>
            <a:ext cx="538781" cy="8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Shape 5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9368" y="3058847"/>
            <a:ext cx="519149" cy="8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Shape 5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0405" y="1286210"/>
            <a:ext cx="519149" cy="8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Shape 5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61260" y="1299990"/>
            <a:ext cx="524365" cy="816448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Spanning Tree Battlefield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3841287" y="5805889"/>
            <a:ext cx="146142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Day 3</a:t>
            </a:r>
          </a:p>
        </p:txBody>
      </p:sp>
      <p:sp>
        <p:nvSpPr>
          <p:cNvPr descr="Image result for flag icon" id="574" name="Shape 574"/>
          <p:cNvSpPr/>
          <p:nvPr/>
        </p:nvSpPr>
        <p:spPr>
          <a:xfrm>
            <a:off x="1499073" y="-1119607"/>
            <a:ext cx="2381250" cy="334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flag icon" id="575" name="Shape 575"/>
          <p:cNvSpPr/>
          <p:nvPr/>
        </p:nvSpPr>
        <p:spPr>
          <a:xfrm>
            <a:off x="2894799" y="1909763"/>
            <a:ext cx="2381250" cy="334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5243306" y="4277240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2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1271196" y="2640799"/>
            <a:ext cx="3177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1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1999023" y="5315709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3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7583799" y="2516031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4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3721215" y="3378168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5</a:t>
            </a:r>
          </a:p>
        </p:txBody>
      </p:sp>
      <p:cxnSp>
        <p:nvCxnSpPr>
          <p:cNvPr id="581" name="Shape 581"/>
          <p:cNvCxnSpPr/>
          <p:nvPr/>
        </p:nvCxnSpPr>
        <p:spPr>
          <a:xfrm>
            <a:off x="1837420" y="2467778"/>
            <a:ext cx="2003867" cy="718121"/>
          </a:xfrm>
          <a:prstGeom prst="straightConnector1">
            <a:avLst/>
          </a:prstGeom>
          <a:noFill/>
          <a:ln cap="flat" cmpd="dbl" w="273050">
            <a:solidFill>
              <a:srgbClr val="AA171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82" name="Shape 582"/>
          <p:cNvSpPr txBox="1"/>
          <p:nvPr/>
        </p:nvSpPr>
        <p:spPr>
          <a:xfrm>
            <a:off x="6877504" y="6023595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6</a:t>
            </a:r>
          </a:p>
        </p:txBody>
      </p:sp>
      <p:cxnSp>
        <p:nvCxnSpPr>
          <p:cNvPr id="583" name="Shape 583"/>
          <p:cNvCxnSpPr/>
          <p:nvPr/>
        </p:nvCxnSpPr>
        <p:spPr>
          <a:xfrm flipH="1" rot="10800000">
            <a:off x="2238832" y="3211922"/>
            <a:ext cx="1538159" cy="1784935"/>
          </a:xfrm>
          <a:prstGeom prst="straightConnector1">
            <a:avLst/>
          </a:prstGeom>
          <a:noFill/>
          <a:ln cap="flat" cmpd="dbl" w="273050">
            <a:solidFill>
              <a:srgbClr val="B3A77D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84" name="Shape 584"/>
          <p:cNvCxnSpPr/>
          <p:nvPr/>
        </p:nvCxnSpPr>
        <p:spPr>
          <a:xfrm rot="10800000">
            <a:off x="3841287" y="3140726"/>
            <a:ext cx="1960447" cy="893900"/>
          </a:xfrm>
          <a:prstGeom prst="straightConnector1">
            <a:avLst/>
          </a:prstGeom>
          <a:noFill/>
          <a:ln cap="flat" cmpd="dbl" w="273050">
            <a:solidFill>
              <a:srgbClr val="AA171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85" name="Shape 585"/>
          <p:cNvCxnSpPr/>
          <p:nvPr/>
        </p:nvCxnSpPr>
        <p:spPr>
          <a:xfrm>
            <a:off x="5765492" y="3970474"/>
            <a:ext cx="1439891" cy="1835415"/>
          </a:xfrm>
          <a:prstGeom prst="straightConnector1">
            <a:avLst/>
          </a:prstGeom>
          <a:noFill/>
          <a:ln cap="flat" cmpd="dbl" w="273050">
            <a:solidFill>
              <a:srgbClr val="AA171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86" name="Shape 586"/>
          <p:cNvCxnSpPr/>
          <p:nvPr/>
        </p:nvCxnSpPr>
        <p:spPr>
          <a:xfrm flipH="1">
            <a:off x="7117313" y="2224603"/>
            <a:ext cx="358107" cy="3581286"/>
          </a:xfrm>
          <a:prstGeom prst="straightConnector1">
            <a:avLst/>
          </a:prstGeom>
          <a:noFill/>
          <a:ln cap="flat" cmpd="dbl" w="273050">
            <a:solidFill>
              <a:srgbClr val="E55D28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87" name="Shape 587"/>
          <p:cNvCxnSpPr/>
          <p:nvPr/>
        </p:nvCxnSpPr>
        <p:spPr>
          <a:xfrm rot="10800000">
            <a:off x="1837420" y="2467779"/>
            <a:ext cx="407678" cy="2644048"/>
          </a:xfrm>
          <a:prstGeom prst="straightConnector1">
            <a:avLst/>
          </a:prstGeom>
          <a:noFill/>
          <a:ln cap="flat" cmpd="dbl" w="273050">
            <a:solidFill>
              <a:srgbClr val="AA171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588" name="Shape 5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46381" y="1840073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Shape 5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5098" y="1385709"/>
            <a:ext cx="538781" cy="8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Shape 59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989473" y="1415874"/>
            <a:ext cx="519940" cy="80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Shape 5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59067" y="2595489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27466" y="4530755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Shape 5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79847" y="3473376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Shape 5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64054" y="1703944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Shape 5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5947" y="5199735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Shape 5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99805" y="2168971"/>
            <a:ext cx="519149" cy="8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Shape 5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8023" y="2133959"/>
            <a:ext cx="538781" cy="8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Shape 59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77013" y="4106058"/>
            <a:ext cx="519149" cy="8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Shape 5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5231" y="4071046"/>
            <a:ext cx="538781" cy="8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Shape 6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2414" y="4732505"/>
            <a:ext cx="553224" cy="8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Shape 60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48397" y="4781294"/>
            <a:ext cx="519149" cy="80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6241363" y="1981203"/>
            <a:ext cx="1703388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Ethernet Forwarding (L2)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Simple learning switches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Spanning tree protocol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Network (L3)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Link-state routing</a:t>
            </a:r>
          </a:p>
        </p:txBody>
      </p:sp>
      <p:sp>
        <p:nvSpPr>
          <p:cNvPr id="103" name="Shape 103"/>
          <p:cNvSpPr/>
          <p:nvPr/>
        </p:nvSpPr>
        <p:spPr>
          <a:xfrm>
            <a:off x="6243711" y="1601373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410399" y="1585498"/>
            <a:ext cx="1370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</a:p>
        </p:txBody>
      </p:sp>
      <p:sp>
        <p:nvSpPr>
          <p:cNvPr id="105" name="Shape 105"/>
          <p:cNvSpPr/>
          <p:nvPr/>
        </p:nvSpPr>
        <p:spPr>
          <a:xfrm>
            <a:off x="6243711" y="1982373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502474" y="1966498"/>
            <a:ext cx="1185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</a:p>
        </p:txBody>
      </p:sp>
      <p:sp>
        <p:nvSpPr>
          <p:cNvPr id="107" name="Shape 107"/>
          <p:cNvSpPr/>
          <p:nvPr/>
        </p:nvSpPr>
        <p:spPr>
          <a:xfrm>
            <a:off x="6243711" y="2363373"/>
            <a:ext cx="1703388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6508824" y="2347498"/>
            <a:ext cx="1171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Datalink</a:t>
            </a:r>
          </a:p>
        </p:txBody>
      </p:sp>
      <p:sp>
        <p:nvSpPr>
          <p:cNvPr id="109" name="Shape 109"/>
          <p:cNvSpPr/>
          <p:nvPr/>
        </p:nvSpPr>
        <p:spPr>
          <a:xfrm>
            <a:off x="6243711" y="2744373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488186" y="2728498"/>
            <a:ext cx="1214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</a:p>
        </p:txBody>
      </p:sp>
      <p:sp>
        <p:nvSpPr>
          <p:cNvPr id="111" name="Shape 111"/>
          <p:cNvSpPr/>
          <p:nvPr/>
        </p:nvSpPr>
        <p:spPr>
          <a:xfrm>
            <a:off x="6243711" y="1220373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6319911" y="1220373"/>
            <a:ext cx="156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Shape 6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2930" y="2994534"/>
            <a:ext cx="538781" cy="8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Shape 6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9368" y="3058847"/>
            <a:ext cx="519149" cy="808326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Shape 6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Spanning Tree Battlefield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2824366" y="5851870"/>
            <a:ext cx="348762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Day 4: 1 Wins!</a:t>
            </a:r>
          </a:p>
        </p:txBody>
      </p:sp>
      <p:sp>
        <p:nvSpPr>
          <p:cNvPr descr="Image result for flag icon" id="610" name="Shape 610"/>
          <p:cNvSpPr/>
          <p:nvPr/>
        </p:nvSpPr>
        <p:spPr>
          <a:xfrm>
            <a:off x="1499073" y="-1119607"/>
            <a:ext cx="2381250" cy="334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flag icon" id="611" name="Shape 611"/>
          <p:cNvSpPr/>
          <p:nvPr/>
        </p:nvSpPr>
        <p:spPr>
          <a:xfrm>
            <a:off x="2894799" y="1909763"/>
            <a:ext cx="2381250" cy="334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5243306" y="4277240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2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1271196" y="2640799"/>
            <a:ext cx="3177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1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1999023" y="5315709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3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7583799" y="2516031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4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3721215" y="3378168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5</a:t>
            </a:r>
          </a:p>
        </p:txBody>
      </p:sp>
      <p:cxnSp>
        <p:nvCxnSpPr>
          <p:cNvPr id="617" name="Shape 617"/>
          <p:cNvCxnSpPr/>
          <p:nvPr/>
        </p:nvCxnSpPr>
        <p:spPr>
          <a:xfrm>
            <a:off x="1837420" y="2467778"/>
            <a:ext cx="2003867" cy="718121"/>
          </a:xfrm>
          <a:prstGeom prst="straightConnector1">
            <a:avLst/>
          </a:prstGeom>
          <a:noFill/>
          <a:ln cap="flat" cmpd="dbl" w="273050">
            <a:solidFill>
              <a:srgbClr val="AA171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18" name="Shape 618"/>
          <p:cNvSpPr txBox="1"/>
          <p:nvPr/>
        </p:nvSpPr>
        <p:spPr>
          <a:xfrm>
            <a:off x="6877504" y="6023595"/>
            <a:ext cx="4796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 u="sng">
                <a:solidFill>
                  <a:schemeClr val="dk1"/>
                </a:solidFill>
                <a:latin typeface="Jim Nightshade"/>
                <a:ea typeface="Jim Nightshade"/>
                <a:cs typeface="Jim Nightshade"/>
                <a:sym typeface="Jim Nightshade"/>
              </a:rPr>
              <a:t>6</a:t>
            </a:r>
          </a:p>
        </p:txBody>
      </p:sp>
      <p:cxnSp>
        <p:nvCxnSpPr>
          <p:cNvPr id="619" name="Shape 619"/>
          <p:cNvCxnSpPr/>
          <p:nvPr/>
        </p:nvCxnSpPr>
        <p:spPr>
          <a:xfrm flipH="1" rot="10800000">
            <a:off x="2238832" y="3211922"/>
            <a:ext cx="1538159" cy="1784935"/>
          </a:xfrm>
          <a:prstGeom prst="straightConnector1">
            <a:avLst/>
          </a:prstGeom>
          <a:noFill/>
          <a:ln cap="flat" cmpd="dbl" w="273050">
            <a:solidFill>
              <a:srgbClr val="B3A77D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20" name="Shape 620"/>
          <p:cNvCxnSpPr/>
          <p:nvPr/>
        </p:nvCxnSpPr>
        <p:spPr>
          <a:xfrm rot="10800000">
            <a:off x="3841287" y="3140726"/>
            <a:ext cx="1960447" cy="893900"/>
          </a:xfrm>
          <a:prstGeom prst="straightConnector1">
            <a:avLst/>
          </a:prstGeom>
          <a:noFill/>
          <a:ln cap="flat" cmpd="dbl" w="273050">
            <a:solidFill>
              <a:srgbClr val="AA171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21" name="Shape 621"/>
          <p:cNvCxnSpPr/>
          <p:nvPr/>
        </p:nvCxnSpPr>
        <p:spPr>
          <a:xfrm>
            <a:off x="5765492" y="3970474"/>
            <a:ext cx="1439891" cy="1835415"/>
          </a:xfrm>
          <a:prstGeom prst="straightConnector1">
            <a:avLst/>
          </a:prstGeom>
          <a:noFill/>
          <a:ln cap="flat" cmpd="dbl" w="273050">
            <a:solidFill>
              <a:srgbClr val="AA171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22" name="Shape 622"/>
          <p:cNvCxnSpPr/>
          <p:nvPr/>
        </p:nvCxnSpPr>
        <p:spPr>
          <a:xfrm flipH="1">
            <a:off x="7117313" y="2224603"/>
            <a:ext cx="358107" cy="3581286"/>
          </a:xfrm>
          <a:prstGeom prst="straightConnector1">
            <a:avLst/>
          </a:prstGeom>
          <a:noFill/>
          <a:ln cap="flat" cmpd="dbl" w="273050">
            <a:solidFill>
              <a:srgbClr val="AA171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23" name="Shape 623"/>
          <p:cNvCxnSpPr/>
          <p:nvPr/>
        </p:nvCxnSpPr>
        <p:spPr>
          <a:xfrm rot="10800000">
            <a:off x="1837420" y="2467779"/>
            <a:ext cx="407678" cy="2644048"/>
          </a:xfrm>
          <a:prstGeom prst="straightConnector1">
            <a:avLst/>
          </a:prstGeom>
          <a:noFill/>
          <a:ln cap="flat" cmpd="dbl" w="273050">
            <a:solidFill>
              <a:srgbClr val="AA171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624" name="Shape 6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6381" y="1840073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Shape 6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5098" y="1385709"/>
            <a:ext cx="538781" cy="8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Shape 6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989473" y="1415874"/>
            <a:ext cx="519940" cy="80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Shape 6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59067" y="2595489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Shape 6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7466" y="4530755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Shape 6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9847" y="3473376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4054" y="1703944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05947" y="5199735"/>
            <a:ext cx="1022733" cy="8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Shape 6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99805" y="2168971"/>
            <a:ext cx="519149" cy="8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Shape 6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98164" y="1301265"/>
            <a:ext cx="519149" cy="8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Shape 6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8023" y="2133959"/>
            <a:ext cx="538781" cy="8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Shape 6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77013" y="4106058"/>
            <a:ext cx="519149" cy="8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Shape 6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5231" y="4071046"/>
            <a:ext cx="538781" cy="8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Shape 6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2414" y="4732505"/>
            <a:ext cx="553224" cy="86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Shape 6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48397" y="4781294"/>
            <a:ext cx="519149" cy="80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Shape 6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0647" y="1261470"/>
            <a:ext cx="538781" cy="83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Spanning Tree Battlefield</a:t>
            </a:r>
          </a:p>
        </p:txBody>
      </p:sp>
      <p:sp>
        <p:nvSpPr>
          <p:cNvPr descr="Image result for flag icon" id="645" name="Shape 645"/>
          <p:cNvSpPr/>
          <p:nvPr/>
        </p:nvSpPr>
        <p:spPr>
          <a:xfrm>
            <a:off x="1499073" y="-1119607"/>
            <a:ext cx="2381250" cy="334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flag icon" id="646" name="Shape 646"/>
          <p:cNvSpPr/>
          <p:nvPr/>
        </p:nvSpPr>
        <p:spPr>
          <a:xfrm>
            <a:off x="2975842" y="3178608"/>
            <a:ext cx="1904819" cy="2674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7" name="Shape 647"/>
          <p:cNvCxnSpPr/>
          <p:nvPr/>
        </p:nvCxnSpPr>
        <p:spPr>
          <a:xfrm>
            <a:off x="2130019" y="3624978"/>
            <a:ext cx="1602942" cy="574442"/>
          </a:xfrm>
          <a:prstGeom prst="straightConnector1">
            <a:avLst/>
          </a:prstGeom>
          <a:noFill/>
          <a:ln cap="flat" cmpd="dbl" w="273050">
            <a:solidFill>
              <a:srgbClr val="AA171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48" name="Shape 648"/>
          <p:cNvCxnSpPr/>
          <p:nvPr/>
        </p:nvCxnSpPr>
        <p:spPr>
          <a:xfrm rot="10800000">
            <a:off x="3732961" y="4163285"/>
            <a:ext cx="1568209" cy="715052"/>
          </a:xfrm>
          <a:prstGeom prst="straightConnector1">
            <a:avLst/>
          </a:prstGeom>
          <a:noFill/>
          <a:ln cap="flat" cmpd="dbl" w="273050">
            <a:solidFill>
              <a:srgbClr val="AA171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49" name="Shape 649"/>
          <p:cNvCxnSpPr/>
          <p:nvPr/>
        </p:nvCxnSpPr>
        <p:spPr>
          <a:xfrm>
            <a:off x="5272179" y="4827021"/>
            <a:ext cx="1151804" cy="1468193"/>
          </a:xfrm>
          <a:prstGeom prst="straightConnector1">
            <a:avLst/>
          </a:prstGeom>
          <a:noFill/>
          <a:ln cap="flat" cmpd="dbl" w="273050">
            <a:solidFill>
              <a:srgbClr val="AA171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50" name="Shape 650"/>
          <p:cNvCxnSpPr/>
          <p:nvPr/>
        </p:nvCxnSpPr>
        <p:spPr>
          <a:xfrm flipH="1">
            <a:off x="6353533" y="3430456"/>
            <a:ext cx="286458" cy="2864757"/>
          </a:xfrm>
          <a:prstGeom prst="straightConnector1">
            <a:avLst/>
          </a:prstGeom>
          <a:noFill/>
          <a:ln cap="flat" cmpd="dbl" w="273050">
            <a:solidFill>
              <a:srgbClr val="AA171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51" name="Shape 651"/>
          <p:cNvCxnSpPr/>
          <p:nvPr/>
        </p:nvCxnSpPr>
        <p:spPr>
          <a:xfrm rot="10800000">
            <a:off x="2130019" y="3624979"/>
            <a:ext cx="326111" cy="2115038"/>
          </a:xfrm>
          <a:prstGeom prst="straightConnector1">
            <a:avLst/>
          </a:prstGeom>
          <a:noFill/>
          <a:ln cap="flat" cmpd="dbl" w="273050">
            <a:solidFill>
              <a:srgbClr val="AA171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52" name="Shape 6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Now the links form a spanning tree...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And we can deploy our learning switches and flood!</a:t>
            </a:r>
          </a:p>
        </p:txBody>
      </p:sp>
      <p:pic>
        <p:nvPicPr>
          <p:cNvPr descr="http://www.clker.com/cliparts/b/0/c/c/1343841796926375646Switch%20Final.svg.med.png" id="653" name="Shape 6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628" y="3430456"/>
            <a:ext cx="612490" cy="474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654" name="Shape 6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1355" y="5425225"/>
            <a:ext cx="612490" cy="474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655" name="Shape 6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6716" y="3962029"/>
            <a:ext cx="612490" cy="474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656" name="Shape 6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925" y="4640946"/>
            <a:ext cx="612490" cy="474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657" name="Shape 6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7288" y="6057822"/>
            <a:ext cx="612490" cy="474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658" name="Shape 6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1670" y="3193065"/>
            <a:ext cx="612490" cy="474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idx="1" type="body"/>
          </p:nvPr>
        </p:nvSpPr>
        <p:spPr>
          <a:xfrm>
            <a:off x="722313" y="2792896"/>
            <a:ext cx="7772400" cy="1166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rPr b="1" i="0" lang="en-US" sz="6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Any questions?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Routing in the Network (L3)</a:t>
            </a:r>
          </a:p>
        </p:txBody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Goal: Compute the shortest routes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 all (source -&gt; destination) pairs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Two main algorithms we‘ll discuss:</a:t>
            </a: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Link State Routing</a:t>
            </a:r>
          </a:p>
          <a:p>
            <a:pPr indent="-3492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Calculate on global topology</a:t>
            </a: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Distance Vector Routing</a:t>
            </a:r>
          </a:p>
          <a:p>
            <a:pPr indent="-3492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Project 2, out soon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™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  <a:p>
            <a:pPr indent="-3492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Next section...</a:t>
            </a:r>
          </a:p>
        </p:txBody>
      </p:sp>
      <p:sp>
        <p:nvSpPr>
          <p:cNvPr id="671" name="Shape 671"/>
          <p:cNvSpPr/>
          <p:nvPr/>
        </p:nvSpPr>
        <p:spPr>
          <a:xfrm>
            <a:off x="6241363" y="1981203"/>
            <a:ext cx="1703388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6243711" y="1601373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6410399" y="1585498"/>
            <a:ext cx="1370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</a:p>
        </p:txBody>
      </p:sp>
      <p:sp>
        <p:nvSpPr>
          <p:cNvPr id="674" name="Shape 674"/>
          <p:cNvSpPr/>
          <p:nvPr/>
        </p:nvSpPr>
        <p:spPr>
          <a:xfrm>
            <a:off x="6243711" y="1982373"/>
            <a:ext cx="1703388" cy="381000"/>
          </a:xfrm>
          <a:prstGeom prst="rect">
            <a:avLst/>
          </a:prstGeom>
          <a:solidFill>
            <a:srgbClr val="EF6C00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Shape 675"/>
          <p:cNvSpPr txBox="1"/>
          <p:nvPr/>
        </p:nvSpPr>
        <p:spPr>
          <a:xfrm>
            <a:off x="6502474" y="1966498"/>
            <a:ext cx="1185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</a:p>
        </p:txBody>
      </p:sp>
      <p:sp>
        <p:nvSpPr>
          <p:cNvPr id="676" name="Shape 676"/>
          <p:cNvSpPr/>
          <p:nvPr/>
        </p:nvSpPr>
        <p:spPr>
          <a:xfrm>
            <a:off x="6243711" y="2363373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6508824" y="2347498"/>
            <a:ext cx="1171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Datalink</a:t>
            </a:r>
          </a:p>
        </p:txBody>
      </p:sp>
      <p:sp>
        <p:nvSpPr>
          <p:cNvPr id="678" name="Shape 678"/>
          <p:cNvSpPr/>
          <p:nvPr/>
        </p:nvSpPr>
        <p:spPr>
          <a:xfrm>
            <a:off x="6243711" y="2744373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Shape 679"/>
          <p:cNvSpPr txBox="1"/>
          <p:nvPr/>
        </p:nvSpPr>
        <p:spPr>
          <a:xfrm>
            <a:off x="6488186" y="2728498"/>
            <a:ext cx="1214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</a:p>
        </p:txBody>
      </p:sp>
      <p:sp>
        <p:nvSpPr>
          <p:cNvPr id="680" name="Shape 680"/>
          <p:cNvSpPr/>
          <p:nvPr/>
        </p:nvSpPr>
        <p:spPr>
          <a:xfrm>
            <a:off x="6243711" y="1220373"/>
            <a:ext cx="1703388" cy="381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Shape 681"/>
          <p:cNvSpPr txBox="1"/>
          <p:nvPr/>
        </p:nvSpPr>
        <p:spPr>
          <a:xfrm>
            <a:off x="6319911" y="1220373"/>
            <a:ext cx="156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Link State Routing</a:t>
            </a:r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Routers share info about their local neighbors</a:t>
            </a: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Together, they learn the global topology</a:t>
            </a: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Then compute the shortest paths themselves!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With Dijkstra‘s, etc.</a:t>
            </a:r>
          </a:p>
        </p:txBody>
      </p:sp>
      <p:cxnSp>
        <p:nvCxnSpPr>
          <p:cNvPr id="689" name="Shape 689"/>
          <p:cNvCxnSpPr/>
          <p:nvPr/>
        </p:nvCxnSpPr>
        <p:spPr>
          <a:xfrm flipH="1" rot="10800000">
            <a:off x="3152032" y="4661379"/>
            <a:ext cx="1113542" cy="126276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90" name="Shape 690"/>
          <p:cNvCxnSpPr/>
          <p:nvPr/>
        </p:nvCxnSpPr>
        <p:spPr>
          <a:xfrm rot="10800000">
            <a:off x="4265574" y="4661379"/>
            <a:ext cx="1113542" cy="126276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91" name="Shape 691"/>
          <p:cNvCxnSpPr/>
          <p:nvPr/>
        </p:nvCxnSpPr>
        <p:spPr>
          <a:xfrm>
            <a:off x="3152032" y="5924143"/>
            <a:ext cx="2227084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92" name="Shape 692"/>
          <p:cNvCxnSpPr/>
          <p:nvPr/>
        </p:nvCxnSpPr>
        <p:spPr>
          <a:xfrm flipH="1" rot="10800000">
            <a:off x="2203806" y="5924143"/>
            <a:ext cx="948226" cy="33555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93" name="Shape 693"/>
          <p:cNvCxnSpPr/>
          <p:nvPr/>
        </p:nvCxnSpPr>
        <p:spPr>
          <a:xfrm>
            <a:off x="4284541" y="3936704"/>
            <a:ext cx="0" cy="67564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94" name="Shape 694"/>
          <p:cNvCxnSpPr/>
          <p:nvPr/>
        </p:nvCxnSpPr>
        <p:spPr>
          <a:xfrm rot="10800000">
            <a:off x="5362645" y="5924143"/>
            <a:ext cx="967506" cy="38458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695" name="Shape 6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1785" y="4512560"/>
            <a:ext cx="447579" cy="29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Shape 6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8243" y="5779498"/>
            <a:ext cx="447579" cy="29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Shape 6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5327" y="5775324"/>
            <a:ext cx="447579" cy="2976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698" name="Shape 6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2578" y="5924143"/>
            <a:ext cx="602457" cy="60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699" name="Shape 6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8923" y="5924143"/>
            <a:ext cx="602457" cy="60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700" name="Shape 7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7207" y="3556611"/>
            <a:ext cx="602457" cy="602457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Shape 701"/>
          <p:cNvSpPr txBox="1"/>
          <p:nvPr/>
        </p:nvSpPr>
        <p:spPr>
          <a:xfrm>
            <a:off x="4843926" y="477766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4069046" y="589121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3322419" y="4766127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Link State Routing</a:t>
            </a:r>
          </a:p>
        </p:txBody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Routers share info about their local neighbors</a:t>
            </a: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Together, they learn the global topology</a:t>
            </a: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Then compute the shortest paths themselves!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With Dijkstra‘s, etc.</a:t>
            </a:r>
          </a:p>
        </p:txBody>
      </p:sp>
      <p:cxnSp>
        <p:nvCxnSpPr>
          <p:cNvPr id="711" name="Shape 711"/>
          <p:cNvCxnSpPr/>
          <p:nvPr/>
        </p:nvCxnSpPr>
        <p:spPr>
          <a:xfrm flipH="1" rot="10800000">
            <a:off x="3152032" y="4661379"/>
            <a:ext cx="1113542" cy="126276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12" name="Shape 712"/>
          <p:cNvCxnSpPr/>
          <p:nvPr/>
        </p:nvCxnSpPr>
        <p:spPr>
          <a:xfrm rot="10800000">
            <a:off x="4265574" y="4661379"/>
            <a:ext cx="1113542" cy="126276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13" name="Shape 713"/>
          <p:cNvCxnSpPr/>
          <p:nvPr/>
        </p:nvCxnSpPr>
        <p:spPr>
          <a:xfrm>
            <a:off x="3152032" y="5924143"/>
            <a:ext cx="2227084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14" name="Shape 714"/>
          <p:cNvCxnSpPr/>
          <p:nvPr/>
        </p:nvCxnSpPr>
        <p:spPr>
          <a:xfrm flipH="1" rot="10800000">
            <a:off x="2203806" y="5924143"/>
            <a:ext cx="948226" cy="33555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15" name="Shape 715"/>
          <p:cNvCxnSpPr/>
          <p:nvPr/>
        </p:nvCxnSpPr>
        <p:spPr>
          <a:xfrm>
            <a:off x="4284541" y="3936704"/>
            <a:ext cx="0" cy="67564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16" name="Shape 716"/>
          <p:cNvCxnSpPr/>
          <p:nvPr/>
        </p:nvCxnSpPr>
        <p:spPr>
          <a:xfrm rot="10800000">
            <a:off x="5362645" y="5924143"/>
            <a:ext cx="967506" cy="38458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717" name="Shape 7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1785" y="4512560"/>
            <a:ext cx="447579" cy="29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Shape 7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8243" y="5779498"/>
            <a:ext cx="447579" cy="29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Shape 7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5327" y="5775324"/>
            <a:ext cx="447579" cy="2976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720" name="Shape 7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2578" y="5924143"/>
            <a:ext cx="602457" cy="60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721" name="Shape 7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8923" y="5924143"/>
            <a:ext cx="602457" cy="60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722" name="Shape 7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7207" y="3556611"/>
            <a:ext cx="602457" cy="602457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Shape 723"/>
          <p:cNvSpPr txBox="1"/>
          <p:nvPr/>
        </p:nvSpPr>
        <p:spPr>
          <a:xfrm>
            <a:off x="4843926" y="4777661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3322419" y="4766127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x="4069046" y="5891218"/>
            <a:ext cx="393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726" name="Shape 726"/>
          <p:cNvCxnSpPr/>
          <p:nvPr/>
        </p:nvCxnSpPr>
        <p:spPr>
          <a:xfrm flipH="1" rot="10800000">
            <a:off x="6772108" y="5304327"/>
            <a:ext cx="286313" cy="1013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27" name="Shape 727"/>
          <p:cNvCxnSpPr/>
          <p:nvPr/>
        </p:nvCxnSpPr>
        <p:spPr>
          <a:xfrm>
            <a:off x="7400379" y="4704226"/>
            <a:ext cx="0" cy="20401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28" name="Shape 728"/>
          <p:cNvCxnSpPr/>
          <p:nvPr/>
        </p:nvCxnSpPr>
        <p:spPr>
          <a:xfrm rot="10800000">
            <a:off x="7725909" y="5304327"/>
            <a:ext cx="292136" cy="11612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729" name="Shape 7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7079" y="4878105"/>
            <a:ext cx="135145" cy="89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Shape 7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0849" y="5260652"/>
            <a:ext cx="135145" cy="89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Shape 7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3310" y="5259392"/>
            <a:ext cx="135145" cy="898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732" name="Shape 7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81153" y="5304327"/>
            <a:ext cx="181910" cy="181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733" name="Shape 7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7090" y="5304327"/>
            <a:ext cx="181910" cy="181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734" name="Shape 7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2484" y="4589458"/>
            <a:ext cx="181910" cy="1819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5" name="Shape 735"/>
          <p:cNvCxnSpPr/>
          <p:nvPr/>
        </p:nvCxnSpPr>
        <p:spPr>
          <a:xfrm rot="10800000">
            <a:off x="7394652" y="4923040"/>
            <a:ext cx="336230" cy="37134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36" name="Shape 736"/>
          <p:cNvCxnSpPr/>
          <p:nvPr/>
        </p:nvCxnSpPr>
        <p:spPr>
          <a:xfrm>
            <a:off x="7107955" y="5341589"/>
            <a:ext cx="568833" cy="0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lg" w="lg" type="triangle"/>
            <a:tailEnd len="med" w="med" type="none"/>
          </a:ln>
        </p:spPr>
      </p:cxnSp>
      <p:sp>
        <p:nvSpPr>
          <p:cNvPr id="737" name="Shape 737"/>
          <p:cNvSpPr/>
          <p:nvPr/>
        </p:nvSpPr>
        <p:spPr>
          <a:xfrm>
            <a:off x="7063436" y="4955926"/>
            <a:ext cx="592660" cy="287715"/>
          </a:xfrm>
          <a:custGeom>
            <a:pathLst>
              <a:path extrusionOk="0" h="120000" w="120000">
                <a:moveTo>
                  <a:pt x="120000" y="119176"/>
                </a:moveTo>
                <a:cubicBezTo>
                  <a:pt x="74459" y="105359"/>
                  <a:pt x="12208" y="132243"/>
                  <a:pt x="1456" y="112380"/>
                </a:cubicBezTo>
                <a:cubicBezTo>
                  <a:pt x="-9295" y="92517"/>
                  <a:pt x="42578" y="26823"/>
                  <a:pt x="55488" y="0"/>
                </a:cubicBezTo>
              </a:path>
            </a:pathLst>
          </a:custGeom>
          <a:noFill/>
          <a:ln cap="flat" cmpd="sng" w="63500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6348306" y="4408745"/>
            <a:ext cx="2088130" cy="1424117"/>
          </a:xfrm>
          <a:prstGeom prst="cloudCallout">
            <a:avLst>
              <a:gd fmla="val -84072" name="adj1"/>
              <a:gd fmla="val 40005" name="adj2"/>
            </a:avLst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9" name="Shape 739"/>
          <p:cNvGrpSpPr/>
          <p:nvPr/>
        </p:nvGrpSpPr>
        <p:grpSpPr>
          <a:xfrm>
            <a:off x="4585939" y="3015482"/>
            <a:ext cx="2243476" cy="1530063"/>
            <a:chOff x="4585939" y="2442604"/>
            <a:chExt cx="2243476" cy="1530063"/>
          </a:xfrm>
        </p:grpSpPr>
        <p:cxnSp>
          <p:nvCxnSpPr>
            <p:cNvPr id="740" name="Shape 740"/>
            <p:cNvCxnSpPr/>
            <p:nvPr/>
          </p:nvCxnSpPr>
          <p:spPr>
            <a:xfrm flipH="1" rot="10800000">
              <a:off x="5221363" y="2947804"/>
              <a:ext cx="393323" cy="391149"/>
            </a:xfrm>
            <a:prstGeom prst="straightConnector1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round/>
              <a:headEnd len="lg" w="lg" type="triangle"/>
              <a:tailEnd len="med" w="med" type="none"/>
            </a:ln>
          </p:spPr>
        </p:cxnSp>
        <p:cxnSp>
          <p:nvCxnSpPr>
            <p:cNvPr id="741" name="Shape 741"/>
            <p:cNvCxnSpPr/>
            <p:nvPr/>
          </p:nvCxnSpPr>
          <p:spPr>
            <a:xfrm rot="10800000">
              <a:off x="5632944" y="2969838"/>
              <a:ext cx="389548" cy="44175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742" name="Shape 742"/>
            <p:cNvCxnSpPr/>
            <p:nvPr/>
          </p:nvCxnSpPr>
          <p:spPr>
            <a:xfrm flipH="1" rot="10800000">
              <a:off x="4911680" y="3411587"/>
              <a:ext cx="331716" cy="1173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743" name="Shape 743"/>
            <p:cNvCxnSpPr/>
            <p:nvPr/>
          </p:nvCxnSpPr>
          <p:spPr>
            <a:xfrm>
              <a:off x="5639579" y="2716327"/>
              <a:ext cx="0" cy="236361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744" name="Shape 744"/>
            <p:cNvCxnSpPr/>
            <p:nvPr/>
          </p:nvCxnSpPr>
          <p:spPr>
            <a:xfrm rot="10800000">
              <a:off x="6016731" y="3411587"/>
              <a:ext cx="338461" cy="13453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pic>
          <p:nvPicPr>
            <p:cNvPr id="745" name="Shape 7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54657" y="2917777"/>
              <a:ext cx="156576" cy="1041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6" name="Shape 7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65108" y="3360987"/>
              <a:ext cx="156576" cy="1041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7" name="Shape 7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44205" y="3359526"/>
              <a:ext cx="156576" cy="1041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Computer Icon | Vista Hardware Devices Iconset | Icons-Land" id="748" name="Shape 7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806302" y="3411587"/>
              <a:ext cx="210757" cy="21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Computer Icon | Vista Hardware Devices Iconset | Icons-Land" id="749" name="Shape 7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9813" y="3411587"/>
              <a:ext cx="210757" cy="21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Computer Icon | Vista Hardware Devices Iconset | Icons-Land" id="750" name="Shape 7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514574" y="2583359"/>
              <a:ext cx="210757" cy="210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1" name="Shape 751"/>
            <p:cNvSpPr/>
            <p:nvPr/>
          </p:nvSpPr>
          <p:spPr>
            <a:xfrm>
              <a:off x="5370645" y="3023359"/>
              <a:ext cx="589174" cy="412686"/>
            </a:xfrm>
            <a:custGeom>
              <a:pathLst>
                <a:path extrusionOk="0" h="120000" w="120000">
                  <a:moveTo>
                    <a:pt x="55632" y="0"/>
                  </a:moveTo>
                  <a:cubicBezTo>
                    <a:pt x="29663" y="41277"/>
                    <a:pt x="-8886" y="90839"/>
                    <a:pt x="1840" y="109890"/>
                  </a:cubicBezTo>
                  <a:cubicBezTo>
                    <a:pt x="12568" y="128941"/>
                    <a:pt x="99983" y="115427"/>
                    <a:pt x="119999" y="114307"/>
                  </a:cubicBezTo>
                </a:path>
              </a:pathLst>
            </a:custGeom>
            <a:noFill/>
            <a:ln cap="flat" cmpd="sng" w="6350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5939" y="2442604"/>
              <a:ext cx="2243476" cy="1530063"/>
            </a:xfrm>
            <a:prstGeom prst="cloudCallout">
              <a:avLst>
                <a:gd fmla="val -53467" name="adj1"/>
                <a:gd fmla="val 48009" name="adj2"/>
              </a:avLst>
            </a:prstGeom>
            <a:noFill/>
            <a:ln cap="flat" cmpd="sng" w="9525">
              <a:solidFill>
                <a:srgbClr val="00B0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809390" y="4164823"/>
            <a:ext cx="2243476" cy="1530063"/>
            <a:chOff x="720889" y="3143378"/>
            <a:chExt cx="2243476" cy="1530063"/>
          </a:xfrm>
        </p:grpSpPr>
        <p:grpSp>
          <p:nvGrpSpPr>
            <p:cNvPr id="754" name="Shape 754"/>
            <p:cNvGrpSpPr/>
            <p:nvPr/>
          </p:nvGrpSpPr>
          <p:grpSpPr>
            <a:xfrm>
              <a:off x="925711" y="3271303"/>
              <a:ext cx="1670394" cy="1049114"/>
              <a:chOff x="4505794" y="610502"/>
              <a:chExt cx="4728802" cy="2969989"/>
            </a:xfrm>
          </p:grpSpPr>
          <p:cxnSp>
            <p:nvCxnSpPr>
              <p:cNvPr id="755" name="Shape 755"/>
              <p:cNvCxnSpPr/>
              <p:nvPr/>
            </p:nvCxnSpPr>
            <p:spPr>
              <a:xfrm flipH="1">
                <a:off x="5755249" y="1758093"/>
                <a:ext cx="1012343" cy="1219941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0B0F0"/>
                </a:solidFill>
                <a:prstDash val="solid"/>
                <a:round/>
                <a:headEnd len="lg" w="lg" type="triangl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756" name="Shape 756"/>
              <p:cNvCxnSpPr/>
              <p:nvPr/>
            </p:nvCxnSpPr>
            <p:spPr>
              <a:xfrm rot="10800000">
                <a:off x="6868790" y="1715270"/>
                <a:ext cx="1113542" cy="126276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757" name="Shape 757"/>
              <p:cNvCxnSpPr/>
              <p:nvPr/>
            </p:nvCxnSpPr>
            <p:spPr>
              <a:xfrm flipH="1" rot="10800000">
                <a:off x="5755248" y="2945109"/>
                <a:ext cx="2084950" cy="32925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0B050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758" name="Shape 758"/>
              <p:cNvCxnSpPr/>
              <p:nvPr/>
            </p:nvCxnSpPr>
            <p:spPr>
              <a:xfrm flipH="1" rot="10800000">
                <a:off x="4807022" y="2978034"/>
                <a:ext cx="948226" cy="33555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759" name="Shape 759"/>
              <p:cNvCxnSpPr/>
              <p:nvPr/>
            </p:nvCxnSpPr>
            <p:spPr>
              <a:xfrm>
                <a:off x="6887757" y="990595"/>
                <a:ext cx="0" cy="675649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760" name="Shape 760"/>
              <p:cNvCxnSpPr/>
              <p:nvPr/>
            </p:nvCxnSpPr>
            <p:spPr>
              <a:xfrm rot="10800000">
                <a:off x="7965861" y="2978034"/>
                <a:ext cx="967506" cy="38458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pic>
            <p:nvPicPr>
              <p:cNvPr id="761" name="Shape 7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645001" y="1566451"/>
                <a:ext cx="447579" cy="2976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2" name="Shape 7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531459" y="2833389"/>
                <a:ext cx="447579" cy="2976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3" name="Shape 76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758543" y="2829215"/>
                <a:ext cx="447579" cy="2976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Computer Icon | Vista Hardware Devices Iconset | Icons-Land" id="764" name="Shape 76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505794" y="2978034"/>
                <a:ext cx="602457" cy="6024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Computer Icon | Vista Hardware Devices Iconset | Icons-Land" id="765" name="Shape 76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632139" y="2978034"/>
                <a:ext cx="602457" cy="6024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Computer Icon | Vista Hardware Devices Iconset | Icons-Land" id="766" name="Shape 76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530423" y="610502"/>
                <a:ext cx="602457" cy="6024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67" name="Shape 767"/>
            <p:cNvSpPr/>
            <p:nvPr/>
          </p:nvSpPr>
          <p:spPr>
            <a:xfrm>
              <a:off x="720889" y="3143378"/>
              <a:ext cx="2243476" cy="1530063"/>
            </a:xfrm>
            <a:prstGeom prst="cloudCallout">
              <a:avLst>
                <a:gd fmla="val 43763" name="adj1"/>
                <a:gd fmla="val 53769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hape 117"/>
          <p:cNvCxnSpPr/>
          <p:nvPr/>
        </p:nvCxnSpPr>
        <p:spPr>
          <a:xfrm rot="10800000">
            <a:off x="4976950" y="5095906"/>
            <a:ext cx="1789610" cy="0"/>
          </a:xfrm>
          <a:prstGeom prst="straightConnector1">
            <a:avLst/>
          </a:prstGeom>
          <a:noFill/>
          <a:ln cap="flat" cmpd="sng" w="825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Forwarding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 packet with (source, destination) arrives at a switch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Where should the switch send the packet?</a:t>
            </a:r>
          </a:p>
        </p:txBody>
      </p:sp>
      <p:sp>
        <p:nvSpPr>
          <p:cNvPr id="120" name="Shape 120"/>
          <p:cNvSpPr/>
          <p:nvPr/>
        </p:nvSpPr>
        <p:spPr>
          <a:xfrm rot="5400000">
            <a:off x="2454833" y="3555514"/>
            <a:ext cx="114961" cy="309583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Shape 121"/>
          <p:cNvCxnSpPr/>
          <p:nvPr/>
        </p:nvCxnSpPr>
        <p:spPr>
          <a:xfrm>
            <a:off x="4663440" y="3448594"/>
            <a:ext cx="0" cy="1368530"/>
          </a:xfrm>
          <a:prstGeom prst="straightConnector1">
            <a:avLst/>
          </a:prstGeom>
          <a:noFill/>
          <a:ln cap="flat" cmpd="sng" w="825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2" name="Shape 122"/>
          <p:cNvCxnSpPr/>
          <p:nvPr/>
        </p:nvCxnSpPr>
        <p:spPr>
          <a:xfrm>
            <a:off x="4663440" y="5181283"/>
            <a:ext cx="0" cy="1368530"/>
          </a:xfrm>
          <a:prstGeom prst="straightConnector1">
            <a:avLst/>
          </a:prstGeom>
          <a:noFill/>
          <a:ln cap="flat" cmpd="sng" w="825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http://www.clker.com/cliparts/b/0/c/c/1343841796926375646Switch%20Final.svg.med.png"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96" y="4610921"/>
            <a:ext cx="1567312" cy="12149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4766456" y="2720840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281087" y="4173942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191496" y="5878428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3356533" y="4423003"/>
            <a:ext cx="1180589" cy="5703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Shape 128"/>
          <p:cNvCxnSpPr/>
          <p:nvPr/>
        </p:nvCxnSpPr>
        <p:spPr>
          <a:xfrm>
            <a:off x="4364550" y="3414986"/>
            <a:ext cx="549761" cy="14850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Shape 129"/>
          <p:cNvSpPr/>
          <p:nvPr/>
        </p:nvSpPr>
        <p:spPr>
          <a:xfrm>
            <a:off x="2348516" y="2406969"/>
            <a:ext cx="2016034" cy="2016034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Shape 130"/>
          <p:cNvGraphicFramePr/>
          <p:nvPr/>
        </p:nvGraphicFramePr>
        <p:xfrm>
          <a:off x="2647542" y="29868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{F2FC277E-F0E5-4830-BBA2-E813B461308F}</a:tableStyleId>
              </a:tblPr>
              <a:tblGrid>
                <a:gridCol w="760575"/>
                <a:gridCol w="760575"/>
              </a:tblGrid>
              <a:tr h="33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 u="none" cap="none" strike="noStrike"/>
                        <a:t>SRC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DEST</a:t>
                      </a:r>
                    </a:p>
                  </a:txBody>
                  <a:tcPr marT="45725" marB="45725" marR="91450" marL="91450"/>
                </a:tc>
              </a:tr>
              <a:tr h="59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box.png"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43820" y="4817124"/>
            <a:ext cx="659903" cy="65990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2588919" y="2633881"/>
            <a:ext cx="1535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 Header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062679" y="4276507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4" name="Shape 134"/>
          <p:cNvSpPr/>
          <p:nvPr/>
        </p:nvSpPr>
        <p:spPr>
          <a:xfrm rot="5400000">
            <a:off x="2155993" y="4970293"/>
            <a:ext cx="892239" cy="251227"/>
          </a:xfrm>
          <a:prstGeom prst="triangle">
            <a:avLst>
              <a:gd fmla="val 51068" name="adj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5040629" y="2720840"/>
            <a:ext cx="4459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528109" y="4178073"/>
            <a:ext cx="4459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482230" y="5893842"/>
            <a:ext cx="4459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hape 142"/>
          <p:cNvCxnSpPr/>
          <p:nvPr/>
        </p:nvCxnSpPr>
        <p:spPr>
          <a:xfrm rot="10800000">
            <a:off x="4976950" y="5095906"/>
            <a:ext cx="1789610" cy="0"/>
          </a:xfrm>
          <a:prstGeom prst="straightConnector1">
            <a:avLst/>
          </a:prstGeom>
          <a:noFill/>
          <a:ln cap="flat" cmpd="sng" w="825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Forwarding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 switch checks its forwarding table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Maps dest -&gt; outgoing link</a:t>
            </a:r>
          </a:p>
        </p:txBody>
      </p:sp>
      <p:sp>
        <p:nvSpPr>
          <p:cNvPr id="145" name="Shape 145"/>
          <p:cNvSpPr/>
          <p:nvPr/>
        </p:nvSpPr>
        <p:spPr>
          <a:xfrm rot="5400000">
            <a:off x="2454833" y="3555514"/>
            <a:ext cx="114961" cy="309583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663440" y="3448594"/>
            <a:ext cx="0" cy="1368530"/>
          </a:xfrm>
          <a:prstGeom prst="straightConnector1">
            <a:avLst/>
          </a:prstGeom>
          <a:noFill/>
          <a:ln cap="flat" cmpd="sng" w="825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7" name="Shape 147"/>
          <p:cNvCxnSpPr/>
          <p:nvPr/>
        </p:nvCxnSpPr>
        <p:spPr>
          <a:xfrm>
            <a:off x="4663440" y="5181283"/>
            <a:ext cx="0" cy="1368530"/>
          </a:xfrm>
          <a:prstGeom prst="straightConnector1">
            <a:avLst/>
          </a:prstGeom>
          <a:noFill/>
          <a:ln cap="flat" cmpd="sng" w="825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http://www.clker.com/cliparts/b/0/c/c/1343841796926375646Switch%20Final.svg.med.png"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96" y="4610921"/>
            <a:ext cx="1567312" cy="121493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4766456" y="2720840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281087" y="4173942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191496" y="5878428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2647542" y="29868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{F2FC277E-F0E5-4830-BBA2-E813B461308F}</a:tableStyleId>
              </a:tblPr>
              <a:tblGrid>
                <a:gridCol w="760575"/>
                <a:gridCol w="760575"/>
              </a:tblGrid>
              <a:tr h="33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SRC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DEST</a:t>
                      </a:r>
                    </a:p>
                  </a:txBody>
                  <a:tcPr marT="45725" marB="45725" marR="91450" marL="91450"/>
                </a:tc>
              </a:tr>
              <a:tr h="59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53" name="Shape 153"/>
          <p:cNvCxnSpPr/>
          <p:nvPr/>
        </p:nvCxnSpPr>
        <p:spPr>
          <a:xfrm flipH="1">
            <a:off x="5362050" y="3728694"/>
            <a:ext cx="2244924" cy="12146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Shape 154"/>
          <p:cNvCxnSpPr>
            <a:endCxn id="148" idx="0"/>
          </p:cNvCxnSpPr>
          <p:nvPr/>
        </p:nvCxnSpPr>
        <p:spPr>
          <a:xfrm flipH="1">
            <a:off x="4669952" y="2386421"/>
            <a:ext cx="1577700" cy="222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Shape 155"/>
          <p:cNvSpPr/>
          <p:nvPr/>
        </p:nvSpPr>
        <p:spPr>
          <a:xfrm flipH="1">
            <a:off x="6247749" y="1044444"/>
            <a:ext cx="2718451" cy="268425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2588919" y="2633881"/>
            <a:ext cx="1535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 Header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6622694" y="1526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{D4C8A896-7B65-46D8-9C2F-9C3245F52AA2}</a:tableStyleId>
              </a:tblPr>
              <a:tblGrid>
                <a:gridCol w="686000"/>
                <a:gridCol w="1314675"/>
              </a:tblGrid>
              <a:tr h="525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OUTGOING</a:t>
                      </a:r>
                      <a:r>
                        <a:rPr lang="en-US" sz="1800"/>
                        <a:t> LINK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8" name="Shape 158"/>
          <p:cNvSpPr txBox="1"/>
          <p:nvPr/>
        </p:nvSpPr>
        <p:spPr>
          <a:xfrm>
            <a:off x="1062679" y="4276507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pic>
        <p:nvPicPr>
          <p:cNvPr descr="box.png"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4761" y="4754398"/>
            <a:ext cx="659903" cy="6599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Shape 160"/>
          <p:cNvCxnSpPr/>
          <p:nvPr/>
        </p:nvCxnSpPr>
        <p:spPr>
          <a:xfrm>
            <a:off x="3356533" y="4423003"/>
            <a:ext cx="1180589" cy="5703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Shape 161"/>
          <p:cNvCxnSpPr/>
          <p:nvPr/>
        </p:nvCxnSpPr>
        <p:spPr>
          <a:xfrm>
            <a:off x="4364550" y="3414986"/>
            <a:ext cx="549761" cy="14850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Shape 162"/>
          <p:cNvSpPr/>
          <p:nvPr/>
        </p:nvSpPr>
        <p:spPr>
          <a:xfrm>
            <a:off x="2348516" y="2406969"/>
            <a:ext cx="2016034" cy="2016034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 rot="5400000">
            <a:off x="2155993" y="4970293"/>
            <a:ext cx="892239" cy="251227"/>
          </a:xfrm>
          <a:prstGeom prst="triangle">
            <a:avLst>
              <a:gd fmla="val 51068" name="adj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Forwarding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If the dest is found, send out that link!</a:t>
            </a:r>
          </a:p>
        </p:txBody>
      </p:sp>
      <p:sp>
        <p:nvSpPr>
          <p:cNvPr id="170" name="Shape 170"/>
          <p:cNvSpPr/>
          <p:nvPr/>
        </p:nvSpPr>
        <p:spPr>
          <a:xfrm rot="5400000">
            <a:off x="2454833" y="3555514"/>
            <a:ext cx="114961" cy="309583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Shape 171"/>
          <p:cNvCxnSpPr/>
          <p:nvPr/>
        </p:nvCxnSpPr>
        <p:spPr>
          <a:xfrm>
            <a:off x="4663440" y="3448594"/>
            <a:ext cx="0" cy="1368530"/>
          </a:xfrm>
          <a:prstGeom prst="straightConnector1">
            <a:avLst/>
          </a:prstGeom>
          <a:noFill/>
          <a:ln cap="flat" cmpd="sng" w="825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2" name="Shape 172"/>
          <p:cNvCxnSpPr/>
          <p:nvPr/>
        </p:nvCxnSpPr>
        <p:spPr>
          <a:xfrm>
            <a:off x="4663440" y="5181283"/>
            <a:ext cx="0" cy="1368530"/>
          </a:xfrm>
          <a:prstGeom prst="straightConnector1">
            <a:avLst/>
          </a:prstGeom>
          <a:noFill/>
          <a:ln cap="flat" cmpd="sng" w="825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3" name="Shape 173"/>
          <p:cNvCxnSpPr/>
          <p:nvPr/>
        </p:nvCxnSpPr>
        <p:spPr>
          <a:xfrm rot="10800000">
            <a:off x="4976950" y="5095906"/>
            <a:ext cx="1789610" cy="0"/>
          </a:xfrm>
          <a:prstGeom prst="straightConnector1">
            <a:avLst/>
          </a:prstGeom>
          <a:noFill/>
          <a:ln cap="flat" cmpd="sng" w="825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http://www.clker.com/cliparts/b/0/c/c/1343841796926375646Switch%20Final.svg.med.png"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96" y="4610921"/>
            <a:ext cx="1567312" cy="121493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4766456" y="2720840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281087" y="4173942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191496" y="5878428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graphicFrame>
        <p:nvGraphicFramePr>
          <p:cNvPr id="178" name="Shape 178"/>
          <p:cNvGraphicFramePr/>
          <p:nvPr/>
        </p:nvGraphicFramePr>
        <p:xfrm>
          <a:off x="2647542" y="29868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{F2FC277E-F0E5-4830-BBA2-E813B461308F}</a:tableStyleId>
              </a:tblPr>
              <a:tblGrid>
                <a:gridCol w="760575"/>
                <a:gridCol w="760575"/>
              </a:tblGrid>
              <a:tr h="33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SRC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DEST</a:t>
                      </a:r>
                    </a:p>
                  </a:txBody>
                  <a:tcPr marT="45725" marB="45725" marR="91450" marL="91450"/>
                </a:tc>
              </a:tr>
              <a:tr h="59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box.png" id="179" name="Shape 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4761" y="4754398"/>
            <a:ext cx="659903" cy="65990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2588919" y="2633881"/>
            <a:ext cx="1535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 Header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062679" y="4276507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82" name="Shape 182"/>
          <p:cNvCxnSpPr/>
          <p:nvPr/>
        </p:nvCxnSpPr>
        <p:spPr>
          <a:xfrm>
            <a:off x="3356533" y="4423003"/>
            <a:ext cx="1180589" cy="5703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Shape 183"/>
          <p:cNvCxnSpPr/>
          <p:nvPr/>
        </p:nvCxnSpPr>
        <p:spPr>
          <a:xfrm>
            <a:off x="4364550" y="3414986"/>
            <a:ext cx="549761" cy="14850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Shape 184"/>
          <p:cNvSpPr/>
          <p:nvPr/>
        </p:nvSpPr>
        <p:spPr>
          <a:xfrm>
            <a:off x="2348516" y="2406969"/>
            <a:ext cx="2016034" cy="2016034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 rot="5400000">
            <a:off x="2155993" y="4970293"/>
            <a:ext cx="892239" cy="251227"/>
          </a:xfrm>
          <a:prstGeom prst="triangle">
            <a:avLst>
              <a:gd fmla="val 51068" name="adj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Shape 186"/>
          <p:cNvCxnSpPr/>
          <p:nvPr/>
        </p:nvCxnSpPr>
        <p:spPr>
          <a:xfrm flipH="1">
            <a:off x="5362050" y="3728694"/>
            <a:ext cx="2244924" cy="12146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Shape 187"/>
          <p:cNvCxnSpPr/>
          <p:nvPr/>
        </p:nvCxnSpPr>
        <p:spPr>
          <a:xfrm flipH="1">
            <a:off x="4669952" y="2386569"/>
            <a:ext cx="1577797" cy="222435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Shape 188"/>
          <p:cNvSpPr/>
          <p:nvPr/>
        </p:nvSpPr>
        <p:spPr>
          <a:xfrm flipH="1">
            <a:off x="6247749" y="1044444"/>
            <a:ext cx="2718451" cy="268425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9" name="Shape 189"/>
          <p:cNvGraphicFramePr/>
          <p:nvPr/>
        </p:nvGraphicFramePr>
        <p:xfrm>
          <a:off x="6622694" y="1526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{D4C8A896-7B65-46D8-9C2F-9C3245F52AA2}</a:tableStyleId>
              </a:tblPr>
              <a:tblGrid>
                <a:gridCol w="686000"/>
                <a:gridCol w="1314675"/>
              </a:tblGrid>
              <a:tr h="525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OUTGOING</a:t>
                      </a:r>
                      <a:r>
                        <a:rPr lang="en-US" sz="1800"/>
                        <a:t> LINK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0" name="Shape 190"/>
          <p:cNvGraphicFramePr/>
          <p:nvPr/>
        </p:nvGraphicFramePr>
        <p:xfrm>
          <a:off x="6622694" y="1526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{D4C8A896-7B65-46D8-9C2F-9C3245F52AA2}</a:tableStyleId>
              </a:tblPr>
              <a:tblGrid>
                <a:gridCol w="686000"/>
                <a:gridCol w="1314675"/>
              </a:tblGrid>
              <a:tr h="525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OUTGOING</a:t>
                      </a:r>
                      <a:r>
                        <a:rPr lang="en-US" sz="1800"/>
                        <a:t> LINK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Forwarding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if the dest is not found?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Could drop, flood, etc.</a:t>
            </a:r>
          </a:p>
        </p:txBody>
      </p:sp>
      <p:sp>
        <p:nvSpPr>
          <p:cNvPr id="198" name="Shape 198"/>
          <p:cNvSpPr/>
          <p:nvPr/>
        </p:nvSpPr>
        <p:spPr>
          <a:xfrm rot="5400000">
            <a:off x="2454833" y="3555514"/>
            <a:ext cx="114961" cy="309583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Shape 199"/>
          <p:cNvCxnSpPr/>
          <p:nvPr/>
        </p:nvCxnSpPr>
        <p:spPr>
          <a:xfrm>
            <a:off x="4663440" y="3448594"/>
            <a:ext cx="0" cy="1368530"/>
          </a:xfrm>
          <a:prstGeom prst="straightConnector1">
            <a:avLst/>
          </a:prstGeom>
          <a:noFill/>
          <a:ln cap="flat" cmpd="sng" w="825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Shape 200"/>
          <p:cNvCxnSpPr/>
          <p:nvPr/>
        </p:nvCxnSpPr>
        <p:spPr>
          <a:xfrm>
            <a:off x="4663440" y="5181283"/>
            <a:ext cx="0" cy="1368530"/>
          </a:xfrm>
          <a:prstGeom prst="straightConnector1">
            <a:avLst/>
          </a:prstGeom>
          <a:noFill/>
          <a:ln cap="flat" cmpd="sng" w="825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1" name="Shape 201"/>
          <p:cNvCxnSpPr/>
          <p:nvPr/>
        </p:nvCxnSpPr>
        <p:spPr>
          <a:xfrm rot="10800000">
            <a:off x="4976950" y="5095906"/>
            <a:ext cx="1789610" cy="0"/>
          </a:xfrm>
          <a:prstGeom prst="straightConnector1">
            <a:avLst/>
          </a:prstGeom>
          <a:noFill/>
          <a:ln cap="flat" cmpd="sng" w="825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http://www.clker.com/cliparts/b/0/c/c/1343841796926375646Switch%20Final.svg.med.png"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96" y="4610921"/>
            <a:ext cx="1567312" cy="121493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4766456" y="2720840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6281087" y="4173942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191496" y="5878428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pic>
        <p:nvPicPr>
          <p:cNvPr descr="box.png"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4761" y="4754398"/>
            <a:ext cx="659903" cy="65990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2588919" y="2633881"/>
            <a:ext cx="1535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Packet Header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062679" y="4276507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3356533" y="4423003"/>
            <a:ext cx="1180589" cy="5703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Shape 210"/>
          <p:cNvCxnSpPr/>
          <p:nvPr/>
        </p:nvCxnSpPr>
        <p:spPr>
          <a:xfrm>
            <a:off x="4364550" y="3414986"/>
            <a:ext cx="549761" cy="14850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Shape 211"/>
          <p:cNvSpPr/>
          <p:nvPr/>
        </p:nvSpPr>
        <p:spPr>
          <a:xfrm>
            <a:off x="2348516" y="2406969"/>
            <a:ext cx="2016034" cy="2016034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 rot="5400000">
            <a:off x="2155993" y="4970293"/>
            <a:ext cx="892239" cy="251227"/>
          </a:xfrm>
          <a:prstGeom prst="triangle">
            <a:avLst>
              <a:gd fmla="val 51068" name="adj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Shape 213"/>
          <p:cNvGraphicFramePr/>
          <p:nvPr/>
        </p:nvGraphicFramePr>
        <p:xfrm>
          <a:off x="2588919" y="29868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{F2FC277E-F0E5-4830-BBA2-E813B461308F}</a:tableStyleId>
              </a:tblPr>
              <a:tblGrid>
                <a:gridCol w="662925"/>
                <a:gridCol w="940125"/>
              </a:tblGrid>
              <a:tr h="339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SRC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DEST</a:t>
                      </a:r>
                    </a:p>
                  </a:txBody>
                  <a:tcPr marT="45725" marB="45725" marR="91450" marL="91450"/>
                </a:tc>
              </a:tr>
              <a:tr h="59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i="0" lang="en-US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(ˆ(oo)ˆ)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ᄽὁȍ ̪őὀᄿ</a:t>
                      </a:r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214" name="Shape 214"/>
          <p:cNvCxnSpPr/>
          <p:nvPr/>
        </p:nvCxnSpPr>
        <p:spPr>
          <a:xfrm flipH="1">
            <a:off x="5362050" y="3728694"/>
            <a:ext cx="2244924" cy="12146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Shape 215"/>
          <p:cNvCxnSpPr/>
          <p:nvPr/>
        </p:nvCxnSpPr>
        <p:spPr>
          <a:xfrm flipH="1">
            <a:off x="4669952" y="2386569"/>
            <a:ext cx="1577797" cy="222435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Shape 216"/>
          <p:cNvSpPr/>
          <p:nvPr/>
        </p:nvSpPr>
        <p:spPr>
          <a:xfrm flipH="1">
            <a:off x="6247749" y="1044444"/>
            <a:ext cx="2718451" cy="268425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Shape 217"/>
          <p:cNvGraphicFramePr/>
          <p:nvPr/>
        </p:nvGraphicFramePr>
        <p:xfrm>
          <a:off x="6622694" y="1526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{D4C8A896-7B65-46D8-9C2F-9C3245F52AA2}</a:tableStyleId>
              </a:tblPr>
              <a:tblGrid>
                <a:gridCol w="686000"/>
                <a:gridCol w="1314675"/>
              </a:tblGrid>
              <a:tr h="525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OUTGOING</a:t>
                      </a:r>
                      <a:r>
                        <a:rPr lang="en-US" sz="1800"/>
                        <a:t> LINK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Recall…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makes a routing state valid?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b="0" i="1" lang="en-US" sz="2400" u="sng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every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destination: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If all paths to that destination have: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No dead-ends (except destination)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No loops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Then the state is valid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Spanning Trees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One way to solve loops: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a topology that doesn’t have any!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Spanning Tree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Used by Ethernet networks (L2)</a:t>
            </a:r>
          </a:p>
        </p:txBody>
      </p:sp>
      <p:pic>
        <p:nvPicPr>
          <p:cNvPr descr="http://www.clker.com/cliparts/b/0/c/c/1343841796926375646Switch%20Final.svg.med.png"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421" y="5717451"/>
            <a:ext cx="447579" cy="34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121" y="3982957"/>
            <a:ext cx="447579" cy="34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7510" y="4770215"/>
            <a:ext cx="447579" cy="34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234" name="Shape 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8295" y="3527082"/>
            <a:ext cx="602457" cy="60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235" name="Shape 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7244" y="5726187"/>
            <a:ext cx="602457" cy="60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236" name="Shape 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6720" y="6064400"/>
            <a:ext cx="602457" cy="60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237" name="Shape 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4063" y="4770215"/>
            <a:ext cx="602457" cy="602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238" name="Shape 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5912" y="3225853"/>
            <a:ext cx="602457" cy="602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Shape 239"/>
          <p:cNvCxnSpPr>
            <a:stCxn id="235" idx="3"/>
            <a:endCxn id="231" idx="1"/>
          </p:cNvCxnSpPr>
          <p:nvPr/>
        </p:nvCxnSpPr>
        <p:spPr>
          <a:xfrm flipH="1" rot="10800000">
            <a:off x="3479701" y="5890916"/>
            <a:ext cx="644700" cy="136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0" name="Shape 240"/>
          <p:cNvCxnSpPr>
            <a:stCxn id="231" idx="3"/>
            <a:endCxn id="236" idx="1"/>
          </p:cNvCxnSpPr>
          <p:nvPr/>
        </p:nvCxnSpPr>
        <p:spPr>
          <a:xfrm>
            <a:off x="4572000" y="5890926"/>
            <a:ext cx="644700" cy="474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1" name="Shape 241"/>
          <p:cNvCxnSpPr>
            <a:stCxn id="234" idx="3"/>
            <a:endCxn id="232" idx="1"/>
          </p:cNvCxnSpPr>
          <p:nvPr/>
        </p:nvCxnSpPr>
        <p:spPr>
          <a:xfrm>
            <a:off x="4120752" y="3828311"/>
            <a:ext cx="651300" cy="328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Shape 242"/>
          <p:cNvCxnSpPr>
            <a:stCxn id="232" idx="2"/>
            <a:endCxn id="231" idx="0"/>
          </p:cNvCxnSpPr>
          <p:nvPr/>
        </p:nvCxnSpPr>
        <p:spPr>
          <a:xfrm flipH="1">
            <a:off x="4348211" y="4329906"/>
            <a:ext cx="647700" cy="1387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Shape 243"/>
          <p:cNvCxnSpPr>
            <a:stCxn id="232" idx="3"/>
            <a:endCxn id="233" idx="1"/>
          </p:cNvCxnSpPr>
          <p:nvPr/>
        </p:nvCxnSpPr>
        <p:spPr>
          <a:xfrm>
            <a:off x="5219700" y="4156432"/>
            <a:ext cx="1147800" cy="787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4" name="Shape 244"/>
          <p:cNvCxnSpPr>
            <a:stCxn id="233" idx="3"/>
            <a:endCxn id="237" idx="1"/>
          </p:cNvCxnSpPr>
          <p:nvPr/>
        </p:nvCxnSpPr>
        <p:spPr>
          <a:xfrm>
            <a:off x="6815089" y="4943689"/>
            <a:ext cx="948900" cy="127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5" name="Shape 245"/>
          <p:cNvCxnSpPr>
            <a:stCxn id="233" idx="0"/>
          </p:cNvCxnSpPr>
          <p:nvPr/>
        </p:nvCxnSpPr>
        <p:spPr>
          <a:xfrm flipH="1" rot="10800000">
            <a:off x="6591300" y="3828215"/>
            <a:ext cx="734700" cy="942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Computer Icon | Vista Hardware Devices Iconset | Icons-Land" id="246" name="Shape 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7943" y="5780167"/>
            <a:ext cx="602457" cy="602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Shape 247"/>
          <p:cNvCxnSpPr>
            <a:stCxn id="233" idx="2"/>
            <a:endCxn id="246" idx="0"/>
          </p:cNvCxnSpPr>
          <p:nvPr/>
        </p:nvCxnSpPr>
        <p:spPr>
          <a:xfrm>
            <a:off x="6591300" y="5117164"/>
            <a:ext cx="517800" cy="66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clker.com/cliparts/b/0/c/c/1343841796926375646Switch%20Final.svg.med.png" id="252" name="Shape 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3057" y="5888772"/>
            <a:ext cx="612490" cy="474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Shape 253"/>
          <p:cNvCxnSpPr/>
          <p:nvPr/>
        </p:nvCxnSpPr>
        <p:spPr>
          <a:xfrm flipH="1" rot="10800000">
            <a:off x="6785650" y="4214885"/>
            <a:ext cx="978901" cy="44957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4" name="Shape 2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EF6C00"/>
              </a:buClr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Learning Switches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What if the dest is not found?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Flood!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 a spanning tree, this</a:t>
            </a:r>
            <a:b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won’t cause loops</a:t>
            </a:r>
          </a:p>
        </p:txBody>
      </p:sp>
      <p:graphicFrame>
        <p:nvGraphicFramePr>
          <p:cNvPr id="256" name="Shape 256"/>
          <p:cNvGraphicFramePr/>
          <p:nvPr/>
        </p:nvGraphicFramePr>
        <p:xfrm>
          <a:off x="6446309" y="1269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{D4C8A896-7B65-46D8-9C2F-9C3245F52AA2}</a:tableStyleId>
              </a:tblPr>
              <a:tblGrid>
                <a:gridCol w="686000"/>
                <a:gridCol w="1314675"/>
              </a:tblGrid>
              <a:tr h="525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OUTGOING</a:t>
                      </a:r>
                      <a:r>
                        <a:rPr lang="en-US" sz="1800"/>
                        <a:t> LINK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/>
                </a:tc>
              </a:tr>
              <a:tr h="300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http://www.clker.com/cliparts/b/0/c/c/1343841796926375646Switch%20Final.svg.med.png"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3057" y="4686969"/>
            <a:ext cx="612490" cy="47478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4303210" y="4960068"/>
            <a:ext cx="2455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446309" y="81915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pic>
        <p:nvPicPr>
          <p:cNvPr descr="http://www.clker.com/cliparts/b/0/c/c/1343841796926375646Switch%20Final.svg.med.png"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405" y="4664458"/>
            <a:ext cx="612490" cy="474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ker.com/cliparts/b/0/c/c/1343841796926375646Switch%20Final.svg.med.png"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8532" y="3618329"/>
            <a:ext cx="612490" cy="474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262" name="Shape 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7129" y="2693351"/>
            <a:ext cx="459999" cy="4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263" name="Shape 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6813" y="5896163"/>
            <a:ext cx="459999" cy="4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264" name="Shape 2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3759" y="5896163"/>
            <a:ext cx="459999" cy="45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Computer Icon | Vista Hardware Devices Iconset | Icons-Land" id="265" name="Shape 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4551" y="3984885"/>
            <a:ext cx="459999" cy="45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Shape 266"/>
          <p:cNvCxnSpPr>
            <a:stCxn id="261" idx="2"/>
            <a:endCxn id="257" idx="0"/>
          </p:cNvCxnSpPr>
          <p:nvPr/>
        </p:nvCxnSpPr>
        <p:spPr>
          <a:xfrm>
            <a:off x="4694777" y="4093111"/>
            <a:ext cx="4500" cy="594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Shape 267"/>
          <p:cNvCxnSpPr>
            <a:stCxn id="260" idx="1"/>
            <a:endCxn id="257" idx="3"/>
          </p:cNvCxnSpPr>
          <p:nvPr/>
        </p:nvCxnSpPr>
        <p:spPr>
          <a:xfrm flipH="1">
            <a:off x="5005505" y="4901849"/>
            <a:ext cx="1473900" cy="22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8" name="Shape 268"/>
          <p:cNvCxnSpPr>
            <a:stCxn id="262" idx="2"/>
            <a:endCxn id="261" idx="0"/>
          </p:cNvCxnSpPr>
          <p:nvPr/>
        </p:nvCxnSpPr>
        <p:spPr>
          <a:xfrm flipH="1">
            <a:off x="4694728" y="3153350"/>
            <a:ext cx="482400" cy="465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Shape 269"/>
          <p:cNvCxnSpPr>
            <a:stCxn id="257" idx="2"/>
            <a:endCxn id="252" idx="0"/>
          </p:cNvCxnSpPr>
          <p:nvPr/>
        </p:nvCxnSpPr>
        <p:spPr>
          <a:xfrm>
            <a:off x="4699302" y="5161751"/>
            <a:ext cx="0" cy="726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70" name="Shape 270"/>
          <p:cNvCxnSpPr>
            <a:stCxn id="264" idx="1"/>
            <a:endCxn id="252" idx="3"/>
          </p:cNvCxnSpPr>
          <p:nvPr/>
        </p:nvCxnSpPr>
        <p:spPr>
          <a:xfrm rot="10800000">
            <a:off x="5005659" y="6126162"/>
            <a:ext cx="4281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71" name="Shape 271"/>
          <p:cNvCxnSpPr>
            <a:stCxn id="263" idx="3"/>
            <a:endCxn id="252" idx="1"/>
          </p:cNvCxnSpPr>
          <p:nvPr/>
        </p:nvCxnSpPr>
        <p:spPr>
          <a:xfrm>
            <a:off x="4086812" y="6126162"/>
            <a:ext cx="3063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72" name="Shape 272"/>
          <p:cNvCxnSpPr>
            <a:stCxn id="260" idx="2"/>
          </p:cNvCxnSpPr>
          <p:nvPr/>
        </p:nvCxnSpPr>
        <p:spPr>
          <a:xfrm>
            <a:off x="6785650" y="5139240"/>
            <a:ext cx="978900" cy="42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273" name="Shape 273"/>
          <p:cNvGraphicFramePr/>
          <p:nvPr/>
        </p:nvGraphicFramePr>
        <p:xfrm>
          <a:off x="1673797" y="39061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{F2FC277E-F0E5-4830-BBA2-E813B461308F}</a:tableStyleId>
              </a:tblPr>
              <a:tblGrid>
                <a:gridCol w="746200"/>
                <a:gridCol w="1058200"/>
              </a:tblGrid>
              <a:tr h="289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SRC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DEST</a:t>
                      </a:r>
                    </a:p>
                  </a:txBody>
                  <a:tcPr marT="45725" marB="45725" marR="91450" marL="91450"/>
                </a:tc>
              </a:tr>
              <a:tr h="40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i="0"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(ˆ(oo)ˆ)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lang="en-US" sz="1400"/>
                        <a:t>ᄽὁȍ ̪őὀᄿ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pSp>
        <p:nvGrpSpPr>
          <p:cNvPr id="274" name="Shape 274"/>
          <p:cNvGrpSpPr/>
          <p:nvPr/>
        </p:nvGrpSpPr>
        <p:grpSpPr>
          <a:xfrm>
            <a:off x="7429331" y="5332640"/>
            <a:ext cx="1130438" cy="798553"/>
            <a:chOff x="7429331" y="5332640"/>
            <a:chExt cx="1130438" cy="798553"/>
          </a:xfrm>
        </p:grpSpPr>
        <p:pic>
          <p:nvPicPr>
            <p:cNvPr descr="Computer Icon | Vista Hardware Devices Iconset | Icons-Land" id="275" name="Shape 2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64551" y="5332640"/>
              <a:ext cx="459999" cy="459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Shape 276"/>
            <p:cNvSpPr/>
            <p:nvPr/>
          </p:nvSpPr>
          <p:spPr>
            <a:xfrm>
              <a:off x="7429331" y="5792639"/>
              <a:ext cx="113043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ᄽὁȍ ̪őὀᄿ</a:t>
              </a:r>
            </a:p>
          </p:txBody>
        </p:sp>
      </p:grpSp>
      <p:sp>
        <p:nvSpPr>
          <p:cNvPr id="277" name="Shape 277"/>
          <p:cNvSpPr txBox="1"/>
          <p:nvPr/>
        </p:nvSpPr>
        <p:spPr>
          <a:xfrm>
            <a:off x="4018100" y="455502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4DB6A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140900" y="4567169"/>
            <a:ext cx="2727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4DB6AC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676021" y="422635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4DB6AC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4694777" y="533993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4DB6AC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pic>
        <p:nvPicPr>
          <p:cNvPr descr="box.png" id="281" name="Shape 2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5647" y="4781068"/>
            <a:ext cx="202499" cy="20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282" name="Shape 2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1918" y="4795996"/>
            <a:ext cx="202499" cy="20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283" name="Shape 2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5647" y="4783454"/>
            <a:ext cx="202499" cy="20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284" name="Shape 2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4987" y="4757569"/>
            <a:ext cx="202499" cy="20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285" name="Shape 2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4987" y="4761363"/>
            <a:ext cx="202499" cy="20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286" name="Shape 2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8052" y="5990286"/>
            <a:ext cx="202499" cy="20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287" name="Shape 2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5646" y="5984098"/>
            <a:ext cx="202499" cy="20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288" name="Shape 2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8052" y="3688613"/>
            <a:ext cx="202499" cy="202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x="8247374" y="5139241"/>
            <a:ext cx="786100" cy="510480"/>
          </a:xfrm>
          <a:prstGeom prst="wedgeRectCallout">
            <a:avLst>
              <a:gd fmla="val -52337" name="adj1"/>
              <a:gd fmla="val 86739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Wilbur’s in trouble!</a:t>
            </a:r>
          </a:p>
        </p:txBody>
      </p:sp>
      <p:sp>
        <p:nvSpPr>
          <p:cNvPr id="290" name="Shape 290"/>
          <p:cNvSpPr/>
          <p:nvPr/>
        </p:nvSpPr>
        <p:spPr>
          <a:xfrm>
            <a:off x="8110220" y="3555520"/>
            <a:ext cx="786100" cy="314365"/>
          </a:xfrm>
          <a:prstGeom prst="wedgeRectCallout">
            <a:avLst>
              <a:gd fmla="val -52337" name="adj1"/>
              <a:gd fmla="val 86739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 don’t care</a:t>
            </a:r>
          </a:p>
        </p:txBody>
      </p:sp>
      <p:sp>
        <p:nvSpPr>
          <p:cNvPr id="291" name="Shape 291"/>
          <p:cNvSpPr/>
          <p:nvPr/>
        </p:nvSpPr>
        <p:spPr>
          <a:xfrm>
            <a:off x="5427948" y="2232258"/>
            <a:ext cx="786100" cy="314365"/>
          </a:xfrm>
          <a:prstGeom prst="wedgeRectCallout">
            <a:avLst>
              <a:gd fmla="val -52337" name="adj1"/>
              <a:gd fmla="val 86739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 don’t care</a:t>
            </a:r>
          </a:p>
        </p:txBody>
      </p:sp>
      <p:sp>
        <p:nvSpPr>
          <p:cNvPr id="292" name="Shape 292"/>
          <p:cNvSpPr/>
          <p:nvPr/>
        </p:nvSpPr>
        <p:spPr>
          <a:xfrm>
            <a:off x="6014197" y="5574407"/>
            <a:ext cx="786100" cy="314365"/>
          </a:xfrm>
          <a:prstGeom prst="wedgeRectCallout">
            <a:avLst>
              <a:gd fmla="val -52337" name="adj1"/>
              <a:gd fmla="val 86739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 don’t care</a:t>
            </a:r>
          </a:p>
        </p:txBody>
      </p:sp>
      <p:sp>
        <p:nvSpPr>
          <p:cNvPr id="293" name="Shape 293"/>
          <p:cNvSpPr/>
          <p:nvPr/>
        </p:nvSpPr>
        <p:spPr>
          <a:xfrm>
            <a:off x="2777531" y="5562640"/>
            <a:ext cx="786100" cy="314365"/>
          </a:xfrm>
          <a:prstGeom prst="wedgeRectCallout">
            <a:avLst>
              <a:gd fmla="val 57926" name="adj1"/>
              <a:gd fmla="val 95829" name="adj2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2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 don’t care</a:t>
            </a:r>
          </a:p>
        </p:txBody>
      </p:sp>
      <p:cxnSp>
        <p:nvCxnSpPr>
          <p:cNvPr id="294" name="Shape 294"/>
          <p:cNvCxnSpPr/>
          <p:nvPr/>
        </p:nvCxnSpPr>
        <p:spPr>
          <a:xfrm flipH="1" rot="10800000">
            <a:off x="3529870" y="4924360"/>
            <a:ext cx="863187" cy="1076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295" name="Shape 295"/>
          <p:cNvGrpSpPr/>
          <p:nvPr/>
        </p:nvGrpSpPr>
        <p:grpSpPr>
          <a:xfrm>
            <a:off x="1691539" y="4794595"/>
            <a:ext cx="906017" cy="841584"/>
            <a:chOff x="2777531" y="4706501"/>
            <a:chExt cx="906017" cy="841584"/>
          </a:xfrm>
        </p:grpSpPr>
        <p:pic>
          <p:nvPicPr>
            <p:cNvPr descr="Computer Icon | Vista Hardware Devices Iconset | Icons-Land" id="296" name="Shape 2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83001" y="4706501"/>
              <a:ext cx="459999" cy="459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2777531" y="5178753"/>
              <a:ext cx="9060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(ˆ(oo)ˆ)</a:t>
              </a:r>
            </a:p>
          </p:txBody>
        </p:sp>
      </p:grpSp>
      <p:pic>
        <p:nvPicPr>
          <p:cNvPr descr="http://www.clker.com/cliparts/b/0/c/c/1343841796926375646Switch%20Final.svg.med.png"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7380" y="4794595"/>
            <a:ext cx="612490" cy="474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Shape 299"/>
          <p:cNvCxnSpPr>
            <a:stCxn id="296" idx="3"/>
            <a:endCxn id="298" idx="1"/>
          </p:cNvCxnSpPr>
          <p:nvPr/>
        </p:nvCxnSpPr>
        <p:spPr>
          <a:xfrm>
            <a:off x="2357008" y="5024595"/>
            <a:ext cx="560400" cy="7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0" name="Shape 300"/>
          <p:cNvSpPr/>
          <p:nvPr/>
        </p:nvSpPr>
        <p:spPr>
          <a:xfrm rot="5400000">
            <a:off x="2474101" y="4971058"/>
            <a:ext cx="380275" cy="107074"/>
          </a:xfrm>
          <a:prstGeom prst="triangle">
            <a:avLst>
              <a:gd fmla="val 51068" name="adj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 rot="5400000">
            <a:off x="3704359" y="4924636"/>
            <a:ext cx="380275" cy="107074"/>
          </a:xfrm>
          <a:prstGeom prst="triangle">
            <a:avLst>
              <a:gd fmla="val 51068" name="adj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ropi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