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95" r:id="rId4"/>
    <p:sldId id="296" r:id="rId5"/>
    <p:sldId id="297" r:id="rId6"/>
    <p:sldId id="298" r:id="rId7"/>
    <p:sldId id="294" r:id="rId8"/>
    <p:sldId id="299" r:id="rId9"/>
    <p:sldId id="300" r:id="rId10"/>
    <p:sldId id="306" r:id="rId11"/>
    <p:sldId id="307" r:id="rId12"/>
    <p:sldId id="303" r:id="rId13"/>
    <p:sldId id="308" r:id="rId14"/>
    <p:sldId id="309" r:id="rId15"/>
    <p:sldId id="259" r:id="rId16"/>
    <p:sldId id="310" r:id="rId17"/>
    <p:sldId id="314" r:id="rId18"/>
    <p:sldId id="315" r:id="rId19"/>
    <p:sldId id="316" r:id="rId20"/>
    <p:sldId id="317" r:id="rId21"/>
    <p:sldId id="323" r:id="rId22"/>
    <p:sldId id="324" r:id="rId23"/>
    <p:sldId id="319" r:id="rId24"/>
    <p:sldId id="320" r:id="rId25"/>
    <p:sldId id="32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6C00"/>
    <a:srgbClr val="AA1717"/>
    <a:srgbClr val="E55D28"/>
    <a:srgbClr val="F3DCBA"/>
    <a:srgbClr val="B3A77D"/>
    <a:srgbClr val="695D46"/>
    <a:srgbClr val="4DB6AC"/>
    <a:srgbClr val="000000"/>
    <a:srgbClr val="C42C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4" autoAdjust="0"/>
    <p:restoredTop sz="89660" autoAdjust="0"/>
  </p:normalViewPr>
  <p:slideViewPr>
    <p:cSldViewPr snapToGrid="0" snapToObjects="1">
      <p:cViewPr varScale="1">
        <p:scale>
          <a:sx n="77" d="100"/>
          <a:sy n="77" d="100"/>
        </p:scale>
        <p:origin x="145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-380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75D8F-F2C6-2C4F-B383-FE4BF4C10A97}" type="datetime1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AE5C0-C7D8-6847-954E-397D12A4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31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14A71-7442-3C4E-A435-2BC44299A0C8}" type="datetime1">
              <a:rPr lang="en-US" smtClean="0"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15BD-7F48-1A45-88E2-CD63D7EDA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1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Pig</a:t>
            </a:r>
            <a:r>
              <a:rPr lang="en-US" baseline="0" dirty="0"/>
              <a:t> and spider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47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5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SPT</a:t>
            </a:r>
            <a:r>
              <a:rPr lang="en-US" baseline="0" dirty="0" smtClean="0"/>
              <a:t> protocol later, first talk about learning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90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E830CF-4424-4147-A34E-D9551AA4A0C3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Inner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if statement is used to prevent routers from being “locally stupid” and causing a back-and-forth loop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991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Tie: if I get 2</a:t>
            </a:r>
            <a:r>
              <a:rPr lang="en-US" baseline="0" dirty="0" smtClean="0"/>
              <a:t> messages with the same root and distance, one from router 3, the other one from router 4</a:t>
            </a:r>
          </a:p>
          <a:p>
            <a:r>
              <a:rPr lang="en-US" baseline="0" dirty="0" smtClean="0"/>
              <a:t>	-I choose the message/route given by router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79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90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what if there was a link between router 2</a:t>
            </a:r>
            <a:r>
              <a:rPr lang="en-US" baseline="0" dirty="0" smtClean="0"/>
              <a:t> and 3?</a:t>
            </a:r>
          </a:p>
          <a:p>
            <a:r>
              <a:rPr lang="en-US" baseline="0" dirty="0" smtClean="0"/>
              <a:t>	-Router 2 links to router 3 instead of router 5 (due to tiebreaker)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59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what if there was a link between router 2</a:t>
            </a:r>
            <a:r>
              <a:rPr lang="en-US" baseline="0" dirty="0" smtClean="0"/>
              <a:t> and 3?</a:t>
            </a:r>
          </a:p>
          <a:p>
            <a:r>
              <a:rPr lang="en-US" baseline="0" dirty="0" smtClean="0"/>
              <a:t>	-Router 2 links to router 3 instead of router 5 (due to tiebreaker)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91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8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5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5794"/>
            <a:ext cx="7772400" cy="994656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4038" y="3615266"/>
            <a:ext cx="5813188" cy="527589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CS 168 – Fall 2016 – Section 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7093-1BEB-5947-9E07-61D3EBE8911A}" type="datetime1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4963872"/>
            <a:ext cx="82296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984939"/>
            <a:ext cx="82296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57200" y="2137339"/>
            <a:ext cx="8229600" cy="0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57200" y="4807943"/>
            <a:ext cx="8229600" cy="0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081214" y="3879061"/>
            <a:ext cx="582824" cy="0"/>
          </a:xfrm>
          <a:prstGeom prst="line">
            <a:avLst/>
          </a:prstGeom>
          <a:ln w="127000" cmpd="sng">
            <a:solidFill>
              <a:schemeClr val="accent3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480987" y="3870454"/>
            <a:ext cx="582824" cy="0"/>
          </a:xfrm>
          <a:prstGeom prst="line">
            <a:avLst/>
          </a:prstGeom>
          <a:ln w="127000" cmpd="sng">
            <a:solidFill>
              <a:schemeClr val="accent3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1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5A2E-E0D2-C042-B2D5-4E9815B5BF1D}" type="datetime1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0D31-C5D6-F542-A882-6398D64DCC0C}" type="datetime1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1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3FE0-D495-2A4B-B519-2D5543C39631}" type="datetime1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25153"/>
            <a:ext cx="91440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32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Autofit/>
          </a:bodyPr>
          <a:lstStyle>
            <a:lvl1pPr marL="0" indent="0" algn="ctr">
              <a:buNone/>
              <a:defRPr sz="12000" b="1">
                <a:solidFill>
                  <a:schemeClr val="accent2"/>
                </a:solidFill>
                <a:latin typeface="PT Sans Narrow"/>
                <a:cs typeface="PT Sans Narrow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Big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F4BC-9A7F-2545-8BED-49BB6981D50F}" type="datetime1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4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35D8-2255-054B-9A50-8781887FA3EE}" type="datetime1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3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B5C0-612A-D545-9C1C-D222B12DB2D0}" type="datetime1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6A56-3099-5842-9EF7-AAEDCA50CFE5}" type="datetime1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3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880F-021C-1D41-9C80-1D8B2BC2EF3F}" type="datetime1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2D1-3661-2848-AF2A-1DC79D7B3521}" type="datetime1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0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D9B2-9044-7945-8F0A-42D47F54DEB7}" type="datetime1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E6A2B-20B0-7F4E-8D06-140750EE6923}" type="datetime1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2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EF6C00"/>
          </a:solidFill>
          <a:latin typeface="PT Sans Narrow"/>
          <a:ea typeface="+mj-ea"/>
          <a:cs typeface="PT Sans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695D46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All </a:t>
            </a:r>
            <a:r>
              <a:rPr lang="en-US" sz="5400"/>
              <a:t>About Routing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168 – </a:t>
            </a:r>
            <a:r>
              <a:rPr lang="en-US"/>
              <a:t>Fall </a:t>
            </a:r>
            <a:r>
              <a:rPr lang="en-US" smtClean="0"/>
              <a:t>2017 </a:t>
            </a:r>
            <a:r>
              <a:rPr lang="en-US" dirty="0"/>
              <a:t>– Section 3</a:t>
            </a:r>
          </a:p>
        </p:txBody>
      </p:sp>
    </p:spTree>
    <p:extLst>
      <p:ext uri="{BB962C8B-B14F-4D97-AF65-F5344CB8AC3E}">
        <p14:creationId xmlns:p14="http://schemas.microsoft.com/office/powerpoint/2010/main" val="10088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>
            <a:stCxn id="39" idx="0"/>
            <a:endCxn id="46" idx="1"/>
          </p:cNvCxnSpPr>
          <p:nvPr/>
        </p:nvCxnSpPr>
        <p:spPr>
          <a:xfrm flipV="1">
            <a:off x="6785650" y="4214885"/>
            <a:ext cx="978901" cy="4495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</a:t>
            </a:r>
            <a:r>
              <a:rPr lang="en-US" dirty="0" err="1"/>
              <a:t>dest</a:t>
            </a:r>
            <a:r>
              <a:rPr lang="en-US" dirty="0"/>
              <a:t> is not found?</a:t>
            </a:r>
          </a:p>
          <a:p>
            <a:pPr lvl="1"/>
            <a:r>
              <a:rPr lang="en-US" dirty="0"/>
              <a:t>Flood!</a:t>
            </a:r>
          </a:p>
          <a:p>
            <a:pPr lvl="2"/>
            <a:r>
              <a:rPr lang="en-US" dirty="0"/>
              <a:t>In a spanning tree, this</a:t>
            </a:r>
            <a:br>
              <a:rPr lang="en-US" dirty="0"/>
            </a:br>
            <a:r>
              <a:rPr lang="en-US" dirty="0"/>
              <a:t>won’t cause loops</a:t>
            </a:r>
          </a:p>
          <a:p>
            <a:r>
              <a:rPr lang="en-US" dirty="0"/>
              <a:t>We also learn where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src</a:t>
            </a:r>
            <a:r>
              <a:rPr lang="en-US" dirty="0"/>
              <a:t> is!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46309" y="1269650"/>
          <a:ext cx="2000682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6011">
                  <a:extLst>
                    <a:ext uri="{9D8B030D-6E8A-4147-A177-3AD203B41FA5}">
                      <a16:colId xmlns="" xmlns:a16="http://schemas.microsoft.com/office/drawing/2014/main" val="438799191"/>
                    </a:ext>
                  </a:extLst>
                </a:gridCol>
                <a:gridCol w="1314671">
                  <a:extLst>
                    <a:ext uri="{9D8B030D-6E8A-4147-A177-3AD203B41FA5}">
                      <a16:colId xmlns="" xmlns:a16="http://schemas.microsoft.com/office/drawing/2014/main" val="3393625823"/>
                    </a:ext>
                  </a:extLst>
                </a:gridCol>
              </a:tblGrid>
              <a:tr h="525139">
                <a:tc>
                  <a:txBody>
                    <a:bodyPr/>
                    <a:lstStyle/>
                    <a:p>
                      <a:r>
                        <a:rPr lang="en-US" dirty="0"/>
                        <a:t>DEST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OUTGOING</a:t>
                      </a:r>
                      <a:r>
                        <a:rPr lang="en-US" baseline="0" dirty="0"/>
                        <a:t> LINK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2281635"/>
                  </a:ext>
                </a:extLst>
              </a:tr>
              <a:tr h="30007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0764672"/>
                  </a:ext>
                </a:extLst>
              </a:tr>
              <a:tr h="300079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1360366"/>
                  </a:ext>
                </a:extLst>
              </a:tr>
              <a:tr h="300079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217204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>
            <a:stCxn id="58" idx="3"/>
            <a:endCxn id="15364" idx="1"/>
          </p:cNvCxnSpPr>
          <p:nvPr/>
        </p:nvCxnSpPr>
        <p:spPr>
          <a:xfrm flipV="1">
            <a:off x="3529870" y="4924360"/>
            <a:ext cx="863187" cy="1076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384" name="Group 15383"/>
          <p:cNvGrpSpPr/>
          <p:nvPr/>
        </p:nvGrpSpPr>
        <p:grpSpPr>
          <a:xfrm>
            <a:off x="4303210" y="4686969"/>
            <a:ext cx="702337" cy="673209"/>
            <a:chOff x="4303210" y="4686969"/>
            <a:chExt cx="702337" cy="673209"/>
          </a:xfrm>
        </p:grpSpPr>
        <p:grpSp>
          <p:nvGrpSpPr>
            <p:cNvPr id="15375" name="Group 15374"/>
            <p:cNvGrpSpPr/>
            <p:nvPr/>
          </p:nvGrpSpPr>
          <p:grpSpPr>
            <a:xfrm>
              <a:off x="4393057" y="4686969"/>
              <a:ext cx="612490" cy="474782"/>
              <a:chOff x="4421608" y="4706501"/>
              <a:chExt cx="612490" cy="474782"/>
            </a:xfrm>
          </p:grpSpPr>
          <p:pic>
            <p:nvPicPr>
              <p:cNvPr id="15364" name="Picture 4" descr="http://www.clker.com/cliparts/b/0/c/c/1343841796926375646Switch%20Final.svg.med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1608" y="4706501"/>
                <a:ext cx="612490" cy="474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32" descr="box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198" y="4800600"/>
                <a:ext cx="202499" cy="202499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4303210" y="4960068"/>
              <a:ext cx="245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695D46"/>
                  </a:solidFill>
                </a:rPr>
                <a:t>A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446309" y="8191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</a:t>
            </a:r>
          </a:p>
        </p:txBody>
      </p:sp>
      <p:pic>
        <p:nvPicPr>
          <p:cNvPr id="39" name="Picture 4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05" y="4664458"/>
            <a:ext cx="612490" cy="47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057" y="5888772"/>
            <a:ext cx="612490" cy="47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532" y="3618329"/>
            <a:ext cx="612490" cy="47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Computer Icon | Vista Hardware Devices Iconset | Icons-Lan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129" y="2693351"/>
            <a:ext cx="459999" cy="459999"/>
          </a:xfrm>
          <a:prstGeom prst="rect">
            <a:avLst/>
          </a:prstGeom>
        </p:spPr>
      </p:pic>
      <p:pic>
        <p:nvPicPr>
          <p:cNvPr id="44" name="Picture 43" descr="Computer Icon | Vista Hardware Devices Iconset | Icons-Lan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813" y="5896163"/>
            <a:ext cx="459999" cy="459999"/>
          </a:xfrm>
          <a:prstGeom prst="rect">
            <a:avLst/>
          </a:prstGeom>
        </p:spPr>
      </p:pic>
      <p:pic>
        <p:nvPicPr>
          <p:cNvPr id="45" name="Picture 44" descr="Computer Icon | Vista Hardware Devices Iconset | Icons-Lan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759" y="5896163"/>
            <a:ext cx="459999" cy="459999"/>
          </a:xfrm>
          <a:prstGeom prst="rect">
            <a:avLst/>
          </a:prstGeom>
        </p:spPr>
      </p:pic>
      <p:pic>
        <p:nvPicPr>
          <p:cNvPr id="46" name="Picture 45" descr="Computer Icon | Vista Hardware Devices Iconset | Icons-Lan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551" y="3984885"/>
            <a:ext cx="459999" cy="459999"/>
          </a:xfrm>
          <a:prstGeom prst="rect">
            <a:avLst/>
          </a:prstGeom>
        </p:spPr>
      </p:pic>
      <p:cxnSp>
        <p:nvCxnSpPr>
          <p:cNvPr id="21" name="Straight Connector 20"/>
          <p:cNvCxnSpPr>
            <a:stCxn id="42" idx="2"/>
            <a:endCxn id="15364" idx="0"/>
          </p:cNvCxnSpPr>
          <p:nvPr/>
        </p:nvCxnSpPr>
        <p:spPr>
          <a:xfrm>
            <a:off x="4694777" y="4093111"/>
            <a:ext cx="4525" cy="59385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1"/>
            <a:endCxn id="15364" idx="3"/>
          </p:cNvCxnSpPr>
          <p:nvPr/>
        </p:nvCxnSpPr>
        <p:spPr>
          <a:xfrm flipH="1">
            <a:off x="5005547" y="4901849"/>
            <a:ext cx="1473858" cy="2251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2"/>
            <a:endCxn id="42" idx="0"/>
          </p:cNvCxnSpPr>
          <p:nvPr/>
        </p:nvCxnSpPr>
        <p:spPr>
          <a:xfrm flipH="1">
            <a:off x="4694777" y="3153350"/>
            <a:ext cx="482352" cy="46497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5364" idx="2"/>
            <a:endCxn id="40" idx="0"/>
          </p:cNvCxnSpPr>
          <p:nvPr/>
        </p:nvCxnSpPr>
        <p:spPr>
          <a:xfrm>
            <a:off x="4699302" y="5161751"/>
            <a:ext cx="0" cy="72702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5" idx="1"/>
            <a:endCxn id="40" idx="3"/>
          </p:cNvCxnSpPr>
          <p:nvPr/>
        </p:nvCxnSpPr>
        <p:spPr>
          <a:xfrm flipH="1">
            <a:off x="5005547" y="6126163"/>
            <a:ext cx="42821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4" idx="3"/>
            <a:endCxn id="40" idx="1"/>
          </p:cNvCxnSpPr>
          <p:nvPr/>
        </p:nvCxnSpPr>
        <p:spPr>
          <a:xfrm>
            <a:off x="4086812" y="6126163"/>
            <a:ext cx="306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9" idx="2"/>
            <a:endCxn id="47" idx="1"/>
          </p:cNvCxnSpPr>
          <p:nvPr/>
        </p:nvCxnSpPr>
        <p:spPr>
          <a:xfrm>
            <a:off x="6785650" y="5139240"/>
            <a:ext cx="978901" cy="423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1673797" y="3906145"/>
          <a:ext cx="1804384" cy="769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195">
                  <a:extLst>
                    <a:ext uri="{9D8B030D-6E8A-4147-A177-3AD203B41FA5}">
                      <a16:colId xmlns="" xmlns:a16="http://schemas.microsoft.com/office/drawing/2014/main" val="1587843755"/>
                    </a:ext>
                  </a:extLst>
                </a:gridCol>
                <a:gridCol w="1058189">
                  <a:extLst>
                    <a:ext uri="{9D8B030D-6E8A-4147-A177-3AD203B41FA5}">
                      <a16:colId xmlns="" xmlns:a16="http://schemas.microsoft.com/office/drawing/2014/main" val="2783540461"/>
                    </a:ext>
                  </a:extLst>
                </a:gridCol>
              </a:tblGrid>
              <a:tr h="289457">
                <a:tc>
                  <a:txBody>
                    <a:bodyPr/>
                    <a:lstStyle/>
                    <a:p>
                      <a:r>
                        <a:rPr lang="en-US" dirty="0"/>
                        <a:t>SRC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6106964"/>
                  </a:ext>
                </a:extLst>
              </a:tr>
              <a:tr h="403704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(ˆ(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oo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)ˆ)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altLang="ii-CN" sz="1400" baseline="0" dirty="0">
                          <a:effectLst/>
                        </a:rPr>
                        <a:t> </a:t>
                      </a:r>
                      <a:r>
                        <a:rPr lang="en-US" altLang="ko-KR" sz="1400" dirty="0">
                          <a:effectLst/>
                        </a:rPr>
                        <a:t>ᄽ</a:t>
                      </a:r>
                      <a:r>
                        <a:rPr lang="el-GR" altLang="ii-CN" sz="1400" dirty="0">
                          <a:effectLst/>
                        </a:rPr>
                        <a:t>ὁ</a:t>
                      </a:r>
                      <a:r>
                        <a:rPr lang="en-US" altLang="ii-CN" sz="1400" dirty="0">
                          <a:effectLst/>
                        </a:rPr>
                        <a:t>ȍ ̪ő</a:t>
                      </a:r>
                      <a:r>
                        <a:rPr lang="el-GR" altLang="ii-CN" sz="1400" dirty="0">
                          <a:effectLst/>
                        </a:rPr>
                        <a:t>ὀ</a:t>
                      </a:r>
                      <a:r>
                        <a:rPr lang="en-US" altLang="ko-KR" sz="1400" dirty="0">
                          <a:effectLst/>
                        </a:rPr>
                        <a:t>ᄿ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52704737"/>
                  </a:ext>
                </a:extLst>
              </a:tr>
            </a:tbl>
          </a:graphicData>
        </a:graphic>
      </p:graphicFrame>
      <p:grpSp>
        <p:nvGrpSpPr>
          <p:cNvPr id="15382" name="Group 15381"/>
          <p:cNvGrpSpPr/>
          <p:nvPr/>
        </p:nvGrpSpPr>
        <p:grpSpPr>
          <a:xfrm>
            <a:off x="7429331" y="5332640"/>
            <a:ext cx="1130438" cy="798553"/>
            <a:chOff x="7429331" y="5332640"/>
            <a:chExt cx="1130438" cy="798553"/>
          </a:xfrm>
        </p:grpSpPr>
        <p:pic>
          <p:nvPicPr>
            <p:cNvPr id="47" name="Picture 46" descr="Computer Icon | Vista Hardware Devices Iconset | Icons-Land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4551" y="5332640"/>
              <a:ext cx="459999" cy="459999"/>
            </a:xfrm>
            <a:prstGeom prst="rect">
              <a:avLst/>
            </a:prstGeom>
          </p:spPr>
        </p:pic>
        <p:sp>
          <p:nvSpPr>
            <p:cNvPr id="89" name="Rectangle 88"/>
            <p:cNvSpPr/>
            <p:nvPr/>
          </p:nvSpPr>
          <p:spPr>
            <a:xfrm>
              <a:off x="7429331" y="5792639"/>
              <a:ext cx="1130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ii-CN" sz="1600" b="1" dirty="0">
                  <a:solidFill>
                    <a:srgbClr val="000000"/>
                  </a:solidFill>
                </a:rPr>
                <a:t> </a:t>
              </a:r>
              <a:r>
                <a:rPr lang="en-US" altLang="ko-KR" sz="1600" b="1" dirty="0">
                  <a:solidFill>
                    <a:srgbClr val="000000"/>
                  </a:solidFill>
                </a:rPr>
                <a:t>ᄽ</a:t>
              </a:r>
              <a:r>
                <a:rPr lang="el-GR" altLang="ii-CN" sz="1600" b="1" dirty="0">
                  <a:solidFill>
                    <a:srgbClr val="000000"/>
                  </a:solidFill>
                </a:rPr>
                <a:t>ὁ</a:t>
              </a:r>
              <a:r>
                <a:rPr lang="en-US" altLang="ii-CN" sz="1600" b="1" dirty="0">
                  <a:solidFill>
                    <a:srgbClr val="000000"/>
                  </a:solidFill>
                </a:rPr>
                <a:t>ȍ ̪ő</a:t>
              </a:r>
              <a:r>
                <a:rPr lang="el-GR" altLang="ii-CN" sz="1600" b="1" dirty="0">
                  <a:solidFill>
                    <a:srgbClr val="000000"/>
                  </a:solidFill>
                </a:rPr>
                <a:t>ὀ</a:t>
              </a:r>
              <a:r>
                <a:rPr lang="en-US" altLang="ko-KR" sz="1600" b="1" dirty="0">
                  <a:solidFill>
                    <a:srgbClr val="000000"/>
                  </a:solidFill>
                </a:rPr>
                <a:t>ᄿ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5385" name="TextBox 15384"/>
          <p:cNvSpPr txBox="1"/>
          <p:nvPr/>
        </p:nvSpPr>
        <p:spPr>
          <a:xfrm>
            <a:off x="4018100" y="455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DB6AC"/>
                </a:solidFill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140900" y="4567169"/>
            <a:ext cx="27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DB6AC"/>
                </a:solidFill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676021" y="42263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DB6AC"/>
                </a:solidFill>
              </a:rPr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694777" y="5339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DB6AC"/>
                </a:solidFill>
              </a:rPr>
              <a:t>4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53313"/>
              </p:ext>
            </p:extLst>
          </p:nvPr>
        </p:nvGraphicFramePr>
        <p:xfrm>
          <a:off x="6446309" y="1269650"/>
          <a:ext cx="2000682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6011">
                  <a:extLst>
                    <a:ext uri="{9D8B030D-6E8A-4147-A177-3AD203B41FA5}">
                      <a16:colId xmlns="" xmlns:a16="http://schemas.microsoft.com/office/drawing/2014/main" val="438799191"/>
                    </a:ext>
                  </a:extLst>
                </a:gridCol>
                <a:gridCol w="1314671">
                  <a:extLst>
                    <a:ext uri="{9D8B030D-6E8A-4147-A177-3AD203B41FA5}">
                      <a16:colId xmlns="" xmlns:a16="http://schemas.microsoft.com/office/drawing/2014/main" val="3393625823"/>
                    </a:ext>
                  </a:extLst>
                </a:gridCol>
              </a:tblGrid>
              <a:tr h="525139">
                <a:tc>
                  <a:txBody>
                    <a:bodyPr/>
                    <a:lstStyle/>
                    <a:p>
                      <a:r>
                        <a:rPr lang="en-US" dirty="0"/>
                        <a:t>DEST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OUTGOING</a:t>
                      </a:r>
                      <a:r>
                        <a:rPr lang="en-US" baseline="0" dirty="0"/>
                        <a:t> LINK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2281635"/>
                  </a:ext>
                </a:extLst>
              </a:tr>
              <a:tr h="300079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1360366"/>
                  </a:ext>
                </a:extLst>
              </a:tr>
              <a:tr h="300079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2172041"/>
                  </a:ext>
                </a:extLst>
              </a:tr>
              <a:tr h="300079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(ˆ(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oo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)ˆ)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5721554"/>
                  </a:ext>
                </a:extLst>
              </a:tr>
            </a:tbl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1691539" y="4794595"/>
            <a:ext cx="906017" cy="841584"/>
            <a:chOff x="2777531" y="4706501"/>
            <a:chExt cx="906017" cy="841584"/>
          </a:xfrm>
        </p:grpSpPr>
        <p:pic>
          <p:nvPicPr>
            <p:cNvPr id="50" name="Picture 49" descr="Computer Icon | Vista Hardware Devices Iconset | Icons-Land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3001" y="4706501"/>
              <a:ext cx="459999" cy="459999"/>
            </a:xfrm>
            <a:prstGeom prst="rect">
              <a:avLst/>
            </a:prstGeom>
          </p:spPr>
        </p:pic>
        <p:sp>
          <p:nvSpPr>
            <p:cNvPr id="51" name="Rectangle 50"/>
            <p:cNvSpPr/>
            <p:nvPr/>
          </p:nvSpPr>
          <p:spPr>
            <a:xfrm>
              <a:off x="2777531" y="5178753"/>
              <a:ext cx="9060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</a:rPr>
                <a:t>(ˆ(</a:t>
              </a:r>
              <a:r>
                <a:rPr lang="en-US" b="1" dirty="0" err="1">
                  <a:solidFill>
                    <a:srgbClr val="000000"/>
                  </a:solidFill>
                </a:rPr>
                <a:t>oo</a:t>
              </a:r>
              <a:r>
                <a:rPr lang="en-US" b="1" dirty="0">
                  <a:solidFill>
                    <a:srgbClr val="000000"/>
                  </a:solidFill>
                </a:rPr>
                <a:t>)ˆ)</a:t>
              </a:r>
            </a:p>
          </p:txBody>
        </p:sp>
      </p:grpSp>
      <p:pic>
        <p:nvPicPr>
          <p:cNvPr id="58" name="Picture 4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80" y="4794595"/>
            <a:ext cx="612490" cy="47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stCxn id="50" idx="3"/>
            <a:endCxn id="58" idx="1"/>
          </p:cNvCxnSpPr>
          <p:nvPr/>
        </p:nvCxnSpPr>
        <p:spPr>
          <a:xfrm>
            <a:off x="2357008" y="5024595"/>
            <a:ext cx="560372" cy="739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Isosceles Triangle 87"/>
          <p:cNvSpPr/>
          <p:nvPr/>
        </p:nvSpPr>
        <p:spPr>
          <a:xfrm rot="5400000">
            <a:off x="2474101" y="4971058"/>
            <a:ext cx="380275" cy="107074"/>
          </a:xfrm>
          <a:prstGeom prst="triangle">
            <a:avLst>
              <a:gd name="adj" fmla="val 5106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 rot="5400000">
            <a:off x="3704359" y="4924636"/>
            <a:ext cx="380275" cy="107074"/>
          </a:xfrm>
          <a:prstGeom prst="triangle">
            <a:avLst>
              <a:gd name="adj" fmla="val 5106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1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>
            <a:stCxn id="39" idx="0"/>
            <a:endCxn id="46" idx="1"/>
          </p:cNvCxnSpPr>
          <p:nvPr/>
        </p:nvCxnSpPr>
        <p:spPr>
          <a:xfrm flipV="1">
            <a:off x="6785650" y="4214885"/>
            <a:ext cx="978901" cy="4495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</a:t>
            </a:r>
            <a:r>
              <a:rPr lang="en-US" dirty="0" err="1"/>
              <a:t>dest</a:t>
            </a:r>
            <a:r>
              <a:rPr lang="en-US" dirty="0"/>
              <a:t> is not found?</a:t>
            </a:r>
          </a:p>
          <a:p>
            <a:pPr lvl="1"/>
            <a:r>
              <a:rPr lang="en-US" dirty="0"/>
              <a:t>Flood!</a:t>
            </a:r>
          </a:p>
          <a:p>
            <a:pPr lvl="2"/>
            <a:r>
              <a:rPr lang="en-US" dirty="0"/>
              <a:t>In a spanning tree, this</a:t>
            </a:r>
            <a:br>
              <a:rPr lang="en-US" dirty="0"/>
            </a:br>
            <a:r>
              <a:rPr lang="en-US" dirty="0"/>
              <a:t>won’t cause loops</a:t>
            </a:r>
          </a:p>
          <a:p>
            <a:r>
              <a:rPr lang="en-US" dirty="0"/>
              <a:t>We also learn where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src</a:t>
            </a:r>
            <a:r>
              <a:rPr lang="en-US" dirty="0"/>
              <a:t> is!</a:t>
            </a:r>
          </a:p>
        </p:txBody>
      </p:sp>
      <p:grpSp>
        <p:nvGrpSpPr>
          <p:cNvPr id="15384" name="Group 15383"/>
          <p:cNvGrpSpPr/>
          <p:nvPr/>
        </p:nvGrpSpPr>
        <p:grpSpPr>
          <a:xfrm>
            <a:off x="4303210" y="4686969"/>
            <a:ext cx="702337" cy="673209"/>
            <a:chOff x="4303210" y="4686969"/>
            <a:chExt cx="702337" cy="673209"/>
          </a:xfrm>
        </p:grpSpPr>
        <p:grpSp>
          <p:nvGrpSpPr>
            <p:cNvPr id="15375" name="Group 15374"/>
            <p:cNvGrpSpPr/>
            <p:nvPr/>
          </p:nvGrpSpPr>
          <p:grpSpPr>
            <a:xfrm>
              <a:off x="4393057" y="4686969"/>
              <a:ext cx="612490" cy="474782"/>
              <a:chOff x="4421608" y="4706501"/>
              <a:chExt cx="612490" cy="474782"/>
            </a:xfrm>
          </p:grpSpPr>
          <p:pic>
            <p:nvPicPr>
              <p:cNvPr id="15364" name="Picture 4" descr="http://www.clker.com/cliparts/b/0/c/c/1343841796926375646Switch%20Final.svg.med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1608" y="4706501"/>
                <a:ext cx="612490" cy="474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32" descr="box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198" y="4800600"/>
                <a:ext cx="202499" cy="202499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4303210" y="4960068"/>
              <a:ext cx="245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695D46"/>
                  </a:solidFill>
                </a:rPr>
                <a:t>A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446309" y="8191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</a:t>
            </a:r>
          </a:p>
        </p:txBody>
      </p:sp>
      <p:pic>
        <p:nvPicPr>
          <p:cNvPr id="39" name="Picture 4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05" y="4664458"/>
            <a:ext cx="612490" cy="47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057" y="5888772"/>
            <a:ext cx="612490" cy="47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532" y="3618329"/>
            <a:ext cx="612490" cy="47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Computer Icon | Vista Hardware Devices Iconset | Icons-Lan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129" y="2693351"/>
            <a:ext cx="459999" cy="459999"/>
          </a:xfrm>
          <a:prstGeom prst="rect">
            <a:avLst/>
          </a:prstGeom>
        </p:spPr>
      </p:pic>
      <p:pic>
        <p:nvPicPr>
          <p:cNvPr id="44" name="Picture 43" descr="Computer Icon | Vista Hardware Devices Iconset | Icons-Lan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813" y="5896163"/>
            <a:ext cx="459999" cy="459999"/>
          </a:xfrm>
          <a:prstGeom prst="rect">
            <a:avLst/>
          </a:prstGeom>
        </p:spPr>
      </p:pic>
      <p:pic>
        <p:nvPicPr>
          <p:cNvPr id="45" name="Picture 44" descr="Computer Icon | Vista Hardware Devices Iconset | Icons-Lan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759" y="5896163"/>
            <a:ext cx="459999" cy="459999"/>
          </a:xfrm>
          <a:prstGeom prst="rect">
            <a:avLst/>
          </a:prstGeom>
        </p:spPr>
      </p:pic>
      <p:pic>
        <p:nvPicPr>
          <p:cNvPr id="46" name="Picture 45" descr="Computer Icon | Vista Hardware Devices Iconset | Icons-Lan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551" y="3984885"/>
            <a:ext cx="459999" cy="459999"/>
          </a:xfrm>
          <a:prstGeom prst="rect">
            <a:avLst/>
          </a:prstGeom>
        </p:spPr>
      </p:pic>
      <p:cxnSp>
        <p:nvCxnSpPr>
          <p:cNvPr id="21" name="Straight Connector 20"/>
          <p:cNvCxnSpPr>
            <a:stCxn id="42" idx="2"/>
            <a:endCxn id="15364" idx="0"/>
          </p:cNvCxnSpPr>
          <p:nvPr/>
        </p:nvCxnSpPr>
        <p:spPr>
          <a:xfrm>
            <a:off x="4694777" y="4093111"/>
            <a:ext cx="4525" cy="59385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1"/>
            <a:endCxn id="15364" idx="3"/>
          </p:cNvCxnSpPr>
          <p:nvPr/>
        </p:nvCxnSpPr>
        <p:spPr>
          <a:xfrm flipH="1">
            <a:off x="5005547" y="4901849"/>
            <a:ext cx="1473858" cy="2251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2"/>
            <a:endCxn id="42" idx="0"/>
          </p:cNvCxnSpPr>
          <p:nvPr/>
        </p:nvCxnSpPr>
        <p:spPr>
          <a:xfrm flipH="1">
            <a:off x="4694777" y="3153350"/>
            <a:ext cx="482352" cy="46497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5364" idx="2"/>
            <a:endCxn id="40" idx="0"/>
          </p:cNvCxnSpPr>
          <p:nvPr/>
        </p:nvCxnSpPr>
        <p:spPr>
          <a:xfrm>
            <a:off x="4699302" y="5161751"/>
            <a:ext cx="0" cy="72702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5" idx="1"/>
            <a:endCxn id="40" idx="3"/>
          </p:cNvCxnSpPr>
          <p:nvPr/>
        </p:nvCxnSpPr>
        <p:spPr>
          <a:xfrm flipH="1">
            <a:off x="5005547" y="6126163"/>
            <a:ext cx="42821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4" idx="3"/>
            <a:endCxn id="40" idx="1"/>
          </p:cNvCxnSpPr>
          <p:nvPr/>
        </p:nvCxnSpPr>
        <p:spPr>
          <a:xfrm>
            <a:off x="4086812" y="6126163"/>
            <a:ext cx="306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9" idx="2"/>
            <a:endCxn id="47" idx="1"/>
          </p:cNvCxnSpPr>
          <p:nvPr/>
        </p:nvCxnSpPr>
        <p:spPr>
          <a:xfrm>
            <a:off x="6785650" y="5139240"/>
            <a:ext cx="978901" cy="423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1673797" y="3906145"/>
          <a:ext cx="1804384" cy="769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195">
                  <a:extLst>
                    <a:ext uri="{9D8B030D-6E8A-4147-A177-3AD203B41FA5}">
                      <a16:colId xmlns="" xmlns:a16="http://schemas.microsoft.com/office/drawing/2014/main" val="1587843755"/>
                    </a:ext>
                  </a:extLst>
                </a:gridCol>
                <a:gridCol w="1058189">
                  <a:extLst>
                    <a:ext uri="{9D8B030D-6E8A-4147-A177-3AD203B41FA5}">
                      <a16:colId xmlns="" xmlns:a16="http://schemas.microsoft.com/office/drawing/2014/main" val="2783540461"/>
                    </a:ext>
                  </a:extLst>
                </a:gridCol>
              </a:tblGrid>
              <a:tr h="289457">
                <a:tc>
                  <a:txBody>
                    <a:bodyPr/>
                    <a:lstStyle/>
                    <a:p>
                      <a:r>
                        <a:rPr lang="en-US" dirty="0"/>
                        <a:t>SRC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6106964"/>
                  </a:ext>
                </a:extLst>
              </a:tr>
              <a:tr h="403704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(ˆ(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oo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)ˆ)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altLang="ii-CN" sz="1400" baseline="0" dirty="0">
                          <a:effectLst/>
                        </a:rPr>
                        <a:t> </a:t>
                      </a:r>
                      <a:r>
                        <a:rPr lang="en-US" altLang="ko-KR" sz="1400" dirty="0">
                          <a:effectLst/>
                        </a:rPr>
                        <a:t>ᄽ</a:t>
                      </a:r>
                      <a:r>
                        <a:rPr lang="el-GR" altLang="ii-CN" sz="1400" dirty="0">
                          <a:effectLst/>
                        </a:rPr>
                        <a:t>ὁ</a:t>
                      </a:r>
                      <a:r>
                        <a:rPr lang="en-US" altLang="ii-CN" sz="1400" dirty="0">
                          <a:effectLst/>
                        </a:rPr>
                        <a:t>ȍ ̪ő</a:t>
                      </a:r>
                      <a:r>
                        <a:rPr lang="el-GR" altLang="ii-CN" sz="1400" dirty="0">
                          <a:effectLst/>
                        </a:rPr>
                        <a:t>ὀ</a:t>
                      </a:r>
                      <a:r>
                        <a:rPr lang="en-US" altLang="ko-KR" sz="1400" dirty="0">
                          <a:effectLst/>
                        </a:rPr>
                        <a:t>ᄿ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52704737"/>
                  </a:ext>
                </a:extLst>
              </a:tr>
            </a:tbl>
          </a:graphicData>
        </a:graphic>
      </p:graphicFrame>
      <p:grpSp>
        <p:nvGrpSpPr>
          <p:cNvPr id="15382" name="Group 15381"/>
          <p:cNvGrpSpPr/>
          <p:nvPr/>
        </p:nvGrpSpPr>
        <p:grpSpPr>
          <a:xfrm>
            <a:off x="7429331" y="5332640"/>
            <a:ext cx="1130438" cy="798553"/>
            <a:chOff x="7429331" y="5332640"/>
            <a:chExt cx="1130438" cy="798553"/>
          </a:xfrm>
        </p:grpSpPr>
        <p:pic>
          <p:nvPicPr>
            <p:cNvPr id="47" name="Picture 46" descr="Computer Icon | Vista Hardware Devices Iconset | Icons-Land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4551" y="5332640"/>
              <a:ext cx="459999" cy="459999"/>
            </a:xfrm>
            <a:prstGeom prst="rect">
              <a:avLst/>
            </a:prstGeom>
          </p:spPr>
        </p:pic>
        <p:sp>
          <p:nvSpPr>
            <p:cNvPr id="89" name="Rectangle 88"/>
            <p:cNvSpPr/>
            <p:nvPr/>
          </p:nvSpPr>
          <p:spPr>
            <a:xfrm>
              <a:off x="7429331" y="5792639"/>
              <a:ext cx="1130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ii-CN" sz="1600" b="1" dirty="0"/>
                <a:t> </a:t>
              </a:r>
              <a:r>
                <a:rPr lang="en-US" altLang="ko-KR" sz="1600" b="1" dirty="0"/>
                <a:t>ᄽ</a:t>
              </a:r>
              <a:r>
                <a:rPr lang="el-GR" altLang="ii-CN" sz="1600" b="1" dirty="0"/>
                <a:t>ὁ</a:t>
              </a:r>
              <a:r>
                <a:rPr lang="en-US" altLang="ii-CN" sz="1600" b="1" dirty="0"/>
                <a:t>ȍ ̪ő</a:t>
              </a:r>
              <a:r>
                <a:rPr lang="el-GR" altLang="ii-CN" sz="1600" b="1" dirty="0"/>
                <a:t>ὀ</a:t>
              </a:r>
              <a:r>
                <a:rPr lang="en-US" altLang="ko-KR" sz="1600" b="1" dirty="0"/>
                <a:t>ᄿ</a:t>
              </a:r>
              <a:endParaRPr lang="en-US" sz="16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15385" name="TextBox 15384"/>
          <p:cNvSpPr txBox="1"/>
          <p:nvPr/>
        </p:nvSpPr>
        <p:spPr>
          <a:xfrm>
            <a:off x="4018100" y="455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DB6AC"/>
                </a:solidFill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140900" y="4567169"/>
            <a:ext cx="27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DB6AC"/>
                </a:solidFill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676021" y="42263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DB6AC"/>
                </a:solidFill>
              </a:rPr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694777" y="5339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DB6AC"/>
                </a:solidFill>
              </a:rPr>
              <a:t>4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884158"/>
              </p:ext>
            </p:extLst>
          </p:nvPr>
        </p:nvGraphicFramePr>
        <p:xfrm>
          <a:off x="6446309" y="1269650"/>
          <a:ext cx="2000682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6011">
                  <a:extLst>
                    <a:ext uri="{9D8B030D-6E8A-4147-A177-3AD203B41FA5}">
                      <a16:colId xmlns="" xmlns:a16="http://schemas.microsoft.com/office/drawing/2014/main" val="438799191"/>
                    </a:ext>
                  </a:extLst>
                </a:gridCol>
                <a:gridCol w="1314671">
                  <a:extLst>
                    <a:ext uri="{9D8B030D-6E8A-4147-A177-3AD203B41FA5}">
                      <a16:colId xmlns="" xmlns:a16="http://schemas.microsoft.com/office/drawing/2014/main" val="3393625823"/>
                    </a:ext>
                  </a:extLst>
                </a:gridCol>
              </a:tblGrid>
              <a:tr h="525139">
                <a:tc>
                  <a:txBody>
                    <a:bodyPr/>
                    <a:lstStyle/>
                    <a:p>
                      <a:r>
                        <a:rPr lang="en-US" dirty="0"/>
                        <a:t>DEST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OUTGOING</a:t>
                      </a:r>
                      <a:r>
                        <a:rPr lang="en-US" baseline="0" dirty="0"/>
                        <a:t> LINK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2281635"/>
                  </a:ext>
                </a:extLst>
              </a:tr>
              <a:tr h="300079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1360366"/>
                  </a:ext>
                </a:extLst>
              </a:tr>
              <a:tr h="300079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2172041"/>
                  </a:ext>
                </a:extLst>
              </a:tr>
              <a:tr h="300079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(ˆ(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oo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)ˆ)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5721554"/>
                  </a:ext>
                </a:extLst>
              </a:tr>
            </a:tbl>
          </a:graphicData>
        </a:graphic>
      </p:graphicFrame>
      <p:cxnSp>
        <p:nvCxnSpPr>
          <p:cNvPr id="58" name="Straight Connector 57"/>
          <p:cNvCxnSpPr>
            <a:stCxn id="64" idx="3"/>
          </p:cNvCxnSpPr>
          <p:nvPr/>
        </p:nvCxnSpPr>
        <p:spPr>
          <a:xfrm flipV="1">
            <a:off x="3529870" y="4924360"/>
            <a:ext cx="863187" cy="1076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691539" y="4794595"/>
            <a:ext cx="906017" cy="841584"/>
            <a:chOff x="2777531" y="4706501"/>
            <a:chExt cx="906017" cy="841584"/>
          </a:xfrm>
        </p:grpSpPr>
        <p:pic>
          <p:nvPicPr>
            <p:cNvPr id="61" name="Picture 60" descr="Computer Icon | Vista Hardware Devices Iconset | Icons-Land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3001" y="4706501"/>
              <a:ext cx="459999" cy="459999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2777531" y="5178753"/>
              <a:ext cx="9060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(ˆ(</a:t>
              </a:r>
              <a:r>
                <a:rPr lang="en-US" b="1" dirty="0" err="1"/>
                <a:t>oo</a:t>
              </a:r>
              <a:r>
                <a:rPr lang="en-US" b="1" dirty="0"/>
                <a:t>)ˆ)</a:t>
              </a:r>
            </a:p>
          </p:txBody>
        </p:sp>
      </p:grpSp>
      <p:pic>
        <p:nvPicPr>
          <p:cNvPr id="64" name="Picture 4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80" y="4794595"/>
            <a:ext cx="612490" cy="47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Connector 64"/>
          <p:cNvCxnSpPr>
            <a:stCxn id="61" idx="3"/>
            <a:endCxn id="64" idx="1"/>
          </p:cNvCxnSpPr>
          <p:nvPr/>
        </p:nvCxnSpPr>
        <p:spPr>
          <a:xfrm>
            <a:off x="2357008" y="5024595"/>
            <a:ext cx="560372" cy="739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Isosceles Triangle 66"/>
          <p:cNvSpPr/>
          <p:nvPr/>
        </p:nvSpPr>
        <p:spPr>
          <a:xfrm rot="5400000">
            <a:off x="2474101" y="4971058"/>
            <a:ext cx="380275" cy="107074"/>
          </a:xfrm>
          <a:prstGeom prst="triangle">
            <a:avLst>
              <a:gd name="adj" fmla="val 5106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/>
          <p:cNvSpPr/>
          <p:nvPr/>
        </p:nvSpPr>
        <p:spPr>
          <a:xfrm rot="5400000">
            <a:off x="3704359" y="4924636"/>
            <a:ext cx="380275" cy="107074"/>
          </a:xfrm>
          <a:prstGeom prst="triangle">
            <a:avLst>
              <a:gd name="adj" fmla="val 5106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Learning Switch: Pseudocode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u="sng" dirty="0">
                <a:solidFill>
                  <a:srgbClr val="EF6C00"/>
                </a:solidFill>
                <a:latin typeface="Arial" charset="0"/>
                <a:cs typeface="Arial" charset="0"/>
              </a:rPr>
              <a:t>When a learning switch receives a packet: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Lookup the DEST in the switch table</a:t>
            </a:r>
            <a:endParaRPr lang="en-US" b="1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Arial" charset="0"/>
                <a:cs typeface="Arial" charset="0"/>
              </a:rPr>
              <a:t>entry found for destination </a:t>
            </a: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     if </a:t>
            </a:r>
            <a:r>
              <a:rPr lang="en-US" dirty="0" err="1">
                <a:latin typeface="Arial" charset="0"/>
                <a:cs typeface="Arial" charset="0"/>
              </a:rPr>
              <a:t>dest</a:t>
            </a:r>
            <a:r>
              <a:rPr lang="en-US" dirty="0">
                <a:latin typeface="Arial" charset="0"/>
                <a:cs typeface="Arial" charset="0"/>
              </a:rPr>
              <a:t> on link from which packet arrived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       </a:t>
            </a: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then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EF6C00"/>
                </a:solidFill>
                <a:latin typeface="Arial" charset="0"/>
                <a:cs typeface="Arial" charset="0"/>
              </a:rPr>
              <a:t>drop</a:t>
            </a:r>
            <a:r>
              <a:rPr lang="en-US" dirty="0">
                <a:latin typeface="Arial" charset="0"/>
                <a:cs typeface="Arial" charset="0"/>
              </a:rPr>
              <a:t> packet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       </a:t>
            </a:r>
            <a:r>
              <a:rPr lang="en-US" b="1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else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EF6C00"/>
                </a:solidFill>
                <a:latin typeface="Arial" charset="0"/>
                <a:cs typeface="Arial" charset="0"/>
              </a:rPr>
              <a:t>forward</a:t>
            </a:r>
            <a:r>
              <a:rPr lang="en-US" dirty="0">
                <a:latin typeface="Arial" charset="0"/>
                <a:cs typeface="Arial" charset="0"/>
              </a:rPr>
              <a:t> packet on link indicated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}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5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  </a:t>
            </a:r>
            <a:r>
              <a:rPr lang="en-US" b="1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else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EF6C00"/>
                </a:solidFill>
                <a:latin typeface="Arial" charset="0"/>
                <a:cs typeface="Arial" charset="0"/>
              </a:rPr>
              <a:t>flood</a:t>
            </a:r>
            <a:endParaRPr lang="en-US" sz="3200" dirty="0">
              <a:solidFill>
                <a:srgbClr val="EF6C00"/>
              </a:solidFill>
              <a:latin typeface="Arial" charset="0"/>
              <a:cs typeface="Arial" charset="0"/>
            </a:endParaRPr>
          </a:p>
        </p:txBody>
      </p:sp>
      <p:sp>
        <p:nvSpPr>
          <p:cNvPr id="7065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0520F4-15AA-E24B-B77D-71582FAD3D2E}" type="slidenum">
              <a:rPr lang="en-US" sz="1400" b="0">
                <a:latin typeface="Times New Roman" charset="0"/>
              </a:rPr>
              <a:pPr eaLnBrk="1" hangingPunct="1"/>
              <a:t>12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90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 (STP)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  <a:p>
            <a:pPr lvl="1"/>
            <a:r>
              <a:rPr lang="en-US" dirty="0"/>
              <a:t>To make this network…</a:t>
            </a:r>
          </a:p>
        </p:txBody>
      </p:sp>
      <p:pic>
        <p:nvPicPr>
          <p:cNvPr id="7" name="Picture 6" descr="Computer Icon | Vista Hardware Devices Iconset | Icons-La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14" y="3671405"/>
            <a:ext cx="602457" cy="602457"/>
          </a:xfrm>
          <a:prstGeom prst="rect">
            <a:avLst/>
          </a:prstGeom>
        </p:spPr>
      </p:pic>
      <p:pic>
        <p:nvPicPr>
          <p:cNvPr id="8" name="Picture 7" descr="Computer Icon | Vista Hardware Devices Iconset | Icons-La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032" y="5272582"/>
            <a:ext cx="602457" cy="602457"/>
          </a:xfrm>
          <a:prstGeom prst="rect">
            <a:avLst/>
          </a:prstGeom>
        </p:spPr>
      </p:pic>
      <p:pic>
        <p:nvPicPr>
          <p:cNvPr id="9" name="Picture 8" descr="Computer Icon | Vista Hardware Devices Iconset | Icons-La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620" y="6080216"/>
            <a:ext cx="602457" cy="602457"/>
          </a:xfrm>
          <a:prstGeom prst="rect">
            <a:avLst/>
          </a:prstGeom>
        </p:spPr>
      </p:pic>
      <p:pic>
        <p:nvPicPr>
          <p:cNvPr id="10" name="Picture 9" descr="Computer Icon | Vista Hardware Devices Iconset | Icons-La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415" y="4501991"/>
            <a:ext cx="602457" cy="602457"/>
          </a:xfrm>
          <a:prstGeom prst="rect">
            <a:avLst/>
          </a:prstGeom>
        </p:spPr>
      </p:pic>
      <p:pic>
        <p:nvPicPr>
          <p:cNvPr id="11" name="Picture 10" descr="Computer Icon | Vista Hardware Devices Iconset | Icons-La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890" y="3262749"/>
            <a:ext cx="602457" cy="602457"/>
          </a:xfrm>
          <a:prstGeom prst="rect">
            <a:avLst/>
          </a:prstGeom>
        </p:spPr>
      </p:pic>
      <p:cxnSp>
        <p:nvCxnSpPr>
          <p:cNvPr id="12" name="Straight Connector 11"/>
          <p:cNvCxnSpPr>
            <a:stCxn id="8" idx="3"/>
          </p:cNvCxnSpPr>
          <p:nvPr/>
        </p:nvCxnSpPr>
        <p:spPr>
          <a:xfrm>
            <a:off x="2901489" y="5573811"/>
            <a:ext cx="826247" cy="15335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9" idx="0"/>
          </p:cNvCxnSpPr>
          <p:nvPr/>
        </p:nvCxnSpPr>
        <p:spPr>
          <a:xfrm flipH="1">
            <a:off x="3478849" y="5727162"/>
            <a:ext cx="248887" cy="35305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3"/>
          </p:cNvCxnSpPr>
          <p:nvPr/>
        </p:nvCxnSpPr>
        <p:spPr>
          <a:xfrm flipV="1">
            <a:off x="2140271" y="3262749"/>
            <a:ext cx="1080614" cy="70988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92481" y="3262749"/>
            <a:ext cx="554239" cy="244351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0" idx="1"/>
          </p:cNvCxnSpPr>
          <p:nvPr/>
        </p:nvCxnSpPr>
        <p:spPr>
          <a:xfrm>
            <a:off x="6365208" y="4267191"/>
            <a:ext cx="1167207" cy="53602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Picture 18" descr="Computer Icon | Vista Hardware Devices Iconset | Icons-La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346" y="5706268"/>
            <a:ext cx="602457" cy="602457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H="1" flipV="1">
            <a:off x="4859498" y="2551234"/>
            <a:ext cx="1440035" cy="168905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51925" y="2589819"/>
            <a:ext cx="1590935" cy="6898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9" idx="1"/>
          </p:cNvCxnSpPr>
          <p:nvPr/>
        </p:nvCxnSpPr>
        <p:spPr>
          <a:xfrm>
            <a:off x="5538960" y="5374806"/>
            <a:ext cx="1789386" cy="63269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546667" y="4231048"/>
            <a:ext cx="752866" cy="114375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749575" y="5368408"/>
            <a:ext cx="1789385" cy="35875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11" idx="1"/>
          </p:cNvCxnSpPr>
          <p:nvPr/>
        </p:nvCxnSpPr>
        <p:spPr>
          <a:xfrm flipV="1">
            <a:off x="6340076" y="3563978"/>
            <a:ext cx="716814" cy="6897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236260" y="3249296"/>
            <a:ext cx="1491811" cy="101789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696526" y="4253738"/>
            <a:ext cx="1603007" cy="1345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4681151" y="2551234"/>
            <a:ext cx="178347" cy="170250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3713852" y="4267191"/>
            <a:ext cx="990769" cy="14525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4712714" y="4267191"/>
            <a:ext cx="826247" cy="110761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Picture 4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39" y="5573811"/>
            <a:ext cx="447579" cy="34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80" y="3107752"/>
            <a:ext cx="447579" cy="34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940" y="4100387"/>
            <a:ext cx="447579" cy="34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071" y="2404714"/>
            <a:ext cx="447579" cy="34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171" y="5226862"/>
            <a:ext cx="447579" cy="34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12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737" y="4113840"/>
            <a:ext cx="447579" cy="34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93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 (STP)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  <a:p>
            <a:pPr lvl="1"/>
            <a:r>
              <a:rPr lang="en-US" dirty="0"/>
              <a:t>To make this network…</a:t>
            </a:r>
          </a:p>
          <a:p>
            <a:pPr lvl="1"/>
            <a:r>
              <a:rPr lang="en-US" dirty="0"/>
              <a:t>Function like this!</a:t>
            </a:r>
          </a:p>
        </p:txBody>
      </p:sp>
      <p:pic>
        <p:nvPicPr>
          <p:cNvPr id="7" name="Picture 6" descr="Computer Icon | Vista Hardware Devices Iconset | Icons-La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14" y="3671405"/>
            <a:ext cx="602457" cy="602457"/>
          </a:xfrm>
          <a:prstGeom prst="rect">
            <a:avLst/>
          </a:prstGeom>
        </p:spPr>
      </p:pic>
      <p:pic>
        <p:nvPicPr>
          <p:cNvPr id="8" name="Picture 7" descr="Computer Icon | Vista Hardware Devices Iconset | Icons-La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032" y="5272582"/>
            <a:ext cx="602457" cy="602457"/>
          </a:xfrm>
          <a:prstGeom prst="rect">
            <a:avLst/>
          </a:prstGeom>
        </p:spPr>
      </p:pic>
      <p:pic>
        <p:nvPicPr>
          <p:cNvPr id="9" name="Picture 8" descr="Computer Icon | Vista Hardware Devices Iconset | Icons-La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620" y="6080216"/>
            <a:ext cx="602457" cy="602457"/>
          </a:xfrm>
          <a:prstGeom prst="rect">
            <a:avLst/>
          </a:prstGeom>
        </p:spPr>
      </p:pic>
      <p:pic>
        <p:nvPicPr>
          <p:cNvPr id="10" name="Picture 9" descr="Computer Icon | Vista Hardware Devices Iconset | Icons-La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415" y="4501991"/>
            <a:ext cx="602457" cy="602457"/>
          </a:xfrm>
          <a:prstGeom prst="rect">
            <a:avLst/>
          </a:prstGeom>
        </p:spPr>
      </p:pic>
      <p:pic>
        <p:nvPicPr>
          <p:cNvPr id="11" name="Picture 10" descr="Computer Icon | Vista Hardware Devices Iconset | Icons-La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890" y="3262749"/>
            <a:ext cx="602457" cy="602457"/>
          </a:xfrm>
          <a:prstGeom prst="rect">
            <a:avLst/>
          </a:prstGeom>
        </p:spPr>
      </p:pic>
      <p:cxnSp>
        <p:nvCxnSpPr>
          <p:cNvPr id="12" name="Straight Connector 11"/>
          <p:cNvCxnSpPr>
            <a:stCxn id="8" idx="3"/>
          </p:cNvCxnSpPr>
          <p:nvPr/>
        </p:nvCxnSpPr>
        <p:spPr>
          <a:xfrm>
            <a:off x="2901489" y="5573811"/>
            <a:ext cx="826247" cy="15335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9" idx="0"/>
          </p:cNvCxnSpPr>
          <p:nvPr/>
        </p:nvCxnSpPr>
        <p:spPr>
          <a:xfrm flipH="1">
            <a:off x="3478849" y="5727162"/>
            <a:ext cx="248887" cy="35305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3"/>
          </p:cNvCxnSpPr>
          <p:nvPr/>
        </p:nvCxnSpPr>
        <p:spPr>
          <a:xfrm flipV="1">
            <a:off x="2140271" y="3262749"/>
            <a:ext cx="1080614" cy="70988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0" idx="1"/>
          </p:cNvCxnSpPr>
          <p:nvPr/>
        </p:nvCxnSpPr>
        <p:spPr>
          <a:xfrm>
            <a:off x="6365208" y="4267191"/>
            <a:ext cx="1167207" cy="53602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Picture 18" descr="Computer Icon | Vista Hardware Devices Iconset | Icons-La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346" y="5706268"/>
            <a:ext cx="602457" cy="602457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V="1">
            <a:off x="3251925" y="2589819"/>
            <a:ext cx="1590935" cy="6898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9" idx="1"/>
          </p:cNvCxnSpPr>
          <p:nvPr/>
        </p:nvCxnSpPr>
        <p:spPr>
          <a:xfrm>
            <a:off x="5538960" y="5374806"/>
            <a:ext cx="1789386" cy="63269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546667" y="4231048"/>
            <a:ext cx="752866" cy="114375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11" idx="1"/>
          </p:cNvCxnSpPr>
          <p:nvPr/>
        </p:nvCxnSpPr>
        <p:spPr>
          <a:xfrm flipV="1">
            <a:off x="6340076" y="3563978"/>
            <a:ext cx="716814" cy="6897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4681151" y="2551234"/>
            <a:ext cx="178347" cy="170250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3713852" y="4267191"/>
            <a:ext cx="990769" cy="14525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4712714" y="4267191"/>
            <a:ext cx="826247" cy="110761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Picture 4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39" y="5573811"/>
            <a:ext cx="447579" cy="34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80" y="3107752"/>
            <a:ext cx="447579" cy="34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940" y="4100387"/>
            <a:ext cx="447579" cy="34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071" y="2404714"/>
            <a:ext cx="447579" cy="34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171" y="5226862"/>
            <a:ext cx="447579" cy="34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12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737" y="4113840"/>
            <a:ext cx="447579" cy="34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83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 (STP)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in two parts: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Pick a root (by smallest E</a:t>
            </a:r>
            <a:r>
              <a:rPr lang="en-US" dirty="0" smtClean="0"/>
              <a:t>thernet </a:t>
            </a:r>
            <a:r>
              <a:rPr lang="en-US" dirty="0"/>
              <a:t>address)</a:t>
            </a:r>
            <a:endParaRPr lang="is-IS" dirty="0"/>
          </a:p>
          <a:p>
            <a:pPr marL="914400" lvl="1" indent="-457200">
              <a:buFont typeface="+mj-lt"/>
              <a:buAutoNum type="arabicPeriod"/>
            </a:pPr>
            <a:r>
              <a:rPr lang="is-IS" dirty="0"/>
              <a:t>Compute shortest paths to that root</a:t>
            </a:r>
          </a:p>
          <a:p>
            <a:pPr marL="1200150" lvl="2" indent="-342900"/>
            <a:r>
              <a:rPr lang="is-IS" dirty="0"/>
              <a:t>Only keep the links on the shortest paths</a:t>
            </a:r>
          </a:p>
          <a:p>
            <a:pPr marL="1200150" lvl="2" indent="-342900"/>
            <a:r>
              <a:rPr lang="is-IS" dirty="0"/>
              <a:t>Break ties by neighbor </a:t>
            </a:r>
            <a:r>
              <a:rPr lang="is-IS" dirty="0" smtClean="0"/>
              <a:t>with smaller address</a:t>
            </a:r>
          </a:p>
        </p:txBody>
      </p:sp>
    </p:spTree>
    <p:extLst>
      <p:ext uri="{BB962C8B-B14F-4D97-AF65-F5344CB8AC3E}">
        <p14:creationId xmlns:p14="http://schemas.microsoft.com/office/powerpoint/2010/main" val="421405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 (STP)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Each router sends a message to its neighbors</a:t>
            </a:r>
          </a:p>
          <a:p>
            <a:pPr lvl="1"/>
            <a:r>
              <a:rPr lang="en-US" dirty="0"/>
              <a:t>(I think </a:t>
            </a:r>
            <a:r>
              <a:rPr lang="en-US" b="1" dirty="0"/>
              <a:t>4</a:t>
            </a:r>
            <a:r>
              <a:rPr lang="en-US" dirty="0"/>
              <a:t> is the root. My distance to 4 is </a:t>
            </a:r>
            <a:r>
              <a:rPr lang="en-US" b="1" dirty="0"/>
              <a:t>0</a:t>
            </a:r>
            <a:r>
              <a:rPr lang="en-US" dirty="0"/>
              <a:t>. I am </a:t>
            </a:r>
            <a:r>
              <a:rPr lang="en-US" b="1" dirty="0"/>
              <a:t>4</a:t>
            </a:r>
            <a:r>
              <a:rPr lang="en-US" dirty="0"/>
              <a:t>. )</a:t>
            </a:r>
          </a:p>
          <a:p>
            <a:pPr lvl="2"/>
            <a:r>
              <a:rPr lang="en-US" dirty="0"/>
              <a:t>Root, Distance, </a:t>
            </a:r>
            <a:r>
              <a:rPr lang="en-US" dirty="0" err="1"/>
              <a:t>Src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routers receive a message, they update their current knowledge of the root and distance to it.</a:t>
            </a:r>
          </a:p>
          <a:p>
            <a:pPr lvl="1" indent="-342900"/>
            <a:r>
              <a:rPr lang="en-US" dirty="0"/>
              <a:t>If 4 receives (</a:t>
            </a:r>
            <a:r>
              <a:rPr lang="en-US" b="1" dirty="0"/>
              <a:t>3</a:t>
            </a:r>
            <a:r>
              <a:rPr lang="en-US" dirty="0"/>
              <a:t>,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b="1" dirty="0"/>
              <a:t>3</a:t>
            </a:r>
            <a:r>
              <a:rPr lang="en-US" dirty="0"/>
              <a:t>):</a:t>
            </a:r>
          </a:p>
          <a:p>
            <a:pPr lvl="2" indent="-342900"/>
            <a:r>
              <a:rPr lang="en-US" dirty="0"/>
              <a:t>It will now think (</a:t>
            </a:r>
            <a:r>
              <a:rPr lang="en-US" b="1" dirty="0"/>
              <a:t>3</a:t>
            </a:r>
            <a:r>
              <a:rPr lang="en-US" dirty="0"/>
              <a:t> is the root. My distance is </a:t>
            </a:r>
            <a:r>
              <a:rPr lang="en-US" b="1" dirty="0"/>
              <a:t>1</a:t>
            </a:r>
            <a:r>
              <a:rPr lang="en-US" dirty="0"/>
              <a:t>. I am </a:t>
            </a:r>
            <a:r>
              <a:rPr lang="en-US" b="1" dirty="0"/>
              <a:t>4</a:t>
            </a:r>
            <a:r>
              <a:rPr lang="en-US" dirty="0"/>
              <a:t>.)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 until everyone agrees</a:t>
            </a:r>
          </a:p>
        </p:txBody>
      </p:sp>
    </p:spTree>
    <p:extLst>
      <p:ext uri="{BB962C8B-B14F-4D97-AF65-F5344CB8AC3E}">
        <p14:creationId xmlns:p14="http://schemas.microsoft.com/office/powerpoint/2010/main" val="17901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Spanning Tree Battlefield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41287" y="5805889"/>
            <a:ext cx="14614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95D46"/>
                </a:solidFill>
              </a:rPr>
              <a:t>Day 1</a:t>
            </a:r>
          </a:p>
        </p:txBody>
      </p:sp>
      <p:sp>
        <p:nvSpPr>
          <p:cNvPr id="6" name="AutoShape 10" descr="Image result for flag icon"/>
          <p:cNvSpPr>
            <a:spLocks noChangeAspect="1" noChangeArrowheads="1"/>
          </p:cNvSpPr>
          <p:nvPr/>
        </p:nvSpPr>
        <p:spPr bwMode="auto">
          <a:xfrm>
            <a:off x="1499073" y="-1119607"/>
            <a:ext cx="23812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Image result for flag icon"/>
          <p:cNvSpPr>
            <a:spLocks noChangeAspect="1" noChangeArrowheads="1"/>
          </p:cNvSpPr>
          <p:nvPr/>
        </p:nvSpPr>
        <p:spPr bwMode="auto">
          <a:xfrm>
            <a:off x="2894799" y="1909763"/>
            <a:ext cx="23812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6" name="TextBox 15375"/>
          <p:cNvSpPr txBox="1"/>
          <p:nvPr/>
        </p:nvSpPr>
        <p:spPr>
          <a:xfrm>
            <a:off x="5243306" y="4277240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latin typeface="Papyrus" panose="03070502060502030205" pitchFamily="66" charset="0"/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71196" y="2640799"/>
            <a:ext cx="317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Papyrus" panose="03070502060502030205" pitchFamily="66" charset="0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99023" y="5315709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latin typeface="Papyrus" panose="03070502060502030205" pitchFamily="66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583799" y="2516031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latin typeface="Papyrus" panose="03070502060502030205" pitchFamily="66" charset="0"/>
              </a:rPr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21215" y="3378168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latin typeface="Papyrus" panose="03070502060502030205" pitchFamily="66" charset="0"/>
              </a:rPr>
              <a:t>5</a:t>
            </a:r>
          </a:p>
        </p:txBody>
      </p:sp>
      <p:cxnSp>
        <p:nvCxnSpPr>
          <p:cNvPr id="15391" name="Straight Connector 15390"/>
          <p:cNvCxnSpPr/>
          <p:nvPr/>
        </p:nvCxnSpPr>
        <p:spPr>
          <a:xfrm>
            <a:off x="1837420" y="2467778"/>
            <a:ext cx="2003867" cy="718121"/>
          </a:xfrm>
          <a:prstGeom prst="line">
            <a:avLst/>
          </a:prstGeom>
          <a:ln w="273050" cap="flat" cmpd="dbl">
            <a:solidFill>
              <a:srgbClr val="B3A77D"/>
            </a:solidFill>
            <a:prstDash val="solid"/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77504" y="6023595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latin typeface="Papyrus" panose="03070502060502030205" pitchFamily="66" charset="0"/>
              </a:rPr>
              <a:t>6</a:t>
            </a:r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2238832" y="3211922"/>
            <a:ext cx="1538159" cy="1784935"/>
          </a:xfrm>
          <a:prstGeom prst="line">
            <a:avLst/>
          </a:prstGeom>
          <a:ln w="273050" cap="flat" cmpd="dbl">
            <a:solidFill>
              <a:srgbClr val="B3A77D"/>
            </a:solidFill>
            <a:prstDash val="solid"/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 flipV="1">
            <a:off x="3841287" y="3140726"/>
            <a:ext cx="1960447" cy="893900"/>
          </a:xfrm>
          <a:prstGeom prst="line">
            <a:avLst/>
          </a:prstGeom>
          <a:ln w="273050" cap="flat" cmpd="dbl">
            <a:solidFill>
              <a:srgbClr val="B3A77D"/>
            </a:solidFill>
            <a:prstDash val="solid"/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765492" y="3970474"/>
            <a:ext cx="1439891" cy="1835415"/>
          </a:xfrm>
          <a:prstGeom prst="line">
            <a:avLst/>
          </a:prstGeom>
          <a:ln w="273050" cap="flat" cmpd="dbl">
            <a:solidFill>
              <a:srgbClr val="B3A77D"/>
            </a:solidFill>
            <a:prstDash val="solid"/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7117313" y="2224603"/>
            <a:ext cx="358107" cy="3581286"/>
          </a:xfrm>
          <a:prstGeom prst="line">
            <a:avLst/>
          </a:prstGeom>
          <a:ln w="273050" cap="flat" cmpd="dbl">
            <a:solidFill>
              <a:srgbClr val="B3A77D"/>
            </a:solidFill>
            <a:prstDash val="solid"/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1837420" y="2467779"/>
            <a:ext cx="407678" cy="2644048"/>
          </a:xfrm>
          <a:prstGeom prst="line">
            <a:avLst/>
          </a:prstGeom>
          <a:ln w="273050" cap="flat" cmpd="dbl">
            <a:solidFill>
              <a:srgbClr val="B3A77D"/>
            </a:solidFill>
            <a:prstDash val="solid"/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63" b="96552" l="3814" r="9576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46381" y="1840073"/>
            <a:ext cx="1022733" cy="8797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5098" y="1385709"/>
            <a:ext cx="538781" cy="8388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89473" y="1415874"/>
            <a:ext cx="519940" cy="8095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63" b="96552" l="3814" r="9576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59067" y="2595489"/>
            <a:ext cx="1022733" cy="8797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63" b="96552" l="3814" r="9576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7466" y="4530755"/>
            <a:ext cx="1022733" cy="8797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63" b="96552" l="3814" r="9576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9847" y="3473376"/>
            <a:ext cx="1022733" cy="8797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9800" y="2986890"/>
            <a:ext cx="562239" cy="87541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909368" y="3053006"/>
            <a:ext cx="519940" cy="80955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63" b="96552" l="3814" r="9576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4054" y="1703944"/>
            <a:ext cx="1022733" cy="879724"/>
          </a:xfrm>
          <a:prstGeom prst="rect">
            <a:avLst/>
          </a:prstGeom>
        </p:spPr>
      </p:pic>
      <p:pic>
        <p:nvPicPr>
          <p:cNvPr id="15367" name="Picture 153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3830" y="1277957"/>
            <a:ext cx="538601" cy="83861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590405" y="1292621"/>
            <a:ext cx="519940" cy="80955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63" b="96552" l="3814" r="9576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5947" y="5199735"/>
            <a:ext cx="1022733" cy="8797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99805" y="2168971"/>
            <a:ext cx="519149" cy="80832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023" y="2133959"/>
            <a:ext cx="538781" cy="83889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7013" y="4106058"/>
            <a:ext cx="519149" cy="80832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231" y="4071046"/>
            <a:ext cx="538781" cy="83889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5910" y="4777231"/>
            <a:ext cx="519149" cy="808326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9385" y="4722810"/>
            <a:ext cx="562239" cy="87541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0956" y="4082609"/>
            <a:ext cx="538424" cy="83833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372268" y="4104389"/>
            <a:ext cx="519940" cy="80955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51054" y="2148553"/>
            <a:ext cx="538424" cy="83833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903854" y="2174930"/>
            <a:ext cx="519940" cy="80955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13503" y="4748980"/>
            <a:ext cx="533619" cy="83085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228358" y="4770277"/>
            <a:ext cx="519940" cy="80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9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A1717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A1717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" decel="100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0" accel="10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" decel="100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50" accel="10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" decel="100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50" accel="10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" decel="100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50" accel="10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45D28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" decel="100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50" accel="10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" decel="100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0" accel="10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930" y="2994534"/>
            <a:ext cx="538781" cy="83889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368" y="3058847"/>
            <a:ext cx="519149" cy="8083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405" y="1286210"/>
            <a:ext cx="519149" cy="80832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590403" y="1292621"/>
            <a:ext cx="519940" cy="80955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7544" y="1292621"/>
            <a:ext cx="529098" cy="823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Spanning Tree Battlefield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41287" y="5805889"/>
            <a:ext cx="14614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95D46"/>
                </a:solidFill>
              </a:rPr>
              <a:t>Day 2</a:t>
            </a:r>
          </a:p>
        </p:txBody>
      </p:sp>
      <p:sp>
        <p:nvSpPr>
          <p:cNvPr id="6" name="AutoShape 10" descr="Image result for flag icon"/>
          <p:cNvSpPr>
            <a:spLocks noChangeAspect="1" noChangeArrowheads="1"/>
          </p:cNvSpPr>
          <p:nvPr/>
        </p:nvSpPr>
        <p:spPr bwMode="auto">
          <a:xfrm>
            <a:off x="1499073" y="-1119607"/>
            <a:ext cx="23812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Image result for flag icon"/>
          <p:cNvSpPr>
            <a:spLocks noChangeAspect="1" noChangeArrowheads="1"/>
          </p:cNvSpPr>
          <p:nvPr/>
        </p:nvSpPr>
        <p:spPr bwMode="auto">
          <a:xfrm>
            <a:off x="2894799" y="1909763"/>
            <a:ext cx="23812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6" name="TextBox 15375"/>
          <p:cNvSpPr txBox="1"/>
          <p:nvPr/>
        </p:nvSpPr>
        <p:spPr>
          <a:xfrm>
            <a:off x="5243306" y="4277240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latin typeface="Papyrus" panose="03070502060502030205" pitchFamily="66" charset="0"/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71196" y="2640799"/>
            <a:ext cx="317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Papyrus" panose="03070502060502030205" pitchFamily="66" charset="0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99023" y="5315709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latin typeface="Papyrus" panose="03070502060502030205" pitchFamily="66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583799" y="2516031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latin typeface="Papyrus" panose="03070502060502030205" pitchFamily="66" charset="0"/>
              </a:rPr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21215" y="3378168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latin typeface="Papyrus" panose="03070502060502030205" pitchFamily="66" charset="0"/>
              </a:rPr>
              <a:t>5</a:t>
            </a:r>
          </a:p>
        </p:txBody>
      </p:sp>
      <p:cxnSp>
        <p:nvCxnSpPr>
          <p:cNvPr id="15391" name="Straight Connector 15390"/>
          <p:cNvCxnSpPr/>
          <p:nvPr/>
        </p:nvCxnSpPr>
        <p:spPr>
          <a:xfrm>
            <a:off x="1837420" y="2467778"/>
            <a:ext cx="2003867" cy="718121"/>
          </a:xfrm>
          <a:prstGeom prst="line">
            <a:avLst/>
          </a:prstGeom>
          <a:ln w="273050" cap="flat" cmpd="dbl">
            <a:solidFill>
              <a:srgbClr val="AA1717"/>
            </a:solidFill>
            <a:prstDash val="solid"/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77504" y="6023595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latin typeface="Papyrus" panose="03070502060502030205" pitchFamily="66" charset="0"/>
              </a:rPr>
              <a:t>6</a:t>
            </a:r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2238832" y="3211922"/>
            <a:ext cx="1538159" cy="1784935"/>
          </a:xfrm>
          <a:prstGeom prst="line">
            <a:avLst/>
          </a:prstGeom>
          <a:ln w="273050" cap="flat" cmpd="dbl">
            <a:solidFill>
              <a:srgbClr val="B3A77D"/>
            </a:solidFill>
            <a:prstDash val="solid"/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 flipV="1">
            <a:off x="3841287" y="3140726"/>
            <a:ext cx="1960447" cy="893900"/>
          </a:xfrm>
          <a:prstGeom prst="line">
            <a:avLst/>
          </a:prstGeom>
          <a:ln w="273050" cap="flat" cmpd="dbl">
            <a:solidFill>
              <a:srgbClr val="B3A77D"/>
            </a:solidFill>
            <a:prstDash val="solid"/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765492" y="3970474"/>
            <a:ext cx="1439891" cy="1835415"/>
          </a:xfrm>
          <a:prstGeom prst="line">
            <a:avLst/>
          </a:prstGeom>
          <a:ln w="273050" cap="flat" cmpd="dbl">
            <a:solidFill>
              <a:srgbClr val="E55D28"/>
            </a:solidFill>
            <a:prstDash val="solid"/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7117313" y="2224603"/>
            <a:ext cx="358107" cy="3581286"/>
          </a:xfrm>
          <a:prstGeom prst="line">
            <a:avLst/>
          </a:prstGeom>
          <a:ln w="273050" cap="flat" cmpd="dbl">
            <a:solidFill>
              <a:srgbClr val="B3A77D"/>
            </a:solidFill>
            <a:prstDash val="solid"/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1837420" y="2467779"/>
            <a:ext cx="407678" cy="2644048"/>
          </a:xfrm>
          <a:prstGeom prst="line">
            <a:avLst/>
          </a:prstGeom>
          <a:ln w="273050" cap="flat" cmpd="dbl">
            <a:solidFill>
              <a:srgbClr val="AA1717"/>
            </a:solidFill>
            <a:prstDash val="solid"/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463" b="96552" l="3814" r="9576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46381" y="1840073"/>
            <a:ext cx="1022733" cy="8797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098" y="1385709"/>
            <a:ext cx="538781" cy="8388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89473" y="1415874"/>
            <a:ext cx="519940" cy="8095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463" b="96552" l="3814" r="9576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59067" y="2595489"/>
            <a:ext cx="1022733" cy="8797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463" b="96552" l="3814" r="9576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7466" y="4530755"/>
            <a:ext cx="1022733" cy="8797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463" b="96552" l="3814" r="9576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9847" y="3473376"/>
            <a:ext cx="1022733" cy="8797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9800" y="2986890"/>
            <a:ext cx="562239" cy="87541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909368" y="3053006"/>
            <a:ext cx="519940" cy="80955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463" b="96552" l="3814" r="9576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4054" y="1703944"/>
            <a:ext cx="1022733" cy="879724"/>
          </a:xfrm>
          <a:prstGeom prst="rect">
            <a:avLst/>
          </a:prstGeom>
        </p:spPr>
      </p:pic>
      <p:pic>
        <p:nvPicPr>
          <p:cNvPr id="15367" name="Picture 153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65499" y="1288852"/>
            <a:ext cx="533188" cy="8301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463" b="96552" l="3814" r="9576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5947" y="5199735"/>
            <a:ext cx="1022733" cy="8797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99805" y="2168971"/>
            <a:ext cx="519149" cy="80832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023" y="2133959"/>
            <a:ext cx="538781" cy="83889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7013" y="4106058"/>
            <a:ext cx="519149" cy="80832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231" y="4071046"/>
            <a:ext cx="538781" cy="83889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45910" y="4777231"/>
            <a:ext cx="519149" cy="808326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9385" y="4722810"/>
            <a:ext cx="562239" cy="87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4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decel="4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A1717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decel="100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decel="100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3A77D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45D28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930" y="2994534"/>
            <a:ext cx="538781" cy="83889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368" y="3058847"/>
            <a:ext cx="519149" cy="8083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405" y="1286210"/>
            <a:ext cx="519149" cy="80832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1260" y="1299990"/>
            <a:ext cx="524365" cy="816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Spanning Tree Battlefield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41287" y="5805889"/>
            <a:ext cx="14614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95D46"/>
                </a:solidFill>
              </a:rPr>
              <a:t>Day 3</a:t>
            </a:r>
          </a:p>
        </p:txBody>
      </p:sp>
      <p:sp>
        <p:nvSpPr>
          <p:cNvPr id="6" name="AutoShape 10" descr="Image result for flag icon"/>
          <p:cNvSpPr>
            <a:spLocks noChangeAspect="1" noChangeArrowheads="1"/>
          </p:cNvSpPr>
          <p:nvPr/>
        </p:nvSpPr>
        <p:spPr bwMode="auto">
          <a:xfrm>
            <a:off x="1499073" y="-1119607"/>
            <a:ext cx="23812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Image result for flag icon"/>
          <p:cNvSpPr>
            <a:spLocks noChangeAspect="1" noChangeArrowheads="1"/>
          </p:cNvSpPr>
          <p:nvPr/>
        </p:nvSpPr>
        <p:spPr bwMode="auto">
          <a:xfrm>
            <a:off x="2894799" y="1909763"/>
            <a:ext cx="23812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6" name="TextBox 15375"/>
          <p:cNvSpPr txBox="1"/>
          <p:nvPr/>
        </p:nvSpPr>
        <p:spPr>
          <a:xfrm>
            <a:off x="5243306" y="4277240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latin typeface="Papyrus" panose="03070502060502030205" pitchFamily="66" charset="0"/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71196" y="2640799"/>
            <a:ext cx="317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Papyrus" panose="03070502060502030205" pitchFamily="66" charset="0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99023" y="5315709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latin typeface="Papyrus" panose="03070502060502030205" pitchFamily="66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583799" y="2516031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latin typeface="Papyrus" panose="03070502060502030205" pitchFamily="66" charset="0"/>
              </a:rPr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21215" y="3378168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latin typeface="Papyrus" panose="03070502060502030205" pitchFamily="66" charset="0"/>
              </a:rPr>
              <a:t>5</a:t>
            </a:r>
          </a:p>
        </p:txBody>
      </p:sp>
      <p:cxnSp>
        <p:nvCxnSpPr>
          <p:cNvPr id="15391" name="Straight Connector 15390"/>
          <p:cNvCxnSpPr/>
          <p:nvPr/>
        </p:nvCxnSpPr>
        <p:spPr>
          <a:xfrm>
            <a:off x="1837420" y="2467778"/>
            <a:ext cx="2003867" cy="718121"/>
          </a:xfrm>
          <a:prstGeom prst="line">
            <a:avLst/>
          </a:prstGeom>
          <a:ln w="273050" cap="flat" cmpd="dbl">
            <a:solidFill>
              <a:srgbClr val="AA1717"/>
            </a:solidFill>
            <a:prstDash val="solid"/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77504" y="6023595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latin typeface="Papyrus" panose="03070502060502030205" pitchFamily="66" charset="0"/>
              </a:rPr>
              <a:t>6</a:t>
            </a:r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2238832" y="3211922"/>
            <a:ext cx="1538159" cy="1784935"/>
          </a:xfrm>
          <a:prstGeom prst="line">
            <a:avLst/>
          </a:prstGeom>
          <a:ln w="273050" cap="flat" cmpd="dbl">
            <a:solidFill>
              <a:srgbClr val="B3A77D"/>
            </a:solidFill>
            <a:prstDash val="solid"/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 flipV="1">
            <a:off x="3841287" y="3140726"/>
            <a:ext cx="1960447" cy="893900"/>
          </a:xfrm>
          <a:prstGeom prst="line">
            <a:avLst/>
          </a:prstGeom>
          <a:ln w="273050" cap="flat" cmpd="dbl">
            <a:solidFill>
              <a:srgbClr val="AA1717"/>
            </a:solidFill>
            <a:prstDash val="solid"/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765492" y="3970474"/>
            <a:ext cx="1439891" cy="1835415"/>
          </a:xfrm>
          <a:prstGeom prst="line">
            <a:avLst/>
          </a:prstGeom>
          <a:ln w="273050" cap="flat" cmpd="dbl">
            <a:solidFill>
              <a:srgbClr val="AA1717"/>
            </a:solidFill>
            <a:prstDash val="solid"/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7117313" y="2224603"/>
            <a:ext cx="358107" cy="3581286"/>
          </a:xfrm>
          <a:prstGeom prst="line">
            <a:avLst/>
          </a:prstGeom>
          <a:ln w="273050" cap="flat" cmpd="dbl">
            <a:solidFill>
              <a:srgbClr val="E55D28"/>
            </a:solidFill>
            <a:prstDash val="solid"/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1837420" y="2467779"/>
            <a:ext cx="407678" cy="2644048"/>
          </a:xfrm>
          <a:prstGeom prst="line">
            <a:avLst/>
          </a:prstGeom>
          <a:ln w="273050" cap="flat" cmpd="dbl">
            <a:solidFill>
              <a:srgbClr val="AA1717"/>
            </a:solidFill>
            <a:prstDash val="solid"/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463" b="96552" l="3814" r="9576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46381" y="1840073"/>
            <a:ext cx="1022733" cy="8797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098" y="1385709"/>
            <a:ext cx="538781" cy="8388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989473" y="1415874"/>
            <a:ext cx="519940" cy="8095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463" b="96552" l="3814" r="9576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59067" y="2595489"/>
            <a:ext cx="1022733" cy="8797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463" b="96552" l="3814" r="9576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7466" y="4530755"/>
            <a:ext cx="1022733" cy="8797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463" b="96552" l="3814" r="9576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9847" y="3473376"/>
            <a:ext cx="1022733" cy="8797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463" b="96552" l="3814" r="9576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4054" y="1703944"/>
            <a:ext cx="1022733" cy="8797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463" b="96552" l="3814" r="9576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5947" y="5199735"/>
            <a:ext cx="1022733" cy="8797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99805" y="2168971"/>
            <a:ext cx="519149" cy="80832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023" y="2133959"/>
            <a:ext cx="538781" cy="83889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7013" y="4106058"/>
            <a:ext cx="519149" cy="80832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231" y="4071046"/>
            <a:ext cx="538781" cy="83889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414" y="4732505"/>
            <a:ext cx="553224" cy="86138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48397" y="4781294"/>
            <a:ext cx="519149" cy="80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8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241363" y="1981203"/>
            <a:ext cx="1703388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Forwarding (L2)</a:t>
            </a:r>
          </a:p>
          <a:p>
            <a:pPr lvl="1"/>
            <a:r>
              <a:rPr lang="en-US" dirty="0"/>
              <a:t>Simple learning switches</a:t>
            </a:r>
          </a:p>
          <a:p>
            <a:pPr lvl="1"/>
            <a:r>
              <a:rPr lang="en-US" dirty="0"/>
              <a:t>Spanning tree protocol</a:t>
            </a:r>
          </a:p>
          <a:p>
            <a:r>
              <a:rPr lang="is-IS" dirty="0"/>
              <a:t>Network (L3)</a:t>
            </a:r>
          </a:p>
          <a:p>
            <a:pPr lvl="1"/>
            <a:r>
              <a:rPr lang="is-IS" dirty="0"/>
              <a:t>Link-state routing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43711" y="1601373"/>
            <a:ext cx="1703388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410399" y="1585498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</a:rPr>
              <a:t>Transport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43711" y="1982373"/>
            <a:ext cx="1703388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502474" y="1966498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243711" y="2363373"/>
            <a:ext cx="1703388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508824" y="2347498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</a:rPr>
              <a:t>Datalink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243711" y="2744373"/>
            <a:ext cx="1703388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488186" y="2728498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</a:rPr>
              <a:t>Physical</a:t>
            </a: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6243711" y="1220373"/>
            <a:ext cx="1703388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6319911" y="1220373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572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 uiExpand="1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930" y="2994534"/>
            <a:ext cx="538781" cy="83889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368" y="3058847"/>
            <a:ext cx="519149" cy="8083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Spanning Tree Battlefield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4366" y="5851870"/>
            <a:ext cx="34876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95D46"/>
                </a:solidFill>
              </a:rPr>
              <a:t>Day 4: 1 Wins!</a:t>
            </a:r>
          </a:p>
        </p:txBody>
      </p:sp>
      <p:sp>
        <p:nvSpPr>
          <p:cNvPr id="6" name="AutoShape 10" descr="Image result for flag icon"/>
          <p:cNvSpPr>
            <a:spLocks noChangeAspect="1" noChangeArrowheads="1"/>
          </p:cNvSpPr>
          <p:nvPr/>
        </p:nvSpPr>
        <p:spPr bwMode="auto">
          <a:xfrm>
            <a:off x="1499073" y="-1119607"/>
            <a:ext cx="23812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Image result for flag icon"/>
          <p:cNvSpPr>
            <a:spLocks noChangeAspect="1" noChangeArrowheads="1"/>
          </p:cNvSpPr>
          <p:nvPr/>
        </p:nvSpPr>
        <p:spPr bwMode="auto">
          <a:xfrm>
            <a:off x="2894799" y="1909763"/>
            <a:ext cx="23812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6" name="TextBox 15375"/>
          <p:cNvSpPr txBox="1"/>
          <p:nvPr/>
        </p:nvSpPr>
        <p:spPr>
          <a:xfrm>
            <a:off x="5243306" y="4277240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latin typeface="Papyrus" panose="03070502060502030205" pitchFamily="66" charset="0"/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71196" y="2640799"/>
            <a:ext cx="317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Papyrus" panose="03070502060502030205" pitchFamily="66" charset="0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99023" y="5315709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latin typeface="Papyrus" panose="03070502060502030205" pitchFamily="66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583799" y="2516031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latin typeface="Papyrus" panose="03070502060502030205" pitchFamily="66" charset="0"/>
              </a:rPr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21215" y="3378168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latin typeface="Papyrus" panose="03070502060502030205" pitchFamily="66" charset="0"/>
              </a:rPr>
              <a:t>5</a:t>
            </a:r>
          </a:p>
        </p:txBody>
      </p:sp>
      <p:cxnSp>
        <p:nvCxnSpPr>
          <p:cNvPr id="15391" name="Straight Connector 15390"/>
          <p:cNvCxnSpPr/>
          <p:nvPr/>
        </p:nvCxnSpPr>
        <p:spPr>
          <a:xfrm>
            <a:off x="1837420" y="2467778"/>
            <a:ext cx="2003867" cy="718121"/>
          </a:xfrm>
          <a:prstGeom prst="line">
            <a:avLst/>
          </a:prstGeom>
          <a:ln w="273050" cap="flat" cmpd="dbl">
            <a:solidFill>
              <a:srgbClr val="AA1717"/>
            </a:solidFill>
            <a:prstDash val="solid"/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77504" y="6023595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latin typeface="Papyrus" panose="03070502060502030205" pitchFamily="66" charset="0"/>
              </a:rPr>
              <a:t>6</a:t>
            </a:r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2238832" y="3211922"/>
            <a:ext cx="1538159" cy="1784935"/>
          </a:xfrm>
          <a:prstGeom prst="line">
            <a:avLst/>
          </a:prstGeom>
          <a:ln w="273050" cap="flat" cmpd="dbl">
            <a:solidFill>
              <a:srgbClr val="B3A77D"/>
            </a:solidFill>
            <a:prstDash val="solid"/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 flipV="1">
            <a:off x="3841287" y="3140726"/>
            <a:ext cx="1960447" cy="893900"/>
          </a:xfrm>
          <a:prstGeom prst="line">
            <a:avLst/>
          </a:prstGeom>
          <a:ln w="273050" cap="flat" cmpd="dbl">
            <a:solidFill>
              <a:srgbClr val="AA1717"/>
            </a:solidFill>
            <a:prstDash val="solid"/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765492" y="3970474"/>
            <a:ext cx="1439891" cy="1835415"/>
          </a:xfrm>
          <a:prstGeom prst="line">
            <a:avLst/>
          </a:prstGeom>
          <a:ln w="273050" cap="flat" cmpd="dbl">
            <a:solidFill>
              <a:srgbClr val="AA1717"/>
            </a:solidFill>
            <a:prstDash val="solid"/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7117313" y="2224603"/>
            <a:ext cx="358107" cy="3581286"/>
          </a:xfrm>
          <a:prstGeom prst="line">
            <a:avLst/>
          </a:prstGeom>
          <a:ln w="273050" cap="flat" cmpd="dbl">
            <a:solidFill>
              <a:srgbClr val="AA1717"/>
            </a:solidFill>
            <a:prstDash val="solid"/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1837420" y="2467779"/>
            <a:ext cx="407678" cy="2644048"/>
          </a:xfrm>
          <a:prstGeom prst="line">
            <a:avLst/>
          </a:prstGeom>
          <a:ln w="273050" cap="flat" cmpd="dbl">
            <a:solidFill>
              <a:srgbClr val="AA1717"/>
            </a:solidFill>
            <a:prstDash val="solid"/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463" b="96552" l="3814" r="9576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46381" y="1840073"/>
            <a:ext cx="1022733" cy="8797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098" y="1385709"/>
            <a:ext cx="538781" cy="8388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989473" y="1415874"/>
            <a:ext cx="519940" cy="8095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463" b="96552" l="3814" r="9576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59067" y="2595489"/>
            <a:ext cx="1022733" cy="8797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463" b="96552" l="3814" r="9576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7466" y="4530755"/>
            <a:ext cx="1022733" cy="8797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463" b="96552" l="3814" r="9576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9847" y="3473376"/>
            <a:ext cx="1022733" cy="8797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463" b="96552" l="3814" r="9576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4054" y="1703944"/>
            <a:ext cx="1022733" cy="8797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463" b="96552" l="3814" r="9576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5947" y="5199735"/>
            <a:ext cx="1022733" cy="8797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9805" y="2168971"/>
            <a:ext cx="519149" cy="8083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8164" y="1301265"/>
            <a:ext cx="519149" cy="80832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023" y="2133959"/>
            <a:ext cx="538781" cy="83889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7013" y="4106058"/>
            <a:ext cx="519149" cy="80832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31" y="4071046"/>
            <a:ext cx="538781" cy="83889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414" y="4732505"/>
            <a:ext cx="553224" cy="86138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8397" y="4781294"/>
            <a:ext cx="519149" cy="80832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647" y="1261470"/>
            <a:ext cx="538781" cy="83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8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Spanning Tree Battlefield</a:t>
            </a:r>
          </a:p>
        </p:txBody>
      </p:sp>
      <p:sp>
        <p:nvSpPr>
          <p:cNvPr id="6" name="AutoShape 10" descr="Image result for flag icon"/>
          <p:cNvSpPr>
            <a:spLocks noChangeAspect="1" noChangeArrowheads="1"/>
          </p:cNvSpPr>
          <p:nvPr/>
        </p:nvSpPr>
        <p:spPr bwMode="auto">
          <a:xfrm>
            <a:off x="1499073" y="-1119607"/>
            <a:ext cx="23812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Image result for flag icon"/>
          <p:cNvSpPr>
            <a:spLocks noChangeAspect="1" noChangeArrowheads="1"/>
          </p:cNvSpPr>
          <p:nvPr/>
        </p:nvSpPr>
        <p:spPr bwMode="auto">
          <a:xfrm>
            <a:off x="2975842" y="3178608"/>
            <a:ext cx="1904819" cy="267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5391" name="Straight Connector 15390"/>
          <p:cNvCxnSpPr/>
          <p:nvPr/>
        </p:nvCxnSpPr>
        <p:spPr>
          <a:xfrm>
            <a:off x="2130019" y="3624978"/>
            <a:ext cx="1602942" cy="574442"/>
          </a:xfrm>
          <a:prstGeom prst="line">
            <a:avLst/>
          </a:prstGeom>
          <a:ln w="273050" cap="flat" cmpd="dbl">
            <a:solidFill>
              <a:srgbClr val="AA1717"/>
            </a:solidFill>
            <a:prstDash val="solid"/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 flipV="1">
            <a:off x="3732961" y="4163285"/>
            <a:ext cx="1568209" cy="715052"/>
          </a:xfrm>
          <a:prstGeom prst="line">
            <a:avLst/>
          </a:prstGeom>
          <a:ln w="273050" cap="flat" cmpd="dbl">
            <a:solidFill>
              <a:srgbClr val="AA1717"/>
            </a:solidFill>
            <a:prstDash val="solid"/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272179" y="4827021"/>
            <a:ext cx="1151804" cy="1468193"/>
          </a:xfrm>
          <a:prstGeom prst="line">
            <a:avLst/>
          </a:prstGeom>
          <a:ln w="273050" cap="flat" cmpd="dbl">
            <a:solidFill>
              <a:srgbClr val="AA1717"/>
            </a:solidFill>
            <a:prstDash val="solid"/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6353533" y="3430456"/>
            <a:ext cx="286458" cy="2864757"/>
          </a:xfrm>
          <a:prstGeom prst="line">
            <a:avLst/>
          </a:prstGeom>
          <a:ln w="273050" cap="flat" cmpd="dbl">
            <a:solidFill>
              <a:srgbClr val="AA1717"/>
            </a:solidFill>
            <a:prstDash val="solid"/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2130019" y="3624979"/>
            <a:ext cx="326111" cy="2115038"/>
          </a:xfrm>
          <a:prstGeom prst="line">
            <a:avLst/>
          </a:prstGeom>
          <a:ln w="273050" cap="flat" cmpd="dbl">
            <a:solidFill>
              <a:srgbClr val="AA1717"/>
            </a:solidFill>
            <a:prstDash val="solid"/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is-IS" dirty="0"/>
              <a:t>Now the links form a spanning tree...</a:t>
            </a:r>
          </a:p>
          <a:p>
            <a:r>
              <a:rPr lang="is-IS" dirty="0"/>
              <a:t>And we can deploy our learning switches and flood!</a:t>
            </a:r>
          </a:p>
        </p:txBody>
      </p:sp>
      <p:pic>
        <p:nvPicPr>
          <p:cNvPr id="38" name="Picture 4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628" y="3430456"/>
            <a:ext cx="612490" cy="47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55" y="5425225"/>
            <a:ext cx="612490" cy="47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716" y="3962029"/>
            <a:ext cx="612490" cy="47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925" y="4640946"/>
            <a:ext cx="612490" cy="47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288" y="6057822"/>
            <a:ext cx="612490" cy="47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670" y="3193065"/>
            <a:ext cx="612490" cy="47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792896"/>
            <a:ext cx="7772400" cy="1166743"/>
          </a:xfrm>
        </p:spPr>
        <p:txBody>
          <a:bodyPr anchor="t"/>
          <a:lstStyle/>
          <a:p>
            <a:r>
              <a:rPr lang="en-US" sz="6000" dirty="0" smtClean="0"/>
              <a:t>Any 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402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in the Network (L3)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s-IS" dirty="0"/>
              <a:t>Goal: Compute the shortest routes</a:t>
            </a:r>
          </a:p>
          <a:p>
            <a:pPr marL="0" indent="0">
              <a:buNone/>
            </a:pPr>
            <a:r>
              <a:rPr lang="is-IS" dirty="0"/>
              <a:t>for all (source -&gt; destination) pairs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dirty="0"/>
              <a:t>Two main algorithms we‘ll discuss:</a:t>
            </a:r>
          </a:p>
          <a:p>
            <a:pPr marL="457200" indent="-457200">
              <a:buFont typeface="+mj-lt"/>
              <a:buAutoNum type="arabicPeriod"/>
            </a:pPr>
            <a:r>
              <a:rPr lang="is-IS" b="1" dirty="0"/>
              <a:t>Link State Routing</a:t>
            </a:r>
          </a:p>
          <a:p>
            <a:pPr lvl="1" indent="-342900"/>
            <a:r>
              <a:rPr lang="is-IS" dirty="0"/>
              <a:t>Calculate on global topology</a:t>
            </a:r>
          </a:p>
          <a:p>
            <a:pPr marL="457200" indent="-457200">
              <a:buFont typeface="+mj-lt"/>
              <a:buAutoNum type="arabicPeriod"/>
            </a:pPr>
            <a:r>
              <a:rPr lang="is-IS" dirty="0"/>
              <a:t>Distance Vector Routing</a:t>
            </a:r>
          </a:p>
          <a:p>
            <a:pPr lvl="1" indent="-342900"/>
            <a:r>
              <a:rPr lang="is-IS" b="1" dirty="0"/>
              <a:t>Project </a:t>
            </a:r>
            <a:r>
              <a:rPr lang="is-IS" b="1" dirty="0" smtClean="0"/>
              <a:t>2, </a:t>
            </a:r>
            <a:r>
              <a:rPr lang="is-IS" b="1" dirty="0"/>
              <a:t>out </a:t>
            </a:r>
            <a:r>
              <a:rPr lang="is-IS" b="1" dirty="0" smtClean="0"/>
              <a:t>soon</a:t>
            </a:r>
            <a:r>
              <a:rPr lang="en-US" dirty="0"/>
              <a:t>™</a:t>
            </a:r>
            <a:r>
              <a:rPr lang="is-IS" b="1" dirty="0" smtClean="0"/>
              <a:t>!</a:t>
            </a:r>
            <a:endParaRPr lang="is-IS" b="1" dirty="0"/>
          </a:p>
          <a:p>
            <a:pPr lvl="1" indent="-342900"/>
            <a:r>
              <a:rPr lang="is-IS" b="1" dirty="0"/>
              <a:t>Next section...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241363" y="1981203"/>
            <a:ext cx="1703388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43711" y="1601373"/>
            <a:ext cx="1703388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410399" y="1585498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243711" y="1982373"/>
            <a:ext cx="1703388" cy="381000"/>
          </a:xfrm>
          <a:prstGeom prst="rect">
            <a:avLst/>
          </a:prstGeom>
          <a:solidFill>
            <a:srgbClr val="EF6C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502474" y="1966498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243711" y="2363373"/>
            <a:ext cx="1703388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508824" y="2347498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243711" y="2744373"/>
            <a:ext cx="1703388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488186" y="2728498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</a:rPr>
              <a:t>Physical</a:t>
            </a:r>
          </a:p>
        </p:txBody>
      </p:sp>
      <p:sp>
        <p:nvSpPr>
          <p:cNvPr id="14" name="Rectangle 33"/>
          <p:cNvSpPr>
            <a:spLocks noChangeArrowheads="1"/>
          </p:cNvSpPr>
          <p:nvPr/>
        </p:nvSpPr>
        <p:spPr bwMode="auto">
          <a:xfrm>
            <a:off x="6243711" y="1220373"/>
            <a:ext cx="1703388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34"/>
          <p:cNvSpPr txBox="1">
            <a:spLocks noChangeArrowheads="1"/>
          </p:cNvSpPr>
          <p:nvPr/>
        </p:nvSpPr>
        <p:spPr bwMode="auto">
          <a:xfrm>
            <a:off x="6319911" y="1220373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24818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s-IS" dirty="0"/>
              <a:t>Routers share info about their local neighbors</a:t>
            </a:r>
          </a:p>
          <a:p>
            <a:pPr marL="457200" indent="-457200">
              <a:buFont typeface="+mj-lt"/>
              <a:buAutoNum type="arabicPeriod"/>
            </a:pPr>
            <a:r>
              <a:rPr lang="is-IS" dirty="0"/>
              <a:t>Together, they learn the global topology</a:t>
            </a:r>
          </a:p>
          <a:p>
            <a:pPr marL="457200" indent="-457200">
              <a:buFont typeface="+mj-lt"/>
              <a:buAutoNum type="arabicPeriod"/>
            </a:pPr>
            <a:r>
              <a:rPr lang="is-IS" dirty="0"/>
              <a:t>Then compute the shortest paths themselves!</a:t>
            </a:r>
          </a:p>
          <a:p>
            <a:pPr lvl="1"/>
            <a:r>
              <a:rPr lang="is-IS" dirty="0"/>
              <a:t>With Dijkstra‘s, etc.</a:t>
            </a:r>
          </a:p>
        </p:txBody>
      </p:sp>
      <p:cxnSp>
        <p:nvCxnSpPr>
          <p:cNvPr id="324" name="Straight Connector 323"/>
          <p:cNvCxnSpPr/>
          <p:nvPr/>
        </p:nvCxnSpPr>
        <p:spPr>
          <a:xfrm flipV="1">
            <a:off x="3152032" y="4661379"/>
            <a:ext cx="1113542" cy="1262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H="1" flipV="1">
            <a:off x="4265574" y="4661379"/>
            <a:ext cx="1113542" cy="1262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3152032" y="5924143"/>
            <a:ext cx="22270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2203806" y="5924143"/>
            <a:ext cx="948226" cy="3355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4284541" y="3936704"/>
            <a:ext cx="0" cy="6756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 flipH="1" flipV="1">
            <a:off x="5362645" y="5924143"/>
            <a:ext cx="967506" cy="3845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4041785" y="4512560"/>
            <a:ext cx="447579" cy="29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2928243" y="5779498"/>
            <a:ext cx="447579" cy="29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7" name="Picture 316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038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5155327" y="5775324"/>
            <a:ext cx="447579" cy="29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0" name="Picture 319" descr="Computer Icon | Vista Hardware Devices Iconset | Icons-Lan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2578" y="5924143"/>
            <a:ext cx="602457" cy="602457"/>
          </a:xfrm>
          <a:prstGeom prst="rect">
            <a:avLst/>
          </a:prstGeom>
        </p:spPr>
      </p:pic>
      <p:pic>
        <p:nvPicPr>
          <p:cNvPr id="321" name="Picture 320" descr="Computer Icon | Vista Hardware Devices Iconset | Icons-Lan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8923" y="5924143"/>
            <a:ext cx="602457" cy="602457"/>
          </a:xfrm>
          <a:prstGeom prst="rect">
            <a:avLst/>
          </a:prstGeom>
        </p:spPr>
      </p:pic>
      <p:pic>
        <p:nvPicPr>
          <p:cNvPr id="322" name="Picture 321" descr="Computer Icon | Vista Hardware Devices Iconset | Icons-Lan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7207" y="3556611"/>
            <a:ext cx="602457" cy="602457"/>
          </a:xfrm>
          <a:prstGeom prst="rect">
            <a:avLst/>
          </a:prstGeom>
        </p:spPr>
      </p:pic>
      <p:sp>
        <p:nvSpPr>
          <p:cNvPr id="340" name="TextBox 339"/>
          <p:cNvSpPr txBox="1"/>
          <p:nvPr/>
        </p:nvSpPr>
        <p:spPr>
          <a:xfrm>
            <a:off x="4843926" y="477766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4069046" y="589121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349" name="TextBox 348"/>
          <p:cNvSpPr txBox="1"/>
          <p:nvPr/>
        </p:nvSpPr>
        <p:spPr>
          <a:xfrm>
            <a:off x="3322419" y="47661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123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Routing</a:t>
            </a:r>
          </a:p>
        </p:txBody>
      </p:sp>
      <p:sp>
        <p:nvSpPr>
          <p:cNvPr id="13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s-IS" dirty="0"/>
              <a:t>Routers share info about their local neighbors</a:t>
            </a:r>
          </a:p>
          <a:p>
            <a:pPr marL="457200" indent="-457200">
              <a:buFont typeface="+mj-lt"/>
              <a:buAutoNum type="arabicPeriod"/>
            </a:pPr>
            <a:r>
              <a:rPr lang="is-IS" dirty="0"/>
              <a:t>Together, they learn the global topology</a:t>
            </a:r>
          </a:p>
          <a:p>
            <a:pPr marL="457200" indent="-457200">
              <a:buFont typeface="+mj-lt"/>
              <a:buAutoNum type="arabicPeriod"/>
            </a:pPr>
            <a:r>
              <a:rPr lang="is-IS" dirty="0"/>
              <a:t>Then compute the shortest paths themselves!</a:t>
            </a:r>
          </a:p>
          <a:p>
            <a:pPr lvl="1"/>
            <a:r>
              <a:rPr lang="is-IS" dirty="0"/>
              <a:t>With Dijkstra‘s, etc.</a:t>
            </a:r>
          </a:p>
        </p:txBody>
      </p:sp>
      <p:cxnSp>
        <p:nvCxnSpPr>
          <p:cNvPr id="324" name="Straight Connector 323"/>
          <p:cNvCxnSpPr/>
          <p:nvPr/>
        </p:nvCxnSpPr>
        <p:spPr>
          <a:xfrm flipV="1">
            <a:off x="3152032" y="4661379"/>
            <a:ext cx="1113542" cy="1262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H="1" flipV="1">
            <a:off x="4265574" y="4661379"/>
            <a:ext cx="1113542" cy="1262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3152032" y="5924143"/>
            <a:ext cx="22270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2203806" y="5924143"/>
            <a:ext cx="948226" cy="3355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4284541" y="3936704"/>
            <a:ext cx="0" cy="6756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 flipH="1" flipV="1">
            <a:off x="5362645" y="5924143"/>
            <a:ext cx="967506" cy="3845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4041785" y="4512560"/>
            <a:ext cx="447579" cy="29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2928243" y="5779498"/>
            <a:ext cx="447579" cy="29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7" name="Picture 316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038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5155327" y="5775324"/>
            <a:ext cx="447579" cy="29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0" name="Picture 319" descr="Computer Icon | Vista Hardware Devices Iconset | Icons-Lan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2578" y="5924143"/>
            <a:ext cx="602457" cy="602457"/>
          </a:xfrm>
          <a:prstGeom prst="rect">
            <a:avLst/>
          </a:prstGeom>
        </p:spPr>
      </p:pic>
      <p:pic>
        <p:nvPicPr>
          <p:cNvPr id="321" name="Picture 320" descr="Computer Icon | Vista Hardware Devices Iconset | Icons-Lan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8923" y="5924143"/>
            <a:ext cx="602457" cy="602457"/>
          </a:xfrm>
          <a:prstGeom prst="rect">
            <a:avLst/>
          </a:prstGeom>
        </p:spPr>
      </p:pic>
      <p:pic>
        <p:nvPicPr>
          <p:cNvPr id="322" name="Picture 321" descr="Computer Icon | Vista Hardware Devices Iconset | Icons-Lan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7207" y="3556611"/>
            <a:ext cx="602457" cy="602457"/>
          </a:xfrm>
          <a:prstGeom prst="rect">
            <a:avLst/>
          </a:prstGeom>
        </p:spPr>
      </p:pic>
      <p:sp>
        <p:nvSpPr>
          <p:cNvPr id="340" name="TextBox 339"/>
          <p:cNvSpPr txBox="1"/>
          <p:nvPr/>
        </p:nvSpPr>
        <p:spPr>
          <a:xfrm>
            <a:off x="4843926" y="477766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3322419" y="47661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4069046" y="589121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6772108" y="5304327"/>
            <a:ext cx="286313" cy="101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400379" y="4704226"/>
            <a:ext cx="0" cy="2040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7725909" y="5304327"/>
            <a:ext cx="292136" cy="1161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7327079" y="4878105"/>
            <a:ext cx="135145" cy="8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9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6990849" y="5260652"/>
            <a:ext cx="135145" cy="8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90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038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7663310" y="5259392"/>
            <a:ext cx="135145" cy="8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91" descr="Computer Icon | Vista Hardware Devices Iconset | Icons-Lan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1153" y="5304327"/>
            <a:ext cx="181910" cy="181911"/>
          </a:xfrm>
          <a:prstGeom prst="rect">
            <a:avLst/>
          </a:prstGeom>
        </p:spPr>
      </p:pic>
      <p:pic>
        <p:nvPicPr>
          <p:cNvPr id="93" name="Picture 92" descr="Computer Icon | Vista Hardware Devices Iconset | Icons-Lan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7090" y="5304327"/>
            <a:ext cx="181910" cy="181911"/>
          </a:xfrm>
          <a:prstGeom prst="rect">
            <a:avLst/>
          </a:prstGeom>
        </p:spPr>
      </p:pic>
      <p:pic>
        <p:nvPicPr>
          <p:cNvPr id="94" name="Picture 93" descr="Computer Icon | Vista Hardware Devices Iconset | Icons-Lan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2484" y="4589458"/>
            <a:ext cx="181910" cy="181910"/>
          </a:xfrm>
          <a:prstGeom prst="rect">
            <a:avLst/>
          </a:prstGeom>
        </p:spPr>
      </p:pic>
      <p:cxnSp>
        <p:nvCxnSpPr>
          <p:cNvPr id="95" name="Straight Connector 94"/>
          <p:cNvCxnSpPr/>
          <p:nvPr/>
        </p:nvCxnSpPr>
        <p:spPr>
          <a:xfrm flipH="1" flipV="1">
            <a:off x="7394652" y="4923040"/>
            <a:ext cx="336230" cy="3713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107955" y="5341589"/>
            <a:ext cx="568833" cy="0"/>
          </a:xfrm>
          <a:prstGeom prst="line">
            <a:avLst/>
          </a:prstGeom>
          <a:ln w="63500">
            <a:solidFill>
              <a:srgbClr val="FF000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Freeform: Shape 96"/>
          <p:cNvSpPr/>
          <p:nvPr/>
        </p:nvSpPr>
        <p:spPr>
          <a:xfrm>
            <a:off x="7063436" y="4955926"/>
            <a:ext cx="592660" cy="287715"/>
          </a:xfrm>
          <a:custGeom>
            <a:avLst/>
            <a:gdLst>
              <a:gd name="connsiteX0" fmla="*/ 1751501 w 1751501"/>
              <a:gd name="connsiteY0" fmla="*/ 1068636 h 1130965"/>
              <a:gd name="connsiteX1" fmla="*/ 32870 w 1751501"/>
              <a:gd name="connsiteY1" fmla="*/ 1013551 h 1130965"/>
              <a:gd name="connsiteX2" fmla="*/ 671848 w 1751501"/>
              <a:gd name="connsiteY2" fmla="*/ 0 h 1130965"/>
              <a:gd name="connsiteX0" fmla="*/ 1921507 w 1921507"/>
              <a:gd name="connsiteY0" fmla="*/ 1068636 h 1101280"/>
              <a:gd name="connsiteX1" fmla="*/ 26606 w 1921507"/>
              <a:gd name="connsiteY1" fmla="*/ 936433 h 1101280"/>
              <a:gd name="connsiteX2" fmla="*/ 841854 w 1921507"/>
              <a:gd name="connsiteY2" fmla="*/ 0 h 1101280"/>
              <a:gd name="connsiteX0" fmla="*/ 1964360 w 1964360"/>
              <a:gd name="connsiteY0" fmla="*/ 1068636 h 1092096"/>
              <a:gd name="connsiteX1" fmla="*/ 25392 w 1964360"/>
              <a:gd name="connsiteY1" fmla="*/ 892366 h 1092096"/>
              <a:gd name="connsiteX2" fmla="*/ 884707 w 1964360"/>
              <a:gd name="connsiteY2" fmla="*/ 0 h 1092096"/>
              <a:gd name="connsiteX0" fmla="*/ 1988193 w 1988193"/>
              <a:gd name="connsiteY0" fmla="*/ 1068636 h 1092096"/>
              <a:gd name="connsiteX1" fmla="*/ 24763 w 1988193"/>
              <a:gd name="connsiteY1" fmla="*/ 892366 h 1092096"/>
              <a:gd name="connsiteX2" fmla="*/ 908540 w 1988193"/>
              <a:gd name="connsiteY2" fmla="*/ 0 h 1092096"/>
              <a:gd name="connsiteX0" fmla="*/ 1962795 w 1962795"/>
              <a:gd name="connsiteY0" fmla="*/ 946331 h 1001620"/>
              <a:gd name="connsiteX1" fmla="*/ 23826 w 1962795"/>
              <a:gd name="connsiteY1" fmla="*/ 892366 h 1001620"/>
              <a:gd name="connsiteX2" fmla="*/ 907603 w 1962795"/>
              <a:gd name="connsiteY2" fmla="*/ 0 h 1001620"/>
              <a:gd name="connsiteX0" fmla="*/ 1962795 w 1962795"/>
              <a:gd name="connsiteY0" fmla="*/ 946331 h 976146"/>
              <a:gd name="connsiteX1" fmla="*/ 23826 w 1962795"/>
              <a:gd name="connsiteY1" fmla="*/ 892366 h 976146"/>
              <a:gd name="connsiteX2" fmla="*/ 907603 w 1962795"/>
              <a:gd name="connsiteY2" fmla="*/ 0 h 976146"/>
              <a:gd name="connsiteX0" fmla="*/ 1962795 w 1962795"/>
              <a:gd name="connsiteY0" fmla="*/ 946331 h 952868"/>
              <a:gd name="connsiteX1" fmla="*/ 23826 w 1962795"/>
              <a:gd name="connsiteY1" fmla="*/ 892366 h 952868"/>
              <a:gd name="connsiteX2" fmla="*/ 907603 w 1962795"/>
              <a:gd name="connsiteY2" fmla="*/ 0 h 95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2795" h="952868">
                <a:moveTo>
                  <a:pt x="1962795" y="946331"/>
                </a:moveTo>
                <a:cubicBezTo>
                  <a:pt x="1217912" y="836614"/>
                  <a:pt x="199691" y="1050088"/>
                  <a:pt x="23826" y="892366"/>
                </a:cubicBezTo>
                <a:cubicBezTo>
                  <a:pt x="-152039" y="734644"/>
                  <a:pt x="696446" y="212993"/>
                  <a:pt x="907603" y="0"/>
                </a:cubicBezTo>
              </a:path>
            </a:pathLst>
          </a:custGeom>
          <a:noFill/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hought Bubble: Cloud 97"/>
          <p:cNvSpPr/>
          <p:nvPr/>
        </p:nvSpPr>
        <p:spPr>
          <a:xfrm>
            <a:off x="6348306" y="4408745"/>
            <a:ext cx="2088130" cy="1424117"/>
          </a:xfrm>
          <a:prstGeom prst="cloudCallout">
            <a:avLst>
              <a:gd name="adj1" fmla="val -84072"/>
              <a:gd name="adj2" fmla="val 40005"/>
            </a:avLst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585939" y="3015482"/>
            <a:ext cx="2243476" cy="1530063"/>
            <a:chOff x="4585939" y="2442604"/>
            <a:chExt cx="2243476" cy="1530063"/>
          </a:xfrm>
        </p:grpSpPr>
        <p:cxnSp>
          <p:nvCxnSpPr>
            <p:cNvPr id="101" name="Straight Connector 100"/>
            <p:cNvCxnSpPr/>
            <p:nvPr/>
          </p:nvCxnSpPr>
          <p:spPr>
            <a:xfrm flipV="1">
              <a:off x="5221363" y="2947804"/>
              <a:ext cx="393323" cy="391149"/>
            </a:xfrm>
            <a:prstGeom prst="line">
              <a:avLst/>
            </a:prstGeom>
            <a:ln w="63500">
              <a:solidFill>
                <a:srgbClr val="FF0000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5632944" y="2969838"/>
              <a:ext cx="389548" cy="4417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4911680" y="3411587"/>
              <a:ext cx="331716" cy="1173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639579" y="2716327"/>
              <a:ext cx="0" cy="2363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6016731" y="3411587"/>
              <a:ext cx="338461" cy="1345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0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auto">
            <a:xfrm>
              <a:off x="5554657" y="2917777"/>
              <a:ext cx="156576" cy="104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106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auto">
            <a:xfrm>
              <a:off x="5165108" y="3360987"/>
              <a:ext cx="156576" cy="104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107"/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rgbClr val="00B05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3038"/>
                      </a14:imgEffect>
                      <a14:imgEffect>
                        <a14:saturation sat="40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auto">
            <a:xfrm>
              <a:off x="5944205" y="3359526"/>
              <a:ext cx="156576" cy="104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08" descr="Computer Icon | Vista Hardware Devices Iconset | Icons-Land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06302" y="3411587"/>
              <a:ext cx="210757" cy="210756"/>
            </a:xfrm>
            <a:prstGeom prst="rect">
              <a:avLst/>
            </a:prstGeom>
          </p:spPr>
        </p:pic>
        <p:pic>
          <p:nvPicPr>
            <p:cNvPr id="110" name="Picture 109" descr="Computer Icon | Vista Hardware Devices Iconset | Icons-Land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9813" y="3411587"/>
              <a:ext cx="210757" cy="210756"/>
            </a:xfrm>
            <a:prstGeom prst="rect">
              <a:avLst/>
            </a:prstGeom>
          </p:spPr>
        </p:pic>
        <p:pic>
          <p:nvPicPr>
            <p:cNvPr id="111" name="Picture 110" descr="Computer Icon | Vista Hardware Devices Iconset | Icons-Land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14574" y="2583359"/>
              <a:ext cx="210757" cy="210756"/>
            </a:xfrm>
            <a:prstGeom prst="rect">
              <a:avLst/>
            </a:prstGeom>
          </p:spPr>
        </p:pic>
        <p:sp>
          <p:nvSpPr>
            <p:cNvPr id="112" name="Freeform: Shape 111"/>
            <p:cNvSpPr/>
            <p:nvPr/>
          </p:nvSpPr>
          <p:spPr>
            <a:xfrm>
              <a:off x="5370645" y="3023359"/>
              <a:ext cx="589174" cy="412686"/>
            </a:xfrm>
            <a:custGeom>
              <a:avLst/>
              <a:gdLst>
                <a:gd name="connsiteX0" fmla="*/ 952706 w 1889140"/>
                <a:gd name="connsiteY0" fmla="*/ 0 h 1090282"/>
                <a:gd name="connsiteX1" fmla="*/ 27289 w 1889140"/>
                <a:gd name="connsiteY1" fmla="*/ 947451 h 1090282"/>
                <a:gd name="connsiteX2" fmla="*/ 1889140 w 1889140"/>
                <a:gd name="connsiteY2" fmla="*/ 1079653 h 1090282"/>
                <a:gd name="connsiteX0" fmla="*/ 714328 w 1650762"/>
                <a:gd name="connsiteY0" fmla="*/ 0 h 1125268"/>
                <a:gd name="connsiteX1" fmla="*/ 42299 w 1650762"/>
                <a:gd name="connsiteY1" fmla="*/ 1024569 h 1125268"/>
                <a:gd name="connsiteX2" fmla="*/ 1650762 w 1650762"/>
                <a:gd name="connsiteY2" fmla="*/ 1079653 h 1125268"/>
                <a:gd name="connsiteX0" fmla="*/ 800781 w 1638063"/>
                <a:gd name="connsiteY0" fmla="*/ 0 h 948668"/>
                <a:gd name="connsiteX1" fmla="*/ 29600 w 1638063"/>
                <a:gd name="connsiteY1" fmla="*/ 859316 h 948668"/>
                <a:gd name="connsiteX2" fmla="*/ 1638063 w 1638063"/>
                <a:gd name="connsiteY2" fmla="*/ 914400 h 948668"/>
                <a:gd name="connsiteX0" fmla="*/ 781230 w 1640546"/>
                <a:gd name="connsiteY0" fmla="*/ 0 h 1113484"/>
                <a:gd name="connsiteX1" fmla="*/ 32083 w 1640546"/>
                <a:gd name="connsiteY1" fmla="*/ 1013552 h 1113484"/>
                <a:gd name="connsiteX2" fmla="*/ 1640546 w 1640546"/>
                <a:gd name="connsiteY2" fmla="*/ 1068636 h 1113484"/>
                <a:gd name="connsiteX0" fmla="*/ 773201 w 1632517"/>
                <a:gd name="connsiteY0" fmla="*/ 0 h 1113484"/>
                <a:gd name="connsiteX1" fmla="*/ 24054 w 1632517"/>
                <a:gd name="connsiteY1" fmla="*/ 1013552 h 1113484"/>
                <a:gd name="connsiteX2" fmla="*/ 1632517 w 1632517"/>
                <a:gd name="connsiteY2" fmla="*/ 1068636 h 1113484"/>
                <a:gd name="connsiteX0" fmla="*/ 933599 w 1792915"/>
                <a:gd name="connsiteY0" fmla="*/ 0 h 1107077"/>
                <a:gd name="connsiteX1" fmla="*/ 19199 w 1792915"/>
                <a:gd name="connsiteY1" fmla="*/ 1002535 h 1107077"/>
                <a:gd name="connsiteX2" fmla="*/ 1792915 w 1792915"/>
                <a:gd name="connsiteY2" fmla="*/ 1068636 h 1107077"/>
                <a:gd name="connsiteX0" fmla="*/ 890628 w 1749944"/>
                <a:gd name="connsiteY0" fmla="*/ 0 h 1120256"/>
                <a:gd name="connsiteX1" fmla="*/ 20296 w 1749944"/>
                <a:gd name="connsiteY1" fmla="*/ 1024569 h 1120256"/>
                <a:gd name="connsiteX2" fmla="*/ 1749944 w 1749944"/>
                <a:gd name="connsiteY2" fmla="*/ 1068636 h 1120256"/>
                <a:gd name="connsiteX0" fmla="*/ 955126 w 1814442"/>
                <a:gd name="connsiteY0" fmla="*/ 0 h 1142405"/>
                <a:gd name="connsiteX1" fmla="*/ 18693 w 1814442"/>
                <a:gd name="connsiteY1" fmla="*/ 1057620 h 1142405"/>
                <a:gd name="connsiteX2" fmla="*/ 1814442 w 1814442"/>
                <a:gd name="connsiteY2" fmla="*/ 1068636 h 1142405"/>
                <a:gd name="connsiteX0" fmla="*/ 954320 w 1791602"/>
                <a:gd name="connsiteY0" fmla="*/ 0 h 1171488"/>
                <a:gd name="connsiteX1" fmla="*/ 17887 w 1791602"/>
                <a:gd name="connsiteY1" fmla="*/ 1057620 h 1171488"/>
                <a:gd name="connsiteX2" fmla="*/ 1791602 w 1791602"/>
                <a:gd name="connsiteY2" fmla="*/ 1134737 h 1171488"/>
                <a:gd name="connsiteX0" fmla="*/ 956778 w 1860162"/>
                <a:gd name="connsiteY0" fmla="*/ 0 h 1165893"/>
                <a:gd name="connsiteX1" fmla="*/ 20345 w 1860162"/>
                <a:gd name="connsiteY1" fmla="*/ 1057620 h 1165893"/>
                <a:gd name="connsiteX2" fmla="*/ 1860162 w 1860162"/>
                <a:gd name="connsiteY2" fmla="*/ 1123720 h 1165893"/>
                <a:gd name="connsiteX0" fmla="*/ 629839 w 1533223"/>
                <a:gd name="connsiteY0" fmla="*/ 0 h 1127295"/>
                <a:gd name="connsiteX1" fmla="*/ 33662 w 1533223"/>
                <a:gd name="connsiteY1" fmla="*/ 944200 h 1127295"/>
                <a:gd name="connsiteX2" fmla="*/ 1533223 w 1533223"/>
                <a:gd name="connsiteY2" fmla="*/ 1123720 h 1127295"/>
                <a:gd name="connsiteX0" fmla="*/ 780799 w 1684183"/>
                <a:gd name="connsiteY0" fmla="*/ 0 h 1179684"/>
                <a:gd name="connsiteX1" fmla="*/ 25837 w 1684183"/>
                <a:gd name="connsiteY1" fmla="*/ 1080302 h 1179684"/>
                <a:gd name="connsiteX2" fmla="*/ 1684183 w 1684183"/>
                <a:gd name="connsiteY2" fmla="*/ 1123720 h 1179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4183" h="1179684">
                  <a:moveTo>
                    <a:pt x="780799" y="0"/>
                  </a:moveTo>
                  <a:cubicBezTo>
                    <a:pt x="416324" y="405788"/>
                    <a:pt x="-124727" y="893015"/>
                    <a:pt x="25837" y="1080302"/>
                  </a:cubicBezTo>
                  <a:cubicBezTo>
                    <a:pt x="176401" y="1267589"/>
                    <a:pt x="1403253" y="1134737"/>
                    <a:pt x="1684183" y="1123720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hought Bubble: Cloud 112"/>
            <p:cNvSpPr/>
            <p:nvPr/>
          </p:nvSpPr>
          <p:spPr>
            <a:xfrm>
              <a:off x="4585939" y="2442604"/>
              <a:ext cx="2243476" cy="1530063"/>
            </a:xfrm>
            <a:prstGeom prst="cloudCallout">
              <a:avLst>
                <a:gd name="adj1" fmla="val -53467"/>
                <a:gd name="adj2" fmla="val 48009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09390" y="4164823"/>
            <a:ext cx="2243476" cy="1530063"/>
            <a:chOff x="720889" y="3143378"/>
            <a:chExt cx="2243476" cy="1530063"/>
          </a:xfrm>
        </p:grpSpPr>
        <p:grpSp>
          <p:nvGrpSpPr>
            <p:cNvPr id="116" name="Group 115"/>
            <p:cNvGrpSpPr/>
            <p:nvPr/>
          </p:nvGrpSpPr>
          <p:grpSpPr>
            <a:xfrm>
              <a:off x="925711" y="3271303"/>
              <a:ext cx="1670394" cy="1049114"/>
              <a:chOff x="4505794" y="610502"/>
              <a:chExt cx="4728802" cy="2969989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 flipH="1">
                <a:off x="5755249" y="1758093"/>
                <a:ext cx="1012343" cy="1219941"/>
              </a:xfrm>
              <a:prstGeom prst="line">
                <a:avLst/>
              </a:prstGeom>
              <a:ln w="63500">
                <a:solidFill>
                  <a:srgbClr val="00B0F0"/>
                </a:solidFill>
                <a:head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 flipV="1">
                <a:off x="6868790" y="1715270"/>
                <a:ext cx="1113542" cy="12627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V="1">
                <a:off x="5755248" y="2945109"/>
                <a:ext cx="2084950" cy="32925"/>
              </a:xfrm>
              <a:prstGeom prst="line">
                <a:avLst/>
              </a:prstGeom>
              <a:ln w="635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V="1">
                <a:off x="4807022" y="2978034"/>
                <a:ext cx="948226" cy="3355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6887757" y="990595"/>
                <a:ext cx="0" cy="67564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H="1" flipV="1">
                <a:off x="7965861" y="2978034"/>
                <a:ext cx="967506" cy="38458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4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 bwMode="auto">
              <a:xfrm>
                <a:off x="6645001" y="1566451"/>
                <a:ext cx="447579" cy="2976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5" name="Picture 124"/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 bwMode="auto">
              <a:xfrm>
                <a:off x="5531459" y="2833389"/>
                <a:ext cx="447579" cy="2976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6" name="Picture 125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rgbClr val="00B05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3038"/>
                        </a14:imgEffect>
                        <a14:imgEffect>
                          <a14:saturation sat="4000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 bwMode="auto">
              <a:xfrm>
                <a:off x="7758543" y="2829215"/>
                <a:ext cx="447579" cy="2976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7" name="Picture 126" descr="Computer Icon | Vista Hardware Devices Iconset | Icons-Land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05794" y="2978034"/>
                <a:ext cx="602457" cy="602457"/>
              </a:xfrm>
              <a:prstGeom prst="rect">
                <a:avLst/>
              </a:prstGeom>
            </p:spPr>
          </p:pic>
          <p:pic>
            <p:nvPicPr>
              <p:cNvPr id="128" name="Picture 127" descr="Computer Icon | Vista Hardware Devices Iconset | Icons-Land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32139" y="2978034"/>
                <a:ext cx="602457" cy="602457"/>
              </a:xfrm>
              <a:prstGeom prst="rect">
                <a:avLst/>
              </a:prstGeom>
            </p:spPr>
          </p:pic>
          <p:pic>
            <p:nvPicPr>
              <p:cNvPr id="129" name="Picture 128" descr="Computer Icon | Vista Hardware Devices Iconset | Icons-Land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30423" y="610502"/>
                <a:ext cx="602457" cy="602457"/>
              </a:xfrm>
              <a:prstGeom prst="rect">
                <a:avLst/>
              </a:prstGeom>
            </p:spPr>
          </p:pic>
        </p:grpSp>
        <p:sp>
          <p:nvSpPr>
            <p:cNvPr id="117" name="Thought Bubble: Cloud 116"/>
            <p:cNvSpPr/>
            <p:nvPr/>
          </p:nvSpPr>
          <p:spPr>
            <a:xfrm>
              <a:off x="720889" y="3143378"/>
              <a:ext cx="2243476" cy="1530063"/>
            </a:xfrm>
            <a:prstGeom prst="cloudCallout">
              <a:avLst>
                <a:gd name="adj1" fmla="val 43763"/>
                <a:gd name="adj2" fmla="val 53769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55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 flipH="1">
            <a:off x="4976950" y="5095906"/>
            <a:ext cx="1789610" cy="0"/>
          </a:xfrm>
          <a:prstGeom prst="line">
            <a:avLst/>
          </a:prstGeom>
          <a:ln w="8255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packet with (source, destination) arrives at a switch</a:t>
            </a:r>
          </a:p>
          <a:p>
            <a:r>
              <a:rPr lang="en-US" dirty="0"/>
              <a:t>Where should the switch send the packet?</a:t>
            </a:r>
          </a:p>
        </p:txBody>
      </p:sp>
      <p:sp>
        <p:nvSpPr>
          <p:cNvPr id="12" name="Rectangle 11"/>
          <p:cNvSpPr/>
          <p:nvPr/>
        </p:nvSpPr>
        <p:spPr>
          <a:xfrm rot="5400000">
            <a:off x="2454833" y="3555514"/>
            <a:ext cx="114961" cy="30958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663440" y="3448594"/>
            <a:ext cx="0" cy="1368530"/>
          </a:xfrm>
          <a:prstGeom prst="line">
            <a:avLst/>
          </a:prstGeom>
          <a:ln w="8255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63440" y="5181283"/>
            <a:ext cx="0" cy="1368530"/>
          </a:xfrm>
          <a:prstGeom prst="line">
            <a:avLst/>
          </a:prstGeom>
          <a:ln w="8255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364" name="Picture 4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96" y="4610921"/>
            <a:ext cx="1567312" cy="121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766456" y="272084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81087" y="417394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91496" y="587842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4</a:t>
            </a:r>
          </a:p>
        </p:txBody>
      </p:sp>
      <p:cxnSp>
        <p:nvCxnSpPr>
          <p:cNvPr id="33" name="Straight Connector 32"/>
          <p:cNvCxnSpPr>
            <a:stCxn id="40" idx="4"/>
          </p:cNvCxnSpPr>
          <p:nvPr/>
        </p:nvCxnSpPr>
        <p:spPr>
          <a:xfrm>
            <a:off x="3356533" y="4423003"/>
            <a:ext cx="1180589" cy="5703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0" idx="6"/>
          </p:cNvCxnSpPr>
          <p:nvPr/>
        </p:nvCxnSpPr>
        <p:spPr>
          <a:xfrm>
            <a:off x="4364550" y="3414986"/>
            <a:ext cx="549761" cy="1485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348516" y="2406969"/>
            <a:ext cx="2016034" cy="20160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38171"/>
              </p:ext>
            </p:extLst>
          </p:nvPr>
        </p:nvGraphicFramePr>
        <p:xfrm>
          <a:off x="2647542" y="2986828"/>
          <a:ext cx="1521134" cy="95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67">
                  <a:extLst>
                    <a:ext uri="{9D8B030D-6E8A-4147-A177-3AD203B41FA5}">
                      <a16:colId xmlns="" xmlns:a16="http://schemas.microsoft.com/office/drawing/2014/main" val="1587843755"/>
                    </a:ext>
                  </a:extLst>
                </a:gridCol>
                <a:gridCol w="760567">
                  <a:extLst>
                    <a:ext uri="{9D8B030D-6E8A-4147-A177-3AD203B41FA5}">
                      <a16:colId xmlns="" xmlns:a16="http://schemas.microsoft.com/office/drawing/2014/main" val="2783540461"/>
                    </a:ext>
                  </a:extLst>
                </a:gridCol>
              </a:tblGrid>
              <a:tr h="339081">
                <a:tc>
                  <a:txBody>
                    <a:bodyPr/>
                    <a:lstStyle/>
                    <a:p>
                      <a:r>
                        <a:rPr lang="en-US" dirty="0"/>
                        <a:t>SRC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6106964"/>
                  </a:ext>
                </a:extLst>
              </a:tr>
              <a:tr h="59339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2704737"/>
                  </a:ext>
                </a:extLst>
              </a:tr>
            </a:tbl>
          </a:graphicData>
        </a:graphic>
      </p:graphicFrame>
      <p:pic>
        <p:nvPicPr>
          <p:cNvPr id="13" name="Picture 12" descr="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3820" y="4817124"/>
            <a:ext cx="659903" cy="659903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588919" y="2633881"/>
            <a:ext cx="153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 Header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62679" y="42765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3" name="Isosceles Triangle 52"/>
          <p:cNvSpPr/>
          <p:nvPr/>
        </p:nvSpPr>
        <p:spPr>
          <a:xfrm rot="5400000">
            <a:off x="2155993" y="4970293"/>
            <a:ext cx="892239" cy="251227"/>
          </a:xfrm>
          <a:prstGeom prst="triangle">
            <a:avLst>
              <a:gd name="adj" fmla="val 5106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040629" y="2720840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28109" y="4178073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82230" y="5893842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0233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555 L 0.55538 -0.007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1" grpId="0"/>
      <p:bldP spid="58" grpId="0"/>
      <p:bldP spid="59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 flipH="1">
            <a:off x="4976950" y="5095906"/>
            <a:ext cx="1789610" cy="0"/>
          </a:xfrm>
          <a:prstGeom prst="line">
            <a:avLst/>
          </a:prstGeom>
          <a:ln w="8255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switch checks its forwarding table</a:t>
            </a:r>
          </a:p>
          <a:p>
            <a:pPr lvl="1"/>
            <a:r>
              <a:rPr lang="en-US" dirty="0"/>
              <a:t>Maps </a:t>
            </a:r>
            <a:r>
              <a:rPr lang="en-US" dirty="0" err="1"/>
              <a:t>dest</a:t>
            </a:r>
            <a:r>
              <a:rPr lang="en-US" dirty="0"/>
              <a:t> -&gt; outgoing link</a:t>
            </a:r>
          </a:p>
        </p:txBody>
      </p:sp>
      <p:sp>
        <p:nvSpPr>
          <p:cNvPr id="12" name="Rectangle 11"/>
          <p:cNvSpPr/>
          <p:nvPr/>
        </p:nvSpPr>
        <p:spPr>
          <a:xfrm rot="5400000">
            <a:off x="2454833" y="3555514"/>
            <a:ext cx="114961" cy="30958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663440" y="3448594"/>
            <a:ext cx="0" cy="1368530"/>
          </a:xfrm>
          <a:prstGeom prst="line">
            <a:avLst/>
          </a:prstGeom>
          <a:ln w="8255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63440" y="5181283"/>
            <a:ext cx="0" cy="1368530"/>
          </a:xfrm>
          <a:prstGeom prst="line">
            <a:avLst/>
          </a:prstGeom>
          <a:ln w="8255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364" name="Picture 4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96" y="4610921"/>
            <a:ext cx="1567312" cy="121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766456" y="272084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81087" y="417394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91496" y="587842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4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597913"/>
              </p:ext>
            </p:extLst>
          </p:nvPr>
        </p:nvGraphicFramePr>
        <p:xfrm>
          <a:off x="2647542" y="2986828"/>
          <a:ext cx="1521134" cy="95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67">
                  <a:extLst>
                    <a:ext uri="{9D8B030D-6E8A-4147-A177-3AD203B41FA5}">
                      <a16:colId xmlns="" xmlns:a16="http://schemas.microsoft.com/office/drawing/2014/main" val="1587843755"/>
                    </a:ext>
                  </a:extLst>
                </a:gridCol>
                <a:gridCol w="760567">
                  <a:extLst>
                    <a:ext uri="{9D8B030D-6E8A-4147-A177-3AD203B41FA5}">
                      <a16:colId xmlns="" xmlns:a16="http://schemas.microsoft.com/office/drawing/2014/main" val="2783540461"/>
                    </a:ext>
                  </a:extLst>
                </a:gridCol>
              </a:tblGrid>
              <a:tr h="339081">
                <a:tc>
                  <a:txBody>
                    <a:bodyPr/>
                    <a:lstStyle/>
                    <a:p>
                      <a:r>
                        <a:rPr lang="en-US" dirty="0"/>
                        <a:t>SRC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6106964"/>
                  </a:ext>
                </a:extLst>
              </a:tr>
              <a:tr h="59339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2704737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>
            <a:stCxn id="20" idx="4"/>
          </p:cNvCxnSpPr>
          <p:nvPr/>
        </p:nvCxnSpPr>
        <p:spPr>
          <a:xfrm flipH="1">
            <a:off x="5362050" y="3728694"/>
            <a:ext cx="2244924" cy="12146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0" idx="6"/>
            <a:endCxn id="15364" idx="0"/>
          </p:cNvCxnSpPr>
          <p:nvPr/>
        </p:nvCxnSpPr>
        <p:spPr>
          <a:xfrm flipH="1">
            <a:off x="4669952" y="2386569"/>
            <a:ext cx="1577797" cy="222435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 flipH="1">
            <a:off x="6247749" y="1044444"/>
            <a:ext cx="2718451" cy="26842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88919" y="2633881"/>
            <a:ext cx="153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 Header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796987"/>
              </p:ext>
            </p:extLst>
          </p:nvPr>
        </p:nvGraphicFramePr>
        <p:xfrm>
          <a:off x="6622694" y="1526825"/>
          <a:ext cx="2000682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6011">
                  <a:extLst>
                    <a:ext uri="{9D8B030D-6E8A-4147-A177-3AD203B41FA5}">
                      <a16:colId xmlns="" xmlns:a16="http://schemas.microsoft.com/office/drawing/2014/main" val="438799191"/>
                    </a:ext>
                  </a:extLst>
                </a:gridCol>
                <a:gridCol w="1314671">
                  <a:extLst>
                    <a:ext uri="{9D8B030D-6E8A-4147-A177-3AD203B41FA5}">
                      <a16:colId xmlns="" xmlns:a16="http://schemas.microsoft.com/office/drawing/2014/main" val="3393625823"/>
                    </a:ext>
                  </a:extLst>
                </a:gridCol>
              </a:tblGrid>
              <a:tr h="525139">
                <a:tc>
                  <a:txBody>
                    <a:bodyPr/>
                    <a:lstStyle/>
                    <a:p>
                      <a:r>
                        <a:rPr lang="en-US" dirty="0"/>
                        <a:t>DEST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OUTGOING</a:t>
                      </a:r>
                      <a:r>
                        <a:rPr lang="en-US" baseline="0" dirty="0"/>
                        <a:t> LINK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2281635"/>
                  </a:ext>
                </a:extLst>
              </a:tr>
              <a:tr h="30007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0764672"/>
                  </a:ext>
                </a:extLst>
              </a:tr>
              <a:tr h="300079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1360366"/>
                  </a:ext>
                </a:extLst>
              </a:tr>
              <a:tr h="300079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217204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062679" y="42765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1</a:t>
            </a:r>
          </a:p>
        </p:txBody>
      </p:sp>
      <p:pic>
        <p:nvPicPr>
          <p:cNvPr id="36" name="Picture 35" descr="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761" y="4754398"/>
            <a:ext cx="659903" cy="659903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>
            <a:off x="3356533" y="4423003"/>
            <a:ext cx="1180589" cy="5703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364550" y="3414986"/>
            <a:ext cx="549761" cy="1485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348516" y="2406969"/>
            <a:ext cx="2016034" cy="20160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5" name="Isosceles Triangle 44"/>
          <p:cNvSpPr/>
          <p:nvPr/>
        </p:nvSpPr>
        <p:spPr>
          <a:xfrm rot="5400000">
            <a:off x="2155993" y="4970293"/>
            <a:ext cx="892239" cy="251227"/>
          </a:xfrm>
          <a:prstGeom prst="triangle">
            <a:avLst>
              <a:gd name="adj" fmla="val 5106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</a:t>
            </a:r>
            <a:r>
              <a:rPr lang="en-US" dirty="0" err="1"/>
              <a:t>dest</a:t>
            </a:r>
            <a:r>
              <a:rPr lang="en-US" dirty="0"/>
              <a:t> is found, send out that link!</a:t>
            </a:r>
          </a:p>
        </p:txBody>
      </p:sp>
      <p:sp>
        <p:nvSpPr>
          <p:cNvPr id="12" name="Rectangle 11"/>
          <p:cNvSpPr/>
          <p:nvPr/>
        </p:nvSpPr>
        <p:spPr>
          <a:xfrm rot="5400000">
            <a:off x="2454833" y="3555514"/>
            <a:ext cx="114961" cy="30958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663440" y="3448594"/>
            <a:ext cx="0" cy="1368530"/>
          </a:xfrm>
          <a:prstGeom prst="line">
            <a:avLst/>
          </a:prstGeom>
          <a:ln w="8255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63440" y="5181283"/>
            <a:ext cx="0" cy="1368530"/>
          </a:xfrm>
          <a:prstGeom prst="line">
            <a:avLst/>
          </a:prstGeom>
          <a:ln w="8255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976950" y="5095906"/>
            <a:ext cx="1789610" cy="0"/>
          </a:xfrm>
          <a:prstGeom prst="line">
            <a:avLst/>
          </a:prstGeom>
          <a:ln w="8255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364" name="Picture 4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96" y="4610921"/>
            <a:ext cx="1567312" cy="121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766456" y="272084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81087" y="417394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91496" y="587842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4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2647542" y="2986828"/>
          <a:ext cx="1521134" cy="95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67">
                  <a:extLst>
                    <a:ext uri="{9D8B030D-6E8A-4147-A177-3AD203B41FA5}">
                      <a16:colId xmlns="" xmlns:a16="http://schemas.microsoft.com/office/drawing/2014/main" val="1587843755"/>
                    </a:ext>
                  </a:extLst>
                </a:gridCol>
                <a:gridCol w="760567">
                  <a:extLst>
                    <a:ext uri="{9D8B030D-6E8A-4147-A177-3AD203B41FA5}">
                      <a16:colId xmlns="" xmlns:a16="http://schemas.microsoft.com/office/drawing/2014/main" val="2783540461"/>
                    </a:ext>
                  </a:extLst>
                </a:gridCol>
              </a:tblGrid>
              <a:tr h="339081">
                <a:tc>
                  <a:txBody>
                    <a:bodyPr/>
                    <a:lstStyle/>
                    <a:p>
                      <a:r>
                        <a:rPr lang="en-US" dirty="0"/>
                        <a:t>SRC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6106964"/>
                  </a:ext>
                </a:extLst>
              </a:tr>
              <a:tr h="59339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2704737"/>
                  </a:ext>
                </a:extLst>
              </a:tr>
            </a:tbl>
          </a:graphicData>
        </a:graphic>
      </p:graphicFrame>
      <p:pic>
        <p:nvPicPr>
          <p:cNvPr id="13" name="Picture 12" descr="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761" y="4754398"/>
            <a:ext cx="659903" cy="659903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588919" y="2633881"/>
            <a:ext cx="153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 Header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62679" y="42765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1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356533" y="4423003"/>
            <a:ext cx="1180589" cy="5703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64550" y="3414986"/>
            <a:ext cx="549761" cy="1485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348516" y="2406969"/>
            <a:ext cx="2016034" cy="20160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 rot="5400000">
            <a:off x="2155993" y="4970293"/>
            <a:ext cx="892239" cy="251227"/>
          </a:xfrm>
          <a:prstGeom prst="triangle">
            <a:avLst>
              <a:gd name="adj" fmla="val 5106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36" idx="4"/>
          </p:cNvCxnSpPr>
          <p:nvPr/>
        </p:nvCxnSpPr>
        <p:spPr>
          <a:xfrm flipH="1">
            <a:off x="5362050" y="3728694"/>
            <a:ext cx="2244924" cy="12146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6" idx="6"/>
          </p:cNvCxnSpPr>
          <p:nvPr/>
        </p:nvCxnSpPr>
        <p:spPr>
          <a:xfrm flipH="1">
            <a:off x="4669952" y="2386569"/>
            <a:ext cx="1577797" cy="222435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 flipH="1">
            <a:off x="6247749" y="1044444"/>
            <a:ext cx="2718451" cy="26842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87495"/>
              </p:ext>
            </p:extLst>
          </p:nvPr>
        </p:nvGraphicFramePr>
        <p:xfrm>
          <a:off x="6622694" y="1526825"/>
          <a:ext cx="2000682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6011">
                  <a:extLst>
                    <a:ext uri="{9D8B030D-6E8A-4147-A177-3AD203B41FA5}">
                      <a16:colId xmlns="" xmlns:a16="http://schemas.microsoft.com/office/drawing/2014/main" val="438799191"/>
                    </a:ext>
                  </a:extLst>
                </a:gridCol>
                <a:gridCol w="1314671">
                  <a:extLst>
                    <a:ext uri="{9D8B030D-6E8A-4147-A177-3AD203B41FA5}">
                      <a16:colId xmlns="" xmlns:a16="http://schemas.microsoft.com/office/drawing/2014/main" val="3393625823"/>
                    </a:ext>
                  </a:extLst>
                </a:gridCol>
              </a:tblGrid>
              <a:tr h="525139">
                <a:tc>
                  <a:txBody>
                    <a:bodyPr/>
                    <a:lstStyle/>
                    <a:p>
                      <a:r>
                        <a:rPr lang="en-US" dirty="0"/>
                        <a:t>DEST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OUTGOING</a:t>
                      </a:r>
                      <a:r>
                        <a:rPr lang="en-US" baseline="0" dirty="0"/>
                        <a:t> LINK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2281635"/>
                  </a:ext>
                </a:extLst>
              </a:tr>
              <a:tr h="30007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0764672"/>
                  </a:ext>
                </a:extLst>
              </a:tr>
              <a:tr h="300079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1360366"/>
                  </a:ext>
                </a:extLst>
              </a:tr>
              <a:tr h="300079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217204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00355"/>
              </p:ext>
            </p:extLst>
          </p:nvPr>
        </p:nvGraphicFramePr>
        <p:xfrm>
          <a:off x="6622694" y="1526825"/>
          <a:ext cx="2000682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6011">
                  <a:extLst>
                    <a:ext uri="{9D8B030D-6E8A-4147-A177-3AD203B41FA5}">
                      <a16:colId xmlns="" xmlns:a16="http://schemas.microsoft.com/office/drawing/2014/main" val="438799191"/>
                    </a:ext>
                  </a:extLst>
                </a:gridCol>
                <a:gridCol w="1314671">
                  <a:extLst>
                    <a:ext uri="{9D8B030D-6E8A-4147-A177-3AD203B41FA5}">
                      <a16:colId xmlns="" xmlns:a16="http://schemas.microsoft.com/office/drawing/2014/main" val="3393625823"/>
                    </a:ext>
                  </a:extLst>
                </a:gridCol>
              </a:tblGrid>
              <a:tr h="525139">
                <a:tc>
                  <a:txBody>
                    <a:bodyPr/>
                    <a:lstStyle/>
                    <a:p>
                      <a:r>
                        <a:rPr lang="en-US" dirty="0"/>
                        <a:t>DEST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OUTGOING</a:t>
                      </a:r>
                      <a:r>
                        <a:rPr lang="en-US" baseline="0" dirty="0"/>
                        <a:t> LINK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2281635"/>
                  </a:ext>
                </a:extLst>
              </a:tr>
              <a:tr h="30007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0764672"/>
                  </a:ext>
                </a:extLst>
              </a:tr>
              <a:tr h="300079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31360366"/>
                  </a:ext>
                </a:extLst>
              </a:tr>
              <a:tr h="300079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2172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85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5.55556E-7 -0.00186 L 0.56701 0.00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51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</a:t>
            </a:r>
            <a:r>
              <a:rPr lang="en-US" dirty="0" err="1"/>
              <a:t>dest</a:t>
            </a:r>
            <a:r>
              <a:rPr lang="en-US" dirty="0"/>
              <a:t> is not found?</a:t>
            </a:r>
          </a:p>
          <a:p>
            <a:pPr lvl="1"/>
            <a:r>
              <a:rPr lang="en-US" dirty="0"/>
              <a:t>Could drop, flood, etc.</a:t>
            </a:r>
          </a:p>
        </p:txBody>
      </p:sp>
      <p:sp>
        <p:nvSpPr>
          <p:cNvPr id="12" name="Rectangle 11"/>
          <p:cNvSpPr/>
          <p:nvPr/>
        </p:nvSpPr>
        <p:spPr>
          <a:xfrm rot="5400000">
            <a:off x="2454833" y="3555514"/>
            <a:ext cx="114961" cy="30958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663440" y="3448594"/>
            <a:ext cx="0" cy="1368530"/>
          </a:xfrm>
          <a:prstGeom prst="line">
            <a:avLst/>
          </a:prstGeom>
          <a:ln w="8255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63440" y="5181283"/>
            <a:ext cx="0" cy="1368530"/>
          </a:xfrm>
          <a:prstGeom prst="line">
            <a:avLst/>
          </a:prstGeom>
          <a:ln w="8255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976950" y="5095906"/>
            <a:ext cx="1789610" cy="0"/>
          </a:xfrm>
          <a:prstGeom prst="line">
            <a:avLst/>
          </a:prstGeom>
          <a:ln w="8255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364" name="Picture 4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96" y="4610921"/>
            <a:ext cx="1567312" cy="121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766456" y="272084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81087" y="417394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91496" y="587842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4</a:t>
            </a:r>
          </a:p>
        </p:txBody>
      </p:sp>
      <p:pic>
        <p:nvPicPr>
          <p:cNvPr id="13" name="Picture 12" descr="bo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761" y="4754398"/>
            <a:ext cx="659903" cy="659903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588919" y="2633881"/>
            <a:ext cx="153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95D46"/>
                </a:solidFill>
              </a:rPr>
              <a:t>Packet Header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62679" y="42765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1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356533" y="4423003"/>
            <a:ext cx="1180589" cy="5703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64550" y="3414986"/>
            <a:ext cx="549761" cy="1485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348516" y="2406969"/>
            <a:ext cx="2016034" cy="20160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 rot="5400000">
            <a:off x="2155993" y="4970293"/>
            <a:ext cx="892239" cy="251227"/>
          </a:xfrm>
          <a:prstGeom prst="triangle">
            <a:avLst>
              <a:gd name="adj" fmla="val 5106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48476"/>
              </p:ext>
            </p:extLst>
          </p:nvPr>
        </p:nvGraphicFramePr>
        <p:xfrm>
          <a:off x="2588919" y="2986828"/>
          <a:ext cx="1603059" cy="95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37">
                  <a:extLst>
                    <a:ext uri="{9D8B030D-6E8A-4147-A177-3AD203B41FA5}">
                      <a16:colId xmlns="" xmlns:a16="http://schemas.microsoft.com/office/drawing/2014/main" val="1587843755"/>
                    </a:ext>
                  </a:extLst>
                </a:gridCol>
                <a:gridCol w="940122">
                  <a:extLst>
                    <a:ext uri="{9D8B030D-6E8A-4147-A177-3AD203B41FA5}">
                      <a16:colId xmlns="" xmlns:a16="http://schemas.microsoft.com/office/drawing/2014/main" val="2783540461"/>
                    </a:ext>
                  </a:extLst>
                </a:gridCol>
              </a:tblGrid>
              <a:tr h="339081">
                <a:tc>
                  <a:txBody>
                    <a:bodyPr/>
                    <a:lstStyle/>
                    <a:p>
                      <a:r>
                        <a:rPr lang="en-US" dirty="0"/>
                        <a:t>SRC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6106964"/>
                  </a:ext>
                </a:extLst>
              </a:tr>
              <a:tr h="593392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(ˆ(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oo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)ˆ)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altLang="ii-CN" sz="1400" b="0" i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ᄽ</a:t>
                      </a:r>
                      <a:r>
                        <a:rPr lang="el-GR" altLang="ii-CN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ὁ</a:t>
                      </a:r>
                      <a:r>
                        <a:rPr lang="en-US" altLang="ii-CN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ȍ ̪ő</a:t>
                      </a:r>
                      <a:r>
                        <a:rPr lang="el-GR" altLang="ii-CN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ὀ</a:t>
                      </a:r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ᄿ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2704737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>
            <a:stCxn id="33" idx="4"/>
          </p:cNvCxnSpPr>
          <p:nvPr/>
        </p:nvCxnSpPr>
        <p:spPr>
          <a:xfrm flipH="1">
            <a:off x="5362050" y="3728694"/>
            <a:ext cx="2244924" cy="12146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3" idx="6"/>
          </p:cNvCxnSpPr>
          <p:nvPr/>
        </p:nvCxnSpPr>
        <p:spPr>
          <a:xfrm flipH="1">
            <a:off x="4669952" y="2386569"/>
            <a:ext cx="1577797" cy="222435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 flipH="1">
            <a:off x="6247749" y="1044444"/>
            <a:ext cx="2718451" cy="26842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87495"/>
              </p:ext>
            </p:extLst>
          </p:nvPr>
        </p:nvGraphicFramePr>
        <p:xfrm>
          <a:off x="6622694" y="1526825"/>
          <a:ext cx="2000682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6011">
                  <a:extLst>
                    <a:ext uri="{9D8B030D-6E8A-4147-A177-3AD203B41FA5}">
                      <a16:colId xmlns="" xmlns:a16="http://schemas.microsoft.com/office/drawing/2014/main" val="438799191"/>
                    </a:ext>
                  </a:extLst>
                </a:gridCol>
                <a:gridCol w="1314671">
                  <a:extLst>
                    <a:ext uri="{9D8B030D-6E8A-4147-A177-3AD203B41FA5}">
                      <a16:colId xmlns="" xmlns:a16="http://schemas.microsoft.com/office/drawing/2014/main" val="3393625823"/>
                    </a:ext>
                  </a:extLst>
                </a:gridCol>
              </a:tblGrid>
              <a:tr h="525139">
                <a:tc>
                  <a:txBody>
                    <a:bodyPr/>
                    <a:lstStyle/>
                    <a:p>
                      <a:r>
                        <a:rPr lang="en-US" dirty="0"/>
                        <a:t>DEST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OUTGOING</a:t>
                      </a:r>
                      <a:r>
                        <a:rPr lang="en-US" baseline="0" dirty="0"/>
                        <a:t> LINK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2281635"/>
                  </a:ext>
                </a:extLst>
              </a:tr>
              <a:tr h="30007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0764672"/>
                  </a:ext>
                </a:extLst>
              </a:tr>
              <a:tr h="300079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1360366"/>
                  </a:ext>
                </a:extLst>
              </a:tr>
              <a:tr h="300079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2172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73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a routing state valid?</a:t>
            </a:r>
          </a:p>
          <a:p>
            <a:r>
              <a:rPr lang="en-US" dirty="0"/>
              <a:t>For </a:t>
            </a:r>
            <a:r>
              <a:rPr lang="en-US" i="1" u="sng" dirty="0"/>
              <a:t>every</a:t>
            </a:r>
            <a:r>
              <a:rPr lang="en-US" dirty="0"/>
              <a:t> destination:</a:t>
            </a:r>
          </a:p>
          <a:p>
            <a:pPr lvl="1"/>
            <a:r>
              <a:rPr lang="en-US" dirty="0"/>
              <a:t>If all paths to that destination have:</a:t>
            </a:r>
          </a:p>
          <a:p>
            <a:pPr lvl="2"/>
            <a:r>
              <a:rPr lang="en-US" dirty="0"/>
              <a:t>No dead-ends (except destination)</a:t>
            </a:r>
          </a:p>
          <a:p>
            <a:pPr lvl="2"/>
            <a:r>
              <a:rPr lang="en-US" dirty="0"/>
              <a:t>No loops</a:t>
            </a:r>
          </a:p>
          <a:p>
            <a:r>
              <a:rPr lang="en-US" dirty="0"/>
              <a:t>Then the state is valid</a:t>
            </a:r>
          </a:p>
        </p:txBody>
      </p:sp>
    </p:spTree>
    <p:extLst>
      <p:ext uri="{BB962C8B-B14F-4D97-AF65-F5344CB8AC3E}">
        <p14:creationId xmlns:p14="http://schemas.microsoft.com/office/powerpoint/2010/main" val="225724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to solve loops:</a:t>
            </a:r>
          </a:p>
          <a:p>
            <a:pPr lvl="1"/>
            <a:r>
              <a:rPr lang="en-US" dirty="0"/>
              <a:t>Use a topology that doesn’t have any!</a:t>
            </a:r>
          </a:p>
          <a:p>
            <a:r>
              <a:rPr lang="en-US" dirty="0"/>
              <a:t>Spanning Tree</a:t>
            </a:r>
          </a:p>
          <a:p>
            <a:pPr lvl="1"/>
            <a:r>
              <a:rPr lang="en-US" dirty="0"/>
              <a:t>Used by Ethernet networks (L2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4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421" y="5717451"/>
            <a:ext cx="447579" cy="34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121" y="3982957"/>
            <a:ext cx="447579" cy="34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510" y="4770215"/>
            <a:ext cx="447579" cy="34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Computer Icon | Vista Hardware Devices Iconset | Icons-Lan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295" y="3527082"/>
            <a:ext cx="602457" cy="602457"/>
          </a:xfrm>
          <a:prstGeom prst="rect">
            <a:avLst/>
          </a:prstGeom>
        </p:spPr>
      </p:pic>
      <p:pic>
        <p:nvPicPr>
          <p:cNvPr id="9" name="Picture 8" descr="Computer Icon | Vista Hardware Devices Iconset | Icons-Lan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244" y="5726187"/>
            <a:ext cx="602457" cy="602457"/>
          </a:xfrm>
          <a:prstGeom prst="rect">
            <a:avLst/>
          </a:prstGeom>
        </p:spPr>
      </p:pic>
      <p:pic>
        <p:nvPicPr>
          <p:cNvPr id="10" name="Picture 9" descr="Computer Icon | Vista Hardware Devices Iconset | Icons-Lan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720" y="6064400"/>
            <a:ext cx="602457" cy="602457"/>
          </a:xfrm>
          <a:prstGeom prst="rect">
            <a:avLst/>
          </a:prstGeom>
        </p:spPr>
      </p:pic>
      <p:pic>
        <p:nvPicPr>
          <p:cNvPr id="11" name="Picture 10" descr="Computer Icon | Vista Hardware Devices Iconset | Icons-Lan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063" y="4770215"/>
            <a:ext cx="602457" cy="602457"/>
          </a:xfrm>
          <a:prstGeom prst="rect">
            <a:avLst/>
          </a:prstGeom>
        </p:spPr>
      </p:pic>
      <p:pic>
        <p:nvPicPr>
          <p:cNvPr id="12" name="Picture 11" descr="Computer Icon | Vista Hardware Devices Iconset | Icons-Lan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912" y="3225853"/>
            <a:ext cx="602457" cy="602457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9" idx="3"/>
            <a:endCxn id="4" idx="1"/>
          </p:cNvCxnSpPr>
          <p:nvPr/>
        </p:nvCxnSpPr>
        <p:spPr>
          <a:xfrm flipV="1">
            <a:off x="3479701" y="5890926"/>
            <a:ext cx="644720" cy="1364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10" idx="1"/>
          </p:cNvCxnSpPr>
          <p:nvPr/>
        </p:nvCxnSpPr>
        <p:spPr>
          <a:xfrm>
            <a:off x="4572000" y="5890926"/>
            <a:ext cx="644720" cy="47470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6" idx="1"/>
          </p:cNvCxnSpPr>
          <p:nvPr/>
        </p:nvCxnSpPr>
        <p:spPr>
          <a:xfrm>
            <a:off x="4120752" y="3828311"/>
            <a:ext cx="651369" cy="32812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4" idx="0"/>
          </p:cNvCxnSpPr>
          <p:nvPr/>
        </p:nvCxnSpPr>
        <p:spPr>
          <a:xfrm flipH="1">
            <a:off x="4348211" y="4329906"/>
            <a:ext cx="647700" cy="138754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  <a:endCxn id="7" idx="1"/>
          </p:cNvCxnSpPr>
          <p:nvPr/>
        </p:nvCxnSpPr>
        <p:spPr>
          <a:xfrm>
            <a:off x="5219700" y="4156432"/>
            <a:ext cx="1147810" cy="78725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3"/>
            <a:endCxn id="11" idx="1"/>
          </p:cNvCxnSpPr>
          <p:nvPr/>
        </p:nvCxnSpPr>
        <p:spPr>
          <a:xfrm>
            <a:off x="6815089" y="4943690"/>
            <a:ext cx="948974" cy="12775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0"/>
          </p:cNvCxnSpPr>
          <p:nvPr/>
        </p:nvCxnSpPr>
        <p:spPr>
          <a:xfrm flipV="1">
            <a:off x="6591300" y="3828310"/>
            <a:ext cx="734612" cy="94190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3" name="Picture 32" descr="Computer Icon | Vista Hardware Devices Iconset | Icons-Lan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943" y="5780167"/>
            <a:ext cx="602457" cy="602457"/>
          </a:xfrm>
          <a:prstGeom prst="rect">
            <a:avLst/>
          </a:prstGeom>
        </p:spPr>
      </p:pic>
      <p:cxnSp>
        <p:nvCxnSpPr>
          <p:cNvPr id="34" name="Straight Connector 33"/>
          <p:cNvCxnSpPr>
            <a:stCxn id="7" idx="2"/>
            <a:endCxn id="33" idx="0"/>
          </p:cNvCxnSpPr>
          <p:nvPr/>
        </p:nvCxnSpPr>
        <p:spPr>
          <a:xfrm>
            <a:off x="6591300" y="5117164"/>
            <a:ext cx="517872" cy="66300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057" y="5888772"/>
            <a:ext cx="612490" cy="47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Connector 62"/>
          <p:cNvCxnSpPr>
            <a:stCxn id="39" idx="0"/>
            <a:endCxn id="46" idx="1"/>
          </p:cNvCxnSpPr>
          <p:nvPr/>
        </p:nvCxnSpPr>
        <p:spPr>
          <a:xfrm flipV="1">
            <a:off x="6785650" y="4214885"/>
            <a:ext cx="978901" cy="4495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</a:t>
            </a:r>
            <a:r>
              <a:rPr lang="en-US" dirty="0" err="1"/>
              <a:t>dest</a:t>
            </a:r>
            <a:r>
              <a:rPr lang="en-US" dirty="0"/>
              <a:t> is not found?</a:t>
            </a:r>
          </a:p>
          <a:p>
            <a:pPr lvl="1"/>
            <a:r>
              <a:rPr lang="en-US" dirty="0"/>
              <a:t>Flood!</a:t>
            </a:r>
          </a:p>
          <a:p>
            <a:pPr lvl="2"/>
            <a:r>
              <a:rPr lang="en-US" dirty="0"/>
              <a:t>In a spanning tree, this</a:t>
            </a:r>
            <a:br>
              <a:rPr lang="en-US" dirty="0"/>
            </a:br>
            <a:r>
              <a:rPr lang="en-US" dirty="0"/>
              <a:t>won’t cause loops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391122"/>
              </p:ext>
            </p:extLst>
          </p:nvPr>
        </p:nvGraphicFramePr>
        <p:xfrm>
          <a:off x="6446309" y="1269650"/>
          <a:ext cx="2000682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6011">
                  <a:extLst>
                    <a:ext uri="{9D8B030D-6E8A-4147-A177-3AD203B41FA5}">
                      <a16:colId xmlns="" xmlns:a16="http://schemas.microsoft.com/office/drawing/2014/main" val="438799191"/>
                    </a:ext>
                  </a:extLst>
                </a:gridCol>
                <a:gridCol w="1314671">
                  <a:extLst>
                    <a:ext uri="{9D8B030D-6E8A-4147-A177-3AD203B41FA5}">
                      <a16:colId xmlns="" xmlns:a16="http://schemas.microsoft.com/office/drawing/2014/main" val="3393625823"/>
                    </a:ext>
                  </a:extLst>
                </a:gridCol>
              </a:tblGrid>
              <a:tr h="525139">
                <a:tc>
                  <a:txBody>
                    <a:bodyPr/>
                    <a:lstStyle/>
                    <a:p>
                      <a:r>
                        <a:rPr lang="en-US" dirty="0"/>
                        <a:t>DEST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OUTGOING</a:t>
                      </a:r>
                      <a:r>
                        <a:rPr lang="en-US" baseline="0" dirty="0"/>
                        <a:t> LINK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2281635"/>
                  </a:ext>
                </a:extLst>
              </a:tr>
              <a:tr h="300079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1360366"/>
                  </a:ext>
                </a:extLst>
              </a:tr>
              <a:tr h="300079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2172041"/>
                  </a:ext>
                </a:extLst>
              </a:tr>
            </a:tbl>
          </a:graphicData>
        </a:graphic>
      </p:graphicFrame>
      <p:pic>
        <p:nvPicPr>
          <p:cNvPr id="15364" name="Picture 4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057" y="4686969"/>
            <a:ext cx="612490" cy="47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03210" y="4960068"/>
            <a:ext cx="245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95D46"/>
                </a:solidFill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46309" y="8191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</a:t>
            </a:r>
          </a:p>
        </p:txBody>
      </p:sp>
      <p:pic>
        <p:nvPicPr>
          <p:cNvPr id="39" name="Picture 4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05" y="4664458"/>
            <a:ext cx="612490" cy="47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532" y="3618329"/>
            <a:ext cx="612490" cy="47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Computer Icon | Vista Hardware Devices Iconset | Icons-La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129" y="2693351"/>
            <a:ext cx="459999" cy="459999"/>
          </a:xfrm>
          <a:prstGeom prst="rect">
            <a:avLst/>
          </a:prstGeom>
        </p:spPr>
      </p:pic>
      <p:pic>
        <p:nvPicPr>
          <p:cNvPr id="44" name="Picture 43" descr="Computer Icon | Vista Hardware Devices Iconset | Icons-La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813" y="5896163"/>
            <a:ext cx="459999" cy="459999"/>
          </a:xfrm>
          <a:prstGeom prst="rect">
            <a:avLst/>
          </a:prstGeom>
        </p:spPr>
      </p:pic>
      <p:pic>
        <p:nvPicPr>
          <p:cNvPr id="45" name="Picture 44" descr="Computer Icon | Vista Hardware Devices Iconset | Icons-La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759" y="5896163"/>
            <a:ext cx="459999" cy="459999"/>
          </a:xfrm>
          <a:prstGeom prst="rect">
            <a:avLst/>
          </a:prstGeom>
        </p:spPr>
      </p:pic>
      <p:pic>
        <p:nvPicPr>
          <p:cNvPr id="46" name="Picture 45" descr="Computer Icon | Vista Hardware Devices Iconset | Icons-La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551" y="3984885"/>
            <a:ext cx="459999" cy="459999"/>
          </a:xfrm>
          <a:prstGeom prst="rect">
            <a:avLst/>
          </a:prstGeom>
        </p:spPr>
      </p:pic>
      <p:cxnSp>
        <p:nvCxnSpPr>
          <p:cNvPr id="21" name="Straight Connector 20"/>
          <p:cNvCxnSpPr>
            <a:stCxn id="42" idx="2"/>
            <a:endCxn id="15364" idx="0"/>
          </p:cNvCxnSpPr>
          <p:nvPr/>
        </p:nvCxnSpPr>
        <p:spPr>
          <a:xfrm>
            <a:off x="4694777" y="4093111"/>
            <a:ext cx="4525" cy="59385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1"/>
            <a:endCxn id="15364" idx="3"/>
          </p:cNvCxnSpPr>
          <p:nvPr/>
        </p:nvCxnSpPr>
        <p:spPr>
          <a:xfrm flipH="1">
            <a:off x="5005547" y="4901849"/>
            <a:ext cx="1473858" cy="2251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2"/>
            <a:endCxn id="42" idx="0"/>
          </p:cNvCxnSpPr>
          <p:nvPr/>
        </p:nvCxnSpPr>
        <p:spPr>
          <a:xfrm flipH="1">
            <a:off x="4694777" y="3153350"/>
            <a:ext cx="482352" cy="46497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5364" idx="2"/>
            <a:endCxn id="40" idx="0"/>
          </p:cNvCxnSpPr>
          <p:nvPr/>
        </p:nvCxnSpPr>
        <p:spPr>
          <a:xfrm>
            <a:off x="4699302" y="5161751"/>
            <a:ext cx="0" cy="72702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5" idx="1"/>
            <a:endCxn id="40" idx="3"/>
          </p:cNvCxnSpPr>
          <p:nvPr/>
        </p:nvCxnSpPr>
        <p:spPr>
          <a:xfrm flipH="1">
            <a:off x="5005547" y="6126163"/>
            <a:ext cx="42821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4" idx="3"/>
            <a:endCxn id="40" idx="1"/>
          </p:cNvCxnSpPr>
          <p:nvPr/>
        </p:nvCxnSpPr>
        <p:spPr>
          <a:xfrm>
            <a:off x="4086812" y="6126163"/>
            <a:ext cx="306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9" idx="2"/>
            <a:endCxn id="47" idx="1"/>
          </p:cNvCxnSpPr>
          <p:nvPr/>
        </p:nvCxnSpPr>
        <p:spPr>
          <a:xfrm>
            <a:off x="6785650" y="5139240"/>
            <a:ext cx="978901" cy="423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099048"/>
              </p:ext>
            </p:extLst>
          </p:nvPr>
        </p:nvGraphicFramePr>
        <p:xfrm>
          <a:off x="1673797" y="3906145"/>
          <a:ext cx="1804384" cy="769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195">
                  <a:extLst>
                    <a:ext uri="{9D8B030D-6E8A-4147-A177-3AD203B41FA5}">
                      <a16:colId xmlns="" xmlns:a16="http://schemas.microsoft.com/office/drawing/2014/main" val="1587843755"/>
                    </a:ext>
                  </a:extLst>
                </a:gridCol>
                <a:gridCol w="1058189">
                  <a:extLst>
                    <a:ext uri="{9D8B030D-6E8A-4147-A177-3AD203B41FA5}">
                      <a16:colId xmlns="" xmlns:a16="http://schemas.microsoft.com/office/drawing/2014/main" val="2783540461"/>
                    </a:ext>
                  </a:extLst>
                </a:gridCol>
              </a:tblGrid>
              <a:tr h="289457">
                <a:tc>
                  <a:txBody>
                    <a:bodyPr/>
                    <a:lstStyle/>
                    <a:p>
                      <a:r>
                        <a:rPr lang="en-US" dirty="0"/>
                        <a:t>SRC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6106964"/>
                  </a:ext>
                </a:extLst>
              </a:tr>
              <a:tr h="403704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(ˆ(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oo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)ˆ)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altLang="ii-CN" sz="1400" baseline="0" dirty="0">
                          <a:effectLst/>
                        </a:rPr>
                        <a:t> </a:t>
                      </a:r>
                      <a:r>
                        <a:rPr lang="en-US" altLang="ko-KR" sz="1400" dirty="0">
                          <a:effectLst/>
                        </a:rPr>
                        <a:t>ᄽ</a:t>
                      </a:r>
                      <a:r>
                        <a:rPr lang="el-GR" altLang="ii-CN" sz="1400" dirty="0">
                          <a:effectLst/>
                        </a:rPr>
                        <a:t>ὁ</a:t>
                      </a:r>
                      <a:r>
                        <a:rPr lang="en-US" altLang="ii-CN" sz="1400" dirty="0">
                          <a:effectLst/>
                        </a:rPr>
                        <a:t>ȍ ̪ő</a:t>
                      </a:r>
                      <a:r>
                        <a:rPr lang="el-GR" altLang="ii-CN" sz="1400" dirty="0">
                          <a:effectLst/>
                        </a:rPr>
                        <a:t>ὀ</a:t>
                      </a:r>
                      <a:r>
                        <a:rPr lang="en-US" altLang="ko-KR" sz="1400" dirty="0">
                          <a:effectLst/>
                        </a:rPr>
                        <a:t>ᄿ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52704737"/>
                  </a:ext>
                </a:extLst>
              </a:tr>
            </a:tbl>
          </a:graphicData>
        </a:graphic>
      </p:graphicFrame>
      <p:grpSp>
        <p:nvGrpSpPr>
          <p:cNvPr id="15382" name="Group 15381"/>
          <p:cNvGrpSpPr/>
          <p:nvPr/>
        </p:nvGrpSpPr>
        <p:grpSpPr>
          <a:xfrm>
            <a:off x="7429331" y="5332640"/>
            <a:ext cx="1130438" cy="798553"/>
            <a:chOff x="7429331" y="5332640"/>
            <a:chExt cx="1130438" cy="798553"/>
          </a:xfrm>
        </p:grpSpPr>
        <p:pic>
          <p:nvPicPr>
            <p:cNvPr id="47" name="Picture 46" descr="Computer Icon | Vista Hardware Devices Iconset | Icons-La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4551" y="5332640"/>
              <a:ext cx="459999" cy="459999"/>
            </a:xfrm>
            <a:prstGeom prst="rect">
              <a:avLst/>
            </a:prstGeom>
          </p:spPr>
        </p:pic>
        <p:sp>
          <p:nvSpPr>
            <p:cNvPr id="89" name="Rectangle 88"/>
            <p:cNvSpPr/>
            <p:nvPr/>
          </p:nvSpPr>
          <p:spPr>
            <a:xfrm>
              <a:off x="7429331" y="5792639"/>
              <a:ext cx="1130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ii-CN" sz="1600" b="1" dirty="0">
                  <a:solidFill>
                    <a:srgbClr val="000000"/>
                  </a:solidFill>
                </a:rPr>
                <a:t> </a:t>
              </a:r>
              <a:r>
                <a:rPr lang="en-US" altLang="ko-KR" sz="1600" b="1" dirty="0">
                  <a:solidFill>
                    <a:srgbClr val="000000"/>
                  </a:solidFill>
                </a:rPr>
                <a:t>ᄽ</a:t>
              </a:r>
              <a:r>
                <a:rPr lang="el-GR" altLang="ii-CN" sz="1600" b="1" dirty="0">
                  <a:solidFill>
                    <a:srgbClr val="000000"/>
                  </a:solidFill>
                </a:rPr>
                <a:t>ὁ</a:t>
              </a:r>
              <a:r>
                <a:rPr lang="en-US" altLang="ii-CN" sz="1600" b="1" dirty="0">
                  <a:solidFill>
                    <a:srgbClr val="000000"/>
                  </a:solidFill>
                </a:rPr>
                <a:t>ȍ ̪ő</a:t>
              </a:r>
              <a:r>
                <a:rPr lang="el-GR" altLang="ii-CN" sz="1600" b="1" dirty="0">
                  <a:solidFill>
                    <a:srgbClr val="000000"/>
                  </a:solidFill>
                </a:rPr>
                <a:t>ὀ</a:t>
              </a:r>
              <a:r>
                <a:rPr lang="en-US" altLang="ko-KR" sz="1600" b="1" dirty="0">
                  <a:solidFill>
                    <a:srgbClr val="000000"/>
                  </a:solidFill>
                </a:rPr>
                <a:t>ᄿ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5385" name="TextBox 15384"/>
          <p:cNvSpPr txBox="1"/>
          <p:nvPr/>
        </p:nvSpPr>
        <p:spPr>
          <a:xfrm>
            <a:off x="4018100" y="455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DB6AC"/>
                </a:solidFill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140900" y="4567169"/>
            <a:ext cx="27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DB6AC"/>
                </a:solidFill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676021" y="42263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DB6AC"/>
                </a:solidFill>
              </a:rPr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694777" y="5339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DB6AC"/>
                </a:solidFill>
              </a:rPr>
              <a:t>4</a:t>
            </a:r>
          </a:p>
        </p:txBody>
      </p:sp>
      <p:pic>
        <p:nvPicPr>
          <p:cNvPr id="33" name="Picture 32" descr="bo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647" y="4781068"/>
            <a:ext cx="202499" cy="202499"/>
          </a:xfrm>
          <a:prstGeom prst="rect">
            <a:avLst/>
          </a:prstGeom>
        </p:spPr>
      </p:pic>
      <p:pic>
        <p:nvPicPr>
          <p:cNvPr id="97" name="Picture 96" descr="bo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918" y="4795996"/>
            <a:ext cx="202499" cy="202499"/>
          </a:xfrm>
          <a:prstGeom prst="rect">
            <a:avLst/>
          </a:prstGeom>
        </p:spPr>
      </p:pic>
      <p:pic>
        <p:nvPicPr>
          <p:cNvPr id="98" name="Picture 97" descr="bo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647" y="4783454"/>
            <a:ext cx="202499" cy="202499"/>
          </a:xfrm>
          <a:prstGeom prst="rect">
            <a:avLst/>
          </a:prstGeom>
        </p:spPr>
      </p:pic>
      <p:pic>
        <p:nvPicPr>
          <p:cNvPr id="104" name="Picture 103" descr="bo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987" y="4757569"/>
            <a:ext cx="202499" cy="202499"/>
          </a:xfrm>
          <a:prstGeom prst="rect">
            <a:avLst/>
          </a:prstGeom>
        </p:spPr>
      </p:pic>
      <p:pic>
        <p:nvPicPr>
          <p:cNvPr id="105" name="Picture 104" descr="bo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987" y="4761363"/>
            <a:ext cx="202499" cy="202499"/>
          </a:xfrm>
          <a:prstGeom prst="rect">
            <a:avLst/>
          </a:prstGeom>
        </p:spPr>
      </p:pic>
      <p:pic>
        <p:nvPicPr>
          <p:cNvPr id="108" name="Picture 107" descr="bo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052" y="5990286"/>
            <a:ext cx="202499" cy="202499"/>
          </a:xfrm>
          <a:prstGeom prst="rect">
            <a:avLst/>
          </a:prstGeom>
        </p:spPr>
      </p:pic>
      <p:pic>
        <p:nvPicPr>
          <p:cNvPr id="109" name="Picture 108" descr="bo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646" y="5984098"/>
            <a:ext cx="202499" cy="202499"/>
          </a:xfrm>
          <a:prstGeom prst="rect">
            <a:avLst/>
          </a:prstGeom>
        </p:spPr>
      </p:pic>
      <p:pic>
        <p:nvPicPr>
          <p:cNvPr id="110" name="Picture 109" descr="bo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052" y="3688613"/>
            <a:ext cx="202499" cy="202499"/>
          </a:xfrm>
          <a:prstGeom prst="rect">
            <a:avLst/>
          </a:prstGeom>
        </p:spPr>
      </p:pic>
      <p:sp>
        <p:nvSpPr>
          <p:cNvPr id="15391" name="Speech Bubble: Rectangle 15390"/>
          <p:cNvSpPr/>
          <p:nvPr/>
        </p:nvSpPr>
        <p:spPr>
          <a:xfrm>
            <a:off x="8247374" y="5139241"/>
            <a:ext cx="786100" cy="510480"/>
          </a:xfrm>
          <a:prstGeom prst="wedgeRectCallout">
            <a:avLst>
              <a:gd name="adj1" fmla="val -52337"/>
              <a:gd name="adj2" fmla="val 867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95D46"/>
                </a:solidFill>
              </a:rPr>
              <a:t>Wilbur’s in trouble!</a:t>
            </a:r>
          </a:p>
        </p:txBody>
      </p:sp>
      <p:sp>
        <p:nvSpPr>
          <p:cNvPr id="113" name="Speech Bubble: Rectangle 112"/>
          <p:cNvSpPr/>
          <p:nvPr/>
        </p:nvSpPr>
        <p:spPr>
          <a:xfrm>
            <a:off x="8110220" y="3555520"/>
            <a:ext cx="786100" cy="314365"/>
          </a:xfrm>
          <a:prstGeom prst="wedgeRectCallout">
            <a:avLst>
              <a:gd name="adj1" fmla="val -52337"/>
              <a:gd name="adj2" fmla="val 867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95D46"/>
                </a:solidFill>
              </a:rPr>
              <a:t>I don’t care</a:t>
            </a:r>
          </a:p>
        </p:txBody>
      </p:sp>
      <p:sp>
        <p:nvSpPr>
          <p:cNvPr id="114" name="Speech Bubble: Rectangle 113"/>
          <p:cNvSpPr/>
          <p:nvPr/>
        </p:nvSpPr>
        <p:spPr>
          <a:xfrm>
            <a:off x="5427948" y="2232258"/>
            <a:ext cx="786100" cy="314365"/>
          </a:xfrm>
          <a:prstGeom prst="wedgeRectCallout">
            <a:avLst>
              <a:gd name="adj1" fmla="val -52337"/>
              <a:gd name="adj2" fmla="val 867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95D46"/>
                </a:solidFill>
              </a:rPr>
              <a:t>I don’t care</a:t>
            </a:r>
          </a:p>
        </p:txBody>
      </p:sp>
      <p:sp>
        <p:nvSpPr>
          <p:cNvPr id="115" name="Speech Bubble: Rectangle 114"/>
          <p:cNvSpPr/>
          <p:nvPr/>
        </p:nvSpPr>
        <p:spPr>
          <a:xfrm>
            <a:off x="6014197" y="5574407"/>
            <a:ext cx="786100" cy="314365"/>
          </a:xfrm>
          <a:prstGeom prst="wedgeRectCallout">
            <a:avLst>
              <a:gd name="adj1" fmla="val -52337"/>
              <a:gd name="adj2" fmla="val 867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95D46"/>
                </a:solidFill>
              </a:rPr>
              <a:t>I don’t care</a:t>
            </a:r>
          </a:p>
        </p:txBody>
      </p:sp>
      <p:sp>
        <p:nvSpPr>
          <p:cNvPr id="116" name="Speech Bubble: Rectangle 115"/>
          <p:cNvSpPr/>
          <p:nvPr/>
        </p:nvSpPr>
        <p:spPr>
          <a:xfrm>
            <a:off x="2777531" y="5562640"/>
            <a:ext cx="786100" cy="314365"/>
          </a:xfrm>
          <a:prstGeom prst="wedgeRectCallout">
            <a:avLst>
              <a:gd name="adj1" fmla="val 57926"/>
              <a:gd name="adj2" fmla="val 958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95D46"/>
                </a:solidFill>
              </a:rPr>
              <a:t>I don’t care</a:t>
            </a:r>
          </a:p>
        </p:txBody>
      </p:sp>
      <p:cxnSp>
        <p:nvCxnSpPr>
          <p:cNvPr id="123" name="Straight Connector 122"/>
          <p:cNvCxnSpPr>
            <a:stCxn id="127" idx="3"/>
          </p:cNvCxnSpPr>
          <p:nvPr/>
        </p:nvCxnSpPr>
        <p:spPr>
          <a:xfrm flipV="1">
            <a:off x="3529870" y="4924360"/>
            <a:ext cx="863187" cy="1076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1691539" y="4794595"/>
            <a:ext cx="906017" cy="841584"/>
            <a:chOff x="2777531" y="4706501"/>
            <a:chExt cx="906017" cy="841584"/>
          </a:xfrm>
        </p:grpSpPr>
        <p:pic>
          <p:nvPicPr>
            <p:cNvPr id="125" name="Picture 124" descr="Computer Icon | Vista Hardware Devices Iconset | Icons-Lan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3001" y="4706501"/>
              <a:ext cx="459999" cy="459999"/>
            </a:xfrm>
            <a:prstGeom prst="rect">
              <a:avLst/>
            </a:prstGeom>
          </p:spPr>
        </p:pic>
        <p:sp>
          <p:nvSpPr>
            <p:cNvPr id="126" name="Rectangle 125"/>
            <p:cNvSpPr/>
            <p:nvPr/>
          </p:nvSpPr>
          <p:spPr>
            <a:xfrm>
              <a:off x="2777531" y="5178753"/>
              <a:ext cx="9060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</a:rPr>
                <a:t>(ˆ(</a:t>
              </a:r>
              <a:r>
                <a:rPr lang="en-US" b="1" dirty="0" err="1">
                  <a:solidFill>
                    <a:srgbClr val="000000"/>
                  </a:solidFill>
                </a:rPr>
                <a:t>oo</a:t>
              </a:r>
              <a:r>
                <a:rPr lang="en-US" b="1" dirty="0">
                  <a:solidFill>
                    <a:srgbClr val="000000"/>
                  </a:solidFill>
                </a:rPr>
                <a:t>)ˆ)</a:t>
              </a:r>
            </a:p>
          </p:txBody>
        </p:sp>
      </p:grpSp>
      <p:pic>
        <p:nvPicPr>
          <p:cNvPr id="127" name="Picture 4" descr="http://www.clker.com/cliparts/b/0/c/c/1343841796926375646Switch%20Final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80" y="4794595"/>
            <a:ext cx="612490" cy="47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8" name="Straight Connector 127"/>
          <p:cNvCxnSpPr>
            <a:stCxn id="125" idx="3"/>
            <a:endCxn id="127" idx="1"/>
          </p:cNvCxnSpPr>
          <p:nvPr/>
        </p:nvCxnSpPr>
        <p:spPr>
          <a:xfrm>
            <a:off x="2357008" y="5024595"/>
            <a:ext cx="560372" cy="739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9" name="Isosceles Triangle 128"/>
          <p:cNvSpPr/>
          <p:nvPr/>
        </p:nvSpPr>
        <p:spPr>
          <a:xfrm rot="5400000">
            <a:off x="2474101" y="4971058"/>
            <a:ext cx="380275" cy="107074"/>
          </a:xfrm>
          <a:prstGeom prst="triangle">
            <a:avLst>
              <a:gd name="adj" fmla="val 5106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129"/>
          <p:cNvSpPr/>
          <p:nvPr/>
        </p:nvSpPr>
        <p:spPr>
          <a:xfrm rot="5400000">
            <a:off x="3704359" y="4924636"/>
            <a:ext cx="380275" cy="107074"/>
          </a:xfrm>
          <a:prstGeom prst="triangle">
            <a:avLst>
              <a:gd name="adj" fmla="val 5106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0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-0.00017 0.173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6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7 L 0.22882 -0.0046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1" y="-2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00052 -0.1581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0.1335 -0.0898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449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0.13524 0.1090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3" y="544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4444E-6 L 0.10868 0.0069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" y="34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-0.08715 0.0094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58" y="46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6 L 0.0559 -0.1206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1" grpId="0" animBg="1"/>
      <p:bldP spid="113" grpId="0" animBg="1"/>
      <p:bldP spid="114" grpId="0" animBg="1"/>
      <p:bldP spid="115" grpId="0" animBg="1"/>
      <p:bldP spid="1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ropic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6C00"/>
      </a:accent1>
      <a:accent2>
        <a:srgbClr val="4DB6AC"/>
      </a:accent2>
      <a:accent3>
        <a:srgbClr val="B3A77D"/>
      </a:accent3>
      <a:accent4>
        <a:srgbClr val="A1E8D9"/>
      </a:accent4>
      <a:accent5>
        <a:srgbClr val="695D46"/>
      </a:accent5>
      <a:accent6>
        <a:srgbClr val="00966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2695</TotalTime>
  <Words>960</Words>
  <Application>Microsoft Office PowerPoint</Application>
  <PresentationFormat>On-screen Show (4:3)</PresentationFormat>
  <Paragraphs>308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맑은 고딕</vt:lpstr>
      <vt:lpstr>ＭＳ Ｐゴシック</vt:lpstr>
      <vt:lpstr>Open Sans</vt:lpstr>
      <vt:lpstr>PT Sans Narrow</vt:lpstr>
      <vt:lpstr>Arial</vt:lpstr>
      <vt:lpstr>Calibri</vt:lpstr>
      <vt:lpstr>Helvetica</vt:lpstr>
      <vt:lpstr>Microsoft Yi Baiti</vt:lpstr>
      <vt:lpstr>Papyrus</vt:lpstr>
      <vt:lpstr>Times New Roman</vt:lpstr>
      <vt:lpstr>Office Theme</vt:lpstr>
      <vt:lpstr>All About Routing</vt:lpstr>
      <vt:lpstr>Agenda</vt:lpstr>
      <vt:lpstr>Forwarding</vt:lpstr>
      <vt:lpstr>Forwarding</vt:lpstr>
      <vt:lpstr>Forwarding</vt:lpstr>
      <vt:lpstr>Forwarding</vt:lpstr>
      <vt:lpstr>Recall…</vt:lpstr>
      <vt:lpstr>Spanning Trees</vt:lpstr>
      <vt:lpstr>Learning Switches</vt:lpstr>
      <vt:lpstr>Learning Switches</vt:lpstr>
      <vt:lpstr>Learning Switches</vt:lpstr>
      <vt:lpstr>Learning Switch: Pseudocode</vt:lpstr>
      <vt:lpstr>Spanning Tree Protocol (STP)</vt:lpstr>
      <vt:lpstr>Spanning Tree Protocol (STP)</vt:lpstr>
      <vt:lpstr>Spanning Tree Protocol (STP)</vt:lpstr>
      <vt:lpstr>Spanning Tree Protocol (STP)</vt:lpstr>
      <vt:lpstr>The Spanning Tree Battlefield</vt:lpstr>
      <vt:lpstr>The Spanning Tree Battlefield</vt:lpstr>
      <vt:lpstr>The Spanning Tree Battlefield</vt:lpstr>
      <vt:lpstr>The Spanning Tree Battlefield</vt:lpstr>
      <vt:lpstr>The Spanning Tree Battlefield</vt:lpstr>
      <vt:lpstr>PowerPoint Presentation</vt:lpstr>
      <vt:lpstr>Routing in the Network (L3)</vt:lpstr>
      <vt:lpstr>Link State Routing</vt:lpstr>
      <vt:lpstr>Link State Routing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creator>Ross Teixeira</dc:creator>
  <cp:lastModifiedBy>Kevin Chiang</cp:lastModifiedBy>
  <cp:revision>182</cp:revision>
  <dcterms:created xsi:type="dcterms:W3CDTF">2016-09-01T20:19:22Z</dcterms:created>
  <dcterms:modified xsi:type="dcterms:W3CDTF">2017-09-13T06:42:36Z</dcterms:modified>
</cp:coreProperties>
</file>