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x="6858000" cy="9144000"/>
  <p:embeddedFontLst>
    <p:embeddedFont>
      <p:font typeface="PT Sans Narrow"/>
      <p:regular r:id="rId25"/>
      <p:bold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DD3DE11-0106-4353-9BF3-563F9BCCEA3F}">
  <a:tblStyle styleId="{BDD3DE11-0106-4353-9BF3-563F9BCCEA3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CEAE6"/>
          </a:solidFill>
        </a:fill>
      </a:tcStyle>
    </a:wholeTbl>
    <a:band1H>
      <a:tcTxStyle/>
      <a:tcStyle>
        <a:fill>
          <a:solidFill>
            <a:srgbClr val="F9D3CA"/>
          </a:solidFill>
        </a:fill>
      </a:tcStyle>
    </a:band1H>
    <a:band2H>
      <a:tcTxStyle/>
    </a:band2H>
    <a:band1V>
      <a:tcTxStyle/>
      <a:tcStyle>
        <a:fill>
          <a:solidFill>
            <a:srgbClr val="F9D3C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9530DAD8-2CE4-45B7-A716-5637E4CA9D21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8F2F1"/>
          </a:solidFill>
        </a:fill>
      </a:tcStyle>
    </a:wholeTbl>
    <a:band1H>
      <a:tcTxStyle/>
      <a:tcStyle>
        <a:fill>
          <a:solidFill>
            <a:srgbClr val="CFE5E2"/>
          </a:solidFill>
        </a:fill>
      </a:tcStyle>
    </a:band1H>
    <a:band2H>
      <a:tcTxStyle/>
    </a:band2H>
    <a:band1V>
      <a:tcTxStyle/>
      <a:tcStyle>
        <a:fill>
          <a:solidFill>
            <a:srgbClr val="CFE5E2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2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2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2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2"/>
          </a:solidFill>
        </a:fill>
      </a:tcStyle>
    </a:firstRow>
    <a:neCell>
      <a:tcTxStyle/>
    </a:neCell>
    <a:nwCell>
      <a:tcTxStyle/>
    </a:nwCell>
  </a:tblStyle>
  <a:tblStyle styleId="{709C0812-F8C1-4747-9358-D957FF1F1C87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2F0EC"/>
          </a:solidFill>
        </a:fill>
      </a:tcStyle>
    </a:wholeTbl>
    <a:band1H>
      <a:tcTxStyle/>
      <a:tcStyle>
        <a:fill>
          <a:solidFill>
            <a:srgbClr val="E4E1D6"/>
          </a:solidFill>
        </a:fill>
      </a:tcStyle>
    </a:band1H>
    <a:band2H>
      <a:tcTxStyle/>
    </a:band2H>
    <a:band1V>
      <a:tcTxStyle/>
      <a:tcStyle>
        <a:fill>
          <a:solidFill>
            <a:srgbClr val="E4E1D6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3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  <a:tblStyle styleId="{BFC317CA-6FDC-4103-8492-6BF1FE84BCE9}" styleName="Table_3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6EEEA"/>
          </a:solidFill>
        </a:fill>
      </a:tcStyle>
    </a:wholeTbl>
    <a:band1H>
      <a:tcTxStyle/>
      <a:tcStyle>
        <a:fill>
          <a:solidFill>
            <a:srgbClr val="CADCD2"/>
          </a:solidFill>
        </a:fill>
      </a:tcStyle>
    </a:band1H>
    <a:band2H>
      <a:tcTxStyle/>
    </a:band2H>
    <a:band1V>
      <a:tcTxStyle/>
      <a:tcStyle>
        <a:fill>
          <a:solidFill>
            <a:srgbClr val="CADCD2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6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6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6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TSansNarrow-bold.fntdata"/><Relationship Id="rId25" Type="http://schemas.openxmlformats.org/officeDocument/2006/relationships/font" Target="fonts/PTSansNarrow-regular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Shape 27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Shape 314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9" name="Shape 3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" name="Shape 3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Shape 401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7" name="Shape 4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3" name="Shape 4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2605794"/>
            <a:ext cx="7772400" cy="994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rgbClr val="EF6C00"/>
              </a:buClr>
              <a:buSzPts val="1400"/>
              <a:buFont typeface="PT Sans Narrow"/>
              <a:buNone/>
              <a:defRPr b="1" i="0" sz="5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664038" y="3615266"/>
            <a:ext cx="5813188" cy="5275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480"/>
              </a:spcBef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21" name="Shape 21"/>
          <p:cNvCxnSpPr/>
          <p:nvPr/>
        </p:nvCxnSpPr>
        <p:spPr>
          <a:xfrm>
            <a:off x="457200" y="4963872"/>
            <a:ext cx="8229600" cy="0"/>
          </a:xfrm>
          <a:prstGeom prst="straightConnector1">
            <a:avLst/>
          </a:prstGeom>
          <a:noFill/>
          <a:ln cap="flat" cmpd="sng" w="1270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2" name="Shape 22"/>
          <p:cNvCxnSpPr/>
          <p:nvPr/>
        </p:nvCxnSpPr>
        <p:spPr>
          <a:xfrm>
            <a:off x="457200" y="1984939"/>
            <a:ext cx="8229600" cy="0"/>
          </a:xfrm>
          <a:prstGeom prst="straightConnector1">
            <a:avLst/>
          </a:prstGeom>
          <a:noFill/>
          <a:ln cap="flat" cmpd="sng" w="1270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3" name="Shape 23"/>
          <p:cNvCxnSpPr/>
          <p:nvPr/>
        </p:nvCxnSpPr>
        <p:spPr>
          <a:xfrm>
            <a:off x="457200" y="2137339"/>
            <a:ext cx="82296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" name="Shape 24"/>
          <p:cNvCxnSpPr/>
          <p:nvPr/>
        </p:nvCxnSpPr>
        <p:spPr>
          <a:xfrm>
            <a:off x="457200" y="4807943"/>
            <a:ext cx="82296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5" name="Shape 25"/>
          <p:cNvCxnSpPr/>
          <p:nvPr/>
        </p:nvCxnSpPr>
        <p:spPr>
          <a:xfrm>
            <a:off x="1081214" y="3879061"/>
            <a:ext cx="582824" cy="0"/>
          </a:xfrm>
          <a:prstGeom prst="straightConnector1">
            <a:avLst/>
          </a:prstGeom>
          <a:noFill/>
          <a:ln cap="flat" cmpd="sng" w="1270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6" name="Shape 26"/>
          <p:cNvCxnSpPr/>
          <p:nvPr/>
        </p:nvCxnSpPr>
        <p:spPr>
          <a:xfrm>
            <a:off x="7480987" y="3870454"/>
            <a:ext cx="582824" cy="0"/>
          </a:xfrm>
          <a:prstGeom prst="straightConnector1">
            <a:avLst/>
          </a:prstGeom>
          <a:noFill/>
          <a:ln cap="flat" cmpd="sng" w="1270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1400"/>
              <a:buFont typeface="PT Sans Narrow"/>
              <a:buNone/>
              <a:defRPr b="1" i="0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1600" lvl="3" marL="16002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1600" lvl="4" marL="20574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1400"/>
              <a:buFont typeface="PT Sans Narrow"/>
              <a:buNone/>
              <a:defRPr b="1" i="0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1600" lvl="3" marL="16002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1600" lvl="4" marL="20574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1400"/>
              <a:buFont typeface="PT Sans Narrow"/>
              <a:buNone/>
              <a:defRPr b="1" i="0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1600" lvl="3" marL="16002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1600" lvl="4" marL="20574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33" name="Shape 33"/>
          <p:cNvCxnSpPr/>
          <p:nvPr/>
        </p:nvCxnSpPr>
        <p:spPr>
          <a:xfrm>
            <a:off x="0" y="6825153"/>
            <a:ext cx="9144000" cy="0"/>
          </a:xfrm>
          <a:prstGeom prst="straightConnector1">
            <a:avLst/>
          </a:prstGeom>
          <a:noFill/>
          <a:ln cap="flat" cmpd="sng" w="1270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spcBef>
                <a:spcPts val="2400"/>
              </a:spcBef>
              <a:buClr>
                <a:schemeClr val="accent2"/>
              </a:buClr>
              <a:buSzPts val="2400"/>
              <a:buFont typeface="Arial"/>
              <a:buNone/>
              <a:defRPr b="1" i="0" sz="12000" u="none" cap="none" strike="noStrike">
                <a:solidFill>
                  <a:schemeClr val="accent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SzPts val="2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SzPts val="20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1400"/>
              <a:buFont typeface="PT Sans Narrow"/>
              <a:buNone/>
              <a:defRPr b="1" i="0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33350" lvl="1" marL="74295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14300" lvl="3" marL="1600200" marR="0" rtl="0" algn="l">
              <a:spcBef>
                <a:spcPts val="360"/>
              </a:spcBef>
              <a:buClr>
                <a:srgbClr val="695D46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4300" lvl="4" marL="2057400" marR="0" rtl="0" algn="l">
              <a:spcBef>
                <a:spcPts val="360"/>
              </a:spcBef>
              <a:buClr>
                <a:srgbClr val="695D46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33350" lvl="1" marL="74295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14300" lvl="3" marL="1600200" marR="0" rtl="0" algn="l">
              <a:spcBef>
                <a:spcPts val="360"/>
              </a:spcBef>
              <a:buClr>
                <a:srgbClr val="695D46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4300" lvl="4" marL="2057400" marR="0" rtl="0" algn="l">
              <a:spcBef>
                <a:spcPts val="360"/>
              </a:spcBef>
              <a:buClr>
                <a:srgbClr val="695D46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1400"/>
              <a:buFont typeface="PT Sans Narrow"/>
              <a:buNone/>
              <a:defRPr b="1" i="0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spcBef>
                <a:spcPts val="360"/>
              </a:spcBef>
              <a:buClr>
                <a:srgbClr val="695D46"/>
              </a:buClr>
              <a:buSzPts val="2000"/>
              <a:buFont typeface="Arial"/>
              <a:buNone/>
              <a:defRPr b="1" i="0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spcBef>
                <a:spcPts val="320"/>
              </a:spcBef>
              <a:buClr>
                <a:srgbClr val="695D46"/>
              </a:buClr>
              <a:buSzPts val="2000"/>
              <a:buFont typeface="Arial"/>
              <a:buNone/>
              <a:defRPr b="1" i="0" sz="16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spcBef>
                <a:spcPts val="320"/>
              </a:spcBef>
              <a:buClr>
                <a:srgbClr val="695D46"/>
              </a:buClr>
              <a:buSzPts val="2000"/>
              <a:buFont typeface="Arial"/>
              <a:buNone/>
              <a:defRPr b="1" i="0" sz="16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695D4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695D46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695D46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spcBef>
                <a:spcPts val="360"/>
              </a:spcBef>
              <a:buClr>
                <a:srgbClr val="695D46"/>
              </a:buClr>
              <a:buSzPts val="2000"/>
              <a:buFont typeface="Arial"/>
              <a:buNone/>
              <a:defRPr b="1" i="0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spcBef>
                <a:spcPts val="320"/>
              </a:spcBef>
              <a:buClr>
                <a:srgbClr val="695D46"/>
              </a:buClr>
              <a:buSzPts val="2000"/>
              <a:buFont typeface="Arial"/>
              <a:buNone/>
              <a:defRPr b="1" i="0" sz="16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spcBef>
                <a:spcPts val="320"/>
              </a:spcBef>
              <a:buClr>
                <a:srgbClr val="695D46"/>
              </a:buClr>
              <a:buSzPts val="2000"/>
              <a:buFont typeface="Arial"/>
              <a:buNone/>
              <a:defRPr b="1" i="0" sz="16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695D4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695D46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695D46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1400"/>
              <a:buFont typeface="PT Sans Narrow"/>
              <a:buNone/>
              <a:defRPr b="1" i="0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1400"/>
              <a:buFont typeface="PT Sans Narrow"/>
              <a:buNone/>
              <a:defRPr b="1" i="0" sz="20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rgbClr val="695D46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7950" lvl="1" marL="742950" marR="0" rtl="0" algn="l">
              <a:spcBef>
                <a:spcPts val="560"/>
              </a:spcBef>
              <a:buClr>
                <a:srgbClr val="695D46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76200" lvl="2" marL="11430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1600" lvl="3" marL="16002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1600" lvl="4" marL="20574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buClr>
                <a:srgbClr val="695D46"/>
              </a:buClr>
              <a:buSzPts val="2400"/>
              <a:buFont typeface="Arial"/>
              <a:buNone/>
              <a:defRPr b="0" i="0" sz="1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spcBef>
                <a:spcPts val="240"/>
              </a:spcBef>
              <a:buClr>
                <a:srgbClr val="695D46"/>
              </a:buClr>
              <a:buSzPts val="2000"/>
              <a:buFont typeface="Arial"/>
              <a:buNone/>
              <a:defRPr b="0" i="0" sz="12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spcBef>
                <a:spcPts val="200"/>
              </a:spcBef>
              <a:buClr>
                <a:srgbClr val="695D46"/>
              </a:buClr>
              <a:buSzPts val="2000"/>
              <a:buFont typeface="Arial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spcBef>
                <a:spcPts val="180"/>
              </a:spcBef>
              <a:buClr>
                <a:srgbClr val="695D46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spcBef>
                <a:spcPts val="180"/>
              </a:spcBef>
              <a:buClr>
                <a:srgbClr val="695D46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1400"/>
              <a:buFont typeface="PT Sans Narrow"/>
              <a:buNone/>
              <a:defRPr b="1" i="0" sz="20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73" name="Shape 7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buClr>
                <a:srgbClr val="695D46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spcBef>
                <a:spcPts val="560"/>
              </a:spcBef>
              <a:buClr>
                <a:srgbClr val="695D46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spcBef>
                <a:spcPts val="480"/>
              </a:spcBef>
              <a:buClr>
                <a:srgbClr val="695D46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spcBef>
                <a:spcPts val="400"/>
              </a:spcBef>
              <a:buClr>
                <a:srgbClr val="695D46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spcBef>
                <a:spcPts val="400"/>
              </a:spcBef>
              <a:buClr>
                <a:srgbClr val="695D46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buClr>
                <a:srgbClr val="695D46"/>
              </a:buClr>
              <a:buSzPts val="2400"/>
              <a:buFont typeface="Arial"/>
              <a:buNone/>
              <a:defRPr b="0" i="0" sz="1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spcBef>
                <a:spcPts val="240"/>
              </a:spcBef>
              <a:buClr>
                <a:srgbClr val="695D46"/>
              </a:buClr>
              <a:buSzPts val="2000"/>
              <a:buFont typeface="Arial"/>
              <a:buNone/>
              <a:defRPr b="0" i="0" sz="12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spcBef>
                <a:spcPts val="200"/>
              </a:spcBef>
              <a:buClr>
                <a:srgbClr val="695D46"/>
              </a:buClr>
              <a:buSzPts val="2000"/>
              <a:buFont typeface="Arial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spcBef>
                <a:spcPts val="180"/>
              </a:spcBef>
              <a:buClr>
                <a:srgbClr val="695D46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spcBef>
                <a:spcPts val="180"/>
              </a:spcBef>
              <a:buClr>
                <a:srgbClr val="695D46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1400"/>
              <a:buFont typeface="PT Sans Narrow"/>
              <a:buNone/>
              <a:defRPr b="1" i="0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1600" lvl="3" marL="16002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1600" lvl="4" marL="20574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ctrTitle"/>
          </p:nvPr>
        </p:nvSpPr>
        <p:spPr>
          <a:xfrm>
            <a:off x="685800" y="2605794"/>
            <a:ext cx="7772400" cy="994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EF6C00"/>
              </a:buClr>
              <a:buFont typeface="PT Sans Narrow"/>
              <a:buNone/>
            </a:pPr>
            <a:r>
              <a:rPr b="1" i="0" lang="en-US" sz="5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Distance-Vector Routing</a:t>
            </a:r>
          </a:p>
        </p:txBody>
      </p:sp>
      <p:sp>
        <p:nvSpPr>
          <p:cNvPr id="95" name="Shape 95"/>
          <p:cNvSpPr txBox="1"/>
          <p:nvPr>
            <p:ph idx="1" type="subTitle"/>
          </p:nvPr>
        </p:nvSpPr>
        <p:spPr>
          <a:xfrm>
            <a:off x="1664038" y="3615266"/>
            <a:ext cx="5813188" cy="5275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888888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CS 168 – Fall 2017 – Section 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Walkthrough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457200" y="141763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Initially, </a:t>
            </a:r>
            <a:r>
              <a:rPr b="1" i="0" lang="en-US" sz="24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A </a:t>
            </a:r>
            <a:r>
              <a:rPr b="0" i="0" lang="en-US" sz="24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doesn’t know either of its neighbors’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    vectors</a:t>
            </a:r>
          </a:p>
          <a:p>
            <a:pPr indent="0" lvl="0" marL="0" marR="0" rtl="0" algn="ctr">
              <a:spcBef>
                <a:spcPts val="480"/>
              </a:spcBef>
              <a:buClr>
                <a:srgbClr val="695D46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4146552" y="5675710"/>
            <a:ext cx="535781" cy="535781"/>
          </a:xfrm>
          <a:prstGeom prst="roundRect">
            <a:avLst>
              <a:gd fmla="val 25000" name="adj"/>
            </a:avLst>
          </a:prstGeom>
          <a:solidFill>
            <a:srgbClr val="FF9300"/>
          </a:solidFill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295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graphicFrame>
        <p:nvGraphicFramePr>
          <p:cNvPr id="218" name="Shape 218"/>
          <p:cNvGraphicFramePr/>
          <p:nvPr/>
        </p:nvGraphicFramePr>
        <p:xfrm>
          <a:off x="3365111" y="42707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{BDD3DE11-0106-4353-9BF3-563F9BCCEA3F}</a:tableStyleId>
              </a:tblPr>
              <a:tblGrid>
                <a:gridCol w="721775"/>
                <a:gridCol w="721775"/>
                <a:gridCol w="721775"/>
              </a:tblGrid>
              <a:tr h="39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B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C</a:t>
                      </a:r>
                    </a:p>
                  </a:txBody>
                  <a:tcPr marT="45725" marB="45725" marR="91450" marL="91450"/>
                </a:tc>
              </a:tr>
              <a:tr h="292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0, 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2, B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9, C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19" name="Shape 219"/>
          <p:cNvSpPr/>
          <p:nvPr/>
        </p:nvSpPr>
        <p:spPr>
          <a:xfrm>
            <a:off x="1163778" y="2982598"/>
            <a:ext cx="1765287" cy="526568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rIns="35700" wrap="square" tIns="3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953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B’s vector</a:t>
            </a:r>
          </a:p>
        </p:txBody>
      </p:sp>
      <p:sp>
        <p:nvSpPr>
          <p:cNvPr id="220" name="Shape 220"/>
          <p:cNvSpPr/>
          <p:nvPr/>
        </p:nvSpPr>
        <p:spPr>
          <a:xfrm>
            <a:off x="3097000" y="2025806"/>
            <a:ext cx="2761933" cy="526568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rIns="35700" wrap="square" tIns="3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2953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3372249" y="2240563"/>
            <a:ext cx="2620167" cy="526568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rIns="35700" wrap="square" tIns="3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953" u="sng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A’s Perspective</a:t>
            </a:r>
          </a:p>
        </p:txBody>
      </p:sp>
      <p:sp>
        <p:nvSpPr>
          <p:cNvPr id="222" name="Shape 222"/>
          <p:cNvSpPr/>
          <p:nvPr/>
        </p:nvSpPr>
        <p:spPr>
          <a:xfrm>
            <a:off x="4248733" y="2982598"/>
            <a:ext cx="433600" cy="526568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rIns="35700" wrap="square" tIns="3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953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223" name="Shape 223"/>
          <p:cNvSpPr/>
          <p:nvPr/>
        </p:nvSpPr>
        <p:spPr>
          <a:xfrm>
            <a:off x="1160957" y="3572439"/>
            <a:ext cx="1765287" cy="526568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rIns="35700" wrap="square" tIns="3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953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C’s vector</a:t>
            </a:r>
          </a:p>
        </p:txBody>
      </p:sp>
      <p:sp>
        <p:nvSpPr>
          <p:cNvPr id="224" name="Shape 224"/>
          <p:cNvSpPr/>
          <p:nvPr/>
        </p:nvSpPr>
        <p:spPr>
          <a:xfrm>
            <a:off x="4245912" y="3501884"/>
            <a:ext cx="433600" cy="526568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rIns="35700" wrap="square" tIns="3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953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cxnSp>
        <p:nvCxnSpPr>
          <p:cNvPr id="225" name="Shape 225"/>
          <p:cNvCxnSpPr/>
          <p:nvPr/>
        </p:nvCxnSpPr>
        <p:spPr>
          <a:xfrm>
            <a:off x="7453027" y="844568"/>
            <a:ext cx="0" cy="287990"/>
          </a:xfrm>
          <a:prstGeom prst="straightConnector1">
            <a:avLst/>
          </a:prstGeom>
          <a:noFill/>
          <a:ln cap="flat" cmpd="sng" w="63500">
            <a:solidFill>
              <a:srgbClr val="797979"/>
            </a:solidFill>
            <a:prstDash val="solid"/>
            <a:miter lim="400000"/>
            <a:headEnd len="med" w="med" type="none"/>
            <a:tailEnd len="med" w="med" type="none"/>
          </a:ln>
        </p:spPr>
      </p:cxnSp>
      <p:cxnSp>
        <p:nvCxnSpPr>
          <p:cNvPr id="226" name="Shape 226"/>
          <p:cNvCxnSpPr/>
          <p:nvPr/>
        </p:nvCxnSpPr>
        <p:spPr>
          <a:xfrm>
            <a:off x="7692844" y="1400449"/>
            <a:ext cx="696912" cy="25433"/>
          </a:xfrm>
          <a:prstGeom prst="straightConnector1">
            <a:avLst/>
          </a:prstGeom>
          <a:noFill/>
          <a:ln cap="flat" cmpd="sng" w="63500">
            <a:solidFill>
              <a:srgbClr val="797979"/>
            </a:solidFill>
            <a:prstDash val="solid"/>
            <a:miter lim="400000"/>
            <a:headEnd len="med" w="med" type="none"/>
            <a:tailEnd len="med" w="med" type="none"/>
          </a:ln>
        </p:spPr>
      </p:cxnSp>
      <p:cxnSp>
        <p:nvCxnSpPr>
          <p:cNvPr id="227" name="Shape 227"/>
          <p:cNvCxnSpPr/>
          <p:nvPr/>
        </p:nvCxnSpPr>
        <p:spPr>
          <a:xfrm>
            <a:off x="8506750" y="893069"/>
            <a:ext cx="0" cy="239489"/>
          </a:xfrm>
          <a:prstGeom prst="straightConnector1">
            <a:avLst/>
          </a:prstGeom>
          <a:noFill/>
          <a:ln cap="flat" cmpd="sng" w="63500">
            <a:solidFill>
              <a:srgbClr val="797979"/>
            </a:solidFill>
            <a:prstDash val="solid"/>
            <a:miter lim="400000"/>
            <a:headEnd len="med" w="med" type="none"/>
            <a:tailEnd len="med" w="med" type="none"/>
          </a:ln>
        </p:spPr>
      </p:cxnSp>
      <p:sp>
        <p:nvSpPr>
          <p:cNvPr id="228" name="Shape 228"/>
          <p:cNvSpPr/>
          <p:nvPr/>
        </p:nvSpPr>
        <p:spPr>
          <a:xfrm>
            <a:off x="7362965" y="1112085"/>
            <a:ext cx="239817" cy="362886"/>
          </a:xfrm>
          <a:prstGeom prst="roundRect">
            <a:avLst>
              <a:gd fmla="val 25000" name="adj"/>
            </a:avLst>
          </a:prstGeom>
          <a:solidFill>
            <a:srgbClr val="C4BD97"/>
          </a:solidFill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295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229" name="Shape 229"/>
          <p:cNvSpPr/>
          <p:nvPr/>
        </p:nvSpPr>
        <p:spPr>
          <a:xfrm>
            <a:off x="8389756" y="1182890"/>
            <a:ext cx="286495" cy="415887"/>
          </a:xfrm>
          <a:prstGeom prst="roundRect">
            <a:avLst>
              <a:gd fmla="val 25000" name="adj"/>
            </a:avLst>
          </a:prstGeom>
          <a:solidFill>
            <a:srgbClr val="B3D5B5"/>
          </a:solidFill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295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230" name="Shape 230"/>
          <p:cNvSpPr/>
          <p:nvPr/>
        </p:nvSpPr>
        <p:spPr>
          <a:xfrm>
            <a:off x="7305045" y="353643"/>
            <a:ext cx="295964" cy="490925"/>
          </a:xfrm>
          <a:prstGeom prst="roundRect">
            <a:avLst>
              <a:gd fmla="val 25000" name="adj"/>
            </a:avLst>
          </a:prstGeom>
          <a:solidFill>
            <a:srgbClr val="FF9300"/>
          </a:solidFill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295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231" name="Shape 231"/>
          <p:cNvSpPr/>
          <p:nvPr/>
        </p:nvSpPr>
        <p:spPr>
          <a:xfrm flipH="1">
            <a:off x="7762733" y="1425883"/>
            <a:ext cx="528600" cy="526555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rIns="35700" wrap="square" tIns="3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953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232" name="Shape 232"/>
          <p:cNvSpPr/>
          <p:nvPr/>
        </p:nvSpPr>
        <p:spPr>
          <a:xfrm>
            <a:off x="6889172" y="766973"/>
            <a:ext cx="267891" cy="526555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rIns="35700" wrap="square" tIns="3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953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33" name="Shape 233"/>
          <p:cNvSpPr/>
          <p:nvPr/>
        </p:nvSpPr>
        <p:spPr>
          <a:xfrm>
            <a:off x="8389756" y="388432"/>
            <a:ext cx="286495" cy="485449"/>
          </a:xfrm>
          <a:prstGeom prst="roundRect">
            <a:avLst>
              <a:gd fmla="val 25000" name="adj"/>
            </a:avLst>
          </a:prstGeom>
          <a:solidFill>
            <a:srgbClr val="8CB3E3"/>
          </a:solidFill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295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cxnSp>
        <p:nvCxnSpPr>
          <p:cNvPr id="234" name="Shape 234"/>
          <p:cNvCxnSpPr/>
          <p:nvPr/>
        </p:nvCxnSpPr>
        <p:spPr>
          <a:xfrm>
            <a:off x="7601009" y="614574"/>
            <a:ext cx="788747" cy="0"/>
          </a:xfrm>
          <a:prstGeom prst="straightConnector1">
            <a:avLst/>
          </a:prstGeom>
          <a:noFill/>
          <a:ln cap="flat" cmpd="sng" w="63500">
            <a:solidFill>
              <a:srgbClr val="797979"/>
            </a:solidFill>
            <a:prstDash val="solid"/>
            <a:miter lim="400000"/>
            <a:headEnd len="med" w="med" type="none"/>
            <a:tailEnd len="med" w="med" type="none"/>
          </a:ln>
        </p:spPr>
      </p:cxnSp>
      <p:sp>
        <p:nvSpPr>
          <p:cNvPr id="235" name="Shape 235"/>
          <p:cNvSpPr/>
          <p:nvPr/>
        </p:nvSpPr>
        <p:spPr>
          <a:xfrm>
            <a:off x="8676251" y="766960"/>
            <a:ext cx="453602" cy="526568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rIns="35700" wrap="square" tIns="3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953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</a:p>
        </p:txBody>
      </p:sp>
      <p:sp>
        <p:nvSpPr>
          <p:cNvPr id="236" name="Shape 236"/>
          <p:cNvSpPr/>
          <p:nvPr/>
        </p:nvSpPr>
        <p:spPr>
          <a:xfrm>
            <a:off x="7867198" y="-38816"/>
            <a:ext cx="267891" cy="526555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rIns="35700" wrap="square" tIns="3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953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</a:p>
        </p:txBody>
      </p:sp>
      <p:cxnSp>
        <p:nvCxnSpPr>
          <p:cNvPr id="237" name="Shape 237"/>
          <p:cNvCxnSpPr/>
          <p:nvPr/>
        </p:nvCxnSpPr>
        <p:spPr>
          <a:xfrm flipH="1" rot="10800000">
            <a:off x="7692844" y="799711"/>
            <a:ext cx="696912" cy="376172"/>
          </a:xfrm>
          <a:prstGeom prst="straightConnector1">
            <a:avLst/>
          </a:prstGeom>
          <a:noFill/>
          <a:ln cap="flat" cmpd="sng" w="63500">
            <a:solidFill>
              <a:srgbClr val="797979"/>
            </a:solidFill>
            <a:prstDash val="solid"/>
            <a:miter lim="400000"/>
            <a:headEnd len="med" w="med" type="none"/>
            <a:tailEnd len="med" w="med" type="none"/>
          </a:ln>
        </p:spPr>
      </p:cxnSp>
      <p:sp>
        <p:nvSpPr>
          <p:cNvPr id="238" name="Shape 238"/>
          <p:cNvSpPr/>
          <p:nvPr/>
        </p:nvSpPr>
        <p:spPr>
          <a:xfrm>
            <a:off x="7913445" y="844568"/>
            <a:ext cx="267891" cy="526555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rIns="35700" wrap="square" tIns="3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953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39" name="Shape 239"/>
          <p:cNvSpPr/>
          <p:nvPr/>
        </p:nvSpPr>
        <p:spPr>
          <a:xfrm>
            <a:off x="1163778" y="4270719"/>
            <a:ext cx="1765287" cy="526568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rIns="35700" wrap="square" tIns="3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953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A’s vector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Walkthrough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553196" y="131067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A </a:t>
            </a:r>
            <a:r>
              <a:rPr b="0" i="0" lang="en-US" sz="24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receives </a:t>
            </a:r>
            <a:r>
              <a:rPr b="1" i="0" lang="en-US" sz="24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B</a:t>
            </a:r>
            <a:r>
              <a:rPr b="0" i="0" lang="en-US" sz="24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’s vector</a:t>
            </a:r>
          </a:p>
          <a:p>
            <a: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-   Learns about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D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-"/>
            </a:pPr>
            <a:r>
              <a:rPr b="0" i="0" lang="en-US" sz="20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Using Bellman-Ford, updates its entries for dests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C </a:t>
            </a:r>
            <a:r>
              <a:rPr b="0" i="0" lang="en-US" sz="20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and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D</a:t>
            </a:r>
          </a:p>
          <a:p>
            <a:pPr indent="0" lvl="1" marL="457200" marR="0" rtl="0" algn="l">
              <a:spcBef>
                <a:spcPts val="400"/>
              </a:spcBef>
              <a:buClr>
                <a:srgbClr val="695D46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-   Floods new vector to neighbors </a:t>
            </a:r>
          </a:p>
        </p:txBody>
      </p:sp>
      <p:sp>
        <p:nvSpPr>
          <p:cNvPr id="246" name="Shape 246"/>
          <p:cNvSpPr/>
          <p:nvPr/>
        </p:nvSpPr>
        <p:spPr>
          <a:xfrm>
            <a:off x="971552" y="5901334"/>
            <a:ext cx="535781" cy="535781"/>
          </a:xfrm>
          <a:prstGeom prst="roundRect">
            <a:avLst>
              <a:gd fmla="val 25000" name="adj"/>
            </a:avLst>
          </a:prstGeom>
          <a:solidFill>
            <a:srgbClr val="FF9300"/>
          </a:solidFill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295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graphicFrame>
        <p:nvGraphicFramePr>
          <p:cNvPr id="247" name="Shape 247"/>
          <p:cNvGraphicFramePr/>
          <p:nvPr/>
        </p:nvGraphicFramePr>
        <p:xfrm>
          <a:off x="1507333" y="49812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{BDD3DE11-0106-4353-9BF3-563F9BCCEA3F}</a:tableStyleId>
              </a:tblPr>
              <a:tblGrid>
                <a:gridCol w="721775"/>
                <a:gridCol w="721775"/>
                <a:gridCol w="721775"/>
              </a:tblGrid>
              <a:tr h="39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B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C</a:t>
                      </a:r>
                    </a:p>
                  </a:txBody>
                  <a:tcPr marT="45725" marB="45725" marR="91450" marL="91450"/>
                </a:tc>
              </a:tr>
              <a:tr h="292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0, 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2, B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9, C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48" name="Shape 248"/>
          <p:cNvGraphicFramePr/>
          <p:nvPr/>
        </p:nvGraphicFramePr>
        <p:xfrm>
          <a:off x="1507333" y="32017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{709C0812-F8C1-4747-9358-D957FF1F1C87}</a:tableStyleId>
              </a:tblPr>
              <a:tblGrid>
                <a:gridCol w="560400"/>
                <a:gridCol w="635000"/>
                <a:gridCol w="597700"/>
                <a:gridCol w="597700"/>
              </a:tblGrid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B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D</a:t>
                      </a:r>
                    </a:p>
                  </a:txBody>
                  <a:tcPr marT="45725" marB="45725" marR="91450" marL="91450"/>
                </a:tc>
              </a:tr>
              <a:tr h="292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2, 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0, B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1, 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7,D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49" name="Shape 249"/>
          <p:cNvSpPr/>
          <p:nvPr/>
        </p:nvSpPr>
        <p:spPr>
          <a:xfrm>
            <a:off x="190111" y="3247379"/>
            <a:ext cx="1765287" cy="441468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rIns="35700" wrap="square" tIns="3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400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B’s vector</a:t>
            </a:r>
          </a:p>
        </p:txBody>
      </p:sp>
      <p:sp>
        <p:nvSpPr>
          <p:cNvPr id="250" name="Shape 250"/>
          <p:cNvSpPr/>
          <p:nvPr/>
        </p:nvSpPr>
        <p:spPr>
          <a:xfrm>
            <a:off x="4180379" y="4114461"/>
            <a:ext cx="871399" cy="440575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190111" y="4149648"/>
            <a:ext cx="1765287" cy="441468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rIns="35700" wrap="square" tIns="3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400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C’s vector</a:t>
            </a:r>
          </a:p>
        </p:txBody>
      </p:sp>
      <p:sp>
        <p:nvSpPr>
          <p:cNvPr id="252" name="Shape 252"/>
          <p:cNvSpPr/>
          <p:nvPr/>
        </p:nvSpPr>
        <p:spPr>
          <a:xfrm>
            <a:off x="3019778" y="4079640"/>
            <a:ext cx="296333" cy="526568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rIns="35700" wrap="square" tIns="3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953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253" name="Shape 253"/>
          <p:cNvSpPr/>
          <p:nvPr/>
        </p:nvSpPr>
        <p:spPr>
          <a:xfrm>
            <a:off x="5900362" y="5850162"/>
            <a:ext cx="535781" cy="535781"/>
          </a:xfrm>
          <a:prstGeom prst="roundRect">
            <a:avLst>
              <a:gd fmla="val 25000" name="adj"/>
            </a:avLst>
          </a:prstGeom>
          <a:solidFill>
            <a:srgbClr val="FF9300"/>
          </a:solidFill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295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graphicFrame>
        <p:nvGraphicFramePr>
          <p:cNvPr id="254" name="Shape 254"/>
          <p:cNvGraphicFramePr/>
          <p:nvPr/>
        </p:nvGraphicFramePr>
        <p:xfrm>
          <a:off x="6753176" y="49812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{BDD3DE11-0106-4353-9BF3-563F9BCCEA3F}</a:tableStyleId>
              </a:tblPr>
              <a:tblGrid>
                <a:gridCol w="597050"/>
                <a:gridCol w="597050"/>
                <a:gridCol w="597050"/>
                <a:gridCol w="597050"/>
              </a:tblGrid>
              <a:tr h="39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B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D</a:t>
                      </a:r>
                    </a:p>
                  </a:txBody>
                  <a:tcPr marT="45725" marB="45725" marR="91450" marL="91450"/>
                </a:tc>
              </a:tr>
              <a:tr h="292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0, 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2, B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3, B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b="0" lang="en-US" sz="1800">
                          <a:solidFill>
                            <a:srgbClr val="FF0000"/>
                          </a:solidFill>
                        </a:rPr>
                        <a:t>9, B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55" name="Shape 255"/>
          <p:cNvGraphicFramePr/>
          <p:nvPr/>
        </p:nvGraphicFramePr>
        <p:xfrm>
          <a:off x="6753176" y="31505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{709C0812-F8C1-4747-9358-D957FF1F1C87}</a:tableStyleId>
              </a:tblPr>
              <a:tblGrid>
                <a:gridCol w="597700"/>
                <a:gridCol w="597700"/>
                <a:gridCol w="597700"/>
                <a:gridCol w="597700"/>
              </a:tblGrid>
              <a:tr h="292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B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D</a:t>
                      </a:r>
                    </a:p>
                  </a:txBody>
                  <a:tcPr marT="45725" marB="45725" marR="91450" marL="91450"/>
                </a:tc>
              </a:tr>
              <a:tr h="292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2, 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0, B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1, 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7,D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56" name="Shape 256"/>
          <p:cNvSpPr/>
          <p:nvPr/>
        </p:nvSpPr>
        <p:spPr>
          <a:xfrm>
            <a:off x="5426870" y="3268586"/>
            <a:ext cx="1765287" cy="441468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rIns="35700" wrap="square" tIns="3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400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B’s vector</a:t>
            </a:r>
          </a:p>
        </p:txBody>
      </p:sp>
      <p:sp>
        <p:nvSpPr>
          <p:cNvPr id="257" name="Shape 257"/>
          <p:cNvSpPr/>
          <p:nvPr/>
        </p:nvSpPr>
        <p:spPr>
          <a:xfrm>
            <a:off x="5426870" y="4141791"/>
            <a:ext cx="1765287" cy="441468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rIns="35700" wrap="square" tIns="3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400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C’s vector</a:t>
            </a:r>
          </a:p>
        </p:txBody>
      </p:sp>
      <p:sp>
        <p:nvSpPr>
          <p:cNvPr id="258" name="Shape 258"/>
          <p:cNvSpPr/>
          <p:nvPr/>
        </p:nvSpPr>
        <p:spPr>
          <a:xfrm>
            <a:off x="7948588" y="4028468"/>
            <a:ext cx="296333" cy="526568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rIns="35700" wrap="square" tIns="3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953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cxnSp>
        <p:nvCxnSpPr>
          <p:cNvPr id="259" name="Shape 259"/>
          <p:cNvCxnSpPr/>
          <p:nvPr/>
        </p:nvCxnSpPr>
        <p:spPr>
          <a:xfrm>
            <a:off x="7340139" y="957456"/>
            <a:ext cx="0" cy="287990"/>
          </a:xfrm>
          <a:prstGeom prst="straightConnector1">
            <a:avLst/>
          </a:prstGeom>
          <a:noFill/>
          <a:ln cap="flat" cmpd="sng" w="63500">
            <a:solidFill>
              <a:srgbClr val="797979"/>
            </a:solidFill>
            <a:prstDash val="solid"/>
            <a:miter lim="400000"/>
            <a:headEnd len="med" w="med" type="none"/>
            <a:tailEnd len="med" w="med" type="none"/>
          </a:ln>
        </p:spPr>
      </p:cxnSp>
      <p:cxnSp>
        <p:nvCxnSpPr>
          <p:cNvPr id="260" name="Shape 260"/>
          <p:cNvCxnSpPr/>
          <p:nvPr/>
        </p:nvCxnSpPr>
        <p:spPr>
          <a:xfrm>
            <a:off x="7579956" y="1513337"/>
            <a:ext cx="696912" cy="25433"/>
          </a:xfrm>
          <a:prstGeom prst="straightConnector1">
            <a:avLst/>
          </a:prstGeom>
          <a:noFill/>
          <a:ln cap="flat" cmpd="sng" w="63500">
            <a:solidFill>
              <a:srgbClr val="797979"/>
            </a:solidFill>
            <a:prstDash val="solid"/>
            <a:miter lim="400000"/>
            <a:headEnd len="med" w="med" type="none"/>
            <a:tailEnd len="med" w="med" type="none"/>
          </a:ln>
        </p:spPr>
      </p:cxnSp>
      <p:cxnSp>
        <p:nvCxnSpPr>
          <p:cNvPr id="261" name="Shape 261"/>
          <p:cNvCxnSpPr/>
          <p:nvPr/>
        </p:nvCxnSpPr>
        <p:spPr>
          <a:xfrm>
            <a:off x="8393862" y="1005957"/>
            <a:ext cx="0" cy="239489"/>
          </a:xfrm>
          <a:prstGeom prst="straightConnector1">
            <a:avLst/>
          </a:prstGeom>
          <a:noFill/>
          <a:ln cap="flat" cmpd="sng" w="63500">
            <a:solidFill>
              <a:srgbClr val="797979"/>
            </a:solidFill>
            <a:prstDash val="solid"/>
            <a:miter lim="400000"/>
            <a:headEnd len="med" w="med" type="none"/>
            <a:tailEnd len="med" w="med" type="none"/>
          </a:ln>
        </p:spPr>
      </p:cxnSp>
      <p:sp>
        <p:nvSpPr>
          <p:cNvPr id="262" name="Shape 262"/>
          <p:cNvSpPr/>
          <p:nvPr/>
        </p:nvSpPr>
        <p:spPr>
          <a:xfrm>
            <a:off x="7250077" y="1224973"/>
            <a:ext cx="239817" cy="362886"/>
          </a:xfrm>
          <a:prstGeom prst="roundRect">
            <a:avLst>
              <a:gd fmla="val 25000" name="adj"/>
            </a:avLst>
          </a:prstGeom>
          <a:solidFill>
            <a:srgbClr val="C4BD97"/>
          </a:solidFill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295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263" name="Shape 263"/>
          <p:cNvSpPr/>
          <p:nvPr/>
        </p:nvSpPr>
        <p:spPr>
          <a:xfrm>
            <a:off x="8276868" y="1295778"/>
            <a:ext cx="286495" cy="415887"/>
          </a:xfrm>
          <a:prstGeom prst="roundRect">
            <a:avLst>
              <a:gd fmla="val 25000" name="adj"/>
            </a:avLst>
          </a:prstGeom>
          <a:solidFill>
            <a:srgbClr val="B3D5B5"/>
          </a:solidFill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295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264" name="Shape 264"/>
          <p:cNvSpPr/>
          <p:nvPr/>
        </p:nvSpPr>
        <p:spPr>
          <a:xfrm>
            <a:off x="7192157" y="466531"/>
            <a:ext cx="295964" cy="490925"/>
          </a:xfrm>
          <a:prstGeom prst="roundRect">
            <a:avLst>
              <a:gd fmla="val 25000" name="adj"/>
            </a:avLst>
          </a:prstGeom>
          <a:solidFill>
            <a:srgbClr val="FF9300"/>
          </a:solidFill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295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265" name="Shape 265"/>
          <p:cNvSpPr/>
          <p:nvPr/>
        </p:nvSpPr>
        <p:spPr>
          <a:xfrm flipH="1">
            <a:off x="7649845" y="1538771"/>
            <a:ext cx="528600" cy="526555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rIns="35700" wrap="square" tIns="3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953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266" name="Shape 266"/>
          <p:cNvSpPr/>
          <p:nvPr/>
        </p:nvSpPr>
        <p:spPr>
          <a:xfrm>
            <a:off x="6776284" y="879861"/>
            <a:ext cx="267891" cy="526555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rIns="35700" wrap="square" tIns="3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953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67" name="Shape 267"/>
          <p:cNvSpPr/>
          <p:nvPr/>
        </p:nvSpPr>
        <p:spPr>
          <a:xfrm>
            <a:off x="8276868" y="501320"/>
            <a:ext cx="286495" cy="485449"/>
          </a:xfrm>
          <a:prstGeom prst="roundRect">
            <a:avLst>
              <a:gd fmla="val 25000" name="adj"/>
            </a:avLst>
          </a:prstGeom>
          <a:solidFill>
            <a:srgbClr val="8CB3E3"/>
          </a:solidFill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295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cxnSp>
        <p:nvCxnSpPr>
          <p:cNvPr id="268" name="Shape 268"/>
          <p:cNvCxnSpPr/>
          <p:nvPr/>
        </p:nvCxnSpPr>
        <p:spPr>
          <a:xfrm>
            <a:off x="7488121" y="727462"/>
            <a:ext cx="788747" cy="0"/>
          </a:xfrm>
          <a:prstGeom prst="straightConnector1">
            <a:avLst/>
          </a:prstGeom>
          <a:noFill/>
          <a:ln cap="flat" cmpd="sng" w="63500">
            <a:solidFill>
              <a:srgbClr val="797979"/>
            </a:solidFill>
            <a:prstDash val="solid"/>
            <a:miter lim="400000"/>
            <a:headEnd len="med" w="med" type="none"/>
            <a:tailEnd len="med" w="med" type="none"/>
          </a:ln>
        </p:spPr>
      </p:cxnSp>
      <p:sp>
        <p:nvSpPr>
          <p:cNvPr id="269" name="Shape 269"/>
          <p:cNvSpPr/>
          <p:nvPr/>
        </p:nvSpPr>
        <p:spPr>
          <a:xfrm>
            <a:off x="8563363" y="879848"/>
            <a:ext cx="453602" cy="526568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rIns="35700" wrap="square" tIns="3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953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</a:p>
        </p:txBody>
      </p:sp>
      <p:sp>
        <p:nvSpPr>
          <p:cNvPr id="270" name="Shape 270"/>
          <p:cNvSpPr/>
          <p:nvPr/>
        </p:nvSpPr>
        <p:spPr>
          <a:xfrm>
            <a:off x="7754310" y="74072"/>
            <a:ext cx="267891" cy="526555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rIns="35700" wrap="square" tIns="3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953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</a:p>
        </p:txBody>
      </p:sp>
      <p:cxnSp>
        <p:nvCxnSpPr>
          <p:cNvPr id="271" name="Shape 271"/>
          <p:cNvCxnSpPr/>
          <p:nvPr/>
        </p:nvCxnSpPr>
        <p:spPr>
          <a:xfrm flipH="1" rot="10800000">
            <a:off x="7579956" y="912599"/>
            <a:ext cx="696912" cy="376172"/>
          </a:xfrm>
          <a:prstGeom prst="straightConnector1">
            <a:avLst/>
          </a:prstGeom>
          <a:noFill/>
          <a:ln cap="flat" cmpd="sng" w="63500">
            <a:solidFill>
              <a:srgbClr val="797979"/>
            </a:solidFill>
            <a:prstDash val="solid"/>
            <a:miter lim="400000"/>
            <a:headEnd len="med" w="med" type="none"/>
            <a:tailEnd len="med" w="med" type="none"/>
          </a:ln>
        </p:spPr>
      </p:cxnSp>
      <p:sp>
        <p:nvSpPr>
          <p:cNvPr id="272" name="Shape 272"/>
          <p:cNvSpPr/>
          <p:nvPr/>
        </p:nvSpPr>
        <p:spPr>
          <a:xfrm>
            <a:off x="7800557" y="957456"/>
            <a:ext cx="267891" cy="526555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rIns="35700" wrap="square" tIns="3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953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73" name="Shape 273"/>
          <p:cNvSpPr/>
          <p:nvPr/>
        </p:nvSpPr>
        <p:spPr>
          <a:xfrm>
            <a:off x="190111" y="5166689"/>
            <a:ext cx="1765287" cy="441468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rIns="35700" wrap="square" tIns="3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400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A’s vector</a:t>
            </a:r>
          </a:p>
        </p:txBody>
      </p:sp>
      <p:sp>
        <p:nvSpPr>
          <p:cNvPr id="274" name="Shape 274"/>
          <p:cNvSpPr/>
          <p:nvPr/>
        </p:nvSpPr>
        <p:spPr>
          <a:xfrm>
            <a:off x="5426870" y="5156605"/>
            <a:ext cx="1765287" cy="441468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rIns="35700" wrap="square" tIns="3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400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A’s vector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Walkthrough</a:t>
            </a: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457200" y="141763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A </a:t>
            </a:r>
            <a:r>
              <a:rPr b="0" i="0" lang="en-US" sz="24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receives </a:t>
            </a:r>
            <a:r>
              <a:rPr b="1" i="0" lang="en-US" sz="24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C</a:t>
            </a:r>
            <a:r>
              <a:rPr b="0" i="0" lang="en-US" sz="24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’s vector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-"/>
            </a:pPr>
            <a:r>
              <a:rPr b="0" i="0" lang="en-US" sz="20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Using Bellman-Ford, realizes it has no updated distances</a:t>
            </a:r>
          </a:p>
          <a:p>
            <a:pPr indent="0" lvl="1" marL="457200" marR="0" rtl="0" algn="l">
              <a:spcBef>
                <a:spcPts val="400"/>
              </a:spcBef>
              <a:buClr>
                <a:srgbClr val="695D46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-   Does not flood vector to neighbors</a:t>
            </a:r>
          </a:p>
        </p:txBody>
      </p:sp>
      <p:sp>
        <p:nvSpPr>
          <p:cNvPr id="282" name="Shape 282"/>
          <p:cNvSpPr/>
          <p:nvPr/>
        </p:nvSpPr>
        <p:spPr>
          <a:xfrm>
            <a:off x="971552" y="5901334"/>
            <a:ext cx="535781" cy="535781"/>
          </a:xfrm>
          <a:prstGeom prst="roundRect">
            <a:avLst>
              <a:gd fmla="val 25000" name="adj"/>
            </a:avLst>
          </a:prstGeom>
          <a:solidFill>
            <a:srgbClr val="FF9300"/>
          </a:solidFill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295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graphicFrame>
        <p:nvGraphicFramePr>
          <p:cNvPr id="283" name="Shape 283"/>
          <p:cNvGraphicFramePr/>
          <p:nvPr/>
        </p:nvGraphicFramePr>
        <p:xfrm>
          <a:off x="1471588" y="31433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{709C0812-F8C1-4747-9358-D957FF1F1C87}</a:tableStyleId>
              </a:tblPr>
              <a:tblGrid>
                <a:gridCol w="597700"/>
                <a:gridCol w="597700"/>
                <a:gridCol w="597700"/>
                <a:gridCol w="597700"/>
              </a:tblGrid>
              <a:tr h="292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B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D</a:t>
                      </a:r>
                    </a:p>
                  </a:txBody>
                  <a:tcPr marT="45725" marB="45725" marR="91450" marL="91450"/>
                </a:tc>
              </a:tr>
              <a:tr h="292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2, 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0, B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1, 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7,D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84" name="Shape 284"/>
          <p:cNvSpPr/>
          <p:nvPr/>
        </p:nvSpPr>
        <p:spPr>
          <a:xfrm>
            <a:off x="141110" y="3247379"/>
            <a:ext cx="1765287" cy="441468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rIns="35700" wrap="square" tIns="3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400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B’s vector</a:t>
            </a:r>
          </a:p>
        </p:txBody>
      </p:sp>
      <p:sp>
        <p:nvSpPr>
          <p:cNvPr id="285" name="Shape 285"/>
          <p:cNvSpPr/>
          <p:nvPr/>
        </p:nvSpPr>
        <p:spPr>
          <a:xfrm>
            <a:off x="4336894" y="4098476"/>
            <a:ext cx="689326" cy="44057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CB3E3"/>
          </a:solidFill>
          <a:ln cap="flat" cmpd="sng" w="9525">
            <a:solidFill>
              <a:srgbClr val="8CB3E3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141110" y="4149648"/>
            <a:ext cx="1765287" cy="441468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rIns="35700" wrap="square" tIns="3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400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C’s vector</a:t>
            </a:r>
          </a:p>
        </p:txBody>
      </p:sp>
      <p:sp>
        <p:nvSpPr>
          <p:cNvPr id="287" name="Shape 287"/>
          <p:cNvSpPr/>
          <p:nvPr/>
        </p:nvSpPr>
        <p:spPr>
          <a:xfrm>
            <a:off x="5900362" y="5850162"/>
            <a:ext cx="535781" cy="535781"/>
          </a:xfrm>
          <a:prstGeom prst="roundRect">
            <a:avLst>
              <a:gd fmla="val 25000" name="adj"/>
            </a:avLst>
          </a:prstGeom>
          <a:solidFill>
            <a:srgbClr val="FF9300"/>
          </a:solidFill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295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graphicFrame>
        <p:nvGraphicFramePr>
          <p:cNvPr id="288" name="Shape 288"/>
          <p:cNvGraphicFramePr/>
          <p:nvPr/>
        </p:nvGraphicFramePr>
        <p:xfrm>
          <a:off x="6524126" y="49530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{BDD3DE11-0106-4353-9BF3-563F9BCCEA3F}</a:tableStyleId>
              </a:tblPr>
              <a:tblGrid>
                <a:gridCol w="597050"/>
                <a:gridCol w="597050"/>
                <a:gridCol w="597050"/>
                <a:gridCol w="597050"/>
              </a:tblGrid>
              <a:tr h="39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</a:t>
                      </a:r>
                    </a:p>
                  </a:txBody>
                  <a:tcPr marT="45725" marB="45725" marR="91450" marL="91450"/>
                </a:tc>
              </a:tr>
              <a:tr h="292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0, 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2, B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3, B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9, B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89" name="Shape 289"/>
          <p:cNvGraphicFramePr/>
          <p:nvPr/>
        </p:nvGraphicFramePr>
        <p:xfrm>
          <a:off x="6492587" y="31505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{709C0812-F8C1-4747-9358-D957FF1F1C87}</a:tableStyleId>
              </a:tblPr>
              <a:tblGrid>
                <a:gridCol w="597700"/>
                <a:gridCol w="597700"/>
                <a:gridCol w="597700"/>
                <a:gridCol w="597700"/>
              </a:tblGrid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B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D</a:t>
                      </a:r>
                    </a:p>
                  </a:txBody>
                  <a:tcPr marT="45725" marB="45725" marR="91450" marL="91450"/>
                </a:tc>
              </a:tr>
              <a:tr h="292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2, 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0, B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1, 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7,D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90" name="Shape 290"/>
          <p:cNvSpPr/>
          <p:nvPr/>
        </p:nvSpPr>
        <p:spPr>
          <a:xfrm>
            <a:off x="5153220" y="3196207"/>
            <a:ext cx="1765287" cy="441468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rIns="35700" wrap="square" tIns="3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400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B’s vector</a:t>
            </a:r>
          </a:p>
        </p:txBody>
      </p:sp>
      <p:sp>
        <p:nvSpPr>
          <p:cNvPr id="291" name="Shape 291"/>
          <p:cNvSpPr/>
          <p:nvPr/>
        </p:nvSpPr>
        <p:spPr>
          <a:xfrm>
            <a:off x="5180110" y="4098476"/>
            <a:ext cx="1765287" cy="441468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rIns="35700" wrap="square" tIns="3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400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C’s vector</a:t>
            </a:r>
          </a:p>
        </p:txBody>
      </p:sp>
      <p:graphicFrame>
        <p:nvGraphicFramePr>
          <p:cNvPr id="292" name="Shape 292"/>
          <p:cNvGraphicFramePr/>
          <p:nvPr/>
        </p:nvGraphicFramePr>
        <p:xfrm>
          <a:off x="1471588" y="40559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{9530DAD8-2CE4-45B7-A716-5637E4CA9D21}</a:tableStyleId>
              </a:tblPr>
              <a:tblGrid>
                <a:gridCol w="778675"/>
                <a:gridCol w="575250"/>
                <a:gridCol w="676975"/>
                <a:gridCol w="676975"/>
              </a:tblGrid>
              <a:tr h="149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A</a:t>
                      </a:r>
                    </a:p>
                  </a:txBody>
                  <a:tcPr marT="45725" marB="45725" marR="91450" marL="91450">
                    <a:solidFill>
                      <a:srgbClr val="8EB4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B</a:t>
                      </a:r>
                    </a:p>
                  </a:txBody>
                  <a:tcPr marT="45725" marB="45725" marR="91450" marL="91450">
                    <a:solidFill>
                      <a:srgbClr val="8EB4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C</a:t>
                      </a:r>
                    </a:p>
                  </a:txBody>
                  <a:tcPr marT="45725" marB="45725" marR="91450" marL="91450">
                    <a:solidFill>
                      <a:srgbClr val="8EB4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D</a:t>
                      </a:r>
                    </a:p>
                  </a:txBody>
                  <a:tcPr marT="45725" marB="45725" marR="91450" marL="91450">
                    <a:solidFill>
                      <a:srgbClr val="8EB4E3"/>
                    </a:solidFill>
                  </a:tcPr>
                </a:tc>
              </a:tr>
              <a:tr h="292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9, A</a:t>
                      </a:r>
                    </a:p>
                  </a:txBody>
                  <a:tcPr marT="45725" marB="45725" marR="91450" marL="91450">
                    <a:solidFill>
                      <a:srgbClr val="C6D9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1,</a:t>
                      </a:r>
                      <a:r>
                        <a:rPr lang="en-US" sz="1800"/>
                        <a:t> B</a:t>
                      </a:r>
                    </a:p>
                  </a:txBody>
                  <a:tcPr marT="45725" marB="45725" marR="91450" marL="91450">
                    <a:solidFill>
                      <a:srgbClr val="C6D9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0, C</a:t>
                      </a:r>
                    </a:p>
                  </a:txBody>
                  <a:tcPr marT="45725" marB="45725" marR="91450" marL="91450"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16, D</a:t>
                      </a:r>
                    </a:p>
                  </a:txBody>
                  <a:tcPr marT="45725" marB="45725" marR="91450" marL="91450">
                    <a:solidFill>
                      <a:srgbClr val="C5D8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3" name="Shape 293"/>
          <p:cNvGraphicFramePr/>
          <p:nvPr/>
        </p:nvGraphicFramePr>
        <p:xfrm>
          <a:off x="6507284" y="40284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{9530DAD8-2CE4-45B7-A716-5637E4CA9D21}</a:tableStyleId>
              </a:tblPr>
              <a:tblGrid>
                <a:gridCol w="659175"/>
                <a:gridCol w="659175"/>
                <a:gridCol w="659175"/>
                <a:gridCol w="659175"/>
              </a:tblGrid>
              <a:tr h="292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A</a:t>
                      </a:r>
                    </a:p>
                  </a:txBody>
                  <a:tcPr marT="45725" marB="45725" marR="91450" marL="91450">
                    <a:solidFill>
                      <a:srgbClr val="8EB4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B</a:t>
                      </a:r>
                    </a:p>
                  </a:txBody>
                  <a:tcPr marT="45725" marB="45725" marR="91450" marL="91450">
                    <a:solidFill>
                      <a:srgbClr val="8EB4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C</a:t>
                      </a:r>
                    </a:p>
                  </a:txBody>
                  <a:tcPr marT="45725" marB="45725" marR="91450" marL="91450">
                    <a:solidFill>
                      <a:srgbClr val="8EB4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D</a:t>
                      </a:r>
                    </a:p>
                  </a:txBody>
                  <a:tcPr marT="45725" marB="45725" marR="91450" marL="91450">
                    <a:solidFill>
                      <a:srgbClr val="8EB4E3"/>
                    </a:solidFill>
                  </a:tcPr>
                </a:tc>
              </a:tr>
              <a:tr h="292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9, A</a:t>
                      </a:r>
                    </a:p>
                  </a:txBody>
                  <a:tcPr marT="45725" marB="45725" marR="91450" marL="91450">
                    <a:solidFill>
                      <a:srgbClr val="C6D9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1,</a:t>
                      </a:r>
                      <a:r>
                        <a:rPr lang="en-US" sz="1800"/>
                        <a:t> B</a:t>
                      </a:r>
                    </a:p>
                  </a:txBody>
                  <a:tcPr marT="45725" marB="45725" marR="91450" marL="91450">
                    <a:solidFill>
                      <a:srgbClr val="C6D9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0, C</a:t>
                      </a:r>
                    </a:p>
                  </a:txBody>
                  <a:tcPr marT="45725" marB="45725" marR="91450" marL="91450"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16, D</a:t>
                      </a:r>
                    </a:p>
                  </a:txBody>
                  <a:tcPr marT="45725" marB="45725" marR="91450" marL="91450">
                    <a:solidFill>
                      <a:srgbClr val="C5D8F1"/>
                    </a:solidFill>
                  </a:tcPr>
                </a:tc>
              </a:tr>
            </a:tbl>
          </a:graphicData>
        </a:graphic>
      </p:graphicFrame>
      <p:cxnSp>
        <p:nvCxnSpPr>
          <p:cNvPr id="294" name="Shape 294"/>
          <p:cNvCxnSpPr/>
          <p:nvPr/>
        </p:nvCxnSpPr>
        <p:spPr>
          <a:xfrm>
            <a:off x="7481249" y="816346"/>
            <a:ext cx="0" cy="287990"/>
          </a:xfrm>
          <a:prstGeom prst="straightConnector1">
            <a:avLst/>
          </a:prstGeom>
          <a:noFill/>
          <a:ln cap="flat" cmpd="sng" w="63500">
            <a:solidFill>
              <a:srgbClr val="797979"/>
            </a:solidFill>
            <a:prstDash val="solid"/>
            <a:miter lim="400000"/>
            <a:headEnd len="med" w="med" type="none"/>
            <a:tailEnd len="med" w="med" type="none"/>
          </a:ln>
        </p:spPr>
      </p:cxnSp>
      <p:cxnSp>
        <p:nvCxnSpPr>
          <p:cNvPr id="295" name="Shape 295"/>
          <p:cNvCxnSpPr/>
          <p:nvPr/>
        </p:nvCxnSpPr>
        <p:spPr>
          <a:xfrm>
            <a:off x="7721066" y="1372227"/>
            <a:ext cx="696912" cy="25433"/>
          </a:xfrm>
          <a:prstGeom prst="straightConnector1">
            <a:avLst/>
          </a:prstGeom>
          <a:noFill/>
          <a:ln cap="flat" cmpd="sng" w="63500">
            <a:solidFill>
              <a:srgbClr val="797979"/>
            </a:solidFill>
            <a:prstDash val="solid"/>
            <a:miter lim="400000"/>
            <a:headEnd len="med" w="med" type="none"/>
            <a:tailEnd len="med" w="med" type="none"/>
          </a:ln>
        </p:spPr>
      </p:cxnSp>
      <p:cxnSp>
        <p:nvCxnSpPr>
          <p:cNvPr id="296" name="Shape 296"/>
          <p:cNvCxnSpPr/>
          <p:nvPr/>
        </p:nvCxnSpPr>
        <p:spPr>
          <a:xfrm>
            <a:off x="8534972" y="864847"/>
            <a:ext cx="0" cy="239489"/>
          </a:xfrm>
          <a:prstGeom prst="straightConnector1">
            <a:avLst/>
          </a:prstGeom>
          <a:noFill/>
          <a:ln cap="flat" cmpd="sng" w="63500">
            <a:solidFill>
              <a:srgbClr val="797979"/>
            </a:solidFill>
            <a:prstDash val="solid"/>
            <a:miter lim="400000"/>
            <a:headEnd len="med" w="med" type="none"/>
            <a:tailEnd len="med" w="med" type="none"/>
          </a:ln>
        </p:spPr>
      </p:cxnSp>
      <p:sp>
        <p:nvSpPr>
          <p:cNvPr id="297" name="Shape 297"/>
          <p:cNvSpPr/>
          <p:nvPr/>
        </p:nvSpPr>
        <p:spPr>
          <a:xfrm>
            <a:off x="7391187" y="1083863"/>
            <a:ext cx="239817" cy="362886"/>
          </a:xfrm>
          <a:prstGeom prst="roundRect">
            <a:avLst>
              <a:gd fmla="val 25000" name="adj"/>
            </a:avLst>
          </a:prstGeom>
          <a:solidFill>
            <a:srgbClr val="C4BD97"/>
          </a:solidFill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295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298" name="Shape 298"/>
          <p:cNvSpPr/>
          <p:nvPr/>
        </p:nvSpPr>
        <p:spPr>
          <a:xfrm>
            <a:off x="8417978" y="1154668"/>
            <a:ext cx="286495" cy="415887"/>
          </a:xfrm>
          <a:prstGeom prst="roundRect">
            <a:avLst>
              <a:gd fmla="val 25000" name="adj"/>
            </a:avLst>
          </a:prstGeom>
          <a:solidFill>
            <a:srgbClr val="B3D5B5"/>
          </a:solidFill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295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299" name="Shape 299"/>
          <p:cNvSpPr/>
          <p:nvPr/>
        </p:nvSpPr>
        <p:spPr>
          <a:xfrm>
            <a:off x="7333267" y="325421"/>
            <a:ext cx="295964" cy="490925"/>
          </a:xfrm>
          <a:prstGeom prst="roundRect">
            <a:avLst>
              <a:gd fmla="val 25000" name="adj"/>
            </a:avLst>
          </a:prstGeom>
          <a:solidFill>
            <a:srgbClr val="FF9300"/>
          </a:solidFill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295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300" name="Shape 300"/>
          <p:cNvSpPr/>
          <p:nvPr/>
        </p:nvSpPr>
        <p:spPr>
          <a:xfrm flipH="1">
            <a:off x="7790955" y="1397661"/>
            <a:ext cx="528600" cy="526555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rIns="35700" wrap="square" tIns="3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953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301" name="Shape 301"/>
          <p:cNvSpPr/>
          <p:nvPr/>
        </p:nvSpPr>
        <p:spPr>
          <a:xfrm>
            <a:off x="6917394" y="738751"/>
            <a:ext cx="267891" cy="526555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rIns="35700" wrap="square" tIns="3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953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02" name="Shape 302"/>
          <p:cNvSpPr/>
          <p:nvPr/>
        </p:nvSpPr>
        <p:spPr>
          <a:xfrm>
            <a:off x="8417978" y="360210"/>
            <a:ext cx="286495" cy="485449"/>
          </a:xfrm>
          <a:prstGeom prst="roundRect">
            <a:avLst>
              <a:gd fmla="val 25000" name="adj"/>
            </a:avLst>
          </a:prstGeom>
          <a:solidFill>
            <a:srgbClr val="8CB3E3"/>
          </a:solidFill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295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cxnSp>
        <p:nvCxnSpPr>
          <p:cNvPr id="303" name="Shape 303"/>
          <p:cNvCxnSpPr/>
          <p:nvPr/>
        </p:nvCxnSpPr>
        <p:spPr>
          <a:xfrm>
            <a:off x="7629231" y="586352"/>
            <a:ext cx="788747" cy="0"/>
          </a:xfrm>
          <a:prstGeom prst="straightConnector1">
            <a:avLst/>
          </a:prstGeom>
          <a:noFill/>
          <a:ln cap="flat" cmpd="sng" w="63500">
            <a:solidFill>
              <a:srgbClr val="797979"/>
            </a:solidFill>
            <a:prstDash val="solid"/>
            <a:miter lim="400000"/>
            <a:headEnd len="med" w="med" type="none"/>
            <a:tailEnd len="med" w="med" type="none"/>
          </a:ln>
        </p:spPr>
      </p:cxnSp>
      <p:sp>
        <p:nvSpPr>
          <p:cNvPr id="304" name="Shape 304"/>
          <p:cNvSpPr/>
          <p:nvPr/>
        </p:nvSpPr>
        <p:spPr>
          <a:xfrm>
            <a:off x="8704473" y="738738"/>
            <a:ext cx="453602" cy="526568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rIns="35700" wrap="square" tIns="3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953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</a:p>
        </p:txBody>
      </p:sp>
      <p:sp>
        <p:nvSpPr>
          <p:cNvPr id="305" name="Shape 305"/>
          <p:cNvSpPr/>
          <p:nvPr/>
        </p:nvSpPr>
        <p:spPr>
          <a:xfrm>
            <a:off x="7895420" y="-67038"/>
            <a:ext cx="267891" cy="526555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rIns="35700" wrap="square" tIns="3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953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</a:p>
        </p:txBody>
      </p:sp>
      <p:cxnSp>
        <p:nvCxnSpPr>
          <p:cNvPr id="306" name="Shape 306"/>
          <p:cNvCxnSpPr/>
          <p:nvPr/>
        </p:nvCxnSpPr>
        <p:spPr>
          <a:xfrm flipH="1" rot="10800000">
            <a:off x="7721066" y="771489"/>
            <a:ext cx="696912" cy="376172"/>
          </a:xfrm>
          <a:prstGeom prst="straightConnector1">
            <a:avLst/>
          </a:prstGeom>
          <a:noFill/>
          <a:ln cap="flat" cmpd="sng" w="63500">
            <a:solidFill>
              <a:srgbClr val="797979"/>
            </a:solidFill>
            <a:prstDash val="solid"/>
            <a:miter lim="400000"/>
            <a:headEnd len="med" w="med" type="none"/>
            <a:tailEnd len="med" w="med" type="none"/>
          </a:ln>
        </p:spPr>
      </p:cxnSp>
      <p:sp>
        <p:nvSpPr>
          <p:cNvPr id="307" name="Shape 307"/>
          <p:cNvSpPr/>
          <p:nvPr/>
        </p:nvSpPr>
        <p:spPr>
          <a:xfrm>
            <a:off x="7941667" y="816346"/>
            <a:ext cx="267891" cy="526555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rIns="35700" wrap="square" tIns="3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953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08" name="Shape 308"/>
          <p:cNvSpPr/>
          <p:nvPr/>
        </p:nvSpPr>
        <p:spPr>
          <a:xfrm>
            <a:off x="141110" y="5106381"/>
            <a:ext cx="1765287" cy="441468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rIns="35700" wrap="square" tIns="3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400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A’s vector</a:t>
            </a:r>
          </a:p>
        </p:txBody>
      </p:sp>
      <p:graphicFrame>
        <p:nvGraphicFramePr>
          <p:cNvPr id="309" name="Shape 309"/>
          <p:cNvGraphicFramePr/>
          <p:nvPr/>
        </p:nvGraphicFramePr>
        <p:xfrm>
          <a:off x="1471588" y="506177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{BDD3DE11-0106-4353-9BF3-563F9BCCEA3F}</a:tableStyleId>
              </a:tblPr>
              <a:tblGrid>
                <a:gridCol w="597050"/>
                <a:gridCol w="597050"/>
                <a:gridCol w="597050"/>
                <a:gridCol w="597050"/>
              </a:tblGrid>
              <a:tr h="39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</a:t>
                      </a:r>
                    </a:p>
                  </a:txBody>
                  <a:tcPr marT="45725" marB="45725" marR="91450" marL="91450"/>
                </a:tc>
              </a:tr>
              <a:tr h="292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0, 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2, B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3, B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9, B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10" name="Shape 310"/>
          <p:cNvSpPr/>
          <p:nvPr/>
        </p:nvSpPr>
        <p:spPr>
          <a:xfrm>
            <a:off x="5180110" y="5104323"/>
            <a:ext cx="1765287" cy="441468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rIns="35700" wrap="square" tIns="3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400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A’s vector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Walkthrough</a:t>
            </a:r>
          </a:p>
        </p:txBody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457200" y="141763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Eventually all vectors will converge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Routers still send periodic updates to deal with network changes</a:t>
            </a:r>
          </a:p>
          <a:p>
            <a:pPr indent="0" lvl="1" marL="457200" marR="0" rtl="0" algn="l">
              <a:spcBef>
                <a:spcPts val="400"/>
              </a:spcBef>
              <a:buClr>
                <a:srgbClr val="695D46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    </a:t>
            </a:r>
          </a:p>
        </p:txBody>
      </p:sp>
      <p:cxnSp>
        <p:nvCxnSpPr>
          <p:cNvPr id="318" name="Shape 318"/>
          <p:cNvCxnSpPr/>
          <p:nvPr/>
        </p:nvCxnSpPr>
        <p:spPr>
          <a:xfrm>
            <a:off x="2890097" y="4679774"/>
            <a:ext cx="0" cy="496481"/>
          </a:xfrm>
          <a:prstGeom prst="straightConnector1">
            <a:avLst/>
          </a:prstGeom>
          <a:noFill/>
          <a:ln cap="flat" cmpd="sng" w="63500">
            <a:solidFill>
              <a:srgbClr val="797979"/>
            </a:solidFill>
            <a:prstDash val="solid"/>
            <a:miter lim="400000"/>
            <a:headEnd len="med" w="med" type="none"/>
            <a:tailEnd len="med" w="med" type="none"/>
          </a:ln>
        </p:spPr>
      </p:cxnSp>
      <p:cxnSp>
        <p:nvCxnSpPr>
          <p:cNvPr id="319" name="Shape 319"/>
          <p:cNvCxnSpPr/>
          <p:nvPr/>
        </p:nvCxnSpPr>
        <p:spPr>
          <a:xfrm>
            <a:off x="3142052" y="5454750"/>
            <a:ext cx="2621538" cy="0"/>
          </a:xfrm>
          <a:prstGeom prst="straightConnector1">
            <a:avLst/>
          </a:prstGeom>
          <a:noFill/>
          <a:ln cap="flat" cmpd="sng" w="63500">
            <a:solidFill>
              <a:srgbClr val="797979"/>
            </a:solidFill>
            <a:prstDash val="solid"/>
            <a:miter lim="400000"/>
            <a:headEnd len="med" w="med" type="none"/>
            <a:tailEnd len="med" w="med" type="none"/>
          </a:ln>
        </p:spPr>
      </p:cxnSp>
      <p:cxnSp>
        <p:nvCxnSpPr>
          <p:cNvPr id="320" name="Shape 320"/>
          <p:cNvCxnSpPr/>
          <p:nvPr/>
        </p:nvCxnSpPr>
        <p:spPr>
          <a:xfrm>
            <a:off x="6050085" y="4677943"/>
            <a:ext cx="0" cy="532813"/>
          </a:xfrm>
          <a:prstGeom prst="straightConnector1">
            <a:avLst/>
          </a:prstGeom>
          <a:noFill/>
          <a:ln cap="flat" cmpd="sng" w="63500">
            <a:solidFill>
              <a:srgbClr val="797979"/>
            </a:solidFill>
            <a:prstDash val="solid"/>
            <a:miter lim="400000"/>
            <a:headEnd len="med" w="med" type="none"/>
            <a:tailEnd len="med" w="med" type="none"/>
          </a:ln>
        </p:spPr>
      </p:cxnSp>
      <p:sp>
        <p:nvSpPr>
          <p:cNvPr id="321" name="Shape 321"/>
          <p:cNvSpPr/>
          <p:nvPr/>
        </p:nvSpPr>
        <p:spPr>
          <a:xfrm>
            <a:off x="2622552" y="5189280"/>
            <a:ext cx="535781" cy="535781"/>
          </a:xfrm>
          <a:prstGeom prst="roundRect">
            <a:avLst>
              <a:gd fmla="val 25000" name="adj"/>
            </a:avLst>
          </a:prstGeom>
          <a:solidFill>
            <a:srgbClr val="C4BD97"/>
          </a:solidFill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295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322" name="Shape 322"/>
          <p:cNvSpPr/>
          <p:nvPr/>
        </p:nvSpPr>
        <p:spPr>
          <a:xfrm>
            <a:off x="5763590" y="5210756"/>
            <a:ext cx="535781" cy="535781"/>
          </a:xfrm>
          <a:prstGeom prst="roundRect">
            <a:avLst>
              <a:gd fmla="val 25000" name="adj"/>
            </a:avLst>
          </a:prstGeom>
          <a:solidFill>
            <a:srgbClr val="B3D5B5"/>
          </a:solidFill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295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323" name="Shape 323"/>
          <p:cNvSpPr/>
          <p:nvPr/>
        </p:nvSpPr>
        <p:spPr>
          <a:xfrm>
            <a:off x="2622552" y="4096821"/>
            <a:ext cx="535781" cy="535781"/>
          </a:xfrm>
          <a:prstGeom prst="roundRect">
            <a:avLst>
              <a:gd fmla="val 25000" name="adj"/>
            </a:avLst>
          </a:prstGeom>
          <a:solidFill>
            <a:srgbClr val="FF9300"/>
          </a:solidFill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295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324" name="Shape 324"/>
          <p:cNvSpPr/>
          <p:nvPr/>
        </p:nvSpPr>
        <p:spPr>
          <a:xfrm>
            <a:off x="4189601" y="5431710"/>
            <a:ext cx="267891" cy="526555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rIns="35700" wrap="square" tIns="3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953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325" name="Shape 325"/>
          <p:cNvSpPr/>
          <p:nvPr/>
        </p:nvSpPr>
        <p:spPr>
          <a:xfrm>
            <a:off x="2334406" y="4662725"/>
            <a:ext cx="267891" cy="526555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rIns="35700" wrap="square" tIns="3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953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26" name="Shape 326"/>
          <p:cNvSpPr/>
          <p:nvPr/>
        </p:nvSpPr>
        <p:spPr>
          <a:xfrm>
            <a:off x="5763590" y="4143993"/>
            <a:ext cx="535781" cy="535781"/>
          </a:xfrm>
          <a:prstGeom prst="roundRect">
            <a:avLst>
              <a:gd fmla="val 25000" name="adj"/>
            </a:avLst>
          </a:prstGeom>
          <a:solidFill>
            <a:srgbClr val="8CB3E3"/>
          </a:solidFill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295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cxnSp>
        <p:nvCxnSpPr>
          <p:cNvPr id="327" name="Shape 327"/>
          <p:cNvCxnSpPr/>
          <p:nvPr/>
        </p:nvCxnSpPr>
        <p:spPr>
          <a:xfrm>
            <a:off x="3158333" y="4399448"/>
            <a:ext cx="2605257" cy="0"/>
          </a:xfrm>
          <a:prstGeom prst="straightConnector1">
            <a:avLst/>
          </a:prstGeom>
          <a:noFill/>
          <a:ln cap="flat" cmpd="sng" w="63500">
            <a:solidFill>
              <a:srgbClr val="797979"/>
            </a:solidFill>
            <a:prstDash val="solid"/>
            <a:miter lim="400000"/>
            <a:headEnd len="med" w="med" type="none"/>
            <a:tailEnd len="med" w="med" type="none"/>
          </a:ln>
        </p:spPr>
      </p:cxnSp>
      <p:sp>
        <p:nvSpPr>
          <p:cNvPr id="328" name="Shape 328"/>
          <p:cNvSpPr/>
          <p:nvPr/>
        </p:nvSpPr>
        <p:spPr>
          <a:xfrm>
            <a:off x="6299371" y="4679774"/>
            <a:ext cx="453602" cy="526568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rIns="35700" wrap="square" tIns="3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953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</a:p>
        </p:txBody>
      </p:sp>
      <p:sp>
        <p:nvSpPr>
          <p:cNvPr id="329" name="Shape 329"/>
          <p:cNvSpPr/>
          <p:nvPr/>
        </p:nvSpPr>
        <p:spPr>
          <a:xfrm>
            <a:off x="4189601" y="3746058"/>
            <a:ext cx="267891" cy="526555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rIns="35700" wrap="square" tIns="3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953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</a:p>
        </p:txBody>
      </p:sp>
      <p:graphicFrame>
        <p:nvGraphicFramePr>
          <p:cNvPr id="330" name="Shape 330"/>
          <p:cNvGraphicFramePr/>
          <p:nvPr/>
        </p:nvGraphicFramePr>
        <p:xfrm>
          <a:off x="303000" y="32975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{BDD3DE11-0106-4353-9BF3-563F9BCCEA3F}</a:tableStyleId>
              </a:tblPr>
              <a:tblGrid>
                <a:gridCol w="541350"/>
                <a:gridCol w="541350"/>
                <a:gridCol w="541350"/>
                <a:gridCol w="541350"/>
              </a:tblGrid>
              <a:tr h="292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B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D</a:t>
                      </a:r>
                    </a:p>
                  </a:txBody>
                  <a:tcPr marT="45725" marB="45725" marR="91450" marL="91450"/>
                </a:tc>
              </a:tr>
              <a:tr h="292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0, 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2, B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3, B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9,B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31" name="Shape 331"/>
          <p:cNvGraphicFramePr/>
          <p:nvPr/>
        </p:nvGraphicFramePr>
        <p:xfrm>
          <a:off x="6050083" y="32778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{9530DAD8-2CE4-45B7-A716-5637E4CA9D21}</a:tableStyleId>
              </a:tblPr>
              <a:tblGrid>
                <a:gridCol w="659175"/>
                <a:gridCol w="659175"/>
                <a:gridCol w="659175"/>
                <a:gridCol w="659175"/>
              </a:tblGrid>
              <a:tr h="292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A</a:t>
                      </a:r>
                    </a:p>
                  </a:txBody>
                  <a:tcPr marT="45725" marB="45725" marR="91450" marL="91450">
                    <a:solidFill>
                      <a:srgbClr val="8EB4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B</a:t>
                      </a:r>
                    </a:p>
                  </a:txBody>
                  <a:tcPr marT="45725" marB="45725" marR="91450" marL="91450">
                    <a:solidFill>
                      <a:srgbClr val="8EB4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C</a:t>
                      </a:r>
                    </a:p>
                  </a:txBody>
                  <a:tcPr marT="45725" marB="45725" marR="91450" marL="91450">
                    <a:solidFill>
                      <a:srgbClr val="8EB4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D</a:t>
                      </a:r>
                    </a:p>
                  </a:txBody>
                  <a:tcPr marT="45725" marB="45725" marR="91450" marL="91450">
                    <a:solidFill>
                      <a:srgbClr val="8EB4E3"/>
                    </a:solidFill>
                  </a:tcPr>
                </a:tc>
              </a:tr>
              <a:tr h="292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3, B</a:t>
                      </a:r>
                    </a:p>
                  </a:txBody>
                  <a:tcPr marT="45725" marB="45725" marR="91450" marL="91450">
                    <a:solidFill>
                      <a:srgbClr val="C6D9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1,</a:t>
                      </a:r>
                      <a:r>
                        <a:rPr lang="en-US" sz="1800"/>
                        <a:t> B</a:t>
                      </a:r>
                    </a:p>
                  </a:txBody>
                  <a:tcPr marT="45725" marB="45725" marR="91450" marL="91450">
                    <a:solidFill>
                      <a:srgbClr val="C6D9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0, C</a:t>
                      </a:r>
                    </a:p>
                  </a:txBody>
                  <a:tcPr marT="45725" marB="45725" marR="91450" marL="91450"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8, B</a:t>
                      </a:r>
                    </a:p>
                  </a:txBody>
                  <a:tcPr marT="45725" marB="45725" marR="91450" marL="91450">
                    <a:solidFill>
                      <a:srgbClr val="C5D8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2" name="Shape 332"/>
          <p:cNvGraphicFramePr/>
          <p:nvPr/>
        </p:nvGraphicFramePr>
        <p:xfrm>
          <a:off x="303000" y="58130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{709C0812-F8C1-4747-9358-D957FF1F1C87}</a:tableStyleId>
              </a:tblPr>
              <a:tblGrid>
                <a:gridCol w="646775"/>
                <a:gridCol w="646775"/>
                <a:gridCol w="646775"/>
                <a:gridCol w="646775"/>
              </a:tblGrid>
              <a:tr h="292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B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D</a:t>
                      </a:r>
                    </a:p>
                  </a:txBody>
                  <a:tcPr marT="45725" marB="45725" marR="91450" marL="91450"/>
                </a:tc>
              </a:tr>
              <a:tr h="292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2, B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0, B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1, B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7,B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33" name="Shape 333"/>
          <p:cNvGraphicFramePr/>
          <p:nvPr/>
        </p:nvGraphicFramePr>
        <p:xfrm>
          <a:off x="6521448" y="54553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{BFC317CA-6FDC-4103-8492-6BF1FE84BCE9}</a:tableStyleId>
              </a:tblPr>
              <a:tblGrid>
                <a:gridCol w="623875"/>
                <a:gridCol w="623875"/>
                <a:gridCol w="623875"/>
                <a:gridCol w="623875"/>
              </a:tblGrid>
              <a:tr h="292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B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D</a:t>
                      </a:r>
                    </a:p>
                  </a:txBody>
                  <a:tcPr marT="45725" marB="45725" marR="91450" marL="91450"/>
                </a:tc>
              </a:tr>
              <a:tr h="292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9,</a:t>
                      </a:r>
                      <a:r>
                        <a:rPr lang="en-US" sz="1800"/>
                        <a:t> B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7,</a:t>
                      </a:r>
                      <a:r>
                        <a:rPr lang="en-US" sz="1800"/>
                        <a:t> B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8,</a:t>
                      </a:r>
                      <a:r>
                        <a:rPr lang="en-US" sz="1800"/>
                        <a:t> B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0,D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334" name="Shape 334"/>
          <p:cNvCxnSpPr/>
          <p:nvPr/>
        </p:nvCxnSpPr>
        <p:spPr>
          <a:xfrm flipH="1" rot="10800000">
            <a:off x="3158333" y="4551848"/>
            <a:ext cx="2605257" cy="658908"/>
          </a:xfrm>
          <a:prstGeom prst="straightConnector1">
            <a:avLst/>
          </a:prstGeom>
          <a:noFill/>
          <a:ln cap="flat" cmpd="sng" w="63500">
            <a:solidFill>
              <a:srgbClr val="797979"/>
            </a:solidFill>
            <a:prstDash val="solid"/>
            <a:miter lim="400000"/>
            <a:headEnd len="med" w="med" type="none"/>
            <a:tailEnd len="med" w="med" type="none"/>
          </a:ln>
        </p:spPr>
      </p:cxnSp>
      <p:sp>
        <p:nvSpPr>
          <p:cNvPr id="335" name="Shape 335"/>
          <p:cNvSpPr/>
          <p:nvPr/>
        </p:nvSpPr>
        <p:spPr>
          <a:xfrm>
            <a:off x="4878224" y="4694422"/>
            <a:ext cx="267891" cy="526555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rIns="35700" wrap="square" tIns="3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953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Special Case 1: Poison Reverse</a:t>
            </a:r>
          </a:p>
        </p:txBody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457200" y="155537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A</a:t>
            </a:r>
            <a:r>
              <a:rPr b="0" i="0" lang="en-US" sz="24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 realizes </a:t>
            </a:r>
            <a:r>
              <a:rPr b="1" i="0" lang="en-US" sz="24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C </a:t>
            </a:r>
            <a:r>
              <a:rPr b="0" i="0" lang="en-US" sz="24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is its first hop router to </a:t>
            </a:r>
            <a:r>
              <a:rPr b="1" i="0" lang="en-US" sz="24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D…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1" i="0" lang="en-US" sz="20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A </a:t>
            </a:r>
            <a:r>
              <a:rPr b="0" i="0" lang="en-US" sz="20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changes its distance to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D</a:t>
            </a:r>
            <a:r>
              <a:rPr b="0" i="0" lang="en-US" sz="20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 to infinity</a:t>
            </a:r>
          </a:p>
          <a:p>
            <a:pPr indent="-285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Sends this modified vector to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C</a:t>
            </a:r>
          </a:p>
        </p:txBody>
      </p:sp>
      <p:sp>
        <p:nvSpPr>
          <p:cNvPr id="342" name="Shape 342"/>
          <p:cNvSpPr/>
          <p:nvPr/>
        </p:nvSpPr>
        <p:spPr>
          <a:xfrm>
            <a:off x="2622552" y="4896137"/>
            <a:ext cx="535781" cy="535781"/>
          </a:xfrm>
          <a:prstGeom prst="roundRect">
            <a:avLst>
              <a:gd fmla="val 25000" name="adj"/>
            </a:avLst>
          </a:prstGeom>
          <a:solidFill>
            <a:srgbClr val="FF9300"/>
          </a:solidFill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295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343" name="Shape 343"/>
          <p:cNvSpPr/>
          <p:nvPr/>
        </p:nvSpPr>
        <p:spPr>
          <a:xfrm>
            <a:off x="5763590" y="4943309"/>
            <a:ext cx="535781" cy="535781"/>
          </a:xfrm>
          <a:prstGeom prst="roundRect">
            <a:avLst>
              <a:gd fmla="val 25000" name="adj"/>
            </a:avLst>
          </a:prstGeom>
          <a:solidFill>
            <a:srgbClr val="8CB3E3"/>
          </a:solidFill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295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cxnSp>
        <p:nvCxnSpPr>
          <p:cNvPr id="344" name="Shape 344"/>
          <p:cNvCxnSpPr/>
          <p:nvPr/>
        </p:nvCxnSpPr>
        <p:spPr>
          <a:xfrm>
            <a:off x="3158333" y="5198764"/>
            <a:ext cx="2605257" cy="0"/>
          </a:xfrm>
          <a:prstGeom prst="straightConnector1">
            <a:avLst/>
          </a:prstGeom>
          <a:noFill/>
          <a:ln cap="flat" cmpd="sng" w="63500">
            <a:solidFill>
              <a:srgbClr val="797979"/>
            </a:solidFill>
            <a:prstDash val="solid"/>
            <a:miter lim="400000"/>
            <a:headEnd len="med" w="med" type="none"/>
            <a:tailEnd len="med" w="med" type="none"/>
          </a:ln>
        </p:spPr>
      </p:cxnSp>
      <p:graphicFrame>
        <p:nvGraphicFramePr>
          <p:cNvPr id="345" name="Shape 345"/>
          <p:cNvGraphicFramePr/>
          <p:nvPr/>
        </p:nvGraphicFramePr>
        <p:xfrm>
          <a:off x="303000" y="47933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{BDD3DE11-0106-4353-9BF3-563F9BCCEA3F}</a:tableStyleId>
              </a:tblPr>
              <a:tblGrid>
                <a:gridCol w="541350"/>
                <a:gridCol w="541350"/>
                <a:gridCol w="541350"/>
                <a:gridCol w="541350"/>
              </a:tblGrid>
              <a:tr h="292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B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D</a:t>
                      </a:r>
                    </a:p>
                  </a:txBody>
                  <a:tcPr marT="45725" marB="45725" marR="91450" marL="91450"/>
                </a:tc>
              </a:tr>
              <a:tr h="292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0, 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2,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B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2,</a:t>
                      </a:r>
                      <a:r>
                        <a:rPr lang="en-US" sz="1800"/>
                        <a:t>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4, C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346" name="Shape 346"/>
          <p:cNvCxnSpPr/>
          <p:nvPr/>
        </p:nvCxnSpPr>
        <p:spPr>
          <a:xfrm rot="10800000">
            <a:off x="5915990" y="5479089"/>
            <a:ext cx="0" cy="626004"/>
          </a:xfrm>
          <a:prstGeom prst="straightConnector1">
            <a:avLst/>
          </a:prstGeom>
          <a:noFill/>
          <a:ln cap="flat" cmpd="sng" w="63500">
            <a:solidFill>
              <a:srgbClr val="797979"/>
            </a:solidFill>
            <a:prstDash val="solid"/>
            <a:miter lim="400000"/>
            <a:headEnd len="med" w="med" type="none"/>
            <a:tailEnd len="med" w="med" type="none"/>
          </a:ln>
        </p:spPr>
      </p:cxnSp>
      <p:cxnSp>
        <p:nvCxnSpPr>
          <p:cNvPr id="347" name="Shape 347"/>
          <p:cNvCxnSpPr/>
          <p:nvPr/>
        </p:nvCxnSpPr>
        <p:spPr>
          <a:xfrm>
            <a:off x="2878668" y="5479090"/>
            <a:ext cx="0" cy="626004"/>
          </a:xfrm>
          <a:prstGeom prst="straightConnector1">
            <a:avLst/>
          </a:prstGeom>
          <a:noFill/>
          <a:ln cap="flat" cmpd="sng" w="63500">
            <a:solidFill>
              <a:srgbClr val="797979"/>
            </a:solidFill>
            <a:prstDash val="solid"/>
            <a:miter lim="400000"/>
            <a:headEnd len="med" w="med" type="none"/>
            <a:tailEnd len="med" w="med" type="none"/>
          </a:ln>
        </p:spPr>
      </p:cxnSp>
      <p:sp>
        <p:nvSpPr>
          <p:cNvPr id="348" name="Shape 348"/>
          <p:cNvSpPr/>
          <p:nvPr/>
        </p:nvSpPr>
        <p:spPr>
          <a:xfrm>
            <a:off x="2610777" y="6105094"/>
            <a:ext cx="535781" cy="535781"/>
          </a:xfrm>
          <a:prstGeom prst="roundRect">
            <a:avLst>
              <a:gd fmla="val 25000" name="adj"/>
            </a:avLst>
          </a:prstGeom>
          <a:solidFill>
            <a:srgbClr val="C4BD97"/>
          </a:solidFill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295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349" name="Shape 349"/>
          <p:cNvSpPr/>
          <p:nvPr/>
        </p:nvSpPr>
        <p:spPr>
          <a:xfrm>
            <a:off x="5763590" y="6122961"/>
            <a:ext cx="535781" cy="535781"/>
          </a:xfrm>
          <a:prstGeom prst="roundRect">
            <a:avLst>
              <a:gd fmla="val 25000" name="adj"/>
            </a:avLst>
          </a:prstGeom>
          <a:solidFill>
            <a:srgbClr val="B3D5B5"/>
          </a:solidFill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295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350" name="Shape 350"/>
          <p:cNvSpPr/>
          <p:nvPr/>
        </p:nvSpPr>
        <p:spPr>
          <a:xfrm>
            <a:off x="5763590" y="6010072"/>
            <a:ext cx="535781" cy="535781"/>
          </a:xfrm>
          <a:prstGeom prst="roundRect">
            <a:avLst>
              <a:gd fmla="val 25000" name="adj"/>
            </a:avLst>
          </a:prstGeom>
          <a:solidFill>
            <a:srgbClr val="B3D5B5"/>
          </a:solidFill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295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351" name="Shape 351"/>
          <p:cNvSpPr/>
          <p:nvPr/>
        </p:nvSpPr>
        <p:spPr>
          <a:xfrm>
            <a:off x="2130974" y="5526576"/>
            <a:ext cx="433600" cy="526568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rIns="35700" wrap="square" tIns="3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953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graphicFrame>
        <p:nvGraphicFramePr>
          <p:cNvPr id="352" name="Shape 352"/>
          <p:cNvGraphicFramePr/>
          <p:nvPr/>
        </p:nvGraphicFramePr>
        <p:xfrm>
          <a:off x="345333" y="39647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{BDD3DE11-0106-4353-9BF3-563F9BCCEA3F}</a:tableStyleId>
              </a:tblPr>
              <a:tblGrid>
                <a:gridCol w="541350"/>
                <a:gridCol w="541350"/>
                <a:gridCol w="541350"/>
                <a:gridCol w="541350"/>
              </a:tblGrid>
              <a:tr h="292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B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D</a:t>
                      </a:r>
                    </a:p>
                  </a:txBody>
                  <a:tcPr marT="45725" marB="45725" marR="91450" marL="91450"/>
                </a:tc>
              </a:tr>
              <a:tr h="292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0, 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2,B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2, 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Calibri"/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∞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53" name="Shape 353"/>
          <p:cNvSpPr/>
          <p:nvPr/>
        </p:nvSpPr>
        <p:spPr>
          <a:xfrm>
            <a:off x="4244818" y="4330501"/>
            <a:ext cx="433600" cy="526568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rIns="35700" wrap="square" tIns="3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953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54" name="Shape 354"/>
          <p:cNvSpPr/>
          <p:nvPr/>
        </p:nvSpPr>
        <p:spPr>
          <a:xfrm>
            <a:off x="6328129" y="5484095"/>
            <a:ext cx="433600" cy="526568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rIns="35700" wrap="square" tIns="3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953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cxnSp>
        <p:nvCxnSpPr>
          <p:cNvPr id="355" name="Shape 355"/>
          <p:cNvCxnSpPr/>
          <p:nvPr/>
        </p:nvCxnSpPr>
        <p:spPr>
          <a:xfrm>
            <a:off x="2468352" y="4042071"/>
            <a:ext cx="3295238" cy="1023818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lg" w="lg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56" name="Shape 356"/>
          <p:cNvCxnSpPr>
            <a:endCxn id="348" idx="1"/>
          </p:cNvCxnSpPr>
          <p:nvPr/>
        </p:nvCxnSpPr>
        <p:spPr>
          <a:xfrm>
            <a:off x="1552077" y="5526685"/>
            <a:ext cx="1058700" cy="8463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lg" w="lg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Special Case 2: Split Horizon</a:t>
            </a:r>
          </a:p>
        </p:txBody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Split horizon is the same as poison reverse, except…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In split horizon,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A </a:t>
            </a:r>
            <a:r>
              <a:rPr b="0" i="0" lang="en-US" sz="20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does not advertise its distance to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D </a:t>
            </a:r>
            <a:r>
              <a:rPr b="0" i="0" lang="en-US" sz="20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and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C </a:t>
            </a:r>
            <a:r>
              <a:rPr b="0" i="0" lang="en-US" sz="20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at all when sending its vector to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C</a:t>
            </a:r>
          </a:p>
          <a:p>
            <a:pPr indent="-285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Similarly,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A </a:t>
            </a:r>
            <a:r>
              <a:rPr b="0" i="0" lang="en-US" sz="20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does not advertise its distance to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B </a:t>
            </a:r>
            <a:r>
              <a:rPr b="0" i="0" lang="en-US" sz="20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when sending its vector to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B</a:t>
            </a:r>
          </a:p>
        </p:txBody>
      </p:sp>
      <p:sp>
        <p:nvSpPr>
          <p:cNvPr id="363" name="Shape 363"/>
          <p:cNvSpPr/>
          <p:nvPr/>
        </p:nvSpPr>
        <p:spPr>
          <a:xfrm>
            <a:off x="2622552" y="4896137"/>
            <a:ext cx="535781" cy="535781"/>
          </a:xfrm>
          <a:prstGeom prst="roundRect">
            <a:avLst>
              <a:gd fmla="val 25000" name="adj"/>
            </a:avLst>
          </a:prstGeom>
          <a:solidFill>
            <a:srgbClr val="FF9300"/>
          </a:solidFill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295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364" name="Shape 364"/>
          <p:cNvSpPr/>
          <p:nvPr/>
        </p:nvSpPr>
        <p:spPr>
          <a:xfrm>
            <a:off x="5763590" y="4943309"/>
            <a:ext cx="535781" cy="535781"/>
          </a:xfrm>
          <a:prstGeom prst="roundRect">
            <a:avLst>
              <a:gd fmla="val 25000" name="adj"/>
            </a:avLst>
          </a:prstGeom>
          <a:solidFill>
            <a:srgbClr val="8CB3E3"/>
          </a:solidFill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295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cxnSp>
        <p:nvCxnSpPr>
          <p:cNvPr id="365" name="Shape 365"/>
          <p:cNvCxnSpPr/>
          <p:nvPr/>
        </p:nvCxnSpPr>
        <p:spPr>
          <a:xfrm>
            <a:off x="3158333" y="5198764"/>
            <a:ext cx="2605257" cy="0"/>
          </a:xfrm>
          <a:prstGeom prst="straightConnector1">
            <a:avLst/>
          </a:prstGeom>
          <a:noFill/>
          <a:ln cap="flat" cmpd="sng" w="63500">
            <a:solidFill>
              <a:srgbClr val="797979"/>
            </a:solidFill>
            <a:prstDash val="solid"/>
            <a:miter lim="400000"/>
            <a:headEnd len="med" w="med" type="none"/>
            <a:tailEnd len="med" w="med" type="none"/>
          </a:ln>
        </p:spPr>
      </p:cxnSp>
      <p:cxnSp>
        <p:nvCxnSpPr>
          <p:cNvPr id="366" name="Shape 366"/>
          <p:cNvCxnSpPr/>
          <p:nvPr/>
        </p:nvCxnSpPr>
        <p:spPr>
          <a:xfrm rot="10800000">
            <a:off x="5915990" y="5479089"/>
            <a:ext cx="0" cy="626004"/>
          </a:xfrm>
          <a:prstGeom prst="straightConnector1">
            <a:avLst/>
          </a:prstGeom>
          <a:noFill/>
          <a:ln cap="flat" cmpd="sng" w="63500">
            <a:solidFill>
              <a:srgbClr val="797979"/>
            </a:solidFill>
            <a:prstDash val="solid"/>
            <a:miter lim="400000"/>
            <a:headEnd len="med" w="med" type="none"/>
            <a:tailEnd len="med" w="med" type="none"/>
          </a:ln>
        </p:spPr>
      </p:cxnSp>
      <p:cxnSp>
        <p:nvCxnSpPr>
          <p:cNvPr id="367" name="Shape 367"/>
          <p:cNvCxnSpPr/>
          <p:nvPr/>
        </p:nvCxnSpPr>
        <p:spPr>
          <a:xfrm>
            <a:off x="2878668" y="5479090"/>
            <a:ext cx="0" cy="626004"/>
          </a:xfrm>
          <a:prstGeom prst="straightConnector1">
            <a:avLst/>
          </a:prstGeom>
          <a:noFill/>
          <a:ln cap="flat" cmpd="sng" w="63500">
            <a:solidFill>
              <a:srgbClr val="797979"/>
            </a:solidFill>
            <a:prstDash val="solid"/>
            <a:miter lim="400000"/>
            <a:headEnd len="med" w="med" type="none"/>
            <a:tailEnd len="med" w="med" type="none"/>
          </a:ln>
        </p:spPr>
      </p:cxnSp>
      <p:sp>
        <p:nvSpPr>
          <p:cNvPr id="368" name="Shape 368"/>
          <p:cNvSpPr/>
          <p:nvPr/>
        </p:nvSpPr>
        <p:spPr>
          <a:xfrm>
            <a:off x="2610777" y="6105094"/>
            <a:ext cx="535781" cy="535781"/>
          </a:xfrm>
          <a:prstGeom prst="roundRect">
            <a:avLst>
              <a:gd fmla="val 25000" name="adj"/>
            </a:avLst>
          </a:prstGeom>
          <a:solidFill>
            <a:srgbClr val="C4BD97"/>
          </a:solidFill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295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369" name="Shape 369"/>
          <p:cNvSpPr/>
          <p:nvPr/>
        </p:nvSpPr>
        <p:spPr>
          <a:xfrm>
            <a:off x="5763590" y="6010072"/>
            <a:ext cx="535781" cy="535781"/>
          </a:xfrm>
          <a:prstGeom prst="roundRect">
            <a:avLst>
              <a:gd fmla="val 25000" name="adj"/>
            </a:avLst>
          </a:prstGeom>
          <a:solidFill>
            <a:srgbClr val="B3D5B5"/>
          </a:solidFill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295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370" name="Shape 370"/>
          <p:cNvSpPr/>
          <p:nvPr/>
        </p:nvSpPr>
        <p:spPr>
          <a:xfrm>
            <a:off x="2251552" y="5526576"/>
            <a:ext cx="433600" cy="526568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rIns="35700" wrap="square" tIns="3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953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71" name="Shape 371"/>
          <p:cNvSpPr/>
          <p:nvPr/>
        </p:nvSpPr>
        <p:spPr>
          <a:xfrm>
            <a:off x="4244818" y="4462581"/>
            <a:ext cx="433600" cy="526568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rIns="35700" wrap="square" tIns="3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953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72" name="Shape 372"/>
          <p:cNvSpPr/>
          <p:nvPr/>
        </p:nvSpPr>
        <p:spPr>
          <a:xfrm>
            <a:off x="6328129" y="5484095"/>
            <a:ext cx="433600" cy="526568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rIns="35700" wrap="square" tIns="3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953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cxnSp>
        <p:nvCxnSpPr>
          <p:cNvPr id="373" name="Shape 373"/>
          <p:cNvCxnSpPr/>
          <p:nvPr/>
        </p:nvCxnSpPr>
        <p:spPr>
          <a:xfrm>
            <a:off x="1402448" y="3739444"/>
            <a:ext cx="4513542" cy="1156693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lg" w="lg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74" name="Shape 374"/>
          <p:cNvCxnSpPr>
            <a:endCxn id="368" idx="1"/>
          </p:cNvCxnSpPr>
          <p:nvPr/>
        </p:nvCxnSpPr>
        <p:spPr>
          <a:xfrm>
            <a:off x="1326477" y="5193985"/>
            <a:ext cx="1284300" cy="1179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lg" w="lg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graphicFrame>
        <p:nvGraphicFramePr>
          <p:cNvPr id="375" name="Shape 375"/>
          <p:cNvGraphicFramePr/>
          <p:nvPr/>
        </p:nvGraphicFramePr>
        <p:xfrm>
          <a:off x="303000" y="35153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{BDD3DE11-0106-4353-9BF3-563F9BCCEA3F}</a:tableStyleId>
              </a:tblPr>
              <a:tblGrid>
                <a:gridCol w="549725"/>
                <a:gridCol w="54972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B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0,A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2,B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76" name="Shape 376"/>
          <p:cNvGraphicFramePr/>
          <p:nvPr/>
        </p:nvGraphicFramePr>
        <p:xfrm>
          <a:off x="268552" y="44524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{BDD3DE11-0106-4353-9BF3-563F9BCCEA3F}</a:tableStyleId>
              </a:tblPr>
              <a:tblGrid>
                <a:gridCol w="616175"/>
                <a:gridCol w="616175"/>
                <a:gridCol w="61617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D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0,A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2,C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4,C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Special Case 3: Route Poisoning</a:t>
            </a:r>
          </a:p>
        </p:txBody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When a link between </a:t>
            </a:r>
            <a:r>
              <a:rPr b="1" i="0" lang="en-US" sz="24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A </a:t>
            </a:r>
            <a:r>
              <a:rPr b="0" i="0" lang="en-US" sz="24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and </a:t>
            </a:r>
            <a:r>
              <a:rPr b="1" i="0" lang="en-US" sz="24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C </a:t>
            </a:r>
            <a:r>
              <a:rPr b="0" i="0" lang="en-US" sz="24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goes down and they can no longer reach each other…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1" i="0" lang="en-US" sz="20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A </a:t>
            </a:r>
            <a:r>
              <a:rPr b="0" i="0" lang="en-US" sz="20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advertises infinity for dest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C</a:t>
            </a:r>
            <a:r>
              <a:rPr b="0" i="0" lang="en-US" sz="20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, and vice versa</a:t>
            </a:r>
          </a:p>
          <a:p>
            <a:pPr indent="-285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</a:pPr>
            <a:r>
              <a:rPr b="1" i="0" lang="en-US" sz="20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A </a:t>
            </a:r>
            <a:r>
              <a:rPr b="0" i="0" lang="en-US" sz="20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also advertises infinity to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D</a:t>
            </a:r>
            <a:r>
              <a:rPr b="0" i="0" lang="en-US" sz="20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 because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A</a:t>
            </a:r>
            <a:r>
              <a:rPr b="0" i="0" lang="en-US" sz="20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 uses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C </a:t>
            </a:r>
            <a:r>
              <a:rPr b="0" i="0" lang="en-US" sz="20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to get to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D </a:t>
            </a:r>
            <a:r>
              <a:rPr b="0" i="0" lang="en-US" sz="20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(same with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C</a:t>
            </a:r>
            <a:r>
              <a:rPr b="0" i="0" lang="en-US" sz="20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 to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B)</a:t>
            </a:r>
          </a:p>
        </p:txBody>
      </p:sp>
      <p:sp>
        <p:nvSpPr>
          <p:cNvPr id="383" name="Shape 383"/>
          <p:cNvSpPr/>
          <p:nvPr/>
        </p:nvSpPr>
        <p:spPr>
          <a:xfrm>
            <a:off x="2622552" y="4896137"/>
            <a:ext cx="535781" cy="535781"/>
          </a:xfrm>
          <a:prstGeom prst="roundRect">
            <a:avLst>
              <a:gd fmla="val 25000" name="adj"/>
            </a:avLst>
          </a:prstGeom>
          <a:solidFill>
            <a:srgbClr val="FF9300"/>
          </a:solidFill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295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384" name="Shape 384"/>
          <p:cNvSpPr/>
          <p:nvPr/>
        </p:nvSpPr>
        <p:spPr>
          <a:xfrm>
            <a:off x="5763590" y="4943309"/>
            <a:ext cx="535781" cy="535781"/>
          </a:xfrm>
          <a:prstGeom prst="roundRect">
            <a:avLst>
              <a:gd fmla="val 25000" name="adj"/>
            </a:avLst>
          </a:prstGeom>
          <a:solidFill>
            <a:srgbClr val="8CB3E3"/>
          </a:solidFill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295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cxnSp>
        <p:nvCxnSpPr>
          <p:cNvPr id="385" name="Shape 385"/>
          <p:cNvCxnSpPr/>
          <p:nvPr/>
        </p:nvCxnSpPr>
        <p:spPr>
          <a:xfrm>
            <a:off x="3158333" y="5198764"/>
            <a:ext cx="2605257" cy="0"/>
          </a:xfrm>
          <a:prstGeom prst="straightConnector1">
            <a:avLst/>
          </a:prstGeom>
          <a:noFill/>
          <a:ln cap="flat" cmpd="sng" w="63500">
            <a:solidFill>
              <a:srgbClr val="797979"/>
            </a:solidFill>
            <a:prstDash val="solid"/>
            <a:miter lim="400000"/>
            <a:headEnd len="med" w="med" type="none"/>
            <a:tailEnd len="med" w="med" type="none"/>
          </a:ln>
        </p:spPr>
      </p:cxnSp>
      <p:graphicFrame>
        <p:nvGraphicFramePr>
          <p:cNvPr id="386" name="Shape 386"/>
          <p:cNvGraphicFramePr/>
          <p:nvPr/>
        </p:nvGraphicFramePr>
        <p:xfrm>
          <a:off x="303000" y="40968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{BDD3DE11-0106-4353-9BF3-563F9BCCEA3F}</a:tableStyleId>
              </a:tblPr>
              <a:tblGrid>
                <a:gridCol w="541350"/>
                <a:gridCol w="541350"/>
                <a:gridCol w="541350"/>
                <a:gridCol w="541350"/>
              </a:tblGrid>
              <a:tr h="292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B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D</a:t>
                      </a:r>
                    </a:p>
                  </a:txBody>
                  <a:tcPr marT="45725" marB="45725" marR="91450" marL="91450"/>
                </a:tc>
              </a:tr>
              <a:tr h="292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0, 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2,B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Calibri"/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∞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Calibri"/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∞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387" name="Shape 387"/>
          <p:cNvCxnSpPr/>
          <p:nvPr/>
        </p:nvCxnSpPr>
        <p:spPr>
          <a:xfrm rot="10800000">
            <a:off x="5915990" y="5479089"/>
            <a:ext cx="0" cy="626004"/>
          </a:xfrm>
          <a:prstGeom prst="straightConnector1">
            <a:avLst/>
          </a:prstGeom>
          <a:noFill/>
          <a:ln cap="flat" cmpd="sng" w="63500">
            <a:solidFill>
              <a:srgbClr val="797979"/>
            </a:solidFill>
            <a:prstDash val="solid"/>
            <a:miter lim="400000"/>
            <a:headEnd len="med" w="med" type="none"/>
            <a:tailEnd len="med" w="med" type="none"/>
          </a:ln>
        </p:spPr>
      </p:cxnSp>
      <p:cxnSp>
        <p:nvCxnSpPr>
          <p:cNvPr id="388" name="Shape 388"/>
          <p:cNvCxnSpPr/>
          <p:nvPr/>
        </p:nvCxnSpPr>
        <p:spPr>
          <a:xfrm>
            <a:off x="2878668" y="5479090"/>
            <a:ext cx="0" cy="626004"/>
          </a:xfrm>
          <a:prstGeom prst="straightConnector1">
            <a:avLst/>
          </a:prstGeom>
          <a:noFill/>
          <a:ln cap="flat" cmpd="sng" w="63500">
            <a:solidFill>
              <a:srgbClr val="797979"/>
            </a:solidFill>
            <a:prstDash val="solid"/>
            <a:miter lim="400000"/>
            <a:headEnd len="med" w="med" type="none"/>
            <a:tailEnd len="med" w="med" type="none"/>
          </a:ln>
        </p:spPr>
      </p:cxnSp>
      <p:sp>
        <p:nvSpPr>
          <p:cNvPr id="389" name="Shape 389"/>
          <p:cNvSpPr/>
          <p:nvPr/>
        </p:nvSpPr>
        <p:spPr>
          <a:xfrm>
            <a:off x="2610777" y="6105094"/>
            <a:ext cx="535781" cy="535781"/>
          </a:xfrm>
          <a:prstGeom prst="roundRect">
            <a:avLst>
              <a:gd fmla="val 25000" name="adj"/>
            </a:avLst>
          </a:prstGeom>
          <a:solidFill>
            <a:srgbClr val="C4BD97"/>
          </a:solidFill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295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390" name="Shape 390"/>
          <p:cNvSpPr/>
          <p:nvPr/>
        </p:nvSpPr>
        <p:spPr>
          <a:xfrm>
            <a:off x="5763590" y="6122961"/>
            <a:ext cx="535781" cy="535781"/>
          </a:xfrm>
          <a:prstGeom prst="roundRect">
            <a:avLst>
              <a:gd fmla="val 25000" name="adj"/>
            </a:avLst>
          </a:prstGeom>
          <a:solidFill>
            <a:srgbClr val="B3D5B5"/>
          </a:solidFill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295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391" name="Shape 391"/>
          <p:cNvSpPr/>
          <p:nvPr/>
        </p:nvSpPr>
        <p:spPr>
          <a:xfrm>
            <a:off x="5763590" y="6010072"/>
            <a:ext cx="535781" cy="535781"/>
          </a:xfrm>
          <a:prstGeom prst="roundRect">
            <a:avLst>
              <a:gd fmla="val 25000" name="adj"/>
            </a:avLst>
          </a:prstGeom>
          <a:solidFill>
            <a:srgbClr val="B3D5B5"/>
          </a:solidFill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295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392" name="Shape 392"/>
          <p:cNvSpPr/>
          <p:nvPr/>
        </p:nvSpPr>
        <p:spPr>
          <a:xfrm>
            <a:off x="2188952" y="5542644"/>
            <a:ext cx="433600" cy="526568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rIns="35700" wrap="square" tIns="3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953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93" name="Shape 393"/>
          <p:cNvSpPr/>
          <p:nvPr/>
        </p:nvSpPr>
        <p:spPr>
          <a:xfrm>
            <a:off x="6206409" y="5488141"/>
            <a:ext cx="433600" cy="526568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rIns="35700" wrap="square" tIns="3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953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cxnSp>
        <p:nvCxnSpPr>
          <p:cNvPr id="394" name="Shape 394"/>
          <p:cNvCxnSpPr>
            <a:endCxn id="389" idx="1"/>
          </p:cNvCxnSpPr>
          <p:nvPr/>
        </p:nvCxnSpPr>
        <p:spPr>
          <a:xfrm>
            <a:off x="903177" y="4828285"/>
            <a:ext cx="1707600" cy="15447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lg" w="lg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graphicFrame>
        <p:nvGraphicFramePr>
          <p:cNvPr id="395" name="Shape 395"/>
          <p:cNvGraphicFramePr/>
          <p:nvPr/>
        </p:nvGraphicFramePr>
        <p:xfrm>
          <a:off x="5763590" y="38826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{9530DAD8-2CE4-45B7-A716-5637E4CA9D21}</a:tableStyleId>
              </a:tblPr>
              <a:tblGrid>
                <a:gridCol w="676975"/>
                <a:gridCol w="676975"/>
                <a:gridCol w="676975"/>
                <a:gridCol w="676975"/>
              </a:tblGrid>
              <a:tr h="292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A</a:t>
                      </a:r>
                    </a:p>
                  </a:txBody>
                  <a:tcPr marT="45725" marB="45725" marR="91450" marL="91450">
                    <a:solidFill>
                      <a:srgbClr val="8EB4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B</a:t>
                      </a:r>
                    </a:p>
                  </a:txBody>
                  <a:tcPr marT="45725" marB="45725" marR="91450" marL="91450">
                    <a:solidFill>
                      <a:srgbClr val="8EB4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C</a:t>
                      </a:r>
                    </a:p>
                  </a:txBody>
                  <a:tcPr marT="45725" marB="45725" marR="91450" marL="91450">
                    <a:solidFill>
                      <a:srgbClr val="8EB4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D</a:t>
                      </a:r>
                    </a:p>
                  </a:txBody>
                  <a:tcPr marT="45725" marB="45725" marR="91450" marL="91450">
                    <a:solidFill>
                      <a:srgbClr val="8EB4E3"/>
                    </a:solidFill>
                  </a:tcPr>
                </a:tc>
              </a:tr>
              <a:tr h="292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Calibri"/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∞</a:t>
                      </a:r>
                    </a:p>
                  </a:txBody>
                  <a:tcPr marT="45725" marB="45725" marR="91450" marL="91450">
                    <a:solidFill>
                      <a:srgbClr val="C6D9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Calibri"/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∞</a:t>
                      </a:r>
                    </a:p>
                  </a:txBody>
                  <a:tcPr marT="45725" marB="45725" marR="91450" marL="91450">
                    <a:solidFill>
                      <a:srgbClr val="C6D9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0, C</a:t>
                      </a:r>
                    </a:p>
                  </a:txBody>
                  <a:tcPr marT="45725" marB="45725" marR="91450" marL="91450"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2, D</a:t>
                      </a:r>
                    </a:p>
                  </a:txBody>
                  <a:tcPr marT="45725" marB="45725" marR="91450" marL="91450">
                    <a:solidFill>
                      <a:srgbClr val="C5D8F1"/>
                    </a:solidFill>
                  </a:tcPr>
                </a:tc>
              </a:tr>
            </a:tbl>
          </a:graphicData>
        </a:graphic>
      </p:graphicFrame>
      <p:cxnSp>
        <p:nvCxnSpPr>
          <p:cNvPr id="396" name="Shape 396"/>
          <p:cNvCxnSpPr/>
          <p:nvPr/>
        </p:nvCxnSpPr>
        <p:spPr>
          <a:xfrm flipH="1">
            <a:off x="6299371" y="4614192"/>
            <a:ext cx="1320629" cy="1758793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lg" w="lg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97" name="Shape 397"/>
          <p:cNvSpPr/>
          <p:nvPr/>
        </p:nvSpPr>
        <p:spPr>
          <a:xfrm>
            <a:off x="3846688" y="4664126"/>
            <a:ext cx="914400" cy="914400"/>
          </a:xfrm>
          <a:prstGeom prst="lightningBolt">
            <a:avLst/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Combinations of Strategies</a:t>
            </a:r>
          </a:p>
        </p:txBody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Route Poisoning + Poison Reverse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1" i="0" lang="en-US" sz="20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Efficient updates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Split Horizon + Poisoning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1" i="0" lang="en-US" sz="20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Only split horizon means full update required on link going down</a:t>
            </a:r>
          </a:p>
          <a:p>
            <a:pPr indent="-285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</a:pPr>
            <a:r>
              <a:rPr b="1" i="0" lang="en-US" sz="20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Only poisoning means have to explicitly send poison for every route don’t have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Diagram for Q1</a:t>
            </a:r>
          </a:p>
        </p:txBody>
      </p:sp>
      <p:pic>
        <p:nvPicPr>
          <p:cNvPr descr="Screen Shot 2016-09-20 at 10.06.33 PM.PDF" id="410" name="Shape 4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5589" y="2010832"/>
            <a:ext cx="5635858" cy="3534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LOST Session</a:t>
            </a:r>
          </a:p>
        </p:txBody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(</a:t>
            </a:r>
            <a:r>
              <a:rPr b="1" i="0" lang="en-US" sz="24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L</a:t>
            </a:r>
            <a:r>
              <a:rPr b="0" i="0" lang="en-US" sz="24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ost and </a:t>
            </a:r>
            <a:r>
              <a:rPr b="1" i="0" lang="en-US" sz="24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O</a:t>
            </a:r>
            <a:r>
              <a:rPr b="0" i="0" lang="en-US" sz="24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verwhelmed </a:t>
            </a:r>
            <a:r>
              <a:rPr b="1" i="0" lang="en-US" sz="24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S</a:t>
            </a:r>
            <a:r>
              <a:rPr b="0" i="0" lang="en-US" sz="24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tudent's </a:t>
            </a:r>
            <a:r>
              <a:rPr b="1" i="0" lang="en-US" sz="24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T</a:t>
            </a:r>
            <a:r>
              <a:rPr b="0" i="0" lang="en-US" sz="24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urnabout) ☺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Safe space for students who feel like they have lost contact with the class and need help reconnecting with one or more of the basic concepts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320 Soda, Friday 5-6 PM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We encourage checking it out if you’re feeling on shaky ground!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6240004" y="2347498"/>
            <a:ext cx="1703388" cy="381000"/>
          </a:xfrm>
          <a:prstGeom prst="rect">
            <a:avLst/>
          </a:prstGeom>
          <a:solidFill>
            <a:schemeClr val="lt2"/>
          </a:solidFill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6240004" y="1982373"/>
            <a:ext cx="1703388" cy="381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Agenda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Network (L3)</a:t>
            </a:r>
          </a:p>
          <a:p>
            <a:pPr indent="-285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Distance-Vector Routing</a:t>
            </a:r>
          </a:p>
        </p:txBody>
      </p:sp>
      <p:sp>
        <p:nvSpPr>
          <p:cNvPr id="104" name="Shape 104"/>
          <p:cNvSpPr/>
          <p:nvPr/>
        </p:nvSpPr>
        <p:spPr>
          <a:xfrm>
            <a:off x="6243711" y="1601373"/>
            <a:ext cx="1703388" cy="381000"/>
          </a:xfrm>
          <a:prstGeom prst="rect">
            <a:avLst/>
          </a:prstGeom>
          <a:solidFill>
            <a:schemeClr val="lt2"/>
          </a:solidFill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6410399" y="1585498"/>
            <a:ext cx="13700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Transport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6502474" y="1966498"/>
            <a:ext cx="11858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6508824" y="2347498"/>
            <a:ext cx="1171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Datalink</a:t>
            </a:r>
          </a:p>
        </p:txBody>
      </p:sp>
      <p:sp>
        <p:nvSpPr>
          <p:cNvPr id="108" name="Shape 108"/>
          <p:cNvSpPr/>
          <p:nvPr/>
        </p:nvSpPr>
        <p:spPr>
          <a:xfrm>
            <a:off x="6243711" y="2743200"/>
            <a:ext cx="1703388" cy="381000"/>
          </a:xfrm>
          <a:prstGeom prst="rect">
            <a:avLst/>
          </a:prstGeom>
          <a:solidFill>
            <a:schemeClr val="lt2"/>
          </a:solidFill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6488186" y="2728498"/>
            <a:ext cx="1214438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Physical</a:t>
            </a:r>
          </a:p>
        </p:txBody>
      </p:sp>
      <p:sp>
        <p:nvSpPr>
          <p:cNvPr id="110" name="Shape 110"/>
          <p:cNvSpPr/>
          <p:nvPr/>
        </p:nvSpPr>
        <p:spPr>
          <a:xfrm>
            <a:off x="6243711" y="1220373"/>
            <a:ext cx="1703388" cy="381000"/>
          </a:xfrm>
          <a:prstGeom prst="rect">
            <a:avLst/>
          </a:prstGeom>
          <a:solidFill>
            <a:schemeClr val="lt2"/>
          </a:solidFill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 txBox="1"/>
          <p:nvPr/>
        </p:nvSpPr>
        <p:spPr>
          <a:xfrm>
            <a:off x="6319911" y="1220373"/>
            <a:ext cx="156686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Distance-Vector Key Points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Scalable 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Unlike link-state, routers don’t need global network topology</a:t>
            </a:r>
          </a:p>
          <a:p>
            <a: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Distributed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Routers communicate with neighbors to compute routes</a:t>
            </a:r>
          </a:p>
          <a:p>
            <a: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695D4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Minimizes Distance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Avoids loops and minimizes “cost,” not necessarily physical distance</a:t>
            </a:r>
          </a:p>
          <a:p>
            <a: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95D4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695D4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695D4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95D4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95D4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85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95D4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Distance-Vector Routing 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57200" y="119909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Each router…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Has a “vector” of distances to each destination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Also keeps track of next-hop router for each destination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Uses its own outgoing link costs to compute its initial vector </a:t>
            </a:r>
          </a:p>
          <a:p>
            <a:pPr indent="0" lvl="1" marL="457200" marR="0" rtl="0" algn="l">
              <a:spcBef>
                <a:spcPts val="400"/>
              </a:spcBef>
              <a:buClr>
                <a:srgbClr val="695D46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95D4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24" name="Shape 124"/>
          <p:cNvCxnSpPr/>
          <p:nvPr/>
        </p:nvCxnSpPr>
        <p:spPr>
          <a:xfrm>
            <a:off x="2890097" y="4679774"/>
            <a:ext cx="0" cy="496481"/>
          </a:xfrm>
          <a:prstGeom prst="straightConnector1">
            <a:avLst/>
          </a:prstGeom>
          <a:noFill/>
          <a:ln cap="flat" cmpd="sng" w="63500">
            <a:solidFill>
              <a:srgbClr val="797979"/>
            </a:solidFill>
            <a:prstDash val="solid"/>
            <a:miter lim="400000"/>
            <a:headEnd len="med" w="med" type="none"/>
            <a:tailEnd len="med" w="med" type="none"/>
          </a:ln>
        </p:spPr>
      </p:cxnSp>
      <p:cxnSp>
        <p:nvCxnSpPr>
          <p:cNvPr id="125" name="Shape 125"/>
          <p:cNvCxnSpPr/>
          <p:nvPr/>
        </p:nvCxnSpPr>
        <p:spPr>
          <a:xfrm>
            <a:off x="3142052" y="5454750"/>
            <a:ext cx="2621538" cy="0"/>
          </a:xfrm>
          <a:prstGeom prst="straightConnector1">
            <a:avLst/>
          </a:prstGeom>
          <a:noFill/>
          <a:ln cap="flat" cmpd="sng" w="63500">
            <a:solidFill>
              <a:srgbClr val="797979"/>
            </a:solidFill>
            <a:prstDash val="solid"/>
            <a:miter lim="400000"/>
            <a:headEnd len="med" w="med" type="none"/>
            <a:tailEnd len="med" w="med" type="none"/>
          </a:ln>
        </p:spPr>
      </p:cxnSp>
      <p:cxnSp>
        <p:nvCxnSpPr>
          <p:cNvPr id="126" name="Shape 126"/>
          <p:cNvCxnSpPr/>
          <p:nvPr/>
        </p:nvCxnSpPr>
        <p:spPr>
          <a:xfrm>
            <a:off x="6050085" y="4677943"/>
            <a:ext cx="0" cy="532813"/>
          </a:xfrm>
          <a:prstGeom prst="straightConnector1">
            <a:avLst/>
          </a:prstGeom>
          <a:noFill/>
          <a:ln cap="flat" cmpd="sng" w="63500">
            <a:solidFill>
              <a:srgbClr val="797979"/>
            </a:solidFill>
            <a:prstDash val="solid"/>
            <a:miter lim="400000"/>
            <a:headEnd len="med" w="med" type="none"/>
            <a:tailEnd len="med" w="med" type="none"/>
          </a:ln>
        </p:spPr>
      </p:cxnSp>
      <p:sp>
        <p:nvSpPr>
          <p:cNvPr id="127" name="Shape 127"/>
          <p:cNvSpPr/>
          <p:nvPr/>
        </p:nvSpPr>
        <p:spPr>
          <a:xfrm>
            <a:off x="2622552" y="5189280"/>
            <a:ext cx="535781" cy="535781"/>
          </a:xfrm>
          <a:prstGeom prst="roundRect">
            <a:avLst>
              <a:gd fmla="val 25000" name="adj"/>
            </a:avLst>
          </a:prstGeom>
          <a:solidFill>
            <a:srgbClr val="C4BD97"/>
          </a:solidFill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295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128" name="Shape 128"/>
          <p:cNvSpPr/>
          <p:nvPr/>
        </p:nvSpPr>
        <p:spPr>
          <a:xfrm>
            <a:off x="5763590" y="5210756"/>
            <a:ext cx="535781" cy="535781"/>
          </a:xfrm>
          <a:prstGeom prst="roundRect">
            <a:avLst>
              <a:gd fmla="val 25000" name="adj"/>
            </a:avLst>
          </a:prstGeom>
          <a:solidFill>
            <a:srgbClr val="B3D5B5"/>
          </a:solidFill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295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129" name="Shape 129"/>
          <p:cNvSpPr/>
          <p:nvPr/>
        </p:nvSpPr>
        <p:spPr>
          <a:xfrm>
            <a:off x="2622552" y="4096821"/>
            <a:ext cx="535781" cy="535781"/>
          </a:xfrm>
          <a:prstGeom prst="roundRect">
            <a:avLst>
              <a:gd fmla="val 25000" name="adj"/>
            </a:avLst>
          </a:prstGeom>
          <a:solidFill>
            <a:srgbClr val="FF9300"/>
          </a:solidFill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295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130" name="Shape 130"/>
          <p:cNvSpPr/>
          <p:nvPr/>
        </p:nvSpPr>
        <p:spPr>
          <a:xfrm>
            <a:off x="4189601" y="5431710"/>
            <a:ext cx="267891" cy="526555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rIns="35700" wrap="square" tIns="3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953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131" name="Shape 131"/>
          <p:cNvSpPr/>
          <p:nvPr/>
        </p:nvSpPr>
        <p:spPr>
          <a:xfrm>
            <a:off x="2334406" y="4662725"/>
            <a:ext cx="267891" cy="526555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rIns="35700" wrap="square" tIns="3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953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32" name="Shape 132"/>
          <p:cNvSpPr/>
          <p:nvPr/>
        </p:nvSpPr>
        <p:spPr>
          <a:xfrm>
            <a:off x="5763590" y="4143993"/>
            <a:ext cx="535781" cy="535781"/>
          </a:xfrm>
          <a:prstGeom prst="roundRect">
            <a:avLst>
              <a:gd fmla="val 25000" name="adj"/>
            </a:avLst>
          </a:prstGeom>
          <a:solidFill>
            <a:srgbClr val="8CB3E3"/>
          </a:solidFill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295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cxnSp>
        <p:nvCxnSpPr>
          <p:cNvPr id="133" name="Shape 133"/>
          <p:cNvCxnSpPr/>
          <p:nvPr/>
        </p:nvCxnSpPr>
        <p:spPr>
          <a:xfrm>
            <a:off x="3158333" y="4399448"/>
            <a:ext cx="2605257" cy="0"/>
          </a:xfrm>
          <a:prstGeom prst="straightConnector1">
            <a:avLst/>
          </a:prstGeom>
          <a:noFill/>
          <a:ln cap="flat" cmpd="sng" w="63500">
            <a:solidFill>
              <a:srgbClr val="797979"/>
            </a:solidFill>
            <a:prstDash val="solid"/>
            <a:miter lim="400000"/>
            <a:headEnd len="med" w="med" type="none"/>
            <a:tailEnd len="med" w="med" type="none"/>
          </a:ln>
        </p:spPr>
      </p:cxnSp>
      <p:sp>
        <p:nvSpPr>
          <p:cNvPr id="134" name="Shape 134"/>
          <p:cNvSpPr/>
          <p:nvPr/>
        </p:nvSpPr>
        <p:spPr>
          <a:xfrm>
            <a:off x="6299371" y="4679774"/>
            <a:ext cx="453602" cy="526568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rIns="35700" wrap="square" tIns="3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953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</a:p>
        </p:txBody>
      </p:sp>
      <p:sp>
        <p:nvSpPr>
          <p:cNvPr id="135" name="Shape 135"/>
          <p:cNvSpPr/>
          <p:nvPr/>
        </p:nvSpPr>
        <p:spPr>
          <a:xfrm>
            <a:off x="4189601" y="3746058"/>
            <a:ext cx="267891" cy="526555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rIns="35700" wrap="square" tIns="3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953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</a:p>
        </p:txBody>
      </p:sp>
      <p:sp>
        <p:nvSpPr>
          <p:cNvPr id="136" name="Shape 136"/>
          <p:cNvSpPr/>
          <p:nvPr/>
        </p:nvSpPr>
        <p:spPr>
          <a:xfrm>
            <a:off x="3437636" y="2751248"/>
            <a:ext cx="1869878" cy="526568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rIns="35700" wrap="square" tIns="3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953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Initial State</a:t>
            </a:r>
          </a:p>
        </p:txBody>
      </p:sp>
      <p:graphicFrame>
        <p:nvGraphicFramePr>
          <p:cNvPr id="137" name="Shape 137"/>
          <p:cNvGraphicFramePr/>
          <p:nvPr/>
        </p:nvGraphicFramePr>
        <p:xfrm>
          <a:off x="303000" y="32975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{BDD3DE11-0106-4353-9BF3-563F9BCCEA3F}</a:tableStyleId>
              </a:tblPr>
              <a:tblGrid>
                <a:gridCol w="721775"/>
                <a:gridCol w="721775"/>
                <a:gridCol w="721775"/>
              </a:tblGrid>
              <a:tr h="292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 u="none" cap="none" strike="noStrike"/>
                        <a:t>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B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C</a:t>
                      </a:r>
                    </a:p>
                  </a:txBody>
                  <a:tcPr marT="45725" marB="45725" marR="91450" marL="91450"/>
                </a:tc>
              </a:tr>
              <a:tr h="292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0, 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2, B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9, C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38" name="Shape 138"/>
          <p:cNvGraphicFramePr/>
          <p:nvPr/>
        </p:nvGraphicFramePr>
        <p:xfrm>
          <a:off x="6050083" y="32778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{9530DAD8-2CE4-45B7-A716-5637E4CA9D21}</a:tableStyleId>
              </a:tblPr>
              <a:tblGrid>
                <a:gridCol w="659175"/>
                <a:gridCol w="659175"/>
                <a:gridCol w="659175"/>
                <a:gridCol w="659175"/>
              </a:tblGrid>
              <a:tr h="292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A</a:t>
                      </a:r>
                    </a:p>
                  </a:txBody>
                  <a:tcPr marT="45725" marB="45725" marR="91450" marL="91450">
                    <a:solidFill>
                      <a:srgbClr val="8EB4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B</a:t>
                      </a:r>
                    </a:p>
                  </a:txBody>
                  <a:tcPr marT="45725" marB="45725" marR="91450" marL="91450">
                    <a:solidFill>
                      <a:srgbClr val="8EB4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C</a:t>
                      </a:r>
                    </a:p>
                  </a:txBody>
                  <a:tcPr marT="45725" marB="45725" marR="91450" marL="91450">
                    <a:solidFill>
                      <a:srgbClr val="8EB4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D</a:t>
                      </a:r>
                    </a:p>
                  </a:txBody>
                  <a:tcPr marT="45725" marB="45725" marR="91450" marL="91450">
                    <a:solidFill>
                      <a:srgbClr val="8EB4E3"/>
                    </a:solidFill>
                  </a:tcPr>
                </a:tc>
              </a:tr>
              <a:tr h="292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9, A</a:t>
                      </a:r>
                    </a:p>
                  </a:txBody>
                  <a:tcPr marT="45725" marB="45725" marR="91450" marL="91450">
                    <a:solidFill>
                      <a:srgbClr val="C6D9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1,</a:t>
                      </a:r>
                      <a:r>
                        <a:rPr lang="en-US" sz="1800"/>
                        <a:t> B</a:t>
                      </a:r>
                    </a:p>
                  </a:txBody>
                  <a:tcPr marT="45725" marB="45725" marR="91450" marL="91450">
                    <a:solidFill>
                      <a:srgbClr val="C6D9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0, C</a:t>
                      </a:r>
                    </a:p>
                  </a:txBody>
                  <a:tcPr marT="45725" marB="45725" marR="91450" marL="91450"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16, D </a:t>
                      </a:r>
                    </a:p>
                  </a:txBody>
                  <a:tcPr marT="45725" marB="45725" marR="91450" marL="91450">
                    <a:solidFill>
                      <a:srgbClr val="C5D8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9" name="Shape 139"/>
          <p:cNvGraphicFramePr/>
          <p:nvPr/>
        </p:nvGraphicFramePr>
        <p:xfrm>
          <a:off x="303000" y="58130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{709C0812-F8C1-4747-9358-D957FF1F1C87}</a:tableStyleId>
              </a:tblPr>
              <a:tblGrid>
                <a:gridCol w="646775"/>
                <a:gridCol w="646775"/>
                <a:gridCol w="646775"/>
                <a:gridCol w="646775"/>
              </a:tblGrid>
              <a:tr h="292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B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D</a:t>
                      </a:r>
                    </a:p>
                  </a:txBody>
                  <a:tcPr marT="45725" marB="45725" marR="91450" marL="91450"/>
                </a:tc>
              </a:tr>
              <a:tr h="292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2, 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0, B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1, 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7,D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40" name="Shape 140"/>
          <p:cNvGraphicFramePr/>
          <p:nvPr/>
        </p:nvGraphicFramePr>
        <p:xfrm>
          <a:off x="6521448" y="58130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{BFC317CA-6FDC-4103-8492-6BF1FE84BCE9}</a:tableStyleId>
              </a:tblPr>
              <a:tblGrid>
                <a:gridCol w="721775"/>
                <a:gridCol w="721775"/>
                <a:gridCol w="721775"/>
              </a:tblGrid>
              <a:tr h="292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B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D</a:t>
                      </a:r>
                    </a:p>
                  </a:txBody>
                  <a:tcPr marT="45725" marB="45725" marR="91450" marL="91450"/>
                </a:tc>
              </a:tr>
              <a:tr h="292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7,</a:t>
                      </a:r>
                      <a:r>
                        <a:rPr lang="en-US" sz="1800"/>
                        <a:t> B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16,</a:t>
                      </a:r>
                      <a:r>
                        <a:rPr lang="en-US" sz="1800"/>
                        <a:t> 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0,</a:t>
                      </a:r>
                      <a:r>
                        <a:rPr lang="en-US" sz="1800"/>
                        <a:t> D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141" name="Shape 141"/>
          <p:cNvCxnSpPr/>
          <p:nvPr/>
        </p:nvCxnSpPr>
        <p:spPr>
          <a:xfrm flipH="1" rot="10800000">
            <a:off x="3158333" y="4551848"/>
            <a:ext cx="2605257" cy="658908"/>
          </a:xfrm>
          <a:prstGeom prst="straightConnector1">
            <a:avLst/>
          </a:prstGeom>
          <a:noFill/>
          <a:ln cap="flat" cmpd="sng" w="63500">
            <a:solidFill>
              <a:srgbClr val="797979"/>
            </a:solidFill>
            <a:prstDash val="solid"/>
            <a:miter lim="400000"/>
            <a:headEnd len="med" w="med" type="none"/>
            <a:tailEnd len="med" w="med" type="none"/>
          </a:ln>
        </p:spPr>
      </p:cxnSp>
      <p:sp>
        <p:nvSpPr>
          <p:cNvPr id="142" name="Shape 142"/>
          <p:cNvSpPr/>
          <p:nvPr/>
        </p:nvSpPr>
        <p:spPr>
          <a:xfrm>
            <a:off x="4878224" y="4694422"/>
            <a:ext cx="267891" cy="526555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rIns="35700" wrap="square" tIns="3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953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Two Components of Distance-Vector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AutoNum type="arabicPeriod"/>
            </a:pPr>
            <a:r>
              <a:rPr b="1" i="0" lang="en-US" sz="24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Protocol</a:t>
            </a:r>
          </a:p>
          <a:p>
            <a:pPr indent="-3492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-"/>
            </a:pPr>
            <a:r>
              <a:rPr b="0" i="0" lang="en-US" sz="20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Each router floods its vector to neighbors when helpful</a:t>
            </a:r>
          </a:p>
          <a:p>
            <a:pPr indent="-3492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695D4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AutoNum type="arabicPeriod"/>
            </a:pPr>
            <a:r>
              <a:rPr b="1" i="0" lang="en-US" sz="24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Algorithm</a:t>
            </a:r>
          </a:p>
          <a:p>
            <a:pPr indent="-6350" lvl="1" marL="4000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-   Upon receiving a vector from a neighbor, each router               	    	    uses Bellman-Ford to update its own vector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695D4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85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95D4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Protocol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Each router advertises its vector to all of its neighbors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695D4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Whenever </a:t>
            </a:r>
            <a:r>
              <a:rPr b="0" i="1" lang="en-US" sz="24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any</a:t>
            </a:r>
            <a:r>
              <a:rPr b="0" i="0" lang="en-US" sz="24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 distance to a destination changes in its vector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	- Including when it builds its initial vector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2. Periodically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	- Helps with consistency among neighbors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  		</a:t>
            </a:r>
          </a:p>
          <a:p>
            <a:pPr indent="0" lvl="0" marL="0" marR="0" rtl="0" algn="l">
              <a:spcBef>
                <a:spcPts val="480"/>
              </a:spcBef>
              <a:buClr>
                <a:srgbClr val="695D46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	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Protocol Example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457200" y="141763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Since each router just built its initial vector, each of them advertises its vector by flooding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Only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A</a:t>
            </a:r>
            <a:r>
              <a:rPr b="0" i="0" lang="en-US" sz="20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 is shown here, but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B,C,D</a:t>
            </a:r>
            <a:r>
              <a:rPr b="0" i="0" lang="en-US" sz="20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 do the same</a:t>
            </a:r>
          </a:p>
          <a:p>
            <a:pPr indent="0" lvl="1" marL="457200" marR="0" rtl="0" algn="l">
              <a:spcBef>
                <a:spcPts val="400"/>
              </a:spcBef>
              <a:buClr>
                <a:srgbClr val="695D46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95D4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61" name="Shape 161"/>
          <p:cNvCxnSpPr/>
          <p:nvPr/>
        </p:nvCxnSpPr>
        <p:spPr>
          <a:xfrm>
            <a:off x="2890097" y="4435574"/>
            <a:ext cx="0" cy="496481"/>
          </a:xfrm>
          <a:prstGeom prst="straightConnector1">
            <a:avLst/>
          </a:prstGeom>
          <a:noFill/>
          <a:ln cap="flat" cmpd="sng" w="63500">
            <a:solidFill>
              <a:srgbClr val="797979"/>
            </a:solidFill>
            <a:prstDash val="solid"/>
            <a:miter lim="400000"/>
            <a:headEnd len="med" w="med" type="none"/>
            <a:tailEnd len="med" w="med" type="none"/>
          </a:ln>
        </p:spPr>
      </p:cxnSp>
      <p:cxnSp>
        <p:nvCxnSpPr>
          <p:cNvPr id="162" name="Shape 162"/>
          <p:cNvCxnSpPr/>
          <p:nvPr/>
        </p:nvCxnSpPr>
        <p:spPr>
          <a:xfrm>
            <a:off x="3142052" y="5210550"/>
            <a:ext cx="2621538" cy="0"/>
          </a:xfrm>
          <a:prstGeom prst="straightConnector1">
            <a:avLst/>
          </a:prstGeom>
          <a:noFill/>
          <a:ln cap="flat" cmpd="sng" w="63500">
            <a:solidFill>
              <a:srgbClr val="797979"/>
            </a:solidFill>
            <a:prstDash val="solid"/>
            <a:miter lim="400000"/>
            <a:headEnd len="med" w="med" type="none"/>
            <a:tailEnd len="med" w="med" type="none"/>
          </a:ln>
        </p:spPr>
      </p:cxnSp>
      <p:cxnSp>
        <p:nvCxnSpPr>
          <p:cNvPr id="163" name="Shape 163"/>
          <p:cNvCxnSpPr/>
          <p:nvPr/>
        </p:nvCxnSpPr>
        <p:spPr>
          <a:xfrm>
            <a:off x="6050085" y="4433743"/>
            <a:ext cx="0" cy="532813"/>
          </a:xfrm>
          <a:prstGeom prst="straightConnector1">
            <a:avLst/>
          </a:prstGeom>
          <a:noFill/>
          <a:ln cap="flat" cmpd="sng" w="63500">
            <a:solidFill>
              <a:srgbClr val="797979"/>
            </a:solidFill>
            <a:prstDash val="solid"/>
            <a:miter lim="400000"/>
            <a:headEnd len="med" w="med" type="none"/>
            <a:tailEnd len="med" w="med" type="none"/>
          </a:ln>
        </p:spPr>
      </p:cxnSp>
      <p:sp>
        <p:nvSpPr>
          <p:cNvPr id="164" name="Shape 164"/>
          <p:cNvSpPr/>
          <p:nvPr/>
        </p:nvSpPr>
        <p:spPr>
          <a:xfrm>
            <a:off x="2622552" y="4945080"/>
            <a:ext cx="535781" cy="535781"/>
          </a:xfrm>
          <a:prstGeom prst="roundRect">
            <a:avLst>
              <a:gd fmla="val 25000" name="adj"/>
            </a:avLst>
          </a:prstGeom>
          <a:solidFill>
            <a:srgbClr val="C4BD97"/>
          </a:solidFill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295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165" name="Shape 165"/>
          <p:cNvSpPr/>
          <p:nvPr/>
        </p:nvSpPr>
        <p:spPr>
          <a:xfrm>
            <a:off x="5763590" y="4966556"/>
            <a:ext cx="535781" cy="535781"/>
          </a:xfrm>
          <a:prstGeom prst="roundRect">
            <a:avLst>
              <a:gd fmla="val 25000" name="adj"/>
            </a:avLst>
          </a:prstGeom>
          <a:solidFill>
            <a:srgbClr val="B3D5B5"/>
          </a:solidFill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295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166" name="Shape 166"/>
          <p:cNvSpPr/>
          <p:nvPr/>
        </p:nvSpPr>
        <p:spPr>
          <a:xfrm>
            <a:off x="2622552" y="3852621"/>
            <a:ext cx="535781" cy="535781"/>
          </a:xfrm>
          <a:prstGeom prst="roundRect">
            <a:avLst>
              <a:gd fmla="val 25000" name="adj"/>
            </a:avLst>
          </a:prstGeom>
          <a:solidFill>
            <a:srgbClr val="FF9300"/>
          </a:solidFill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295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167" name="Shape 167"/>
          <p:cNvSpPr/>
          <p:nvPr/>
        </p:nvSpPr>
        <p:spPr>
          <a:xfrm>
            <a:off x="4189601" y="5187510"/>
            <a:ext cx="267891" cy="526555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rIns="35700" wrap="square" tIns="3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953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168" name="Shape 168"/>
          <p:cNvSpPr/>
          <p:nvPr/>
        </p:nvSpPr>
        <p:spPr>
          <a:xfrm>
            <a:off x="2334406" y="4418525"/>
            <a:ext cx="267891" cy="526555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rIns="35700" wrap="square" tIns="3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953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69" name="Shape 169"/>
          <p:cNvSpPr/>
          <p:nvPr/>
        </p:nvSpPr>
        <p:spPr>
          <a:xfrm>
            <a:off x="5763590" y="3899793"/>
            <a:ext cx="535781" cy="535781"/>
          </a:xfrm>
          <a:prstGeom prst="roundRect">
            <a:avLst>
              <a:gd fmla="val 25000" name="adj"/>
            </a:avLst>
          </a:prstGeom>
          <a:solidFill>
            <a:srgbClr val="8CB3E3"/>
          </a:solidFill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295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cxnSp>
        <p:nvCxnSpPr>
          <p:cNvPr id="170" name="Shape 170"/>
          <p:cNvCxnSpPr/>
          <p:nvPr/>
        </p:nvCxnSpPr>
        <p:spPr>
          <a:xfrm>
            <a:off x="3158333" y="4155248"/>
            <a:ext cx="2605257" cy="0"/>
          </a:xfrm>
          <a:prstGeom prst="straightConnector1">
            <a:avLst/>
          </a:prstGeom>
          <a:noFill/>
          <a:ln cap="flat" cmpd="sng" w="63500">
            <a:solidFill>
              <a:srgbClr val="797979"/>
            </a:solidFill>
            <a:prstDash val="solid"/>
            <a:miter lim="400000"/>
            <a:headEnd len="med" w="med" type="none"/>
            <a:tailEnd len="med" w="med" type="none"/>
          </a:ln>
        </p:spPr>
      </p:cxnSp>
      <p:sp>
        <p:nvSpPr>
          <p:cNvPr id="171" name="Shape 171"/>
          <p:cNvSpPr/>
          <p:nvPr/>
        </p:nvSpPr>
        <p:spPr>
          <a:xfrm>
            <a:off x="6299371" y="4435574"/>
            <a:ext cx="453602" cy="526568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rIns="35700" wrap="square" tIns="3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953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</a:p>
        </p:txBody>
      </p:sp>
      <p:sp>
        <p:nvSpPr>
          <p:cNvPr id="172" name="Shape 172"/>
          <p:cNvSpPr/>
          <p:nvPr/>
        </p:nvSpPr>
        <p:spPr>
          <a:xfrm>
            <a:off x="4189601" y="3501858"/>
            <a:ext cx="267891" cy="526555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rIns="35700" wrap="square" tIns="3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953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</a:p>
        </p:txBody>
      </p:sp>
      <p:graphicFrame>
        <p:nvGraphicFramePr>
          <p:cNvPr id="173" name="Shape 173"/>
          <p:cNvGraphicFramePr/>
          <p:nvPr/>
        </p:nvGraphicFramePr>
        <p:xfrm>
          <a:off x="303000" y="30533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{BDD3DE11-0106-4353-9BF3-563F9BCCEA3F}</a:tableStyleId>
              </a:tblPr>
              <a:tblGrid>
                <a:gridCol w="721775"/>
                <a:gridCol w="721775"/>
                <a:gridCol w="721775"/>
              </a:tblGrid>
              <a:tr h="292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B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C</a:t>
                      </a:r>
                    </a:p>
                  </a:txBody>
                  <a:tcPr marT="45725" marB="45725" marR="91450" marL="91450"/>
                </a:tc>
              </a:tr>
              <a:tr h="292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0, 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2, B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9, C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74" name="Shape 174"/>
          <p:cNvGraphicFramePr/>
          <p:nvPr/>
        </p:nvGraphicFramePr>
        <p:xfrm>
          <a:off x="6521448" y="55688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{BFC317CA-6FDC-4103-8492-6BF1FE84BCE9}</a:tableStyleId>
              </a:tblPr>
              <a:tblGrid>
                <a:gridCol w="721775"/>
                <a:gridCol w="721775"/>
                <a:gridCol w="721775"/>
              </a:tblGrid>
              <a:tr h="292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B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D</a:t>
                      </a:r>
                    </a:p>
                  </a:txBody>
                  <a:tcPr marT="45725" marB="45725" marR="91450" marL="91450"/>
                </a:tc>
              </a:tr>
              <a:tr h="292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7,</a:t>
                      </a:r>
                      <a:r>
                        <a:rPr lang="en-US" sz="1800"/>
                        <a:t> B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16,</a:t>
                      </a:r>
                      <a:r>
                        <a:rPr lang="en-US" sz="1800"/>
                        <a:t> 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0,</a:t>
                      </a:r>
                      <a:r>
                        <a:rPr lang="en-US" sz="1800"/>
                        <a:t> D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175" name="Shape 175"/>
          <p:cNvCxnSpPr/>
          <p:nvPr/>
        </p:nvCxnSpPr>
        <p:spPr>
          <a:xfrm>
            <a:off x="2468352" y="3160889"/>
            <a:ext cx="3425488" cy="691732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lg" w="lg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76" name="Shape 176"/>
          <p:cNvCxnSpPr>
            <a:endCxn id="164" idx="1"/>
          </p:cNvCxnSpPr>
          <p:nvPr/>
        </p:nvCxnSpPr>
        <p:spPr>
          <a:xfrm>
            <a:off x="1497852" y="3784971"/>
            <a:ext cx="1124700" cy="1428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lg" w="lg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77" name="Shape 177"/>
          <p:cNvCxnSpPr/>
          <p:nvPr/>
        </p:nvCxnSpPr>
        <p:spPr>
          <a:xfrm flipH="1" rot="10800000">
            <a:off x="3158333" y="4388402"/>
            <a:ext cx="2605257" cy="658908"/>
          </a:xfrm>
          <a:prstGeom prst="straightConnector1">
            <a:avLst/>
          </a:prstGeom>
          <a:noFill/>
          <a:ln cap="flat" cmpd="sng" w="63500">
            <a:solidFill>
              <a:srgbClr val="797979"/>
            </a:solidFill>
            <a:prstDash val="solid"/>
            <a:miter lim="400000"/>
            <a:headEnd len="med" w="med" type="none"/>
            <a:tailEnd len="med" w="med" type="none"/>
          </a:ln>
        </p:spPr>
      </p:cxnSp>
      <p:sp>
        <p:nvSpPr>
          <p:cNvPr id="178" name="Shape 178"/>
          <p:cNvSpPr/>
          <p:nvPr/>
        </p:nvSpPr>
        <p:spPr>
          <a:xfrm>
            <a:off x="4991112" y="4520755"/>
            <a:ext cx="267891" cy="526555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rIns="35700" wrap="square" tIns="3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953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graphicFrame>
        <p:nvGraphicFramePr>
          <p:cNvPr id="179" name="Shape 179"/>
          <p:cNvGraphicFramePr/>
          <p:nvPr/>
        </p:nvGraphicFramePr>
        <p:xfrm>
          <a:off x="204334" y="57140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{709C0812-F8C1-4747-9358-D957FF1F1C87}</a:tableStyleId>
              </a:tblPr>
              <a:tblGrid>
                <a:gridCol w="646775"/>
                <a:gridCol w="646775"/>
                <a:gridCol w="646775"/>
                <a:gridCol w="646775"/>
              </a:tblGrid>
              <a:tr h="292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B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D</a:t>
                      </a:r>
                    </a:p>
                  </a:txBody>
                  <a:tcPr marT="45725" marB="45725" marR="91450" marL="91450"/>
                </a:tc>
              </a:tr>
              <a:tr h="292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2, 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0, B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1, 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7,D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80" name="Shape 180"/>
          <p:cNvGraphicFramePr/>
          <p:nvPr/>
        </p:nvGraphicFramePr>
        <p:xfrm>
          <a:off x="6299371" y="28473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{9530DAD8-2CE4-45B7-A716-5637E4CA9D21}</a:tableStyleId>
              </a:tblPr>
              <a:tblGrid>
                <a:gridCol w="659175"/>
                <a:gridCol w="659175"/>
                <a:gridCol w="659175"/>
                <a:gridCol w="659175"/>
              </a:tblGrid>
              <a:tr h="292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A</a:t>
                      </a:r>
                    </a:p>
                  </a:txBody>
                  <a:tcPr marT="45725" marB="45725" marR="91450" marL="91450">
                    <a:solidFill>
                      <a:srgbClr val="8EB4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B</a:t>
                      </a:r>
                    </a:p>
                  </a:txBody>
                  <a:tcPr marT="45725" marB="45725" marR="91450" marL="91450">
                    <a:solidFill>
                      <a:srgbClr val="8EB4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C</a:t>
                      </a:r>
                    </a:p>
                  </a:txBody>
                  <a:tcPr marT="45725" marB="45725" marR="91450" marL="91450">
                    <a:solidFill>
                      <a:srgbClr val="8EB4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D</a:t>
                      </a:r>
                    </a:p>
                  </a:txBody>
                  <a:tcPr marT="45725" marB="45725" marR="91450" marL="91450">
                    <a:solidFill>
                      <a:srgbClr val="8EB4E3"/>
                    </a:solidFill>
                  </a:tcPr>
                </a:tc>
              </a:tr>
              <a:tr h="292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9, A</a:t>
                      </a:r>
                    </a:p>
                  </a:txBody>
                  <a:tcPr marT="45725" marB="45725" marR="91450" marL="91450">
                    <a:solidFill>
                      <a:srgbClr val="C6D9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1,</a:t>
                      </a:r>
                      <a:r>
                        <a:rPr lang="en-US" sz="1800"/>
                        <a:t> B</a:t>
                      </a:r>
                    </a:p>
                  </a:txBody>
                  <a:tcPr marT="45725" marB="45725" marR="91450" marL="91450">
                    <a:solidFill>
                      <a:srgbClr val="C6D9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0, C</a:t>
                      </a:r>
                    </a:p>
                  </a:txBody>
                  <a:tcPr marT="45725" marB="45725" marR="91450" marL="91450"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16, D</a:t>
                      </a:r>
                    </a:p>
                  </a:txBody>
                  <a:tcPr marT="45725" marB="45725" marR="91450" marL="91450">
                    <a:solidFill>
                      <a:srgbClr val="C5D8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Algorithm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457200" y="1600200"/>
            <a:ext cx="8390467" cy="50602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Font typeface="Arial"/>
              <a:buNone/>
            </a:pPr>
            <a:r>
              <a:rPr b="0" i="0" lang="en-US" sz="186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Upon receiving a vector from its neighbor, a router:</a:t>
            </a:r>
          </a:p>
          <a:p>
            <a:pPr indent="-457200" lvl="1" marL="914400" marR="0" rtl="0" algn="l">
              <a:lnSpc>
                <a:spcPct val="80000"/>
              </a:lnSpc>
              <a:spcBef>
                <a:spcPts val="387"/>
              </a:spcBef>
              <a:spcAft>
                <a:spcPts val="0"/>
              </a:spcAft>
              <a:buClr>
                <a:srgbClr val="695D46"/>
              </a:buClr>
              <a:buSzPts val="1937"/>
              <a:buFont typeface="Calibri"/>
              <a:buAutoNum type="arabicPeriod"/>
            </a:pPr>
            <a:r>
              <a:rPr b="0" i="0" lang="en-US" sz="1937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Learns about new destinations</a:t>
            </a:r>
          </a:p>
          <a:p>
            <a:pPr indent="-457200" lvl="1" marL="914400" marR="0" rtl="0" algn="l">
              <a:lnSpc>
                <a:spcPct val="80000"/>
              </a:lnSpc>
              <a:spcBef>
                <a:spcPts val="387"/>
              </a:spcBef>
              <a:spcAft>
                <a:spcPts val="0"/>
              </a:spcAft>
              <a:buClr>
                <a:srgbClr val="695D46"/>
              </a:buClr>
              <a:buSzPts val="1937"/>
              <a:buFont typeface="Calibri"/>
              <a:buNone/>
            </a:pPr>
            <a:r>
              <a:t/>
            </a:r>
            <a:endParaRPr b="0" i="0" sz="1937" u="none" cap="none" strike="noStrike">
              <a:solidFill>
                <a:srgbClr val="695D4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57200" lvl="1" marL="914400" marR="0" rtl="0" algn="l">
              <a:lnSpc>
                <a:spcPct val="80000"/>
              </a:lnSpc>
              <a:spcBef>
                <a:spcPts val="387"/>
              </a:spcBef>
              <a:spcAft>
                <a:spcPts val="0"/>
              </a:spcAft>
              <a:buClr>
                <a:srgbClr val="695D46"/>
              </a:buClr>
              <a:buSzPts val="1937"/>
              <a:buFont typeface="Calibri"/>
              <a:buAutoNum type="arabicPeriod"/>
            </a:pPr>
            <a:r>
              <a:rPr b="0" i="0" lang="en-US" sz="1937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Uses Bellman-Ford to update its vector</a:t>
            </a:r>
          </a:p>
          <a:p>
            <a:pPr indent="-457200" lvl="1" marL="914400" marR="0" rtl="0" algn="l">
              <a:lnSpc>
                <a:spcPct val="80000"/>
              </a:lnSpc>
              <a:spcBef>
                <a:spcPts val="387"/>
              </a:spcBef>
              <a:spcAft>
                <a:spcPts val="0"/>
              </a:spcAft>
              <a:buClr>
                <a:srgbClr val="695D46"/>
              </a:buClr>
              <a:buSzPts val="1937"/>
              <a:buFont typeface="Calibri"/>
              <a:buNone/>
            </a:pPr>
            <a:r>
              <a:t/>
            </a:r>
            <a:endParaRPr b="0" i="0" sz="1937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6350" lvl="2" marL="857250" marR="0" rtl="0" algn="l">
              <a:lnSpc>
                <a:spcPct val="80000"/>
              </a:lnSpc>
              <a:spcBef>
                <a:spcPts val="387"/>
              </a:spcBef>
              <a:spcAft>
                <a:spcPts val="0"/>
              </a:spcAft>
              <a:buClr>
                <a:srgbClr val="695D46"/>
              </a:buClr>
              <a:buFont typeface="Arial"/>
              <a:buNone/>
            </a:pPr>
            <a:r>
              <a:rPr b="0" i="0" lang="en-US" sz="1937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r>
              <a:rPr b="0" i="0" lang="en-US" sz="1937" u="none" cap="none" strike="noStrike">
                <a:solidFill>
                  <a:srgbClr val="695D46"/>
                </a:solidFill>
                <a:latin typeface="Consolas"/>
                <a:ea typeface="Consolas"/>
                <a:cs typeface="Consolas"/>
                <a:sym typeface="Consolas"/>
              </a:rPr>
              <a:t>for d in destinations:</a:t>
            </a:r>
          </a:p>
          <a:p>
            <a:pPr indent="-6350" lvl="2" marL="857250" marR="0" rtl="0" algn="l">
              <a:lnSpc>
                <a:spcPct val="80000"/>
              </a:lnSpc>
              <a:spcBef>
                <a:spcPts val="387"/>
              </a:spcBef>
              <a:spcAft>
                <a:spcPts val="0"/>
              </a:spcAft>
              <a:buClr>
                <a:srgbClr val="695D46"/>
              </a:buClr>
              <a:buFont typeface="Arial"/>
              <a:buNone/>
            </a:pPr>
            <a:r>
              <a:rPr b="0" i="0" lang="en-US" sz="1937" u="none" cap="none" strike="noStrike">
                <a:solidFill>
                  <a:srgbClr val="695D46"/>
                </a:solidFill>
                <a:latin typeface="Consolas"/>
                <a:ea typeface="Consolas"/>
                <a:cs typeface="Consolas"/>
                <a:sym typeface="Consolas"/>
              </a:rPr>
              <a:t>			minCost, nextHop = ∞, None</a:t>
            </a:r>
          </a:p>
          <a:p>
            <a:pPr indent="-6350" lvl="2" marL="857250" marR="0" rtl="0" algn="l">
              <a:lnSpc>
                <a:spcPct val="80000"/>
              </a:lnSpc>
              <a:spcBef>
                <a:spcPts val="387"/>
              </a:spcBef>
              <a:spcAft>
                <a:spcPts val="0"/>
              </a:spcAft>
              <a:buClr>
                <a:srgbClr val="695D46"/>
              </a:buClr>
              <a:buFont typeface="Arial"/>
              <a:buNone/>
            </a:pPr>
            <a:r>
              <a:rPr b="0" i="0" lang="en-US" sz="1937" u="none" cap="none" strike="noStrike">
                <a:solidFill>
                  <a:srgbClr val="695D46"/>
                </a:solidFill>
                <a:latin typeface="Consolas"/>
                <a:ea typeface="Consolas"/>
                <a:cs typeface="Consolas"/>
                <a:sym typeface="Consolas"/>
              </a:rPr>
              <a:t>			for n in neighbors:</a:t>
            </a:r>
          </a:p>
          <a:p>
            <a:pPr indent="-6350" lvl="2" marL="857250" marR="0" rtl="0" algn="l">
              <a:lnSpc>
                <a:spcPct val="80000"/>
              </a:lnSpc>
              <a:spcBef>
                <a:spcPts val="387"/>
              </a:spcBef>
              <a:spcAft>
                <a:spcPts val="0"/>
              </a:spcAft>
              <a:buClr>
                <a:srgbClr val="695D46"/>
              </a:buClr>
              <a:buFont typeface="Arial"/>
              <a:buNone/>
            </a:pPr>
            <a:r>
              <a:rPr b="0" i="0" lang="en-US" sz="1937" u="none" cap="none" strike="noStrike">
                <a:solidFill>
                  <a:srgbClr val="695D46"/>
                </a:solidFill>
                <a:latin typeface="Consolas"/>
                <a:ea typeface="Consolas"/>
                <a:cs typeface="Consolas"/>
                <a:sym typeface="Consolas"/>
              </a:rPr>
              <a:t>				c = cost of link to n</a:t>
            </a:r>
          </a:p>
          <a:p>
            <a:pPr indent="-6350" lvl="2" marL="857250" marR="0" rtl="0" algn="l">
              <a:lnSpc>
                <a:spcPct val="80000"/>
              </a:lnSpc>
              <a:spcBef>
                <a:spcPts val="387"/>
              </a:spcBef>
              <a:spcAft>
                <a:spcPts val="0"/>
              </a:spcAft>
              <a:buClr>
                <a:srgbClr val="695D46"/>
              </a:buClr>
              <a:buFont typeface="Arial"/>
              <a:buNone/>
            </a:pPr>
            <a:r>
              <a:rPr b="0" i="0" lang="en-US" sz="1937" u="none" cap="none" strike="noStrike">
                <a:solidFill>
                  <a:srgbClr val="695D46"/>
                </a:solidFill>
                <a:latin typeface="Consolas"/>
                <a:ea typeface="Consolas"/>
                <a:cs typeface="Consolas"/>
                <a:sym typeface="Consolas"/>
              </a:rPr>
              <a:t>				a = advertised distance from n to d</a:t>
            </a:r>
          </a:p>
          <a:p>
            <a:pPr indent="-6350" lvl="2" marL="857250" marR="0" rtl="0" algn="l">
              <a:lnSpc>
                <a:spcPct val="80000"/>
              </a:lnSpc>
              <a:spcBef>
                <a:spcPts val="387"/>
              </a:spcBef>
              <a:spcAft>
                <a:spcPts val="0"/>
              </a:spcAft>
              <a:buClr>
                <a:srgbClr val="695D46"/>
              </a:buClr>
              <a:buFont typeface="Arial"/>
              <a:buNone/>
            </a:pPr>
            <a:r>
              <a:rPr b="0" i="0" lang="en-US" sz="1937" u="none" cap="none" strike="noStrike">
                <a:solidFill>
                  <a:srgbClr val="695D46"/>
                </a:solidFill>
                <a:latin typeface="Consolas"/>
                <a:ea typeface="Consolas"/>
                <a:cs typeface="Consolas"/>
                <a:sym typeface="Consolas"/>
              </a:rPr>
              <a:t>				if a + c &lt; minCost:</a:t>
            </a:r>
          </a:p>
          <a:p>
            <a:pPr indent="-6350" lvl="2" marL="857250" marR="0" rtl="0" algn="l">
              <a:lnSpc>
                <a:spcPct val="80000"/>
              </a:lnSpc>
              <a:spcBef>
                <a:spcPts val="387"/>
              </a:spcBef>
              <a:spcAft>
                <a:spcPts val="0"/>
              </a:spcAft>
              <a:buClr>
                <a:srgbClr val="695D46"/>
              </a:buClr>
              <a:buFont typeface="Arial"/>
              <a:buNone/>
            </a:pPr>
            <a:r>
              <a:rPr b="0" i="0" lang="en-US" sz="1937" u="none" cap="none" strike="noStrike">
                <a:solidFill>
                  <a:srgbClr val="695D46"/>
                </a:solidFill>
                <a:latin typeface="Consolas"/>
                <a:ea typeface="Consolas"/>
                <a:cs typeface="Consolas"/>
                <a:sym typeface="Consolas"/>
              </a:rPr>
              <a:t>					minCost = a + c</a:t>
            </a:r>
          </a:p>
          <a:p>
            <a:pPr indent="-6350" lvl="2" marL="857250" marR="0" rtl="0" algn="l">
              <a:lnSpc>
                <a:spcPct val="80000"/>
              </a:lnSpc>
              <a:spcBef>
                <a:spcPts val="387"/>
              </a:spcBef>
              <a:spcAft>
                <a:spcPts val="0"/>
              </a:spcAft>
              <a:buClr>
                <a:srgbClr val="695D46"/>
              </a:buClr>
              <a:buFont typeface="Arial"/>
              <a:buNone/>
            </a:pPr>
            <a:r>
              <a:rPr b="0" i="0" lang="en-US" sz="1937" u="none" cap="none" strike="noStrike">
                <a:solidFill>
                  <a:srgbClr val="695D46"/>
                </a:solidFill>
                <a:latin typeface="Consolas"/>
                <a:ea typeface="Consolas"/>
                <a:cs typeface="Consolas"/>
                <a:sym typeface="Consolas"/>
              </a:rPr>
              <a:t>					nextHop = n</a:t>
            </a:r>
          </a:p>
          <a:p>
            <a:pPr indent="-6350" lvl="2" marL="857250" marR="0" rtl="0" algn="l">
              <a:lnSpc>
                <a:spcPct val="80000"/>
              </a:lnSpc>
              <a:spcBef>
                <a:spcPts val="387"/>
              </a:spcBef>
              <a:spcAft>
                <a:spcPts val="0"/>
              </a:spcAft>
              <a:buClr>
                <a:srgbClr val="695D46"/>
              </a:buClr>
              <a:buFont typeface="Arial"/>
              <a:buNone/>
            </a:pPr>
            <a:r>
              <a:rPr b="0" i="0" lang="en-US" sz="1937" u="none" cap="none" strike="noStrike">
                <a:solidFill>
                  <a:srgbClr val="695D46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</a:p>
          <a:p>
            <a:pPr indent="-6350" lvl="2" marL="857250" marR="0" rtl="0" algn="l">
              <a:lnSpc>
                <a:spcPct val="80000"/>
              </a:lnSpc>
              <a:spcBef>
                <a:spcPts val="387"/>
              </a:spcBef>
              <a:spcAft>
                <a:spcPts val="0"/>
              </a:spcAft>
              <a:buClr>
                <a:srgbClr val="695D46"/>
              </a:buClr>
              <a:buFont typeface="Arial"/>
              <a:buNone/>
            </a:pPr>
            <a:r>
              <a:rPr b="0" i="0" lang="en-US" sz="1937" u="none" cap="none" strike="noStrike">
                <a:solidFill>
                  <a:srgbClr val="695D46"/>
                </a:solidFill>
                <a:latin typeface="Consolas"/>
                <a:ea typeface="Consolas"/>
                <a:cs typeface="Consolas"/>
                <a:sym typeface="Consolas"/>
              </a:rPr>
              <a:t>			vector[d] = (minCost, nextHop)</a:t>
            </a:r>
            <a:r>
              <a:rPr b="0" i="0" lang="en-US" sz="1937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			</a:t>
            </a:r>
          </a:p>
          <a:p>
            <a:pPr indent="-6350" lvl="2" marL="857250" marR="0" rtl="0" algn="l">
              <a:lnSpc>
                <a:spcPct val="80000"/>
              </a:lnSpc>
              <a:spcBef>
                <a:spcPts val="387"/>
              </a:spcBef>
              <a:spcAft>
                <a:spcPts val="0"/>
              </a:spcAft>
              <a:buClr>
                <a:srgbClr val="695D46"/>
              </a:buClr>
              <a:buFont typeface="Arial"/>
              <a:buNone/>
            </a:pPr>
            <a:r>
              <a:rPr b="0" i="0" lang="en-US" sz="1937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indent="0" lvl="1" marL="457200" marR="0" rtl="0" algn="l">
              <a:lnSpc>
                <a:spcPct val="80000"/>
              </a:lnSpc>
              <a:spcBef>
                <a:spcPts val="387"/>
              </a:spcBef>
              <a:buClr>
                <a:srgbClr val="695D46"/>
              </a:buClr>
              <a:buFont typeface="Arial"/>
              <a:buNone/>
            </a:pPr>
            <a:r>
              <a:rPr b="1" i="0" lang="en-US" sz="1937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Flood vector if any entry changed!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Distance-Vector Walkthrough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457200" y="141763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Continuing the example from earlier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Let’s consider just router </a:t>
            </a:r>
            <a:r>
              <a:rPr b="1" i="0" lang="en-US" sz="24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A</a:t>
            </a:r>
            <a:r>
              <a:rPr b="0" i="0" lang="en-US" sz="24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 for now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All routers initially flood their vectors</a:t>
            </a:r>
          </a:p>
          <a:p>
            <a:pPr indent="0" lvl="1" marL="457200" marR="0" rtl="0" algn="l">
              <a:spcBef>
                <a:spcPts val="400"/>
              </a:spcBef>
              <a:buClr>
                <a:srgbClr val="695D46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93" name="Shape 193"/>
          <p:cNvCxnSpPr/>
          <p:nvPr/>
        </p:nvCxnSpPr>
        <p:spPr>
          <a:xfrm>
            <a:off x="2890097" y="4435574"/>
            <a:ext cx="0" cy="496481"/>
          </a:xfrm>
          <a:prstGeom prst="straightConnector1">
            <a:avLst/>
          </a:prstGeom>
          <a:noFill/>
          <a:ln cap="flat" cmpd="sng" w="63500">
            <a:solidFill>
              <a:srgbClr val="797979"/>
            </a:solidFill>
            <a:prstDash val="solid"/>
            <a:miter lim="400000"/>
            <a:headEnd len="med" w="med" type="none"/>
            <a:tailEnd len="med" w="med" type="none"/>
          </a:ln>
        </p:spPr>
      </p:cxnSp>
      <p:cxnSp>
        <p:nvCxnSpPr>
          <p:cNvPr id="194" name="Shape 194"/>
          <p:cNvCxnSpPr/>
          <p:nvPr/>
        </p:nvCxnSpPr>
        <p:spPr>
          <a:xfrm>
            <a:off x="3142052" y="5210550"/>
            <a:ext cx="2621538" cy="0"/>
          </a:xfrm>
          <a:prstGeom prst="straightConnector1">
            <a:avLst/>
          </a:prstGeom>
          <a:noFill/>
          <a:ln cap="flat" cmpd="sng" w="63500">
            <a:solidFill>
              <a:srgbClr val="797979"/>
            </a:solidFill>
            <a:prstDash val="solid"/>
            <a:miter lim="400000"/>
            <a:headEnd len="med" w="med" type="none"/>
            <a:tailEnd len="med" w="med" type="none"/>
          </a:ln>
        </p:spPr>
      </p:cxnSp>
      <p:cxnSp>
        <p:nvCxnSpPr>
          <p:cNvPr id="195" name="Shape 195"/>
          <p:cNvCxnSpPr/>
          <p:nvPr/>
        </p:nvCxnSpPr>
        <p:spPr>
          <a:xfrm>
            <a:off x="6050085" y="4433743"/>
            <a:ext cx="0" cy="532813"/>
          </a:xfrm>
          <a:prstGeom prst="straightConnector1">
            <a:avLst/>
          </a:prstGeom>
          <a:noFill/>
          <a:ln cap="flat" cmpd="sng" w="63500">
            <a:solidFill>
              <a:srgbClr val="797979"/>
            </a:solidFill>
            <a:prstDash val="solid"/>
            <a:miter lim="400000"/>
            <a:headEnd len="med" w="med" type="none"/>
            <a:tailEnd len="med" w="med" type="none"/>
          </a:ln>
        </p:spPr>
      </p:cxnSp>
      <p:sp>
        <p:nvSpPr>
          <p:cNvPr id="196" name="Shape 196"/>
          <p:cNvSpPr/>
          <p:nvPr/>
        </p:nvSpPr>
        <p:spPr>
          <a:xfrm>
            <a:off x="2622552" y="4945080"/>
            <a:ext cx="535781" cy="535781"/>
          </a:xfrm>
          <a:prstGeom prst="roundRect">
            <a:avLst>
              <a:gd fmla="val 25000" name="adj"/>
            </a:avLst>
          </a:prstGeom>
          <a:solidFill>
            <a:srgbClr val="C4BD97"/>
          </a:solidFill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295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197" name="Shape 197"/>
          <p:cNvSpPr/>
          <p:nvPr/>
        </p:nvSpPr>
        <p:spPr>
          <a:xfrm>
            <a:off x="5763590" y="4966556"/>
            <a:ext cx="535781" cy="535781"/>
          </a:xfrm>
          <a:prstGeom prst="roundRect">
            <a:avLst>
              <a:gd fmla="val 25000" name="adj"/>
            </a:avLst>
          </a:prstGeom>
          <a:solidFill>
            <a:srgbClr val="B3D5B5"/>
          </a:solidFill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295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198" name="Shape 198"/>
          <p:cNvSpPr/>
          <p:nvPr/>
        </p:nvSpPr>
        <p:spPr>
          <a:xfrm>
            <a:off x="2622552" y="3852621"/>
            <a:ext cx="535781" cy="535781"/>
          </a:xfrm>
          <a:prstGeom prst="roundRect">
            <a:avLst>
              <a:gd fmla="val 25000" name="adj"/>
            </a:avLst>
          </a:prstGeom>
          <a:solidFill>
            <a:srgbClr val="FF9300"/>
          </a:solidFill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295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199" name="Shape 199"/>
          <p:cNvSpPr/>
          <p:nvPr/>
        </p:nvSpPr>
        <p:spPr>
          <a:xfrm>
            <a:off x="4189601" y="5187510"/>
            <a:ext cx="267891" cy="526555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rIns="35700" wrap="square" tIns="3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953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200" name="Shape 200"/>
          <p:cNvSpPr/>
          <p:nvPr/>
        </p:nvSpPr>
        <p:spPr>
          <a:xfrm>
            <a:off x="2334406" y="4418525"/>
            <a:ext cx="267891" cy="526555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rIns="35700" wrap="square" tIns="3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953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01" name="Shape 201"/>
          <p:cNvSpPr/>
          <p:nvPr/>
        </p:nvSpPr>
        <p:spPr>
          <a:xfrm>
            <a:off x="5763590" y="3899793"/>
            <a:ext cx="535781" cy="535781"/>
          </a:xfrm>
          <a:prstGeom prst="roundRect">
            <a:avLst>
              <a:gd fmla="val 25000" name="adj"/>
            </a:avLst>
          </a:prstGeom>
          <a:solidFill>
            <a:srgbClr val="8CB3E3"/>
          </a:solidFill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295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cxnSp>
        <p:nvCxnSpPr>
          <p:cNvPr id="202" name="Shape 202"/>
          <p:cNvCxnSpPr/>
          <p:nvPr/>
        </p:nvCxnSpPr>
        <p:spPr>
          <a:xfrm>
            <a:off x="3158333" y="4155248"/>
            <a:ext cx="2605257" cy="0"/>
          </a:xfrm>
          <a:prstGeom prst="straightConnector1">
            <a:avLst/>
          </a:prstGeom>
          <a:noFill/>
          <a:ln cap="flat" cmpd="sng" w="63500">
            <a:solidFill>
              <a:srgbClr val="797979"/>
            </a:solidFill>
            <a:prstDash val="solid"/>
            <a:miter lim="400000"/>
            <a:headEnd len="med" w="med" type="none"/>
            <a:tailEnd len="med" w="med" type="none"/>
          </a:ln>
        </p:spPr>
      </p:cxnSp>
      <p:sp>
        <p:nvSpPr>
          <p:cNvPr id="203" name="Shape 203"/>
          <p:cNvSpPr/>
          <p:nvPr/>
        </p:nvSpPr>
        <p:spPr>
          <a:xfrm>
            <a:off x="6299371" y="4435574"/>
            <a:ext cx="453602" cy="526568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rIns="35700" wrap="square" tIns="3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953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</a:p>
        </p:txBody>
      </p:sp>
      <p:sp>
        <p:nvSpPr>
          <p:cNvPr id="204" name="Shape 204"/>
          <p:cNvSpPr/>
          <p:nvPr/>
        </p:nvSpPr>
        <p:spPr>
          <a:xfrm>
            <a:off x="4189601" y="3501858"/>
            <a:ext cx="267891" cy="526555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rIns="35700" wrap="square" tIns="3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953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</a:p>
        </p:txBody>
      </p:sp>
      <p:graphicFrame>
        <p:nvGraphicFramePr>
          <p:cNvPr id="205" name="Shape 205"/>
          <p:cNvGraphicFramePr/>
          <p:nvPr/>
        </p:nvGraphicFramePr>
        <p:xfrm>
          <a:off x="303000" y="30533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{BDD3DE11-0106-4353-9BF3-563F9BCCEA3F}</a:tableStyleId>
              </a:tblPr>
              <a:tblGrid>
                <a:gridCol w="721775"/>
                <a:gridCol w="721775"/>
                <a:gridCol w="721775"/>
              </a:tblGrid>
              <a:tr h="292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B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C</a:t>
                      </a:r>
                    </a:p>
                  </a:txBody>
                  <a:tcPr marT="45725" marB="45725" marR="91450" marL="91450"/>
                </a:tc>
              </a:tr>
              <a:tr h="292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0, 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2, B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9, C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06" name="Shape 206"/>
          <p:cNvGraphicFramePr/>
          <p:nvPr/>
        </p:nvGraphicFramePr>
        <p:xfrm>
          <a:off x="6521448" y="55688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{BFC317CA-6FDC-4103-8492-6BF1FE84BCE9}</a:tableStyleId>
              </a:tblPr>
              <a:tblGrid>
                <a:gridCol w="721775"/>
                <a:gridCol w="721775"/>
                <a:gridCol w="721775"/>
              </a:tblGrid>
              <a:tr h="292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B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D</a:t>
                      </a:r>
                    </a:p>
                  </a:txBody>
                  <a:tcPr marT="45725" marB="45725" marR="91450" marL="91450"/>
                </a:tc>
              </a:tr>
              <a:tr h="292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7,</a:t>
                      </a:r>
                      <a:r>
                        <a:rPr lang="en-US" sz="1800"/>
                        <a:t> B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16,</a:t>
                      </a:r>
                      <a:r>
                        <a:rPr lang="en-US" sz="1800"/>
                        <a:t> 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0,</a:t>
                      </a:r>
                      <a:r>
                        <a:rPr lang="en-US" sz="1800"/>
                        <a:t> D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207" name="Shape 207"/>
          <p:cNvCxnSpPr/>
          <p:nvPr/>
        </p:nvCxnSpPr>
        <p:spPr>
          <a:xfrm flipH="1" rot="10800000">
            <a:off x="3158333" y="4388402"/>
            <a:ext cx="2605257" cy="658908"/>
          </a:xfrm>
          <a:prstGeom prst="straightConnector1">
            <a:avLst/>
          </a:prstGeom>
          <a:noFill/>
          <a:ln cap="flat" cmpd="sng" w="63500">
            <a:solidFill>
              <a:srgbClr val="797979"/>
            </a:solidFill>
            <a:prstDash val="solid"/>
            <a:miter lim="400000"/>
            <a:headEnd len="med" w="med" type="none"/>
            <a:tailEnd len="med" w="med" type="none"/>
          </a:ln>
        </p:spPr>
      </p:cxnSp>
      <p:sp>
        <p:nvSpPr>
          <p:cNvPr id="208" name="Shape 208"/>
          <p:cNvSpPr/>
          <p:nvPr/>
        </p:nvSpPr>
        <p:spPr>
          <a:xfrm>
            <a:off x="4991112" y="4520755"/>
            <a:ext cx="267891" cy="526555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rIns="35700" wrap="square" tIns="3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953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graphicFrame>
        <p:nvGraphicFramePr>
          <p:cNvPr id="209" name="Shape 209"/>
          <p:cNvGraphicFramePr/>
          <p:nvPr/>
        </p:nvGraphicFramePr>
        <p:xfrm>
          <a:off x="204334" y="57140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{709C0812-F8C1-4747-9358-D957FF1F1C87}</a:tableStyleId>
              </a:tblPr>
              <a:tblGrid>
                <a:gridCol w="646775"/>
                <a:gridCol w="646775"/>
                <a:gridCol w="646775"/>
                <a:gridCol w="646775"/>
              </a:tblGrid>
              <a:tr h="292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B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D</a:t>
                      </a:r>
                    </a:p>
                  </a:txBody>
                  <a:tcPr marT="45725" marB="45725" marR="91450" marL="91450"/>
                </a:tc>
              </a:tr>
              <a:tr h="292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2, 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0, B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1, 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7,D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10" name="Shape 210"/>
          <p:cNvGraphicFramePr/>
          <p:nvPr/>
        </p:nvGraphicFramePr>
        <p:xfrm>
          <a:off x="6299371" y="30533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{9530DAD8-2CE4-45B7-A716-5637E4CA9D21}</a:tableStyleId>
              </a:tblPr>
              <a:tblGrid>
                <a:gridCol w="659175"/>
                <a:gridCol w="659175"/>
                <a:gridCol w="659175"/>
                <a:gridCol w="659175"/>
              </a:tblGrid>
              <a:tr h="292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A</a:t>
                      </a:r>
                    </a:p>
                  </a:txBody>
                  <a:tcPr marT="45725" marB="45725" marR="91450" marL="91450">
                    <a:solidFill>
                      <a:srgbClr val="8EB4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B</a:t>
                      </a:r>
                    </a:p>
                  </a:txBody>
                  <a:tcPr marT="45725" marB="45725" marR="91450" marL="91450">
                    <a:solidFill>
                      <a:srgbClr val="8EB4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C</a:t>
                      </a:r>
                    </a:p>
                  </a:txBody>
                  <a:tcPr marT="45725" marB="45725" marR="91450" marL="91450">
                    <a:solidFill>
                      <a:srgbClr val="8EB4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D</a:t>
                      </a:r>
                    </a:p>
                  </a:txBody>
                  <a:tcPr marT="45725" marB="45725" marR="91450" marL="91450">
                    <a:solidFill>
                      <a:srgbClr val="8EB4E3"/>
                    </a:solidFill>
                  </a:tcPr>
                </a:tc>
              </a:tr>
              <a:tr h="292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9, A</a:t>
                      </a:r>
                    </a:p>
                  </a:txBody>
                  <a:tcPr marT="45725" marB="45725" marR="91450" marL="91450">
                    <a:solidFill>
                      <a:srgbClr val="C6D9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1,</a:t>
                      </a:r>
                      <a:r>
                        <a:rPr lang="en-US" sz="1800"/>
                        <a:t> B</a:t>
                      </a:r>
                    </a:p>
                  </a:txBody>
                  <a:tcPr marT="45725" marB="45725" marR="91450" marL="91450">
                    <a:solidFill>
                      <a:srgbClr val="C6D9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0, C</a:t>
                      </a:r>
                    </a:p>
                  </a:txBody>
                  <a:tcPr marT="45725" marB="45725" marR="91450" marL="91450"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16, D</a:t>
                      </a:r>
                    </a:p>
                  </a:txBody>
                  <a:tcPr marT="45725" marB="45725" marR="91450" marL="91450">
                    <a:solidFill>
                      <a:srgbClr val="C5D8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Tropic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EF6C00"/>
      </a:accent1>
      <a:accent2>
        <a:srgbClr val="4DB6AC"/>
      </a:accent2>
      <a:accent3>
        <a:srgbClr val="B3A77D"/>
      </a:accent3>
      <a:accent4>
        <a:srgbClr val="A1E8D9"/>
      </a:accent4>
      <a:accent5>
        <a:srgbClr val="695D46"/>
      </a:accent5>
      <a:accent6>
        <a:srgbClr val="009668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