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95" r:id="rId4"/>
    <p:sldId id="296" r:id="rId5"/>
    <p:sldId id="325" r:id="rId6"/>
    <p:sldId id="326" r:id="rId7"/>
    <p:sldId id="327" r:id="rId8"/>
    <p:sldId id="328" r:id="rId9"/>
    <p:sldId id="330" r:id="rId10"/>
    <p:sldId id="332" r:id="rId11"/>
    <p:sldId id="331" r:id="rId12"/>
    <p:sldId id="333" r:id="rId13"/>
    <p:sldId id="337" r:id="rId14"/>
    <p:sldId id="334" r:id="rId15"/>
    <p:sldId id="336" r:id="rId16"/>
    <p:sldId id="335" r:id="rId17"/>
    <p:sldId id="339" r:id="rId18"/>
    <p:sldId id="338" r:id="rId19"/>
    <p:sldId id="34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5B5"/>
    <a:srgbClr val="EF6C00"/>
    <a:srgbClr val="AA1717"/>
    <a:srgbClr val="E55D28"/>
    <a:srgbClr val="F3DCBA"/>
    <a:srgbClr val="B3A77D"/>
    <a:srgbClr val="695D46"/>
    <a:srgbClr val="4DB6AC"/>
    <a:srgbClr val="000000"/>
    <a:srgbClr val="C42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0" autoAdjust="0"/>
    <p:restoredTop sz="94487" autoAdjust="0"/>
  </p:normalViewPr>
  <p:slideViewPr>
    <p:cSldViewPr snapToGrid="0" snapToObjects="1">
      <p:cViewPr varScale="1">
        <p:scale>
          <a:sx n="115" d="100"/>
          <a:sy n="115" d="100"/>
        </p:scale>
        <p:origin x="15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-380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75D8F-F2C6-2C4F-B383-FE4BF4C10A97}" type="datetime1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AE5C0-C7D8-6847-954E-397D12A4B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31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14A71-7442-3C4E-A435-2BC44299A0C8}" type="datetime1">
              <a:rPr lang="en-US" smtClean="0"/>
              <a:t>9/20/17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A15BD-7F48-1A45-88E2-CD63D7EDA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80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8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A15BD-7F48-1A45-88E2-CD63D7EDA2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3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05794"/>
            <a:ext cx="7772400" cy="994656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64038" y="3615266"/>
            <a:ext cx="5813188" cy="527589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CS 168 – Fall 2016 – Section 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7093-1BEB-5947-9E07-61D3EBE8911A}" type="datetime1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4963872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984939"/>
            <a:ext cx="82296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57200" y="2137339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57200" y="4807943"/>
            <a:ext cx="8229600" cy="0"/>
          </a:xfrm>
          <a:prstGeom prst="lin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081214" y="3879061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480987" y="3870454"/>
            <a:ext cx="582824" cy="0"/>
          </a:xfrm>
          <a:prstGeom prst="line">
            <a:avLst/>
          </a:prstGeom>
          <a:ln w="127000" cmpd="sng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1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5A2E-E0D2-C042-B2D5-4E9815B5BF1D}" type="datetime1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0D31-C5D6-F542-A882-6398D64DCC0C}" type="datetime1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1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3FE0-D495-2A4B-B519-2D5543C39631}" type="datetime1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25153"/>
            <a:ext cx="9144000" cy="0"/>
          </a:xfrm>
          <a:prstGeom prst="line">
            <a:avLst/>
          </a:prstGeom>
          <a:ln w="127000" cmpd="sng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32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Autofit/>
          </a:bodyPr>
          <a:lstStyle>
            <a:lvl1pPr marL="0" indent="0" algn="ctr">
              <a:buNone/>
              <a:defRPr sz="12000" b="1">
                <a:solidFill>
                  <a:schemeClr val="accent2"/>
                </a:solidFill>
                <a:latin typeface="PT Sans Narrow"/>
                <a:cs typeface="PT Sans Narrow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Big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F4BC-9A7F-2545-8BED-49BB6981D50F}" type="datetime1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4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35D8-2255-054B-9A50-8781887FA3EE}" type="datetime1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3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B5C0-612A-D545-9C1C-D222B12DB2D0}" type="datetime1">
              <a:rPr lang="en-US" smtClean="0"/>
              <a:t>9/20/17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6A56-3099-5842-9EF7-AAEDCA50CFE5}" type="datetime1">
              <a:rPr lang="en-US" smtClean="0"/>
              <a:t>9/20/17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3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880F-021C-1D41-9C80-1D8B2BC2EF3F}" type="datetime1">
              <a:rPr lang="en-US" smtClean="0"/>
              <a:t>9/20/17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42D1-3661-2848-AF2A-1DC79D7B3521}" type="datetime1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0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2D9B2-9044-7945-8F0A-42D47F54DEB7}" type="datetime1">
              <a:rPr lang="en-US" smtClean="0"/>
              <a:t>9/20/17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6A2B-20B0-7F4E-8D06-140750EE6923}" type="datetime1">
              <a:rPr lang="en-US" smtClean="0"/>
              <a:t>9/20/17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B88-C843-EA4A-9C65-8E0E395A8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2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EF6C00"/>
          </a:solidFill>
          <a:latin typeface="PT Sans Narrow"/>
          <a:ea typeface="+mj-ea"/>
          <a:cs typeface="PT Sans Narrow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695D46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695D46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Distance-Vector Routing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CS 168 – Fall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2017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– Section 4</a:t>
            </a:r>
          </a:p>
        </p:txBody>
      </p:sp>
    </p:spTree>
    <p:extLst>
      <p:ext uri="{BB962C8B-B14F-4D97-AF65-F5344CB8AC3E}">
        <p14:creationId xmlns:p14="http://schemas.microsoft.com/office/powerpoint/2010/main" val="10088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Initially,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A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doesn’t know either of its neighbors’</a:t>
            </a:r>
          </a:p>
          <a:p>
            <a:pPr marL="0" indent="0"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   vectors</a:t>
            </a: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30" name="Shape 2366"/>
          <p:cNvSpPr/>
          <p:nvPr/>
        </p:nvSpPr>
        <p:spPr>
          <a:xfrm>
            <a:off x="4146552" y="567571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85095"/>
              </p:ext>
            </p:extLst>
          </p:nvPr>
        </p:nvGraphicFramePr>
        <p:xfrm>
          <a:off x="3365111" y="4270719"/>
          <a:ext cx="2165352" cy="76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1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17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928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0,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Shape 2367"/>
          <p:cNvSpPr/>
          <p:nvPr/>
        </p:nvSpPr>
        <p:spPr>
          <a:xfrm>
            <a:off x="1163778" y="2982598"/>
            <a:ext cx="1765287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B’s vector</a:t>
            </a:r>
            <a:endParaRPr sz="2953" dirty="0"/>
          </a:p>
        </p:txBody>
      </p:sp>
      <p:sp>
        <p:nvSpPr>
          <p:cNvPr id="13" name="Shape 2367"/>
          <p:cNvSpPr/>
          <p:nvPr/>
        </p:nvSpPr>
        <p:spPr>
          <a:xfrm>
            <a:off x="3097000" y="2025806"/>
            <a:ext cx="2761933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2953" dirty="0"/>
          </a:p>
        </p:txBody>
      </p:sp>
      <p:sp>
        <p:nvSpPr>
          <p:cNvPr id="14" name="Shape 2367"/>
          <p:cNvSpPr/>
          <p:nvPr/>
        </p:nvSpPr>
        <p:spPr>
          <a:xfrm>
            <a:off x="3372249" y="2240563"/>
            <a:ext cx="2620167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u="sng" dirty="0"/>
              <a:t>A’s Perspective</a:t>
            </a:r>
            <a:endParaRPr sz="2953" u="sng" dirty="0"/>
          </a:p>
        </p:txBody>
      </p:sp>
      <p:sp>
        <p:nvSpPr>
          <p:cNvPr id="15" name="Shape 2367"/>
          <p:cNvSpPr/>
          <p:nvPr/>
        </p:nvSpPr>
        <p:spPr>
          <a:xfrm>
            <a:off x="4248733" y="2982598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?</a:t>
            </a:r>
            <a:endParaRPr sz="2953" dirty="0"/>
          </a:p>
        </p:txBody>
      </p:sp>
      <p:sp>
        <p:nvSpPr>
          <p:cNvPr id="16" name="Shape 2367"/>
          <p:cNvSpPr/>
          <p:nvPr/>
        </p:nvSpPr>
        <p:spPr>
          <a:xfrm>
            <a:off x="1160957" y="3572439"/>
            <a:ext cx="1765287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C’s vector</a:t>
            </a:r>
            <a:endParaRPr sz="2953" dirty="0"/>
          </a:p>
        </p:txBody>
      </p:sp>
      <p:sp>
        <p:nvSpPr>
          <p:cNvPr id="17" name="Shape 2367"/>
          <p:cNvSpPr/>
          <p:nvPr/>
        </p:nvSpPr>
        <p:spPr>
          <a:xfrm>
            <a:off x="4245912" y="3501884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?</a:t>
            </a:r>
            <a:endParaRPr sz="2953" dirty="0"/>
          </a:p>
        </p:txBody>
      </p:sp>
      <p:sp>
        <p:nvSpPr>
          <p:cNvPr id="18" name="Shape 2360"/>
          <p:cNvSpPr/>
          <p:nvPr/>
        </p:nvSpPr>
        <p:spPr>
          <a:xfrm flipH="1">
            <a:off x="7453027" y="844568"/>
            <a:ext cx="0" cy="28799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9" name="Shape 2361"/>
          <p:cNvSpPr/>
          <p:nvPr/>
        </p:nvSpPr>
        <p:spPr>
          <a:xfrm>
            <a:off x="7692844" y="1400449"/>
            <a:ext cx="696912" cy="25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0" name="Shape 2362"/>
          <p:cNvSpPr/>
          <p:nvPr/>
        </p:nvSpPr>
        <p:spPr>
          <a:xfrm>
            <a:off x="8506750" y="893069"/>
            <a:ext cx="0" cy="23948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1" name="Shape 2364"/>
          <p:cNvSpPr/>
          <p:nvPr/>
        </p:nvSpPr>
        <p:spPr>
          <a:xfrm>
            <a:off x="7362965" y="1112085"/>
            <a:ext cx="239817" cy="362886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22" name="Shape 2365"/>
          <p:cNvSpPr/>
          <p:nvPr/>
        </p:nvSpPr>
        <p:spPr>
          <a:xfrm>
            <a:off x="8389756" y="1182890"/>
            <a:ext cx="286495" cy="415887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23" name="Shape 2366"/>
          <p:cNvSpPr/>
          <p:nvPr/>
        </p:nvSpPr>
        <p:spPr>
          <a:xfrm>
            <a:off x="7305045" y="353643"/>
            <a:ext cx="295964" cy="49092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24" name="Shape 2367"/>
          <p:cNvSpPr/>
          <p:nvPr/>
        </p:nvSpPr>
        <p:spPr>
          <a:xfrm flipH="1">
            <a:off x="7762733" y="1425883"/>
            <a:ext cx="52860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5" name="Shape 2368"/>
          <p:cNvSpPr/>
          <p:nvPr/>
        </p:nvSpPr>
        <p:spPr>
          <a:xfrm>
            <a:off x="6889172" y="766973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2</a:t>
            </a:r>
          </a:p>
        </p:txBody>
      </p:sp>
      <p:sp>
        <p:nvSpPr>
          <p:cNvPr id="26" name="Shape 2366"/>
          <p:cNvSpPr/>
          <p:nvPr/>
        </p:nvSpPr>
        <p:spPr>
          <a:xfrm>
            <a:off x="8389756" y="388432"/>
            <a:ext cx="286495" cy="485449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27" name="Shape 2361"/>
          <p:cNvSpPr/>
          <p:nvPr/>
        </p:nvSpPr>
        <p:spPr>
          <a:xfrm flipV="1">
            <a:off x="7601009" y="614574"/>
            <a:ext cx="78874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" name="Shape 2367"/>
          <p:cNvSpPr/>
          <p:nvPr/>
        </p:nvSpPr>
        <p:spPr>
          <a:xfrm>
            <a:off x="8676251" y="766960"/>
            <a:ext cx="453602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16</a:t>
            </a:r>
            <a:endParaRPr sz="2953" dirty="0"/>
          </a:p>
        </p:txBody>
      </p:sp>
      <p:sp>
        <p:nvSpPr>
          <p:cNvPr id="29" name="Shape 2367"/>
          <p:cNvSpPr/>
          <p:nvPr/>
        </p:nvSpPr>
        <p:spPr>
          <a:xfrm>
            <a:off x="7867198" y="-38816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9</a:t>
            </a:r>
            <a:endParaRPr sz="2953" dirty="0"/>
          </a:p>
        </p:txBody>
      </p:sp>
      <p:sp>
        <p:nvSpPr>
          <p:cNvPr id="32" name="Shape 2361"/>
          <p:cNvSpPr/>
          <p:nvPr/>
        </p:nvSpPr>
        <p:spPr>
          <a:xfrm flipV="1">
            <a:off x="7692844" y="799711"/>
            <a:ext cx="696912" cy="37617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3" name="Shape 2367"/>
          <p:cNvSpPr/>
          <p:nvPr/>
        </p:nvSpPr>
        <p:spPr>
          <a:xfrm>
            <a:off x="7913445" y="84456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</a:t>
            </a:r>
            <a:endParaRPr sz="2953" dirty="0"/>
          </a:p>
        </p:txBody>
      </p:sp>
      <p:sp>
        <p:nvSpPr>
          <p:cNvPr id="34" name="Shape 2367"/>
          <p:cNvSpPr/>
          <p:nvPr/>
        </p:nvSpPr>
        <p:spPr>
          <a:xfrm>
            <a:off x="1163778" y="4270719"/>
            <a:ext cx="1765287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A’s vector</a:t>
            </a:r>
            <a:endParaRPr sz="2953" dirty="0"/>
          </a:p>
        </p:txBody>
      </p:sp>
    </p:spTree>
    <p:extLst>
      <p:ext uri="{BB962C8B-B14F-4D97-AF65-F5344CB8AC3E}">
        <p14:creationId xmlns:p14="http://schemas.microsoft.com/office/powerpoint/2010/main" val="31830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196" y="1310677"/>
            <a:ext cx="8229600" cy="4525963"/>
          </a:xfrm>
        </p:spPr>
        <p:txBody>
          <a:bodyPr/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A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receives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’s vector</a:t>
            </a: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pPr marL="457200" lvl="1" indent="0"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-   Learns about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D</a:t>
            </a:r>
          </a:p>
          <a:p>
            <a:pPr lvl="1">
              <a:buFontTx/>
              <a:buChar char="-"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Using Bellman-Ford, updates its entries for </a:t>
            </a:r>
            <a:r>
              <a:rPr lang="en-US" dirty="0" err="1">
                <a:latin typeface="Avenir Book" charset="0"/>
                <a:ea typeface="Avenir Book" charset="0"/>
                <a:cs typeface="Avenir Book" charset="0"/>
              </a:rPr>
              <a:t>dests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and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D</a:t>
            </a:r>
          </a:p>
          <a:p>
            <a:pPr marL="457200" lvl="1" indent="0"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-   Floods new vector to neighbors </a:t>
            </a:r>
          </a:p>
        </p:txBody>
      </p:sp>
      <p:sp>
        <p:nvSpPr>
          <p:cNvPr id="30" name="Shape 2366"/>
          <p:cNvSpPr/>
          <p:nvPr/>
        </p:nvSpPr>
        <p:spPr>
          <a:xfrm>
            <a:off x="971552" y="5901334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51571"/>
              </p:ext>
            </p:extLst>
          </p:nvPr>
        </p:nvGraphicFramePr>
        <p:xfrm>
          <a:off x="1507333" y="4981224"/>
          <a:ext cx="2165352" cy="76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1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17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928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0,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52829"/>
              </p:ext>
            </p:extLst>
          </p:nvPr>
        </p:nvGraphicFramePr>
        <p:xfrm>
          <a:off x="1507333" y="3201738"/>
          <a:ext cx="2390824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0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77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7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2,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7,D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Shape 2367"/>
          <p:cNvSpPr/>
          <p:nvPr/>
        </p:nvSpPr>
        <p:spPr>
          <a:xfrm>
            <a:off x="190111" y="3247379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/>
              <a:t>B’s vector</a:t>
            </a:r>
            <a:endParaRPr sz="2400" dirty="0"/>
          </a:p>
        </p:txBody>
      </p:sp>
      <p:sp>
        <p:nvSpPr>
          <p:cNvPr id="8" name="Right Arrow 7"/>
          <p:cNvSpPr/>
          <p:nvPr/>
        </p:nvSpPr>
        <p:spPr>
          <a:xfrm>
            <a:off x="4180379" y="4114461"/>
            <a:ext cx="871399" cy="4405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hape 2367"/>
          <p:cNvSpPr/>
          <p:nvPr/>
        </p:nvSpPr>
        <p:spPr>
          <a:xfrm>
            <a:off x="190111" y="4149648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/>
              <a:t>C’s vector</a:t>
            </a:r>
            <a:endParaRPr sz="2400" dirty="0"/>
          </a:p>
        </p:txBody>
      </p:sp>
      <p:sp>
        <p:nvSpPr>
          <p:cNvPr id="60" name="Shape 2367"/>
          <p:cNvSpPr/>
          <p:nvPr/>
        </p:nvSpPr>
        <p:spPr>
          <a:xfrm>
            <a:off x="3019778" y="4079640"/>
            <a:ext cx="296333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?</a:t>
            </a:r>
            <a:endParaRPr sz="2953" dirty="0"/>
          </a:p>
        </p:txBody>
      </p:sp>
      <p:sp>
        <p:nvSpPr>
          <p:cNvPr id="61" name="Shape 2366"/>
          <p:cNvSpPr/>
          <p:nvPr/>
        </p:nvSpPr>
        <p:spPr>
          <a:xfrm>
            <a:off x="5900362" y="5850162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919013"/>
              </p:ext>
            </p:extLst>
          </p:nvPr>
        </p:nvGraphicFramePr>
        <p:xfrm>
          <a:off x="6753176" y="4981224"/>
          <a:ext cx="2388192" cy="76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7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7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0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928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0,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9,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78625"/>
              </p:ext>
            </p:extLst>
          </p:nvPr>
        </p:nvGraphicFramePr>
        <p:xfrm>
          <a:off x="6753176" y="3150566"/>
          <a:ext cx="2390824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77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77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77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7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2,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7,D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6" name="Shape 2367"/>
          <p:cNvSpPr/>
          <p:nvPr/>
        </p:nvSpPr>
        <p:spPr>
          <a:xfrm>
            <a:off x="5426870" y="3268586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/>
              <a:t>B’s vector</a:t>
            </a:r>
            <a:endParaRPr sz="2400" dirty="0"/>
          </a:p>
        </p:txBody>
      </p:sp>
      <p:sp>
        <p:nvSpPr>
          <p:cNvPr id="67" name="Shape 2367"/>
          <p:cNvSpPr/>
          <p:nvPr/>
        </p:nvSpPr>
        <p:spPr>
          <a:xfrm>
            <a:off x="5426870" y="4141791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/>
              <a:t>C’s vector</a:t>
            </a:r>
            <a:endParaRPr sz="2400" dirty="0"/>
          </a:p>
        </p:txBody>
      </p:sp>
      <p:sp>
        <p:nvSpPr>
          <p:cNvPr id="68" name="Shape 2367"/>
          <p:cNvSpPr/>
          <p:nvPr/>
        </p:nvSpPr>
        <p:spPr>
          <a:xfrm>
            <a:off x="7948588" y="4028468"/>
            <a:ext cx="296333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?</a:t>
            </a:r>
            <a:endParaRPr sz="2953" dirty="0"/>
          </a:p>
        </p:txBody>
      </p:sp>
      <p:sp>
        <p:nvSpPr>
          <p:cNvPr id="91" name="Shape 2360"/>
          <p:cNvSpPr/>
          <p:nvPr/>
        </p:nvSpPr>
        <p:spPr>
          <a:xfrm flipH="1">
            <a:off x="7340139" y="957456"/>
            <a:ext cx="0" cy="28799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2" name="Shape 2361"/>
          <p:cNvSpPr/>
          <p:nvPr/>
        </p:nvSpPr>
        <p:spPr>
          <a:xfrm>
            <a:off x="7579956" y="1513337"/>
            <a:ext cx="696912" cy="25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3" name="Shape 2362"/>
          <p:cNvSpPr/>
          <p:nvPr/>
        </p:nvSpPr>
        <p:spPr>
          <a:xfrm>
            <a:off x="8393862" y="1005957"/>
            <a:ext cx="0" cy="23948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4" name="Shape 2364"/>
          <p:cNvSpPr/>
          <p:nvPr/>
        </p:nvSpPr>
        <p:spPr>
          <a:xfrm>
            <a:off x="7250077" y="1224973"/>
            <a:ext cx="239817" cy="362886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95" name="Shape 2365"/>
          <p:cNvSpPr/>
          <p:nvPr/>
        </p:nvSpPr>
        <p:spPr>
          <a:xfrm>
            <a:off x="8276868" y="1295778"/>
            <a:ext cx="286495" cy="415887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96" name="Shape 2366"/>
          <p:cNvSpPr/>
          <p:nvPr/>
        </p:nvSpPr>
        <p:spPr>
          <a:xfrm>
            <a:off x="7192157" y="466531"/>
            <a:ext cx="295964" cy="49092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97" name="Shape 2367"/>
          <p:cNvSpPr/>
          <p:nvPr/>
        </p:nvSpPr>
        <p:spPr>
          <a:xfrm flipH="1">
            <a:off x="7649845" y="1538771"/>
            <a:ext cx="52860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98" name="Shape 2368"/>
          <p:cNvSpPr/>
          <p:nvPr/>
        </p:nvSpPr>
        <p:spPr>
          <a:xfrm>
            <a:off x="6776284" y="879861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2</a:t>
            </a:r>
          </a:p>
        </p:txBody>
      </p:sp>
      <p:sp>
        <p:nvSpPr>
          <p:cNvPr id="99" name="Shape 2366"/>
          <p:cNvSpPr/>
          <p:nvPr/>
        </p:nvSpPr>
        <p:spPr>
          <a:xfrm>
            <a:off x="8276868" y="501320"/>
            <a:ext cx="286495" cy="485449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100" name="Shape 2361"/>
          <p:cNvSpPr/>
          <p:nvPr/>
        </p:nvSpPr>
        <p:spPr>
          <a:xfrm flipV="1">
            <a:off x="7488121" y="727462"/>
            <a:ext cx="78874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01" name="Shape 2367"/>
          <p:cNvSpPr/>
          <p:nvPr/>
        </p:nvSpPr>
        <p:spPr>
          <a:xfrm>
            <a:off x="8563363" y="879848"/>
            <a:ext cx="453602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16</a:t>
            </a:r>
            <a:endParaRPr sz="2953" dirty="0"/>
          </a:p>
        </p:txBody>
      </p:sp>
      <p:sp>
        <p:nvSpPr>
          <p:cNvPr id="102" name="Shape 2367"/>
          <p:cNvSpPr/>
          <p:nvPr/>
        </p:nvSpPr>
        <p:spPr>
          <a:xfrm>
            <a:off x="7754310" y="7407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9</a:t>
            </a:r>
            <a:endParaRPr sz="2953" dirty="0"/>
          </a:p>
        </p:txBody>
      </p:sp>
      <p:sp>
        <p:nvSpPr>
          <p:cNvPr id="103" name="Shape 2361"/>
          <p:cNvSpPr/>
          <p:nvPr/>
        </p:nvSpPr>
        <p:spPr>
          <a:xfrm flipV="1">
            <a:off x="7579956" y="912599"/>
            <a:ext cx="696912" cy="37617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04" name="Shape 2367"/>
          <p:cNvSpPr/>
          <p:nvPr/>
        </p:nvSpPr>
        <p:spPr>
          <a:xfrm>
            <a:off x="7800557" y="957456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</a:t>
            </a:r>
            <a:endParaRPr sz="2953" dirty="0"/>
          </a:p>
        </p:txBody>
      </p:sp>
      <p:sp>
        <p:nvSpPr>
          <p:cNvPr id="105" name="Shape 2367"/>
          <p:cNvSpPr/>
          <p:nvPr/>
        </p:nvSpPr>
        <p:spPr>
          <a:xfrm>
            <a:off x="190111" y="5166689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/>
              <a:t>A’s vector</a:t>
            </a:r>
            <a:endParaRPr sz="2400" dirty="0"/>
          </a:p>
        </p:txBody>
      </p:sp>
      <p:sp>
        <p:nvSpPr>
          <p:cNvPr id="106" name="Shape 2367"/>
          <p:cNvSpPr/>
          <p:nvPr/>
        </p:nvSpPr>
        <p:spPr>
          <a:xfrm>
            <a:off x="5426870" y="5156605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/>
              <a:t>A’s vector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970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6" grpId="0" animBg="1"/>
      <p:bldP spid="67" grpId="0" animBg="1"/>
      <p:bldP spid="68" grpId="0" animBg="1"/>
      <p:bldP spid="10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A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receives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’s vector</a:t>
            </a: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pPr lvl="1">
              <a:buFontTx/>
              <a:buChar char="-"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Using Bellman-Ford, realizes it has no updated distances</a:t>
            </a: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pPr marL="457200" lvl="1" indent="0"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-   Does not flood vector to neighbors</a:t>
            </a:r>
          </a:p>
        </p:txBody>
      </p:sp>
      <p:sp>
        <p:nvSpPr>
          <p:cNvPr id="30" name="Shape 2366"/>
          <p:cNvSpPr/>
          <p:nvPr/>
        </p:nvSpPr>
        <p:spPr>
          <a:xfrm>
            <a:off x="971552" y="5901334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738402"/>
              </p:ext>
            </p:extLst>
          </p:nvPr>
        </p:nvGraphicFramePr>
        <p:xfrm>
          <a:off x="1471588" y="3143334"/>
          <a:ext cx="2390824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77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77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77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7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2,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7,D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Shape 2367"/>
          <p:cNvSpPr/>
          <p:nvPr/>
        </p:nvSpPr>
        <p:spPr>
          <a:xfrm>
            <a:off x="141110" y="3247379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/>
              <a:t>B’s vector</a:t>
            </a:r>
            <a:endParaRPr sz="2400" dirty="0"/>
          </a:p>
        </p:txBody>
      </p:sp>
      <p:sp>
        <p:nvSpPr>
          <p:cNvPr id="8" name="Right Arrow 7"/>
          <p:cNvSpPr/>
          <p:nvPr/>
        </p:nvSpPr>
        <p:spPr>
          <a:xfrm>
            <a:off x="4336894" y="4098476"/>
            <a:ext cx="689326" cy="44057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hape 2367"/>
          <p:cNvSpPr/>
          <p:nvPr/>
        </p:nvSpPr>
        <p:spPr>
          <a:xfrm>
            <a:off x="141110" y="4149648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/>
              <a:t>C’s vector</a:t>
            </a:r>
            <a:endParaRPr sz="2400" dirty="0"/>
          </a:p>
        </p:txBody>
      </p:sp>
      <p:sp>
        <p:nvSpPr>
          <p:cNvPr id="61" name="Shape 2366"/>
          <p:cNvSpPr/>
          <p:nvPr/>
        </p:nvSpPr>
        <p:spPr>
          <a:xfrm>
            <a:off x="5900362" y="5850162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50796"/>
              </p:ext>
            </p:extLst>
          </p:nvPr>
        </p:nvGraphicFramePr>
        <p:xfrm>
          <a:off x="6524126" y="4953001"/>
          <a:ext cx="2388192" cy="76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7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7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0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92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9,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18293"/>
              </p:ext>
            </p:extLst>
          </p:nvPr>
        </p:nvGraphicFramePr>
        <p:xfrm>
          <a:off x="6492587" y="3150566"/>
          <a:ext cx="2390824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77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77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77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7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2,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7,D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6" name="Shape 2367"/>
          <p:cNvSpPr/>
          <p:nvPr/>
        </p:nvSpPr>
        <p:spPr>
          <a:xfrm>
            <a:off x="5153220" y="3196207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/>
              <a:t>B’s vector</a:t>
            </a:r>
            <a:endParaRPr sz="2400" dirty="0"/>
          </a:p>
        </p:txBody>
      </p:sp>
      <p:sp>
        <p:nvSpPr>
          <p:cNvPr id="67" name="Shape 2367"/>
          <p:cNvSpPr/>
          <p:nvPr/>
        </p:nvSpPr>
        <p:spPr>
          <a:xfrm>
            <a:off x="5180110" y="4098476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/>
              <a:t>C’s vector</a:t>
            </a:r>
            <a:endParaRPr sz="2400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9961"/>
              </p:ext>
            </p:extLst>
          </p:nvPr>
        </p:nvGraphicFramePr>
        <p:xfrm>
          <a:off x="1471588" y="4055926"/>
          <a:ext cx="2707856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86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52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69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69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918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9, A</a:t>
                      </a: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C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 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548611"/>
              </p:ext>
            </p:extLst>
          </p:nvPr>
        </p:nvGraphicFramePr>
        <p:xfrm>
          <a:off x="6507284" y="4028468"/>
          <a:ext cx="2636716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91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91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91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91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9, A</a:t>
                      </a: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C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 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5" name="Shape 2360"/>
          <p:cNvSpPr/>
          <p:nvPr/>
        </p:nvSpPr>
        <p:spPr>
          <a:xfrm flipH="1">
            <a:off x="7481249" y="816346"/>
            <a:ext cx="0" cy="28799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7" name="Shape 2361"/>
          <p:cNvSpPr/>
          <p:nvPr/>
        </p:nvSpPr>
        <p:spPr>
          <a:xfrm>
            <a:off x="7721066" y="1372227"/>
            <a:ext cx="696912" cy="25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8" name="Shape 2362"/>
          <p:cNvSpPr/>
          <p:nvPr/>
        </p:nvSpPr>
        <p:spPr>
          <a:xfrm>
            <a:off x="8534972" y="864847"/>
            <a:ext cx="0" cy="23948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9" name="Shape 2364"/>
          <p:cNvSpPr/>
          <p:nvPr/>
        </p:nvSpPr>
        <p:spPr>
          <a:xfrm>
            <a:off x="7391187" y="1083863"/>
            <a:ext cx="239817" cy="362886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41" name="Shape 2365"/>
          <p:cNvSpPr/>
          <p:nvPr/>
        </p:nvSpPr>
        <p:spPr>
          <a:xfrm>
            <a:off x="8417978" y="1154668"/>
            <a:ext cx="286495" cy="415887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42" name="Shape 2366"/>
          <p:cNvSpPr/>
          <p:nvPr/>
        </p:nvSpPr>
        <p:spPr>
          <a:xfrm>
            <a:off x="7333267" y="325421"/>
            <a:ext cx="295964" cy="490925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43" name="Shape 2367"/>
          <p:cNvSpPr/>
          <p:nvPr/>
        </p:nvSpPr>
        <p:spPr>
          <a:xfrm flipH="1">
            <a:off x="7790955" y="1397661"/>
            <a:ext cx="52860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44" name="Shape 2368"/>
          <p:cNvSpPr/>
          <p:nvPr/>
        </p:nvSpPr>
        <p:spPr>
          <a:xfrm>
            <a:off x="6917394" y="738751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2</a:t>
            </a:r>
          </a:p>
        </p:txBody>
      </p:sp>
      <p:sp>
        <p:nvSpPr>
          <p:cNvPr id="45" name="Shape 2366"/>
          <p:cNvSpPr/>
          <p:nvPr/>
        </p:nvSpPr>
        <p:spPr>
          <a:xfrm>
            <a:off x="8417978" y="360210"/>
            <a:ext cx="286495" cy="485449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46" name="Shape 2361"/>
          <p:cNvSpPr/>
          <p:nvPr/>
        </p:nvSpPr>
        <p:spPr>
          <a:xfrm flipV="1">
            <a:off x="7629231" y="586352"/>
            <a:ext cx="78874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7" name="Shape 2367"/>
          <p:cNvSpPr/>
          <p:nvPr/>
        </p:nvSpPr>
        <p:spPr>
          <a:xfrm>
            <a:off x="8704473" y="738738"/>
            <a:ext cx="453602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16</a:t>
            </a:r>
            <a:endParaRPr sz="2953" dirty="0"/>
          </a:p>
        </p:txBody>
      </p:sp>
      <p:sp>
        <p:nvSpPr>
          <p:cNvPr id="48" name="Shape 2367"/>
          <p:cNvSpPr/>
          <p:nvPr/>
        </p:nvSpPr>
        <p:spPr>
          <a:xfrm>
            <a:off x="7895420" y="-670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9</a:t>
            </a:r>
            <a:endParaRPr sz="2953" dirty="0"/>
          </a:p>
        </p:txBody>
      </p:sp>
      <p:sp>
        <p:nvSpPr>
          <p:cNvPr id="49" name="Shape 2361"/>
          <p:cNvSpPr/>
          <p:nvPr/>
        </p:nvSpPr>
        <p:spPr>
          <a:xfrm flipV="1">
            <a:off x="7721066" y="771489"/>
            <a:ext cx="696912" cy="376172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" name="Shape 2367"/>
          <p:cNvSpPr/>
          <p:nvPr/>
        </p:nvSpPr>
        <p:spPr>
          <a:xfrm>
            <a:off x="7941667" y="816346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</a:t>
            </a:r>
            <a:endParaRPr sz="2953" dirty="0"/>
          </a:p>
        </p:txBody>
      </p:sp>
      <p:sp>
        <p:nvSpPr>
          <p:cNvPr id="73" name="Shape 2367"/>
          <p:cNvSpPr/>
          <p:nvPr/>
        </p:nvSpPr>
        <p:spPr>
          <a:xfrm>
            <a:off x="141110" y="5106381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/>
              <a:t>A’s vector</a:t>
            </a:r>
            <a:endParaRPr sz="2400" dirty="0"/>
          </a:p>
        </p:txBody>
      </p: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32504"/>
              </p:ext>
            </p:extLst>
          </p:nvPr>
        </p:nvGraphicFramePr>
        <p:xfrm>
          <a:off x="1471588" y="5061773"/>
          <a:ext cx="2388192" cy="765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7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70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0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992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9,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6" name="Shape 2367"/>
          <p:cNvSpPr/>
          <p:nvPr/>
        </p:nvSpPr>
        <p:spPr>
          <a:xfrm>
            <a:off x="5180110" y="5104323"/>
            <a:ext cx="1765287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/>
              <a:t>A’s vector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83601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6" grpId="0" animBg="1"/>
      <p:bldP spid="67" grpId="0" animBg="1"/>
      <p:bldP spid="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Eventually all vectors will converge</a:t>
            </a:r>
          </a:p>
          <a:p>
            <a:pPr lvl="1"/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Routers still send periodic updates to deal with network changes</a:t>
            </a:r>
          </a:p>
          <a:p>
            <a:pPr marL="457200" lvl="1" indent="0"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   </a:t>
            </a:r>
          </a:p>
        </p:txBody>
      </p:sp>
      <p:sp>
        <p:nvSpPr>
          <p:cNvPr id="74" name="Shape 2360"/>
          <p:cNvSpPr/>
          <p:nvPr/>
        </p:nvSpPr>
        <p:spPr>
          <a:xfrm flipH="1">
            <a:off x="2890097" y="4679774"/>
            <a:ext cx="0" cy="49648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7" name="Shape 2361"/>
          <p:cNvSpPr/>
          <p:nvPr/>
        </p:nvSpPr>
        <p:spPr>
          <a:xfrm>
            <a:off x="3142052" y="5454750"/>
            <a:ext cx="2621538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8" name="Shape 2362"/>
          <p:cNvSpPr/>
          <p:nvPr/>
        </p:nvSpPr>
        <p:spPr>
          <a:xfrm>
            <a:off x="6050085" y="4677943"/>
            <a:ext cx="0" cy="5328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9" name="Shape 2364"/>
          <p:cNvSpPr/>
          <p:nvPr/>
        </p:nvSpPr>
        <p:spPr>
          <a:xfrm>
            <a:off x="2622552" y="518928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80" name="Shape 2365"/>
          <p:cNvSpPr/>
          <p:nvPr/>
        </p:nvSpPr>
        <p:spPr>
          <a:xfrm>
            <a:off x="5763590" y="521075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81" name="Shape 2366"/>
          <p:cNvSpPr/>
          <p:nvPr/>
        </p:nvSpPr>
        <p:spPr>
          <a:xfrm>
            <a:off x="2622552" y="409682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82" name="Shape 2367"/>
          <p:cNvSpPr/>
          <p:nvPr/>
        </p:nvSpPr>
        <p:spPr>
          <a:xfrm>
            <a:off x="4189601" y="5431710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83" name="Shape 2368"/>
          <p:cNvSpPr/>
          <p:nvPr/>
        </p:nvSpPr>
        <p:spPr>
          <a:xfrm>
            <a:off x="2334406" y="466272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2</a:t>
            </a:r>
          </a:p>
        </p:txBody>
      </p:sp>
      <p:sp>
        <p:nvSpPr>
          <p:cNvPr id="84" name="Shape 2366"/>
          <p:cNvSpPr/>
          <p:nvPr/>
        </p:nvSpPr>
        <p:spPr>
          <a:xfrm>
            <a:off x="5763590" y="4143993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85" name="Shape 2361"/>
          <p:cNvSpPr/>
          <p:nvPr/>
        </p:nvSpPr>
        <p:spPr>
          <a:xfrm flipV="1">
            <a:off x="3158333" y="4399448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6" name="Shape 2367"/>
          <p:cNvSpPr/>
          <p:nvPr/>
        </p:nvSpPr>
        <p:spPr>
          <a:xfrm>
            <a:off x="6299371" y="4679774"/>
            <a:ext cx="453602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16</a:t>
            </a:r>
            <a:endParaRPr sz="2953" dirty="0"/>
          </a:p>
        </p:txBody>
      </p:sp>
      <p:sp>
        <p:nvSpPr>
          <p:cNvPr id="87" name="Shape 2367"/>
          <p:cNvSpPr/>
          <p:nvPr/>
        </p:nvSpPr>
        <p:spPr>
          <a:xfrm>
            <a:off x="4189601" y="37460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9</a:t>
            </a:r>
            <a:endParaRPr sz="2953" dirty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210817"/>
              </p:ext>
            </p:extLst>
          </p:nvPr>
        </p:nvGraphicFramePr>
        <p:xfrm>
          <a:off x="303000" y="3297505"/>
          <a:ext cx="21653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0,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36632"/>
              </p:ext>
            </p:extLst>
          </p:nvPr>
        </p:nvGraphicFramePr>
        <p:xfrm>
          <a:off x="6050083" y="3277816"/>
          <a:ext cx="2636716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91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91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91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91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3, B</a:t>
                      </a: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C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 B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643483"/>
              </p:ext>
            </p:extLst>
          </p:nvPr>
        </p:nvGraphicFramePr>
        <p:xfrm>
          <a:off x="303000" y="5813015"/>
          <a:ext cx="2587096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67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67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67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67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2,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7,B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443225"/>
              </p:ext>
            </p:extLst>
          </p:nvPr>
        </p:nvGraphicFramePr>
        <p:xfrm>
          <a:off x="6521448" y="5455345"/>
          <a:ext cx="2495516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38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38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38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38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9,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8,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2" name="Shape 2361"/>
          <p:cNvSpPr/>
          <p:nvPr/>
        </p:nvSpPr>
        <p:spPr>
          <a:xfrm flipV="1">
            <a:off x="3158333" y="4551848"/>
            <a:ext cx="2605257" cy="65890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3" name="Shape 2367"/>
          <p:cNvSpPr/>
          <p:nvPr/>
        </p:nvSpPr>
        <p:spPr>
          <a:xfrm>
            <a:off x="4878224" y="469442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</a:t>
            </a:r>
            <a:endParaRPr sz="2953" dirty="0"/>
          </a:p>
        </p:txBody>
      </p:sp>
    </p:spTree>
    <p:extLst>
      <p:ext uri="{BB962C8B-B14F-4D97-AF65-F5344CB8AC3E}">
        <p14:creationId xmlns:p14="http://schemas.microsoft.com/office/powerpoint/2010/main" val="172180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Case 1: Poison Reverse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5379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A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realizes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is its first hop router to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D,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as well as to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C…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A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changes its distance to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D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and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to infinity</a:t>
            </a:r>
          </a:p>
          <a:p>
            <a:pPr lvl="1"/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Sends this modified vector </a:t>
            </a:r>
            <a:r>
              <a:rPr lang="en-US">
                <a:latin typeface="Avenir Book" charset="0"/>
                <a:ea typeface="Avenir Book" charset="0"/>
                <a:cs typeface="Avenir Book" charset="0"/>
              </a:rPr>
              <a:t>to </a:t>
            </a:r>
            <a:r>
              <a:rPr lang="en-US" b="1" smtClean="0">
                <a:latin typeface="Avenir Book" charset="0"/>
                <a:ea typeface="Avenir Book" charset="0"/>
                <a:cs typeface="Avenir Book" charset="0"/>
              </a:rPr>
              <a:t>C</a:t>
            </a:r>
            <a:endParaRPr lang="en-US" dirty="0"/>
          </a:p>
        </p:txBody>
      </p:sp>
      <p:sp>
        <p:nvSpPr>
          <p:cNvPr id="9" name="Shape 2366"/>
          <p:cNvSpPr/>
          <p:nvPr/>
        </p:nvSpPr>
        <p:spPr>
          <a:xfrm>
            <a:off x="2622552" y="489613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12" name="Shape 2366"/>
          <p:cNvSpPr/>
          <p:nvPr/>
        </p:nvSpPr>
        <p:spPr>
          <a:xfrm>
            <a:off x="5763590" y="4943309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13" name="Shape 2361"/>
          <p:cNvSpPr/>
          <p:nvPr/>
        </p:nvSpPr>
        <p:spPr>
          <a:xfrm flipV="1">
            <a:off x="3158333" y="5198764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312733"/>
              </p:ext>
            </p:extLst>
          </p:nvPr>
        </p:nvGraphicFramePr>
        <p:xfrm>
          <a:off x="303000" y="4793372"/>
          <a:ext cx="21653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0,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</a:t>
                      </a:r>
                      <a:r>
                        <a:rPr lang="en-US" baseline="0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Shape 2361"/>
          <p:cNvSpPr/>
          <p:nvPr/>
        </p:nvSpPr>
        <p:spPr>
          <a:xfrm flipV="1">
            <a:off x="5915990" y="5479089"/>
            <a:ext cx="0" cy="62600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" name="Shape 2361"/>
          <p:cNvSpPr/>
          <p:nvPr/>
        </p:nvSpPr>
        <p:spPr>
          <a:xfrm>
            <a:off x="2878668" y="5479090"/>
            <a:ext cx="0" cy="62600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" name="Shape 2364"/>
          <p:cNvSpPr/>
          <p:nvPr/>
        </p:nvSpPr>
        <p:spPr>
          <a:xfrm>
            <a:off x="2610777" y="6105094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30" name="Shape 2365"/>
          <p:cNvSpPr/>
          <p:nvPr/>
        </p:nvSpPr>
        <p:spPr>
          <a:xfrm>
            <a:off x="5763590" y="612296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1" name="Shape 2365"/>
          <p:cNvSpPr/>
          <p:nvPr/>
        </p:nvSpPr>
        <p:spPr>
          <a:xfrm>
            <a:off x="5763590" y="6010072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3" name="Shape 2367"/>
          <p:cNvSpPr/>
          <p:nvPr/>
        </p:nvSpPr>
        <p:spPr>
          <a:xfrm>
            <a:off x="2130974" y="5526576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56956"/>
              </p:ext>
            </p:extLst>
          </p:nvPr>
        </p:nvGraphicFramePr>
        <p:xfrm>
          <a:off x="345333" y="3964741"/>
          <a:ext cx="21653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0,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2, 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5" name="Shape 2367"/>
          <p:cNvSpPr/>
          <p:nvPr/>
        </p:nvSpPr>
        <p:spPr>
          <a:xfrm>
            <a:off x="4244818" y="4330501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sp>
        <p:nvSpPr>
          <p:cNvPr id="36" name="Shape 2367"/>
          <p:cNvSpPr/>
          <p:nvPr/>
        </p:nvSpPr>
        <p:spPr>
          <a:xfrm>
            <a:off x="6328129" y="5484095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468352" y="4042071"/>
            <a:ext cx="3295238" cy="1023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9" idx="1"/>
          </p:cNvCxnSpPr>
          <p:nvPr/>
        </p:nvCxnSpPr>
        <p:spPr>
          <a:xfrm>
            <a:off x="1552222" y="5526576"/>
            <a:ext cx="1058555" cy="8464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7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 2: Split Horizon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Split horizon is the same as poison reverse, except…</a:t>
            </a:r>
          </a:p>
          <a:p>
            <a:pPr lvl="1"/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In split horizon,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A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does not advertise its distance to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D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and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at all when sending its vector to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</a:t>
            </a:r>
          </a:p>
          <a:p>
            <a:pPr lvl="1"/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Similarly,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A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does not advertise its distance to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when sending its vector to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0" name="Shape 2366"/>
          <p:cNvSpPr/>
          <p:nvPr/>
        </p:nvSpPr>
        <p:spPr>
          <a:xfrm>
            <a:off x="2622552" y="489613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21" name="Shape 2366"/>
          <p:cNvSpPr/>
          <p:nvPr/>
        </p:nvSpPr>
        <p:spPr>
          <a:xfrm>
            <a:off x="5763590" y="4943309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25" name="Shape 2361"/>
          <p:cNvSpPr/>
          <p:nvPr/>
        </p:nvSpPr>
        <p:spPr>
          <a:xfrm flipV="1">
            <a:off x="3158333" y="5198764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" name="Shape 2361"/>
          <p:cNvSpPr/>
          <p:nvPr/>
        </p:nvSpPr>
        <p:spPr>
          <a:xfrm flipV="1">
            <a:off x="5915990" y="5479089"/>
            <a:ext cx="0" cy="62600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" name="Shape 2361"/>
          <p:cNvSpPr/>
          <p:nvPr/>
        </p:nvSpPr>
        <p:spPr>
          <a:xfrm>
            <a:off x="2878668" y="5479090"/>
            <a:ext cx="0" cy="62600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" name="Shape 2364"/>
          <p:cNvSpPr/>
          <p:nvPr/>
        </p:nvSpPr>
        <p:spPr>
          <a:xfrm>
            <a:off x="2610777" y="6105094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33" name="Shape 2365"/>
          <p:cNvSpPr/>
          <p:nvPr/>
        </p:nvSpPr>
        <p:spPr>
          <a:xfrm>
            <a:off x="5763590" y="6010072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4" name="Shape 2367"/>
          <p:cNvSpPr/>
          <p:nvPr/>
        </p:nvSpPr>
        <p:spPr>
          <a:xfrm>
            <a:off x="2251552" y="5526576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sp>
        <p:nvSpPr>
          <p:cNvPr id="36" name="Shape 2367"/>
          <p:cNvSpPr/>
          <p:nvPr/>
        </p:nvSpPr>
        <p:spPr>
          <a:xfrm>
            <a:off x="4244818" y="4462581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sp>
        <p:nvSpPr>
          <p:cNvPr id="37" name="Shape 2367"/>
          <p:cNvSpPr/>
          <p:nvPr/>
        </p:nvSpPr>
        <p:spPr>
          <a:xfrm>
            <a:off x="6328129" y="5484095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402448" y="3739444"/>
            <a:ext cx="4513542" cy="1156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2" idx="1"/>
          </p:cNvCxnSpPr>
          <p:nvPr/>
        </p:nvCxnSpPr>
        <p:spPr>
          <a:xfrm>
            <a:off x="1326444" y="5194101"/>
            <a:ext cx="1284333" cy="1178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925143"/>
              </p:ext>
            </p:extLst>
          </p:nvPr>
        </p:nvGraphicFramePr>
        <p:xfrm>
          <a:off x="303000" y="3515360"/>
          <a:ext cx="10994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7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7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0,A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975060"/>
              </p:ext>
            </p:extLst>
          </p:nvPr>
        </p:nvGraphicFramePr>
        <p:xfrm>
          <a:off x="268552" y="4452421"/>
          <a:ext cx="184855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1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61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61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0,A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34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Case 3: Route Poisoning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When a link between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A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and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goes down and they can no longer reach each other…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A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advertises infinity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for </a:t>
            </a:r>
            <a:r>
              <a:rPr lang="en-US" dirty="0" err="1" smtClean="0">
                <a:latin typeface="Avenir Book" charset="0"/>
                <a:ea typeface="Avenir Book" charset="0"/>
                <a:cs typeface="Avenir Book" charset="0"/>
              </a:rPr>
              <a:t>dest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, and vice versa</a:t>
            </a:r>
          </a:p>
          <a:p>
            <a:pPr lvl="1"/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A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also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advertises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infinity to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D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because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A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uses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to get to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D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(same with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C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to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B)</a:t>
            </a:r>
          </a:p>
        </p:txBody>
      </p:sp>
      <p:sp>
        <p:nvSpPr>
          <p:cNvPr id="9" name="Shape 2366"/>
          <p:cNvSpPr/>
          <p:nvPr/>
        </p:nvSpPr>
        <p:spPr>
          <a:xfrm>
            <a:off x="2622552" y="4896137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12" name="Shape 2366"/>
          <p:cNvSpPr/>
          <p:nvPr/>
        </p:nvSpPr>
        <p:spPr>
          <a:xfrm>
            <a:off x="5763590" y="4943309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13" name="Shape 2361"/>
          <p:cNvSpPr/>
          <p:nvPr/>
        </p:nvSpPr>
        <p:spPr>
          <a:xfrm flipV="1">
            <a:off x="3158333" y="5198764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52814"/>
              </p:ext>
            </p:extLst>
          </p:nvPr>
        </p:nvGraphicFramePr>
        <p:xfrm>
          <a:off x="303000" y="4096821"/>
          <a:ext cx="21653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0,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∞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3" name="Shape 2361"/>
          <p:cNvSpPr/>
          <p:nvPr/>
        </p:nvSpPr>
        <p:spPr>
          <a:xfrm flipV="1">
            <a:off x="5915990" y="5479089"/>
            <a:ext cx="0" cy="62600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" name="Shape 2361"/>
          <p:cNvSpPr/>
          <p:nvPr/>
        </p:nvSpPr>
        <p:spPr>
          <a:xfrm>
            <a:off x="2878668" y="5479090"/>
            <a:ext cx="0" cy="62600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" name="Shape 2364"/>
          <p:cNvSpPr/>
          <p:nvPr/>
        </p:nvSpPr>
        <p:spPr>
          <a:xfrm>
            <a:off x="2610777" y="6105094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30" name="Shape 2365"/>
          <p:cNvSpPr/>
          <p:nvPr/>
        </p:nvSpPr>
        <p:spPr>
          <a:xfrm>
            <a:off x="5763590" y="612296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1" name="Shape 2365"/>
          <p:cNvSpPr/>
          <p:nvPr/>
        </p:nvSpPr>
        <p:spPr>
          <a:xfrm>
            <a:off x="5763590" y="6010072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15" name="Shape 2367"/>
          <p:cNvSpPr/>
          <p:nvPr/>
        </p:nvSpPr>
        <p:spPr>
          <a:xfrm>
            <a:off x="2188952" y="5542644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sp>
        <p:nvSpPr>
          <p:cNvPr id="19" name="Shape 2367"/>
          <p:cNvSpPr/>
          <p:nvPr/>
        </p:nvSpPr>
        <p:spPr>
          <a:xfrm>
            <a:off x="6206409" y="5488141"/>
            <a:ext cx="433600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2</a:t>
            </a:r>
            <a:endParaRPr sz="2953" dirty="0"/>
          </a:p>
        </p:txBody>
      </p:sp>
      <p:cxnSp>
        <p:nvCxnSpPr>
          <p:cNvPr id="5" name="Straight Arrow Connector 4"/>
          <p:cNvCxnSpPr>
            <a:endCxn id="29" idx="1"/>
          </p:cNvCxnSpPr>
          <p:nvPr/>
        </p:nvCxnSpPr>
        <p:spPr>
          <a:xfrm>
            <a:off x="903111" y="4828341"/>
            <a:ext cx="1707666" cy="1544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9919"/>
              </p:ext>
            </p:extLst>
          </p:nvPr>
        </p:nvGraphicFramePr>
        <p:xfrm>
          <a:off x="5763590" y="3882672"/>
          <a:ext cx="2707856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6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6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69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69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∞</a:t>
                      </a: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C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6299371" y="4614192"/>
            <a:ext cx="1320629" cy="17587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Lightning Bolt 10"/>
          <p:cNvSpPr/>
          <p:nvPr/>
        </p:nvSpPr>
        <p:spPr>
          <a:xfrm>
            <a:off x="3846688" y="4664126"/>
            <a:ext cx="914400" cy="914400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8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Combinations of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Route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Poisoning + Poison </a:t>
            </a:r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Reverse</a:t>
            </a:r>
          </a:p>
          <a:p>
            <a:pPr lvl="1"/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Efficient updates</a:t>
            </a:r>
          </a:p>
          <a:p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Split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Horizon +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Poisoning</a:t>
            </a:r>
          </a:p>
          <a:p>
            <a:pPr lvl="1"/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Only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split </a:t>
            </a:r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horizon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means full update required on link going down</a:t>
            </a:r>
          </a:p>
          <a:p>
            <a:pPr lvl="1"/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Only poisoning means have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to explicitly send poison for </a:t>
            </a:r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every route don’t have</a:t>
            </a: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60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for Q1</a:t>
            </a:r>
          </a:p>
        </p:txBody>
      </p:sp>
      <p:pic>
        <p:nvPicPr>
          <p:cNvPr id="6" name="Picture 5" descr="Screen Shot 2016-09-20 at 10.06.33 P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589" y="2010832"/>
            <a:ext cx="5635858" cy="35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LOST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(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L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ost and 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O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verwhelmed 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tudent's 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T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urnabout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)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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Safe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space for students who feel like they have lost contact with the class and need help reconnecting with one or more of the basic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concepts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  <a:sym typeface="Wingdings"/>
              </a:rPr>
              <a:t>320 Soda, Friday 5-6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  <a:sym typeface="Wingdings"/>
              </a:rPr>
              <a:t>PM</a:t>
            </a:r>
            <a:endParaRPr lang="en-US" dirty="0" smtClean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We encourage checking it out if you’re feeling on shaky ground!</a:t>
            </a:r>
            <a:endParaRPr lang="is-I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25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6240004" y="2347498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6240004" y="1982373"/>
            <a:ext cx="1703388" cy="381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>
                <a:latin typeface="Avenir Book" charset="0"/>
                <a:ea typeface="Avenir Book" charset="0"/>
                <a:cs typeface="Avenir Book" charset="0"/>
              </a:rPr>
              <a:t>Network (L3)</a:t>
            </a:r>
          </a:p>
          <a:p>
            <a:pPr lvl="1"/>
            <a:r>
              <a:rPr lang="is-IS" dirty="0">
                <a:latin typeface="Avenir Book" charset="0"/>
                <a:ea typeface="Avenir Book" charset="0"/>
                <a:cs typeface="Avenir Book" charset="0"/>
              </a:rPr>
              <a:t>Distance-Vector Routing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243711" y="1601373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410399" y="1585498"/>
            <a:ext cx="137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Transport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502474" y="1966498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Network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508824" y="2347498"/>
            <a:ext cx="117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Datalink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243711" y="2743200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488186" y="2728498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latin typeface="Arial" charset="0"/>
              </a:rPr>
              <a:t>Physical</a:t>
            </a:r>
          </a:p>
        </p:txBody>
      </p:sp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6243711" y="1220373"/>
            <a:ext cx="1703388" cy="3810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6319911" y="1220373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572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Scalable </a:t>
            </a:r>
          </a:p>
          <a:p>
            <a:pPr lvl="1"/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Unlike link-state, routers don’t need global network topology</a:t>
            </a:r>
          </a:p>
          <a:p>
            <a:pPr marL="457200" lvl="1" indent="0"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Distributed</a:t>
            </a:r>
          </a:p>
          <a:p>
            <a:pPr lvl="1"/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Routers communicate with neighbors to compute routes</a:t>
            </a:r>
          </a:p>
          <a:p>
            <a:pPr marL="457200" lvl="1" indent="0">
              <a:buNone/>
            </a:pP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Minimizes Distance</a:t>
            </a: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Avoids loops and minimizes “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cost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,” not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necessarily physical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distance</a:t>
            </a: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pPr marL="457200" lvl="1" indent="0">
              <a:buNone/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marL="457200" lvl="1" indent="0">
              <a:buNone/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marL="457200" lvl="1" indent="0">
              <a:buNone/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3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Routing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098"/>
            <a:ext cx="8229600" cy="4525963"/>
          </a:xfrm>
        </p:spPr>
        <p:txBody>
          <a:bodyPr/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Each router…</a:t>
            </a:r>
          </a:p>
          <a:p>
            <a:pPr lvl="1"/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Has a “vector” of distances to each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destination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Also keeps track of next-hop router for each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destination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Uses its own outgoing link costs to compute its initial vector 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marL="457200" lvl="1" indent="0">
              <a:buNone/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Shape 2360"/>
          <p:cNvSpPr/>
          <p:nvPr/>
        </p:nvSpPr>
        <p:spPr>
          <a:xfrm flipH="1">
            <a:off x="2890097" y="4679774"/>
            <a:ext cx="0" cy="49648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" name="Shape 2361"/>
          <p:cNvSpPr/>
          <p:nvPr/>
        </p:nvSpPr>
        <p:spPr>
          <a:xfrm>
            <a:off x="3142052" y="5454750"/>
            <a:ext cx="2621538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" name="Shape 2362"/>
          <p:cNvSpPr/>
          <p:nvPr/>
        </p:nvSpPr>
        <p:spPr>
          <a:xfrm>
            <a:off x="6050085" y="4677943"/>
            <a:ext cx="0" cy="5328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" name="Shape 2364"/>
          <p:cNvSpPr/>
          <p:nvPr/>
        </p:nvSpPr>
        <p:spPr>
          <a:xfrm>
            <a:off x="2622552" y="518928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29" name="Shape 2365"/>
          <p:cNvSpPr/>
          <p:nvPr/>
        </p:nvSpPr>
        <p:spPr>
          <a:xfrm>
            <a:off x="5763590" y="521075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30" name="Shape 2366"/>
          <p:cNvSpPr/>
          <p:nvPr/>
        </p:nvSpPr>
        <p:spPr>
          <a:xfrm>
            <a:off x="2622552" y="409682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33" name="Shape 2367"/>
          <p:cNvSpPr/>
          <p:nvPr/>
        </p:nvSpPr>
        <p:spPr>
          <a:xfrm>
            <a:off x="4189601" y="5431710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37" name="Shape 2368"/>
          <p:cNvSpPr/>
          <p:nvPr/>
        </p:nvSpPr>
        <p:spPr>
          <a:xfrm>
            <a:off x="2334406" y="466272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2</a:t>
            </a:r>
          </a:p>
        </p:txBody>
      </p:sp>
      <p:sp>
        <p:nvSpPr>
          <p:cNvPr id="40" name="Shape 2366"/>
          <p:cNvSpPr/>
          <p:nvPr/>
        </p:nvSpPr>
        <p:spPr>
          <a:xfrm>
            <a:off x="5763590" y="4143993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48" name="Shape 2361"/>
          <p:cNvSpPr/>
          <p:nvPr/>
        </p:nvSpPr>
        <p:spPr>
          <a:xfrm flipV="1">
            <a:off x="3158333" y="4399448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9" name="Shape 2367"/>
          <p:cNvSpPr/>
          <p:nvPr/>
        </p:nvSpPr>
        <p:spPr>
          <a:xfrm>
            <a:off x="6299371" y="4679774"/>
            <a:ext cx="453602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16</a:t>
            </a:r>
            <a:endParaRPr sz="2953" dirty="0"/>
          </a:p>
        </p:txBody>
      </p:sp>
      <p:sp>
        <p:nvSpPr>
          <p:cNvPr id="50" name="Shape 2367"/>
          <p:cNvSpPr/>
          <p:nvPr/>
        </p:nvSpPr>
        <p:spPr>
          <a:xfrm>
            <a:off x="4189601" y="37460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9</a:t>
            </a:r>
            <a:endParaRPr sz="2953" dirty="0"/>
          </a:p>
        </p:txBody>
      </p:sp>
      <p:sp>
        <p:nvSpPr>
          <p:cNvPr id="54" name="Shape 2367"/>
          <p:cNvSpPr/>
          <p:nvPr/>
        </p:nvSpPr>
        <p:spPr>
          <a:xfrm>
            <a:off x="3437636" y="2751248"/>
            <a:ext cx="1869878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Initial State</a:t>
            </a:r>
            <a:endParaRPr sz="295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50120"/>
              </p:ext>
            </p:extLst>
          </p:nvPr>
        </p:nvGraphicFramePr>
        <p:xfrm>
          <a:off x="303000" y="3297505"/>
          <a:ext cx="21653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1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17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0,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915590"/>
              </p:ext>
            </p:extLst>
          </p:nvPr>
        </p:nvGraphicFramePr>
        <p:xfrm>
          <a:off x="6050083" y="3277816"/>
          <a:ext cx="2636716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91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91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91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91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9, A</a:t>
                      </a: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C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 D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52154"/>
              </p:ext>
            </p:extLst>
          </p:nvPr>
        </p:nvGraphicFramePr>
        <p:xfrm>
          <a:off x="303000" y="5813015"/>
          <a:ext cx="2587096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67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67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67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67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2,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7,D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87494"/>
              </p:ext>
            </p:extLst>
          </p:nvPr>
        </p:nvGraphicFramePr>
        <p:xfrm>
          <a:off x="6521448" y="5813015"/>
          <a:ext cx="2165352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1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1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17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7,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</a:t>
                      </a:r>
                      <a:r>
                        <a:rPr lang="en-US" baseline="0" dirty="0"/>
                        <a:t>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</a:t>
                      </a:r>
                      <a:r>
                        <a:rPr lang="en-US" baseline="0" dirty="0"/>
                        <a:t> 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8" name="Shape 2361"/>
          <p:cNvSpPr/>
          <p:nvPr/>
        </p:nvSpPr>
        <p:spPr>
          <a:xfrm flipV="1">
            <a:off x="3158333" y="4551848"/>
            <a:ext cx="2605257" cy="65890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9" name="Shape 2367"/>
          <p:cNvSpPr/>
          <p:nvPr/>
        </p:nvSpPr>
        <p:spPr>
          <a:xfrm>
            <a:off x="4878224" y="4694422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</a:t>
            </a:r>
            <a:endParaRPr sz="2953" dirty="0"/>
          </a:p>
        </p:txBody>
      </p:sp>
    </p:spTree>
    <p:extLst>
      <p:ext uri="{BB962C8B-B14F-4D97-AF65-F5344CB8AC3E}">
        <p14:creationId xmlns:p14="http://schemas.microsoft.com/office/powerpoint/2010/main" val="1074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Components of Distance-Vector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Protocol</a:t>
            </a:r>
          </a:p>
          <a:p>
            <a:pPr lvl="1" indent="-342900">
              <a:buFontTx/>
              <a:buChar char="-"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Each router floods its vector to neighbors when helpful</a:t>
            </a:r>
          </a:p>
          <a:p>
            <a:pPr lvl="1" indent="-342900">
              <a:buFontTx/>
              <a:buChar char="-"/>
            </a:pP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pPr marL="457200" indent="-457200">
              <a:buAutoNum type="arabicPeriod" startAt="2"/>
            </a:pP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Algorithm</a:t>
            </a:r>
          </a:p>
          <a:p>
            <a:pPr marL="400050" lvl="1" indent="0"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-   Upon receiving a vector from a neighbor, each router               	    	    uses Bellman-Ford to update its own vector</a:t>
            </a:r>
          </a:p>
          <a:p>
            <a:pPr lvl="1"/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59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Each router advertises </a:t>
            </a:r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its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vector to </a:t>
            </a:r>
            <a:r>
              <a:rPr lang="en-US" b="1" dirty="0" smtClean="0">
                <a:latin typeface="Avenir Book" charset="0"/>
                <a:ea typeface="Avenir Book" charset="0"/>
                <a:cs typeface="Avenir Book" charset="0"/>
              </a:rPr>
              <a:t>all of its neighbors</a:t>
            </a: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pPr marL="0" indent="0">
              <a:buNone/>
            </a:pP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Whenever </a:t>
            </a:r>
            <a:r>
              <a:rPr lang="en-US" i="1" dirty="0">
                <a:latin typeface="Avenir Book" charset="0"/>
                <a:ea typeface="Avenir Book" charset="0"/>
                <a:cs typeface="Avenir Book" charset="0"/>
              </a:rPr>
              <a:t>any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distance to a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destination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changes in its vector</a:t>
            </a:r>
          </a:p>
          <a:p>
            <a:pPr marL="0" indent="0"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	- Including when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it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builds its initial vector</a:t>
            </a:r>
          </a:p>
          <a:p>
            <a:pPr marL="0" indent="0"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2. Periodically</a:t>
            </a:r>
          </a:p>
          <a:p>
            <a:pPr marL="0" indent="0"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	- Helps with consistency among neighbors</a:t>
            </a:r>
          </a:p>
          <a:p>
            <a:pPr marL="0" indent="0"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 		</a:t>
            </a:r>
          </a:p>
          <a:p>
            <a:pPr marL="0" indent="0"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1290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Since each router just built its initial vector, each of them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advertises its vector by flooding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lvl="1"/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Only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A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is shown here, but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B,C,D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do the same</a:t>
            </a: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pPr marL="457200" lvl="1" indent="0">
              <a:buNone/>
            </a:pP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39" name="Shape 2360"/>
          <p:cNvSpPr/>
          <p:nvPr/>
        </p:nvSpPr>
        <p:spPr>
          <a:xfrm flipH="1">
            <a:off x="2890097" y="4435574"/>
            <a:ext cx="0" cy="49648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1" name="Shape 2361"/>
          <p:cNvSpPr/>
          <p:nvPr/>
        </p:nvSpPr>
        <p:spPr>
          <a:xfrm>
            <a:off x="3142052" y="5210550"/>
            <a:ext cx="2621538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2" name="Shape 2362"/>
          <p:cNvSpPr/>
          <p:nvPr/>
        </p:nvSpPr>
        <p:spPr>
          <a:xfrm>
            <a:off x="6050085" y="4433743"/>
            <a:ext cx="0" cy="5328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3" name="Shape 2364"/>
          <p:cNvSpPr/>
          <p:nvPr/>
        </p:nvSpPr>
        <p:spPr>
          <a:xfrm>
            <a:off x="2622552" y="494508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44" name="Shape 2365"/>
          <p:cNvSpPr/>
          <p:nvPr/>
        </p:nvSpPr>
        <p:spPr>
          <a:xfrm>
            <a:off x="5763590" y="496655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45" name="Shape 2366"/>
          <p:cNvSpPr/>
          <p:nvPr/>
        </p:nvSpPr>
        <p:spPr>
          <a:xfrm>
            <a:off x="2622552" y="385262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46" name="Shape 2367"/>
          <p:cNvSpPr/>
          <p:nvPr/>
        </p:nvSpPr>
        <p:spPr>
          <a:xfrm>
            <a:off x="4189601" y="5187510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47" name="Shape 2368"/>
          <p:cNvSpPr/>
          <p:nvPr/>
        </p:nvSpPr>
        <p:spPr>
          <a:xfrm>
            <a:off x="2334406" y="441852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2</a:t>
            </a:r>
          </a:p>
        </p:txBody>
      </p:sp>
      <p:sp>
        <p:nvSpPr>
          <p:cNvPr id="51" name="Shape 2366"/>
          <p:cNvSpPr/>
          <p:nvPr/>
        </p:nvSpPr>
        <p:spPr>
          <a:xfrm>
            <a:off x="5763590" y="3899793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52" name="Shape 2361"/>
          <p:cNvSpPr/>
          <p:nvPr/>
        </p:nvSpPr>
        <p:spPr>
          <a:xfrm flipV="1">
            <a:off x="3158333" y="4155248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3" name="Shape 2367"/>
          <p:cNvSpPr/>
          <p:nvPr/>
        </p:nvSpPr>
        <p:spPr>
          <a:xfrm>
            <a:off x="6299371" y="4435574"/>
            <a:ext cx="453602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16</a:t>
            </a:r>
            <a:endParaRPr sz="2953" dirty="0"/>
          </a:p>
        </p:txBody>
      </p:sp>
      <p:sp>
        <p:nvSpPr>
          <p:cNvPr id="58" name="Shape 2367"/>
          <p:cNvSpPr/>
          <p:nvPr/>
        </p:nvSpPr>
        <p:spPr>
          <a:xfrm>
            <a:off x="4189601" y="35018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9</a:t>
            </a:r>
            <a:endParaRPr sz="2953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875620"/>
              </p:ext>
            </p:extLst>
          </p:nvPr>
        </p:nvGraphicFramePr>
        <p:xfrm>
          <a:off x="303000" y="3053305"/>
          <a:ext cx="21653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1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17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0,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57967"/>
              </p:ext>
            </p:extLst>
          </p:nvPr>
        </p:nvGraphicFramePr>
        <p:xfrm>
          <a:off x="6521448" y="5568815"/>
          <a:ext cx="2165352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1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1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17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7,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</a:t>
                      </a:r>
                      <a:r>
                        <a:rPr lang="en-US" baseline="0" dirty="0"/>
                        <a:t>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</a:t>
                      </a:r>
                      <a:r>
                        <a:rPr lang="en-US" baseline="0" dirty="0"/>
                        <a:t> 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2468352" y="3160889"/>
            <a:ext cx="3425488" cy="691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43" idx="1"/>
          </p:cNvCxnSpPr>
          <p:nvPr/>
        </p:nvCxnSpPr>
        <p:spPr>
          <a:xfrm>
            <a:off x="1497882" y="3784825"/>
            <a:ext cx="1124670" cy="1428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Shape 2361"/>
          <p:cNvSpPr/>
          <p:nvPr/>
        </p:nvSpPr>
        <p:spPr>
          <a:xfrm flipV="1">
            <a:off x="3158333" y="4388402"/>
            <a:ext cx="2605257" cy="65890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8" name="Shape 2367"/>
          <p:cNvSpPr/>
          <p:nvPr/>
        </p:nvSpPr>
        <p:spPr>
          <a:xfrm>
            <a:off x="4991112" y="452075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</a:t>
            </a:r>
            <a:endParaRPr sz="2953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55667"/>
              </p:ext>
            </p:extLst>
          </p:nvPr>
        </p:nvGraphicFramePr>
        <p:xfrm>
          <a:off x="204334" y="5714065"/>
          <a:ext cx="2587096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67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67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67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67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2,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7,D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42476"/>
              </p:ext>
            </p:extLst>
          </p:nvPr>
        </p:nvGraphicFramePr>
        <p:xfrm>
          <a:off x="6299371" y="2847327"/>
          <a:ext cx="2636716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91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91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91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91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9, A</a:t>
                      </a: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C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 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3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0467" cy="50602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Upon receiving a vector from its neighbor, a </a:t>
            </a:r>
            <a:r>
              <a:rPr lang="en-US" dirty="0" smtClean="0">
                <a:latin typeface="Avenir Book" charset="0"/>
                <a:ea typeface="Avenir Book" charset="0"/>
                <a:cs typeface="Avenir Book" charset="0"/>
              </a:rPr>
              <a:t>router:</a:t>
            </a:r>
            <a:endParaRPr lang="en-US" dirty="0">
              <a:latin typeface="Avenir Book" charset="0"/>
              <a:ea typeface="Avenir Book" charset="0"/>
              <a:cs typeface="Avenir Book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>
                <a:latin typeface="Avenir Book" charset="0"/>
                <a:ea typeface="Avenir Book" charset="0"/>
                <a:cs typeface="Avenir Book" charset="0"/>
              </a:rPr>
              <a:t>Learns about new destinations</a:t>
            </a:r>
          </a:p>
          <a:p>
            <a:pPr marL="914400" lvl="1" indent="-457200">
              <a:buFont typeface="+mj-lt"/>
              <a:buAutoNum type="arabicPeriod"/>
            </a:pPr>
            <a:endParaRPr lang="en-US" sz="2500" dirty="0">
              <a:latin typeface="Avenir Book" charset="0"/>
              <a:ea typeface="Avenir Book" charset="0"/>
              <a:cs typeface="Avenir Book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>
                <a:latin typeface="Avenir Book" charset="0"/>
                <a:ea typeface="Avenir Book" charset="0"/>
                <a:cs typeface="Avenir Book" charset="0"/>
              </a:rPr>
              <a:t>Uses Bellman-Ford to update its vector</a:t>
            </a:r>
          </a:p>
          <a:p>
            <a:pPr marL="914400" lvl="1" indent="-457200">
              <a:buFont typeface="+mj-lt"/>
              <a:buAutoNum type="arabicPeriod"/>
            </a:pPr>
            <a:endParaRPr lang="en-US" sz="2500" dirty="0"/>
          </a:p>
          <a:p>
            <a:pPr marL="857250" lvl="2" indent="0">
              <a:buNone/>
            </a:pPr>
            <a:r>
              <a:rPr lang="en-US" sz="2500" dirty="0"/>
              <a:t>		</a:t>
            </a:r>
            <a:r>
              <a:rPr lang="en-US" sz="2500" dirty="0">
                <a:latin typeface="Consolas"/>
                <a:cs typeface="Consolas"/>
              </a:rPr>
              <a:t>for d in destinations:</a:t>
            </a: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		</a:t>
            </a:r>
            <a:r>
              <a:rPr lang="en-US" sz="2500" dirty="0" err="1">
                <a:latin typeface="Consolas"/>
                <a:cs typeface="Consolas"/>
              </a:rPr>
              <a:t>minCost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nextHop</a:t>
            </a:r>
            <a:r>
              <a:rPr lang="en-US" sz="2500" dirty="0">
                <a:latin typeface="Consolas"/>
                <a:cs typeface="Consolas"/>
              </a:rPr>
              <a:t> = ∞, None</a:t>
            </a: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		for n in neighbors:</a:t>
            </a: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			c = cost of link to n</a:t>
            </a: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			a = advertised distance from n to d</a:t>
            </a: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			if a + c &lt; </a:t>
            </a:r>
            <a:r>
              <a:rPr lang="en-US" sz="2500" dirty="0" err="1">
                <a:latin typeface="Consolas"/>
                <a:cs typeface="Consolas"/>
              </a:rPr>
              <a:t>minCost</a:t>
            </a:r>
            <a:r>
              <a:rPr lang="en-US" sz="2500" dirty="0">
                <a:latin typeface="Consolas"/>
                <a:cs typeface="Consolas"/>
              </a:rPr>
              <a:t>:</a:t>
            </a: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				</a:t>
            </a:r>
            <a:r>
              <a:rPr lang="en-US" sz="2500" dirty="0" err="1">
                <a:latin typeface="Consolas"/>
                <a:cs typeface="Consolas"/>
              </a:rPr>
              <a:t>minCost</a:t>
            </a:r>
            <a:r>
              <a:rPr lang="en-US" sz="2500" dirty="0">
                <a:latin typeface="Consolas"/>
                <a:cs typeface="Consolas"/>
              </a:rPr>
              <a:t> = a + c</a:t>
            </a: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				</a:t>
            </a:r>
            <a:r>
              <a:rPr lang="en-US" sz="2500" dirty="0" err="1">
                <a:latin typeface="Consolas"/>
                <a:cs typeface="Consolas"/>
              </a:rPr>
              <a:t>nextHop</a:t>
            </a:r>
            <a:r>
              <a:rPr lang="en-US" sz="2500" dirty="0">
                <a:latin typeface="Consolas"/>
                <a:cs typeface="Consolas"/>
              </a:rPr>
              <a:t> = n</a:t>
            </a: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</a:p>
          <a:p>
            <a:pPr marL="857250" lvl="2" indent="0">
              <a:buNone/>
            </a:pPr>
            <a:r>
              <a:rPr lang="en-US" sz="2500" dirty="0">
                <a:latin typeface="Consolas"/>
                <a:cs typeface="Consolas"/>
              </a:rPr>
              <a:t>			vector[d] = (</a:t>
            </a:r>
            <a:r>
              <a:rPr lang="en-US" sz="2500" dirty="0" err="1">
                <a:latin typeface="Consolas"/>
                <a:cs typeface="Consolas"/>
              </a:rPr>
              <a:t>minCost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nextHop</a:t>
            </a:r>
            <a:r>
              <a:rPr lang="en-US" sz="2500" dirty="0">
                <a:latin typeface="Consolas"/>
                <a:cs typeface="Consolas"/>
              </a:rPr>
              <a:t>)</a:t>
            </a:r>
            <a:r>
              <a:rPr lang="en-US" sz="2500" dirty="0">
                <a:latin typeface="Avenir Medium"/>
                <a:cs typeface="Avenir Medium"/>
              </a:rPr>
              <a:t>			</a:t>
            </a:r>
          </a:p>
          <a:p>
            <a:pPr marL="857250" lvl="2" indent="0">
              <a:buNone/>
            </a:pPr>
            <a:r>
              <a:rPr lang="en-US" sz="2500" dirty="0"/>
              <a:t>	</a:t>
            </a:r>
          </a:p>
          <a:p>
            <a:pPr marL="457200" lvl="1" indent="0">
              <a:buNone/>
            </a:pPr>
            <a:r>
              <a:rPr lang="en-US" sz="2500" b="1" dirty="0">
                <a:latin typeface="Avenir Book" charset="0"/>
                <a:ea typeface="Avenir Book" charset="0"/>
                <a:cs typeface="Avenir Book" charset="0"/>
              </a:rPr>
              <a:t>Flood vector if any entry changed</a:t>
            </a:r>
            <a:r>
              <a:rPr lang="en-US" sz="2500" b="1" dirty="0" smtClean="0">
                <a:latin typeface="Avenir Book" charset="0"/>
                <a:ea typeface="Avenir Book" charset="0"/>
                <a:cs typeface="Avenir Book" charset="0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3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Continuing the example from earlier</a:t>
            </a:r>
          </a:p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Let’s consider just router </a:t>
            </a:r>
            <a:r>
              <a:rPr lang="en-US" b="1" dirty="0">
                <a:latin typeface="Avenir Book" charset="0"/>
                <a:ea typeface="Avenir Book" charset="0"/>
                <a:cs typeface="Avenir Book" charset="0"/>
              </a:rPr>
              <a:t>A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for now</a:t>
            </a:r>
          </a:p>
          <a:p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All routers initially flood their vectors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9" name="Shape 2360"/>
          <p:cNvSpPr/>
          <p:nvPr/>
        </p:nvSpPr>
        <p:spPr>
          <a:xfrm flipH="1">
            <a:off x="2890097" y="4435574"/>
            <a:ext cx="0" cy="49648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1" name="Shape 2361"/>
          <p:cNvSpPr/>
          <p:nvPr/>
        </p:nvSpPr>
        <p:spPr>
          <a:xfrm>
            <a:off x="3142052" y="5210550"/>
            <a:ext cx="2621538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2" name="Shape 2362"/>
          <p:cNvSpPr/>
          <p:nvPr/>
        </p:nvSpPr>
        <p:spPr>
          <a:xfrm>
            <a:off x="6050085" y="4433743"/>
            <a:ext cx="0" cy="5328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3" name="Shape 2364"/>
          <p:cNvSpPr/>
          <p:nvPr/>
        </p:nvSpPr>
        <p:spPr>
          <a:xfrm>
            <a:off x="2622552" y="4945080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B</a:t>
            </a:r>
            <a:endParaRPr sz="2953" dirty="0"/>
          </a:p>
        </p:txBody>
      </p:sp>
      <p:sp>
        <p:nvSpPr>
          <p:cNvPr id="44" name="Shape 2365"/>
          <p:cNvSpPr/>
          <p:nvPr/>
        </p:nvSpPr>
        <p:spPr>
          <a:xfrm>
            <a:off x="5763590" y="496655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B3D5B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D</a:t>
            </a:r>
            <a:endParaRPr sz="2953" dirty="0"/>
          </a:p>
        </p:txBody>
      </p:sp>
      <p:sp>
        <p:nvSpPr>
          <p:cNvPr id="45" name="Shape 2366"/>
          <p:cNvSpPr/>
          <p:nvPr/>
        </p:nvSpPr>
        <p:spPr>
          <a:xfrm>
            <a:off x="2622552" y="385262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A</a:t>
            </a:r>
            <a:endParaRPr sz="2953" dirty="0"/>
          </a:p>
        </p:txBody>
      </p:sp>
      <p:sp>
        <p:nvSpPr>
          <p:cNvPr id="46" name="Shape 2367"/>
          <p:cNvSpPr/>
          <p:nvPr/>
        </p:nvSpPr>
        <p:spPr>
          <a:xfrm>
            <a:off x="4189601" y="5187510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47" name="Shape 2368"/>
          <p:cNvSpPr/>
          <p:nvPr/>
        </p:nvSpPr>
        <p:spPr>
          <a:xfrm>
            <a:off x="2334406" y="441852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2</a:t>
            </a:r>
          </a:p>
        </p:txBody>
      </p:sp>
      <p:sp>
        <p:nvSpPr>
          <p:cNvPr id="51" name="Shape 2366"/>
          <p:cNvSpPr/>
          <p:nvPr/>
        </p:nvSpPr>
        <p:spPr>
          <a:xfrm>
            <a:off x="5763590" y="3899793"/>
            <a:ext cx="535781" cy="535781"/>
          </a:xfrm>
          <a:prstGeom prst="roundRect">
            <a:avLst>
              <a:gd name="adj" fmla="val 25000"/>
            </a:avLst>
          </a:prstGeom>
          <a:solidFill>
            <a:schemeClr val="tx2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953" dirty="0">
                <a:solidFill>
                  <a:srgbClr val="000000"/>
                </a:solidFill>
              </a:rPr>
              <a:t>C</a:t>
            </a:r>
            <a:endParaRPr sz="2953" dirty="0">
              <a:solidFill>
                <a:srgbClr val="FF0000"/>
              </a:solidFill>
            </a:endParaRPr>
          </a:p>
        </p:txBody>
      </p:sp>
      <p:sp>
        <p:nvSpPr>
          <p:cNvPr id="52" name="Shape 2361"/>
          <p:cNvSpPr/>
          <p:nvPr/>
        </p:nvSpPr>
        <p:spPr>
          <a:xfrm flipV="1">
            <a:off x="3158333" y="4155248"/>
            <a:ext cx="2605257" cy="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3" name="Shape 2367"/>
          <p:cNvSpPr/>
          <p:nvPr/>
        </p:nvSpPr>
        <p:spPr>
          <a:xfrm>
            <a:off x="6299371" y="4435574"/>
            <a:ext cx="453602" cy="52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16</a:t>
            </a:r>
            <a:endParaRPr sz="2953" dirty="0"/>
          </a:p>
        </p:txBody>
      </p:sp>
      <p:sp>
        <p:nvSpPr>
          <p:cNvPr id="58" name="Shape 2367"/>
          <p:cNvSpPr/>
          <p:nvPr/>
        </p:nvSpPr>
        <p:spPr>
          <a:xfrm>
            <a:off x="4189601" y="35018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9</a:t>
            </a:r>
            <a:endParaRPr sz="2953" dirty="0"/>
          </a:p>
        </p:txBody>
      </p:sp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78336"/>
              </p:ext>
            </p:extLst>
          </p:nvPr>
        </p:nvGraphicFramePr>
        <p:xfrm>
          <a:off x="303000" y="3053305"/>
          <a:ext cx="21653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1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17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0,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974410"/>
              </p:ext>
            </p:extLst>
          </p:nvPr>
        </p:nvGraphicFramePr>
        <p:xfrm>
          <a:off x="6521448" y="5568815"/>
          <a:ext cx="2165352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217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1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17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7,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</a:t>
                      </a:r>
                      <a:r>
                        <a:rPr lang="en-US" baseline="0" dirty="0"/>
                        <a:t>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</a:t>
                      </a:r>
                      <a:r>
                        <a:rPr lang="en-US" baseline="0" dirty="0"/>
                        <a:t> 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7" name="Shape 2361"/>
          <p:cNvSpPr/>
          <p:nvPr/>
        </p:nvSpPr>
        <p:spPr>
          <a:xfrm flipV="1">
            <a:off x="3158333" y="4388402"/>
            <a:ext cx="2605257" cy="65890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78" name="Shape 2367"/>
          <p:cNvSpPr/>
          <p:nvPr/>
        </p:nvSpPr>
        <p:spPr>
          <a:xfrm>
            <a:off x="4991112" y="452075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953" dirty="0"/>
              <a:t>1</a:t>
            </a:r>
            <a:endParaRPr sz="2953" dirty="0"/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95522"/>
              </p:ext>
            </p:extLst>
          </p:nvPr>
        </p:nvGraphicFramePr>
        <p:xfrm>
          <a:off x="204334" y="5714065"/>
          <a:ext cx="2587096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67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467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677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67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2,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7,D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068075"/>
              </p:ext>
            </p:extLst>
          </p:nvPr>
        </p:nvGraphicFramePr>
        <p:xfrm>
          <a:off x="6299371" y="3053305"/>
          <a:ext cx="2636716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591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91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91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91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8EB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dirty="0"/>
                        <a:t>9, A</a:t>
                      </a:r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 C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 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4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ropic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6C00"/>
      </a:accent1>
      <a:accent2>
        <a:srgbClr val="4DB6AC"/>
      </a:accent2>
      <a:accent3>
        <a:srgbClr val="B3A77D"/>
      </a:accent3>
      <a:accent4>
        <a:srgbClr val="A1E8D9"/>
      </a:accent4>
      <a:accent5>
        <a:srgbClr val="695D46"/>
      </a:accent5>
      <a:accent6>
        <a:srgbClr val="00966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5432</TotalTime>
  <Words>1051</Words>
  <Application>Microsoft Macintosh PowerPoint</Application>
  <PresentationFormat>On-screen Show (4:3)</PresentationFormat>
  <Paragraphs>464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Avenir Book</vt:lpstr>
      <vt:lpstr>Avenir Medium</vt:lpstr>
      <vt:lpstr>Calibri</vt:lpstr>
      <vt:lpstr>Consolas</vt:lpstr>
      <vt:lpstr>Helvetica</vt:lpstr>
      <vt:lpstr>ＭＳ Ｐゴシック</vt:lpstr>
      <vt:lpstr>Open Sans</vt:lpstr>
      <vt:lpstr>PT Sans Narrow</vt:lpstr>
      <vt:lpstr>Wingdings</vt:lpstr>
      <vt:lpstr>Arial</vt:lpstr>
      <vt:lpstr>Office Theme</vt:lpstr>
      <vt:lpstr>Distance-Vector Routing</vt:lpstr>
      <vt:lpstr>Agenda</vt:lpstr>
      <vt:lpstr>Distance-Vector Key Points</vt:lpstr>
      <vt:lpstr>Distance-Vector Routing </vt:lpstr>
      <vt:lpstr>Two Components of Distance-Vector</vt:lpstr>
      <vt:lpstr>Protocol</vt:lpstr>
      <vt:lpstr>Protocol Example</vt:lpstr>
      <vt:lpstr>Algorithm</vt:lpstr>
      <vt:lpstr>Distance-Vector Walkthrough</vt:lpstr>
      <vt:lpstr> Walkthrough</vt:lpstr>
      <vt:lpstr> Walkthrough</vt:lpstr>
      <vt:lpstr> Walkthrough</vt:lpstr>
      <vt:lpstr> Walkthrough</vt:lpstr>
      <vt:lpstr>Special Case 1: Poison Reverse</vt:lpstr>
      <vt:lpstr>Special Case 2: Split Horizon</vt:lpstr>
      <vt:lpstr>Special Case 3: Route Poisoning</vt:lpstr>
      <vt:lpstr>Combinations of Strategies</vt:lpstr>
      <vt:lpstr>Diagram for Q1</vt:lpstr>
      <vt:lpstr>LOST Session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creator>Ross Teixeira</dc:creator>
  <cp:lastModifiedBy>Ankit Mathur</cp:lastModifiedBy>
  <cp:revision>301</cp:revision>
  <dcterms:created xsi:type="dcterms:W3CDTF">2016-09-01T20:19:22Z</dcterms:created>
  <dcterms:modified xsi:type="dcterms:W3CDTF">2017-09-20T20:09:53Z</dcterms:modified>
</cp:coreProperties>
</file>