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5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4963872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984939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2137339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4807943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387906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3870454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6825153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2400"/>
              </a:spcBef>
              <a:buClr>
                <a:schemeClr val="accent2"/>
              </a:buClr>
              <a:buSzPts val="24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20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20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695D4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695D46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695D4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zY3Sxvj8kZ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5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Potpourri (IP stuff)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 168 – Fall 2017 – Section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3959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Reliable Transport over multiple packets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773256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Timeliness Goal (with correctness constraint in mind)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How do we have multiple packets in flight at the same time?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Windowing!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Animation: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https://www.youtube.com/watch?v=zY3Sxvj8kZA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Choosing Window Size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403080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Intuition: When I finish sending the last packet in my window, I should be getting back an ACK from the first packet in my window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How do determine the window size?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Hint: (RTT * Bandwidth) = ?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058" y="3599903"/>
            <a:ext cx="5882126" cy="229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Choosing Window Size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403080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Intuition: When I finish sending the last packet in my window, I should be getting back an ACK from the first packet in my window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How do determine the window size?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Hint: (RTT * Bandwidth) = 2 * (Bandwidth Delay Product)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058" y="3599903"/>
            <a:ext cx="5882126" cy="229664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940365" y="5903109"/>
            <a:ext cx="72632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* BDP = (Window size) * (Packet Size)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481754" y="2722417"/>
            <a:ext cx="24829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Packet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Packet Header Fields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964833" y="5060779"/>
            <a:ext cx="5772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(4b)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4 for IPv4 and 6 for IPv6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967277" y="5385146"/>
            <a:ext cx="7245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Length (4b)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typically set to 5 words (20 bytes)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 Options.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967277" y="6051115"/>
            <a:ext cx="7245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Datagram Length (16b)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number of bytes in the packet (maximum 2^16-1)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967277" y="5728809"/>
            <a:ext cx="7245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Service (8b)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allow packets to be treated differently</a:t>
            </a:r>
          </a:p>
        </p:txBody>
      </p:sp>
      <p:pic>
        <p:nvPicPr>
          <p:cNvPr descr="http://www.cs.bgu.ac.il/~spl121/wiki.files/fig04_13.gif" id="197" name="Shape 1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036" l="4675" r="0" t="0"/>
          <a:stretch/>
        </p:blipFill>
        <p:spPr>
          <a:xfrm>
            <a:off x="3084283" y="1184712"/>
            <a:ext cx="5227320" cy="379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3097683" y="1634936"/>
            <a:ext cx="169480" cy="22969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02920" y="2673700"/>
            <a:ext cx="2977603" cy="317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 Header (without Options)</a:t>
            </a:r>
          </a:p>
        </p:txBody>
      </p:sp>
      <p:sp>
        <p:nvSpPr>
          <p:cNvPr id="200" name="Shape 200"/>
          <p:cNvSpPr/>
          <p:nvPr/>
        </p:nvSpPr>
        <p:spPr>
          <a:xfrm>
            <a:off x="3297643" y="1634936"/>
            <a:ext cx="5044440" cy="437704"/>
          </a:xfrm>
          <a:prstGeom prst="frame">
            <a:avLst>
              <a:gd fmla="val 12500" name="adj1"/>
            </a:avLst>
          </a:prstGeom>
          <a:solidFill>
            <a:schemeClr val="accent1">
              <a:alpha val="81960"/>
            </a:scheme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Packet Header Fields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964832" y="5060779"/>
            <a:ext cx="72479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Identifier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used for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uniquely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identifying the group of fragments of a single IP datagram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964832" y="5713959"/>
            <a:ext cx="7921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 (3b)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(Reserved, must be 0)/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(Don’t Fragment)/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(More Fragments).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964832" y="6111614"/>
            <a:ext cx="72454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Fragmentation Offset (13b)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offset from original payload (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8-byte units)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fragment contains. Used for reassembling packets into datagram</a:t>
            </a:r>
          </a:p>
        </p:txBody>
      </p:sp>
      <p:pic>
        <p:nvPicPr>
          <p:cNvPr descr="http://www.cs.bgu.ac.il/~spl121/wiki.files/fig04_13.gif" id="210" name="Shape 2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036" l="4675" r="0" t="0"/>
          <a:stretch/>
        </p:blipFill>
        <p:spPr>
          <a:xfrm>
            <a:off x="3084283" y="1184712"/>
            <a:ext cx="5227320" cy="379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3097683" y="1634936"/>
            <a:ext cx="169480" cy="22969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502920" y="2673700"/>
            <a:ext cx="2977603" cy="317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 Header (without Options)</a:t>
            </a:r>
          </a:p>
        </p:txBody>
      </p:sp>
      <p:sp>
        <p:nvSpPr>
          <p:cNvPr id="213" name="Shape 213"/>
          <p:cNvSpPr/>
          <p:nvPr/>
        </p:nvSpPr>
        <p:spPr>
          <a:xfrm>
            <a:off x="3297643" y="2092136"/>
            <a:ext cx="5044440" cy="437704"/>
          </a:xfrm>
          <a:prstGeom prst="frame">
            <a:avLst>
              <a:gd fmla="val 12500" name="adj1"/>
            </a:avLst>
          </a:prstGeom>
          <a:solidFill>
            <a:schemeClr val="accent1">
              <a:alpha val="81960"/>
            </a:scheme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Packet Header Fields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964832" y="5060779"/>
            <a:ext cx="72479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Time-To-Live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used to avoid loops (decrement TTL of the packet by 1 at each hop, discard packet if TTL reaches 0)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964832" y="5713959"/>
            <a:ext cx="7921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Upper-Layer-Protocol (8b)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next higher level protocol to use (6 for TCP, 17 for UDP)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964832" y="6111614"/>
            <a:ext cx="8179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Checksum (16b)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checksum over entire header (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recomputed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hop)</a:t>
            </a:r>
          </a:p>
        </p:txBody>
      </p:sp>
      <p:pic>
        <p:nvPicPr>
          <p:cNvPr descr="http://www.cs.bgu.ac.il/~spl121/wiki.files/fig04_13.gif" id="223" name="Shape 2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036" l="4675" r="0" t="0"/>
          <a:stretch/>
        </p:blipFill>
        <p:spPr>
          <a:xfrm>
            <a:off x="3084283" y="1184712"/>
            <a:ext cx="5227320" cy="379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3097683" y="1634936"/>
            <a:ext cx="169480" cy="22969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502920" y="2673700"/>
            <a:ext cx="2977603" cy="317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 Header (without Options)</a:t>
            </a:r>
          </a:p>
        </p:txBody>
      </p:sp>
      <p:sp>
        <p:nvSpPr>
          <p:cNvPr id="226" name="Shape 226"/>
          <p:cNvSpPr/>
          <p:nvPr/>
        </p:nvSpPr>
        <p:spPr>
          <a:xfrm>
            <a:off x="3297643" y="2579816"/>
            <a:ext cx="5044440" cy="437704"/>
          </a:xfrm>
          <a:prstGeom prst="frame">
            <a:avLst>
              <a:gd fmla="val 12500" name="adj1"/>
            </a:avLst>
          </a:prstGeom>
          <a:solidFill>
            <a:schemeClr val="accent1">
              <a:alpha val="81960"/>
            </a:scheme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Packet Header Fields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964832" y="5330003"/>
            <a:ext cx="7247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IP Address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(32b)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IP address where the packet is sent from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964832" y="5713959"/>
            <a:ext cx="7921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IP Address (32b)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IP address where the packet is sent to</a:t>
            </a:r>
          </a:p>
        </p:txBody>
      </p:sp>
      <p:pic>
        <p:nvPicPr>
          <p:cNvPr descr="http://www.cs.bgu.ac.il/~spl121/wiki.files/fig04_13.gif" id="235" name="Shape 2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036" l="4675" r="0" t="0"/>
          <a:stretch/>
        </p:blipFill>
        <p:spPr>
          <a:xfrm>
            <a:off x="3084283" y="1184712"/>
            <a:ext cx="5227320" cy="379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097683" y="1634936"/>
            <a:ext cx="169480" cy="22969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502920" y="2673700"/>
            <a:ext cx="2977603" cy="317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 Header (without Options)</a:t>
            </a:r>
          </a:p>
        </p:txBody>
      </p:sp>
      <p:sp>
        <p:nvSpPr>
          <p:cNvPr id="238" name="Shape 238"/>
          <p:cNvSpPr/>
          <p:nvPr/>
        </p:nvSpPr>
        <p:spPr>
          <a:xfrm>
            <a:off x="3297643" y="3037016"/>
            <a:ext cx="5027360" cy="992858"/>
          </a:xfrm>
          <a:prstGeom prst="frame">
            <a:avLst>
              <a:gd fmla="val 12500" name="adj1"/>
            </a:avLst>
          </a:prstGeom>
          <a:solidFill>
            <a:schemeClr val="accent1">
              <a:alpha val="81960"/>
            </a:scheme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Packet Header Example</a:t>
            </a:r>
          </a:p>
        </p:txBody>
      </p:sp>
      <p:grpSp>
        <p:nvGrpSpPr>
          <p:cNvPr id="245" name="Shape 245"/>
          <p:cNvGrpSpPr/>
          <p:nvPr/>
        </p:nvGrpSpPr>
        <p:grpSpPr>
          <a:xfrm>
            <a:off x="1710531" y="1937560"/>
            <a:ext cx="6062719" cy="3311525"/>
            <a:chOff x="3158490" y="2703514"/>
            <a:chExt cx="6062719" cy="3311525"/>
          </a:xfrm>
        </p:grpSpPr>
        <p:sp>
          <p:nvSpPr>
            <p:cNvPr id="246" name="Shape 246"/>
            <p:cNvSpPr/>
            <p:nvPr/>
          </p:nvSpPr>
          <p:spPr>
            <a:xfrm>
              <a:off x="3158490" y="2703514"/>
              <a:ext cx="6007100" cy="33115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7" name="Shape 247"/>
            <p:cNvCxnSpPr/>
            <p:nvPr/>
          </p:nvCxnSpPr>
          <p:spPr>
            <a:xfrm flipH="1" rot="10800000">
              <a:off x="3217228" y="3432176"/>
              <a:ext cx="5949950" cy="158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Shape 248"/>
            <p:cNvCxnSpPr/>
            <p:nvPr/>
          </p:nvCxnSpPr>
          <p:spPr>
            <a:xfrm>
              <a:off x="3229928" y="4133850"/>
              <a:ext cx="5954712" cy="15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Shape 249"/>
            <p:cNvCxnSpPr/>
            <p:nvPr/>
          </p:nvCxnSpPr>
          <p:spPr>
            <a:xfrm>
              <a:off x="3229928" y="4781550"/>
              <a:ext cx="5956300" cy="15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Shape 250"/>
            <p:cNvCxnSpPr/>
            <p:nvPr/>
          </p:nvCxnSpPr>
          <p:spPr>
            <a:xfrm>
              <a:off x="6123940" y="2728914"/>
              <a:ext cx="1588" cy="2027237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Shape 251"/>
            <p:cNvCxnSpPr/>
            <p:nvPr/>
          </p:nvCxnSpPr>
          <p:spPr>
            <a:xfrm>
              <a:off x="4650740" y="2763838"/>
              <a:ext cx="1588" cy="65881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Shape 252"/>
            <p:cNvCxnSpPr/>
            <p:nvPr/>
          </p:nvCxnSpPr>
          <p:spPr>
            <a:xfrm>
              <a:off x="3926840" y="2763838"/>
              <a:ext cx="1588" cy="65881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" name="Shape 253"/>
            <p:cNvSpPr/>
            <p:nvPr/>
          </p:nvSpPr>
          <p:spPr>
            <a:xfrm>
              <a:off x="3186248" y="2813051"/>
              <a:ext cx="727123" cy="520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Version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3930456" y="2735264"/>
              <a:ext cx="729368" cy="736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Header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Length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769983" y="2819401"/>
              <a:ext cx="1282340" cy="520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Type of Service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6644641" y="2895601"/>
              <a:ext cx="212532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Datagram Length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1220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3749040" y="3657601"/>
              <a:ext cx="1570687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Identifier: 56273</a:t>
              </a:r>
            </a:p>
          </p:txBody>
        </p:sp>
        <p:cxnSp>
          <p:nvCxnSpPr>
            <p:cNvPr id="258" name="Shape 258"/>
            <p:cNvCxnSpPr/>
            <p:nvPr/>
          </p:nvCxnSpPr>
          <p:spPr>
            <a:xfrm>
              <a:off x="6784340" y="3462338"/>
              <a:ext cx="1588" cy="65881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Shape 259"/>
            <p:cNvSpPr/>
            <p:nvPr/>
          </p:nvSpPr>
          <p:spPr>
            <a:xfrm>
              <a:off x="6160751" y="3522664"/>
              <a:ext cx="594716" cy="520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Flags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0/0/1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6753225" y="3654426"/>
              <a:ext cx="246798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Fragmentataion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Offset: 185</a:t>
              </a:r>
            </a:p>
          </p:txBody>
        </p:sp>
        <p:cxnSp>
          <p:nvCxnSpPr>
            <p:cNvPr id="261" name="Shape 261"/>
            <p:cNvCxnSpPr/>
            <p:nvPr/>
          </p:nvCxnSpPr>
          <p:spPr>
            <a:xfrm>
              <a:off x="4714240" y="4160838"/>
              <a:ext cx="1588" cy="60166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2" name="Shape 262"/>
            <p:cNvSpPr/>
            <p:nvPr/>
          </p:nvSpPr>
          <p:spPr>
            <a:xfrm>
              <a:off x="3408594" y="4195764"/>
              <a:ext cx="1107933" cy="520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Time-To-Live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127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4739641" y="4191000"/>
              <a:ext cx="1266825" cy="577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Protocol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6644641" y="4282441"/>
              <a:ext cx="2053192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Header Checksum: xxx</a:t>
              </a:r>
            </a:p>
          </p:txBody>
        </p:sp>
        <p:cxnSp>
          <p:nvCxnSpPr>
            <p:cNvPr id="265" name="Shape 265"/>
            <p:cNvCxnSpPr/>
            <p:nvPr/>
          </p:nvCxnSpPr>
          <p:spPr>
            <a:xfrm>
              <a:off x="3217228" y="5429250"/>
              <a:ext cx="5967412" cy="15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Shape 266"/>
            <p:cNvSpPr/>
            <p:nvPr/>
          </p:nvSpPr>
          <p:spPr>
            <a:xfrm>
              <a:off x="4893629" y="4953001"/>
              <a:ext cx="233961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Source IP Address: 1.2.3.4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4723766" y="5578476"/>
              <a:ext cx="2727927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Destination IP Address: 3.4.5.6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Header Design Remarks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19909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Header corrupted: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Show the header is corrupted or not: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Recomputed at each hop because of changed TTL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6240004" y="3857324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6240004" y="3492199"/>
            <a:ext cx="1703388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55291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Poison Reverse and Split Horizons FAQs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Reliable Transport (short and sweet)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Goals of reliable transport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Windowing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IP Packet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Header Fields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Fragmentation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6243711" y="3111199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410399" y="3095324"/>
            <a:ext cx="1206529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502474" y="3476324"/>
            <a:ext cx="1110797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508824" y="3857324"/>
            <a:ext cx="1069696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Datalink</a:t>
            </a:r>
          </a:p>
        </p:txBody>
      </p:sp>
      <p:sp>
        <p:nvSpPr>
          <p:cNvPr id="109" name="Shape 109"/>
          <p:cNvSpPr/>
          <p:nvPr/>
        </p:nvSpPr>
        <p:spPr>
          <a:xfrm>
            <a:off x="6243711" y="4253026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488186" y="4238324"/>
            <a:ext cx="1034815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</a:p>
        </p:txBody>
      </p:sp>
      <p:sp>
        <p:nvSpPr>
          <p:cNvPr id="111" name="Shape 111"/>
          <p:cNvSpPr/>
          <p:nvPr/>
        </p:nvSpPr>
        <p:spPr>
          <a:xfrm>
            <a:off x="6243711" y="2730199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6319911" y="2730199"/>
            <a:ext cx="1397735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Header Design Remarks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19909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Potential loops: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Use one field to track how long the packet has traveled: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TTL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Decrement TTL by 1 at each hop; discard packet if TTL reaches 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Header Design Remarks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19909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Packet too large: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Use fragmentation and reassemble packets at the end host: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Total Length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Identification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Flags (MF)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Fragment Offset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Check Total Length to see if the router can process the packet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 not, fragment the packet into small packets with same ID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Set MF to 1 for all sub packets except the last one with MF 0.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Assign Fragment Offset to all sub packets</a:t>
            </a:r>
          </a:p>
          <a:p>
            <a:pPr indent="0" lvl="1" marL="4572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Fragmentation Design Remark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597877" y="3610294"/>
            <a:ext cx="8229600" cy="984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Why reassemble the packets at end host, but not at each router?</a:t>
            </a:r>
          </a:p>
          <a:p>
            <a:pPr indent="0" lvl="1" marL="4572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97877" y="4595033"/>
            <a:ext cx="8229600" cy="159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Classic case of E2E Principle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Impose burden on network (complicated reassembly algorithms)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Fragments might take different paths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Packets might get fragmented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recursively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97877" y="1395825"/>
            <a:ext cx="8229600" cy="691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Why bother fragmenting the packet?</a:t>
            </a:r>
          </a:p>
          <a:p>
            <a:pPr indent="0" lvl="1" marL="4572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597877" y="2017446"/>
            <a:ext cx="8229600" cy="12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Links have their own capacity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Maximum Transmission Unit (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MTU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): largest number of bits it can carry as one unit (in one packet)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Fragmentation Example</a:t>
            </a:r>
          </a:p>
        </p:txBody>
      </p:sp>
      <p:grpSp>
        <p:nvGrpSpPr>
          <p:cNvPr id="300" name="Shape 300"/>
          <p:cNvGrpSpPr/>
          <p:nvPr/>
        </p:nvGrpSpPr>
        <p:grpSpPr>
          <a:xfrm>
            <a:off x="1986949" y="1644579"/>
            <a:ext cx="4329445" cy="675141"/>
            <a:chOff x="1986949" y="1644579"/>
            <a:chExt cx="4610798" cy="675141"/>
          </a:xfrm>
        </p:grpSpPr>
        <p:sp>
          <p:nvSpPr>
            <p:cNvPr id="301" name="Shape 301"/>
            <p:cNvSpPr/>
            <p:nvPr/>
          </p:nvSpPr>
          <p:spPr>
            <a:xfrm>
              <a:off x="1986949" y="1644580"/>
              <a:ext cx="348343" cy="6751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64321" y="1644579"/>
              <a:ext cx="4233426" cy="6751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n-US" sz="3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580 bytes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787791" y="3054464"/>
            <a:ext cx="3559126" cy="675141"/>
            <a:chOff x="787791" y="3054464"/>
            <a:chExt cx="3559126" cy="675141"/>
          </a:xfrm>
        </p:grpSpPr>
        <p:sp>
          <p:nvSpPr>
            <p:cNvPr id="304" name="Shape 304"/>
            <p:cNvSpPr/>
            <p:nvPr/>
          </p:nvSpPr>
          <p:spPr>
            <a:xfrm>
              <a:off x="787791" y="3054465"/>
              <a:ext cx="348343" cy="6751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1165163" y="3054464"/>
              <a:ext cx="3181754" cy="6751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n-US" sz="3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480 bytes</a:t>
              </a:r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5341254" y="3054464"/>
            <a:ext cx="2365830" cy="675141"/>
            <a:chOff x="5341254" y="3054464"/>
            <a:chExt cx="2365830" cy="675141"/>
          </a:xfrm>
        </p:grpSpPr>
        <p:sp>
          <p:nvSpPr>
            <p:cNvPr id="307" name="Shape 307"/>
            <p:cNvSpPr/>
            <p:nvPr/>
          </p:nvSpPr>
          <p:spPr>
            <a:xfrm>
              <a:off x="5341254" y="3054465"/>
              <a:ext cx="348343" cy="6751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718626" y="3054464"/>
              <a:ext cx="1988458" cy="6751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n-US" sz="3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100 bytes</a:t>
              </a:r>
            </a:p>
          </p:txBody>
        </p:sp>
      </p:grpSp>
      <p:sp>
        <p:nvSpPr>
          <p:cNvPr id="309" name="Shape 309"/>
          <p:cNvSpPr/>
          <p:nvPr/>
        </p:nvSpPr>
        <p:spPr>
          <a:xfrm>
            <a:off x="-133922" y="3981436"/>
            <a:ext cx="482962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length = 500 bytes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 =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001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= 0</a:t>
            </a:r>
          </a:p>
        </p:txBody>
      </p:sp>
      <p:sp>
        <p:nvSpPr>
          <p:cNvPr id="310" name="Shape 310"/>
          <p:cNvSpPr/>
          <p:nvPr/>
        </p:nvSpPr>
        <p:spPr>
          <a:xfrm>
            <a:off x="4158845" y="3981436"/>
            <a:ext cx="482962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length = 120 bytes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 = 000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= 480/8 =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</a:p>
        </p:txBody>
      </p:sp>
      <p:cxnSp>
        <p:nvCxnSpPr>
          <p:cNvPr id="311" name="Shape 311"/>
          <p:cNvCxnSpPr/>
          <p:nvPr/>
        </p:nvCxnSpPr>
        <p:spPr>
          <a:xfrm flipH="1">
            <a:off x="2520043" y="2390807"/>
            <a:ext cx="545495" cy="604515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12" name="Shape 312"/>
          <p:cNvCxnSpPr/>
          <p:nvPr/>
        </p:nvCxnSpPr>
        <p:spPr>
          <a:xfrm>
            <a:off x="5272311" y="2378862"/>
            <a:ext cx="486228" cy="565665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13" name="Shape 313"/>
          <p:cNvSpPr/>
          <p:nvPr/>
        </p:nvSpPr>
        <p:spPr>
          <a:xfrm>
            <a:off x="5758539" y="687777"/>
            <a:ext cx="35184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MTU = 500 bytes</a:t>
            </a:r>
          </a:p>
        </p:txBody>
      </p:sp>
      <p:grpSp>
        <p:nvGrpSpPr>
          <p:cNvPr id="314" name="Shape 314"/>
          <p:cNvGrpSpPr/>
          <p:nvPr/>
        </p:nvGrpSpPr>
        <p:grpSpPr>
          <a:xfrm>
            <a:off x="-366458" y="1600234"/>
            <a:ext cx="2682519" cy="381915"/>
            <a:chOff x="-366458" y="1600234"/>
            <a:chExt cx="2682519" cy="381915"/>
          </a:xfrm>
        </p:grpSpPr>
        <p:cxnSp>
          <p:nvCxnSpPr>
            <p:cNvPr id="315" name="Shape 315"/>
            <p:cNvCxnSpPr/>
            <p:nvPr/>
          </p:nvCxnSpPr>
          <p:spPr>
            <a:xfrm>
              <a:off x="1590264" y="1923682"/>
              <a:ext cx="570856" cy="58467"/>
            </a:xfrm>
            <a:prstGeom prst="straightConnector1">
              <a:avLst/>
            </a:prstGeom>
            <a:noFill/>
            <a:ln cap="flat" cmpd="sng" w="38100">
              <a:solidFill>
                <a:srgbClr val="5B9BD5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16" name="Shape 316"/>
            <p:cNvSpPr/>
            <p:nvPr/>
          </p:nvSpPr>
          <p:spPr>
            <a:xfrm>
              <a:off x="-366458" y="1600234"/>
              <a:ext cx="26825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 Byte Header</a:t>
              </a:r>
            </a:p>
          </p:txBody>
        </p:sp>
      </p:grpSp>
      <p:grpSp>
        <p:nvGrpSpPr>
          <p:cNvPr id="317" name="Shape 317"/>
          <p:cNvGrpSpPr/>
          <p:nvPr/>
        </p:nvGrpSpPr>
        <p:grpSpPr>
          <a:xfrm>
            <a:off x="-503254" y="2589995"/>
            <a:ext cx="2682519" cy="608134"/>
            <a:chOff x="-503254" y="2589995"/>
            <a:chExt cx="2682519" cy="608134"/>
          </a:xfrm>
        </p:grpSpPr>
        <p:sp>
          <p:nvSpPr>
            <p:cNvPr id="318" name="Shape 318"/>
            <p:cNvSpPr/>
            <p:nvPr/>
          </p:nvSpPr>
          <p:spPr>
            <a:xfrm>
              <a:off x="-503254" y="2589995"/>
              <a:ext cx="26825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 Byte Header</a:t>
              </a:r>
            </a:p>
          </p:txBody>
        </p:sp>
        <p:cxnSp>
          <p:nvCxnSpPr>
            <p:cNvPr id="319" name="Shape 319"/>
            <p:cNvCxnSpPr/>
            <p:nvPr/>
          </p:nvCxnSpPr>
          <p:spPr>
            <a:xfrm>
              <a:off x="758762" y="2899316"/>
              <a:ext cx="253999" cy="298813"/>
            </a:xfrm>
            <a:prstGeom prst="straightConnector1">
              <a:avLst/>
            </a:prstGeom>
            <a:noFill/>
            <a:ln cap="flat" cmpd="sng" w="38100">
              <a:solidFill>
                <a:srgbClr val="5B9BD5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320" name="Shape 320"/>
          <p:cNvGrpSpPr/>
          <p:nvPr/>
        </p:nvGrpSpPr>
        <p:grpSpPr>
          <a:xfrm>
            <a:off x="3513881" y="2693064"/>
            <a:ext cx="2682519" cy="634941"/>
            <a:chOff x="3513881" y="2693064"/>
            <a:chExt cx="2682519" cy="634941"/>
          </a:xfrm>
        </p:grpSpPr>
        <p:sp>
          <p:nvSpPr>
            <p:cNvPr id="321" name="Shape 321"/>
            <p:cNvSpPr/>
            <p:nvPr/>
          </p:nvSpPr>
          <p:spPr>
            <a:xfrm>
              <a:off x="3513881" y="2693064"/>
              <a:ext cx="26825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 Byte Header</a:t>
              </a:r>
            </a:p>
          </p:txBody>
        </p:sp>
        <p:cxnSp>
          <p:nvCxnSpPr>
            <p:cNvPr id="322" name="Shape 322"/>
            <p:cNvCxnSpPr/>
            <p:nvPr/>
          </p:nvCxnSpPr>
          <p:spPr>
            <a:xfrm>
              <a:off x="5041312" y="3013808"/>
              <a:ext cx="407515" cy="314197"/>
            </a:xfrm>
            <a:prstGeom prst="straightConnector1">
              <a:avLst/>
            </a:prstGeom>
            <a:noFill/>
            <a:ln cap="flat" cmpd="sng" w="38100">
              <a:solidFill>
                <a:srgbClr val="5B9BD5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323" name="Shape 323"/>
          <p:cNvSpPr/>
          <p:nvPr/>
        </p:nvSpPr>
        <p:spPr>
          <a:xfrm>
            <a:off x="6032162" y="1525199"/>
            <a:ext cx="324480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length = 600 bytes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 =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= 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61237" y="2839374"/>
            <a:ext cx="763417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3959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Poison Reverse and Split Horizon FAQs!</a:t>
            </a:r>
            <a:br>
              <a:rPr b="1" i="0" lang="en-US" sz="3959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959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Quick Refresher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41763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When to use these mechanisms? (Clue: same reason)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Neighbor advertises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 x to destination y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that goes through that same neighbor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Split Horizon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 didn’t lie. I just didn’t tell the whole truth.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Mechanism: Don’t tell the neighbor distance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destination y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Poison Reverse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 straight up lie. 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Mechanism: Tell the neighbor I am a distance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infinity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away from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destination 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Split Horizon and Poison Reverse are proactive!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41763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Both poison reverse and split horizon attempt to prevent forwarding loops that </a:t>
            </a:r>
            <a:r>
              <a:rPr b="1" i="1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might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happen in the future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Hypothetically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, if the routing state remains unchanged, doing split horizon or poison reverse is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entirely redundant!!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Split Horizon and Poison Reverse are proactive!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41763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Both poison reverse and split horizon attempt to prevent forwarding loops that </a:t>
            </a:r>
            <a:r>
              <a:rPr b="1" i="1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might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happen in the future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Hypothetically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, if the routing state remains unchanged, doing split horizon or poison reverse is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entirely redundant!!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Poison reverse and split horizon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anticipate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failures and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proactively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prevent forwarding loops when those failures arrive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Split Horizon </a:t>
            </a:r>
            <a:r>
              <a:rPr b="1" i="1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vs. </a:t>
            </a: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Poison Reverse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19909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Poison Reverse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Paranoid Proactive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Split Horizon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Passively Proactive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Tradeoff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Speed of Protecting against forwarding loops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Poison Reverse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immediately, aggressively, and explicitly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removes potential forwarding loops before they can appear/propagate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Bandwidth: 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Poison Reverse updates can be large</a:t>
            </a:r>
          </a:p>
        </p:txBody>
      </p:sp>
      <p:sp>
        <p:nvSpPr>
          <p:cNvPr id="142" name="Shape 142"/>
          <p:cNvSpPr/>
          <p:nvPr/>
        </p:nvSpPr>
        <p:spPr>
          <a:xfrm>
            <a:off x="646814" y="4444409"/>
            <a:ext cx="1169582" cy="829340"/>
          </a:xfrm>
          <a:prstGeom prst="rect">
            <a:avLst/>
          </a:prstGeom>
          <a:solidFill>
            <a:srgbClr val="938953"/>
          </a:solidFill>
          <a:ln cap="flat" cmpd="sng" w="9525">
            <a:solidFill>
              <a:srgbClr val="93895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</a:p>
        </p:txBody>
      </p:sp>
      <p:sp>
        <p:nvSpPr>
          <p:cNvPr id="143" name="Shape 143"/>
          <p:cNvSpPr/>
          <p:nvPr/>
        </p:nvSpPr>
        <p:spPr>
          <a:xfrm>
            <a:off x="3143692" y="4444409"/>
            <a:ext cx="1169582" cy="829340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</a:p>
        </p:txBody>
      </p:sp>
      <p:sp>
        <p:nvSpPr>
          <p:cNvPr id="144" name="Shape 144"/>
          <p:cNvSpPr/>
          <p:nvPr/>
        </p:nvSpPr>
        <p:spPr>
          <a:xfrm>
            <a:off x="6395483" y="4444409"/>
            <a:ext cx="1300717" cy="829340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5000</a:t>
            </a:r>
          </a:p>
        </p:txBody>
      </p:sp>
      <p:sp>
        <p:nvSpPr>
          <p:cNvPr id="145" name="Shape 145"/>
          <p:cNvSpPr/>
          <p:nvPr/>
        </p:nvSpPr>
        <p:spPr>
          <a:xfrm>
            <a:off x="4589721" y="4444409"/>
            <a:ext cx="1169582" cy="829340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3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759303" y="4674413"/>
            <a:ext cx="9462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…......</a:t>
            </a:r>
          </a:p>
        </p:txBody>
      </p:sp>
      <p:cxnSp>
        <p:nvCxnSpPr>
          <p:cNvPr id="147" name="Shape 147"/>
          <p:cNvCxnSpPr>
            <a:stCxn id="142" idx="3"/>
            <a:endCxn id="143" idx="1"/>
          </p:cNvCxnSpPr>
          <p:nvPr/>
        </p:nvCxnSpPr>
        <p:spPr>
          <a:xfrm>
            <a:off x="1816396" y="4859079"/>
            <a:ext cx="1327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8" name="Shape 148"/>
          <p:cNvCxnSpPr>
            <a:endCxn id="145" idx="1"/>
          </p:cNvCxnSpPr>
          <p:nvPr/>
        </p:nvCxnSpPr>
        <p:spPr>
          <a:xfrm>
            <a:off x="4313421" y="4859079"/>
            <a:ext cx="2763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9" name="Shape 149"/>
          <p:cNvSpPr/>
          <p:nvPr/>
        </p:nvSpPr>
        <p:spPr>
          <a:xfrm>
            <a:off x="1406155" y="5543468"/>
            <a:ext cx="1998921" cy="878590"/>
          </a:xfrm>
          <a:prstGeom prst="cloudCallout">
            <a:avLst>
              <a:gd fmla="val -46365" name="adj1"/>
              <a:gd fmla="val -76671" name="adj2"/>
            </a:avLst>
          </a:prstGeom>
          <a:solidFill>
            <a:srgbClr val="8CB3E3"/>
          </a:solidFill>
          <a:ln cap="flat" cmpd="sng" w="9525">
            <a:solidFill>
              <a:srgbClr val="8CB3E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Poison routes to Nodes 3-5000 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2216479" y="2711784"/>
            <a:ext cx="553465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Reliable Transport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Goals of Reliable Transport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19909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Correctness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IFF 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All dropped or corrupted packets are resent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Progress is attempted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Timeliness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Minimize time of data transfer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Minimize Usage of bandwidth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Fairness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How well does it play with other flows?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