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368" r:id="rId4"/>
    <p:sldId id="384" r:id="rId5"/>
    <p:sldId id="386" r:id="rId6"/>
    <p:sldId id="387" r:id="rId7"/>
    <p:sldId id="390" r:id="rId8"/>
    <p:sldId id="382" r:id="rId9"/>
    <p:sldId id="383" r:id="rId10"/>
    <p:sldId id="388" r:id="rId11"/>
    <p:sldId id="389" r:id="rId12"/>
    <p:sldId id="392" r:id="rId13"/>
    <p:sldId id="381" r:id="rId14"/>
    <p:sldId id="356" r:id="rId15"/>
    <p:sldId id="358" r:id="rId16"/>
    <p:sldId id="359" r:id="rId17"/>
    <p:sldId id="361" r:id="rId18"/>
    <p:sldId id="374" r:id="rId19"/>
    <p:sldId id="362" r:id="rId20"/>
    <p:sldId id="379" r:id="rId21"/>
    <p:sldId id="380" r:id="rId22"/>
    <p:sldId id="363" r:id="rId23"/>
    <p:sldId id="36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6C00"/>
    <a:srgbClr val="B3D5B5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7" autoAdjust="0"/>
    <p:restoredTop sz="84124" autoAdjust="0"/>
  </p:normalViewPr>
  <p:slideViewPr>
    <p:cSldViewPr snapToGrid="0" snapToObjects="1">
      <p:cViewPr>
        <p:scale>
          <a:sx n="117" d="100"/>
          <a:sy n="117" d="100"/>
        </p:scale>
        <p:origin x="48" y="-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Calibri" charset="0"/>
                <a:cs typeface="Calibri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Calibri" charset="0"/>
          <a:ea typeface="+mj-ea"/>
          <a:cs typeface="Calibr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Calibri" charset="0"/>
          <a:ea typeface="+mn-ea"/>
          <a:cs typeface="Calibri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Y3Sxvj8kZ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Potpourri (IP stuff)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168 – Fall </a:t>
            </a:r>
            <a:r>
              <a:rPr lang="en-US" dirty="0" smtClean="0"/>
              <a:t>2017 </a:t>
            </a:r>
            <a:r>
              <a:rPr lang="en-US" dirty="0"/>
              <a:t>– Section 5</a:t>
            </a:r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Reliable Transport over multiple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256"/>
            <a:ext cx="8229600" cy="5454920"/>
          </a:xfrm>
        </p:spPr>
        <p:txBody>
          <a:bodyPr/>
          <a:lstStyle/>
          <a:p>
            <a:r>
              <a:rPr lang="en-US" dirty="0" smtClean="0"/>
              <a:t>Timeliness </a:t>
            </a:r>
            <a:r>
              <a:rPr lang="en-US" dirty="0" smtClean="0"/>
              <a:t>Goal (with correctness constraint in mind)</a:t>
            </a:r>
          </a:p>
          <a:p>
            <a:r>
              <a:rPr lang="en-US" dirty="0" smtClean="0"/>
              <a:t>How do we have multiple packets in flight at the same time?</a:t>
            </a:r>
          </a:p>
          <a:p>
            <a:r>
              <a:rPr lang="en-US" dirty="0" smtClean="0"/>
              <a:t>Windowing!</a:t>
            </a:r>
          </a:p>
          <a:p>
            <a:pPr lvl="1"/>
            <a:r>
              <a:rPr lang="en-US" dirty="0" smtClean="0"/>
              <a:t>Animation: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www.youtube.com/watch?v=zY3Sxvj8kZA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Window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080"/>
            <a:ext cx="8229600" cy="5454920"/>
          </a:xfrm>
        </p:spPr>
        <p:txBody>
          <a:bodyPr/>
          <a:lstStyle/>
          <a:p>
            <a:r>
              <a:rPr lang="en-US" b="1" dirty="0" smtClean="0"/>
              <a:t>Intuition: When I finish sending the last packet in my window, I should be getting back an ACK from the first packet in my window</a:t>
            </a:r>
          </a:p>
          <a:p>
            <a:r>
              <a:rPr lang="en-US" dirty="0" smtClean="0"/>
              <a:t>How do determine the window size?</a:t>
            </a:r>
          </a:p>
          <a:p>
            <a:pPr lvl="1"/>
            <a:r>
              <a:rPr lang="en-US" b="1" i="1" dirty="0" smtClean="0"/>
              <a:t>Hint: (RTT * Bandwidth) = </a:t>
            </a:r>
            <a:r>
              <a:rPr lang="en-US" b="1" i="1" dirty="0" smtClean="0"/>
              <a:t>?</a:t>
            </a:r>
            <a:endParaRPr lang="en-US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8" y="3599903"/>
            <a:ext cx="5902588" cy="23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Window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080"/>
            <a:ext cx="8229600" cy="5454920"/>
          </a:xfrm>
        </p:spPr>
        <p:txBody>
          <a:bodyPr/>
          <a:lstStyle/>
          <a:p>
            <a:r>
              <a:rPr lang="en-US" b="1" dirty="0" smtClean="0"/>
              <a:t>Intuition: When I finish sending the last packet in my window, I should be getting back an ACK from the first packet in my window</a:t>
            </a:r>
          </a:p>
          <a:p>
            <a:r>
              <a:rPr lang="en-US" dirty="0" smtClean="0"/>
              <a:t>How do determine the window size?</a:t>
            </a:r>
          </a:p>
          <a:p>
            <a:pPr lvl="1"/>
            <a:r>
              <a:rPr lang="en-US" b="1" i="1" dirty="0" smtClean="0"/>
              <a:t>Hint: (RTT * Bandwidth) = 2 * (Bandwidth Delay Product)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8" y="3599903"/>
            <a:ext cx="5902588" cy="2303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0365" y="5903109"/>
            <a:ext cx="7263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b="1" i="1" dirty="0">
                <a:solidFill>
                  <a:srgbClr val="FF0000"/>
                </a:solidFill>
              </a:rPr>
              <a:t>2 * BDP = (Window size) * (Packet Size)</a:t>
            </a:r>
          </a:p>
        </p:txBody>
      </p:sp>
    </p:spTree>
    <p:extLst>
      <p:ext uri="{BB962C8B-B14F-4D97-AF65-F5344CB8AC3E}">
        <p14:creationId xmlns:p14="http://schemas.microsoft.com/office/powerpoint/2010/main" val="18692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754" y="2722417"/>
            <a:ext cx="2482948" cy="1143000"/>
          </a:xfrm>
        </p:spPr>
        <p:txBody>
          <a:bodyPr/>
          <a:lstStyle/>
          <a:p>
            <a:r>
              <a:rPr lang="en-US" smtClean="0"/>
              <a:t>IP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 Header Fields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64833" y="5060779"/>
            <a:ext cx="57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Version (4b)</a:t>
            </a:r>
            <a:r>
              <a:rPr lang="en-US" dirty="0" smtClean="0"/>
              <a:t>: 4 for IPv4 and 6 for IPv6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7277" y="5385146"/>
            <a:ext cx="724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Length (4b)</a:t>
            </a:r>
            <a:r>
              <a:rPr lang="en-US" dirty="0" smtClean="0"/>
              <a:t>: typically set to 5 words (20 bytes) </a:t>
            </a:r>
            <a:r>
              <a:rPr lang="en-US" u="sng" dirty="0" smtClean="0"/>
              <a:t>without</a:t>
            </a:r>
            <a:r>
              <a:rPr lang="en-US" dirty="0" smtClean="0"/>
              <a:t> IP Options.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7277" y="6051115"/>
            <a:ext cx="724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Datagram Length (16b)</a:t>
            </a:r>
            <a:r>
              <a:rPr lang="en-US" dirty="0" smtClean="0"/>
              <a:t>: number of bytes in the packet (maximum 2^16-1)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7277" y="5728809"/>
            <a:ext cx="724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of Service (8b)</a:t>
            </a:r>
            <a:r>
              <a:rPr lang="en-US" dirty="0" smtClean="0"/>
              <a:t>: allow packets to be treated differently</a:t>
            </a:r>
            <a:endParaRPr lang="en-US" dirty="0"/>
          </a:p>
        </p:txBody>
      </p:sp>
      <p:pic>
        <p:nvPicPr>
          <p:cNvPr id="36" name="Content Placeholder 5" descr="http://www.cs.bgu.ac.il/~spl121/wiki.files/fig04_13.gif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b="11037"/>
          <a:stretch/>
        </p:blipFill>
        <p:spPr bwMode="auto"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Left Brace 7"/>
          <p:cNvSpPr/>
          <p:nvPr/>
        </p:nvSpPr>
        <p:spPr>
          <a:xfrm>
            <a:off x="3097683" y="1634936"/>
            <a:ext cx="169480" cy="22969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20 Byte Header </a:t>
            </a:r>
            <a:r>
              <a:rPr lang="en-US" sz="1400" dirty="0" smtClean="0"/>
              <a:t>(without Options)</a:t>
            </a:r>
            <a:endParaRPr lang="en-US" sz="1400" dirty="0"/>
          </a:p>
        </p:txBody>
      </p:sp>
      <p:sp>
        <p:nvSpPr>
          <p:cNvPr id="3" name="Frame 2"/>
          <p:cNvSpPr/>
          <p:nvPr/>
        </p:nvSpPr>
        <p:spPr>
          <a:xfrm>
            <a:off x="3297643" y="1634936"/>
            <a:ext cx="5044440" cy="437704"/>
          </a:xfrm>
          <a:prstGeom prst="frame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Header Fields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4832" y="5060779"/>
            <a:ext cx="724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 charset="0"/>
              </a:rPr>
              <a:t>Identifier </a:t>
            </a:r>
            <a:r>
              <a:rPr lang="en-US" b="1" dirty="0" smtClean="0"/>
              <a:t>(16b)</a:t>
            </a:r>
            <a:r>
              <a:rPr lang="en-US" dirty="0" smtClean="0"/>
              <a:t>: </a:t>
            </a:r>
            <a:r>
              <a:rPr lang="en-US" dirty="0"/>
              <a:t>used for </a:t>
            </a:r>
            <a:r>
              <a:rPr lang="en-US" u="sng" dirty="0"/>
              <a:t>uniquely</a:t>
            </a:r>
            <a:r>
              <a:rPr lang="en-US" dirty="0"/>
              <a:t> identifying the group of fragments of a single IP datagram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Flags (3b)</a:t>
            </a:r>
            <a:r>
              <a:rPr lang="en-US" dirty="0" smtClean="0"/>
              <a:t>: </a:t>
            </a:r>
            <a:r>
              <a:rPr lang="en-US" b="1" dirty="0" smtClean="0"/>
              <a:t>R</a:t>
            </a:r>
            <a:r>
              <a:rPr lang="en-US" dirty="0" smtClean="0"/>
              <a:t> (Reserved, must be 0)/</a:t>
            </a:r>
            <a:r>
              <a:rPr lang="en-US" b="1" dirty="0" smtClean="0"/>
              <a:t>DF</a:t>
            </a:r>
            <a:r>
              <a:rPr lang="en-US" dirty="0" smtClean="0"/>
              <a:t> (Don’t Fragment)/</a:t>
            </a:r>
            <a:r>
              <a:rPr lang="en-US" b="1" dirty="0" smtClean="0"/>
              <a:t>MF</a:t>
            </a:r>
            <a:r>
              <a:rPr lang="en-US" dirty="0" smtClean="0"/>
              <a:t> (More Fragments).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4832" y="6111614"/>
            <a:ext cx="724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Fragmentation Offset (13b)</a:t>
            </a:r>
            <a:r>
              <a:rPr lang="en-US" dirty="0" smtClean="0"/>
              <a:t>: </a:t>
            </a:r>
            <a:r>
              <a:rPr lang="en-US" dirty="0" smtClean="0"/>
              <a:t>offset from original </a:t>
            </a:r>
            <a:r>
              <a:rPr lang="en-US" dirty="0" smtClean="0"/>
              <a:t>payload </a:t>
            </a:r>
            <a:r>
              <a:rPr lang="en-US" dirty="0" smtClean="0"/>
              <a:t>(</a:t>
            </a:r>
            <a:r>
              <a:rPr lang="en-US" u="sng" dirty="0" smtClean="0"/>
              <a:t>8-byte units)</a:t>
            </a:r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fragment contains. Used for reassembling packets into datagram</a:t>
            </a:r>
            <a:endParaRPr lang="en-US" dirty="0"/>
          </a:p>
        </p:txBody>
      </p:sp>
      <p:pic>
        <p:nvPicPr>
          <p:cNvPr id="34" name="Content Placeholder 5" descr="http://www.cs.bgu.ac.il/~spl121/wiki.files/fig04_13.gif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b="11037"/>
          <a:stretch/>
        </p:blipFill>
        <p:spPr bwMode="auto"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6" name="Left Brace 35"/>
          <p:cNvSpPr/>
          <p:nvPr/>
        </p:nvSpPr>
        <p:spPr>
          <a:xfrm>
            <a:off x="3097683" y="1634936"/>
            <a:ext cx="169480" cy="22969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20 Byte Header </a:t>
            </a:r>
            <a:r>
              <a:rPr lang="en-US" sz="1400" dirty="0" smtClean="0"/>
              <a:t>(without Options)</a:t>
            </a:r>
            <a:endParaRPr lang="en-US" sz="1400" dirty="0"/>
          </a:p>
        </p:txBody>
      </p:sp>
      <p:sp>
        <p:nvSpPr>
          <p:cNvPr id="38" name="Frame 37"/>
          <p:cNvSpPr/>
          <p:nvPr/>
        </p:nvSpPr>
        <p:spPr>
          <a:xfrm>
            <a:off x="3297643" y="2092136"/>
            <a:ext cx="5044440" cy="437704"/>
          </a:xfrm>
          <a:prstGeom prst="frame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Packet Header Fields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4832" y="5060779"/>
            <a:ext cx="724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 charset="0"/>
              </a:rPr>
              <a:t>Time-To-Live </a:t>
            </a:r>
            <a:r>
              <a:rPr lang="en-US" b="1" dirty="0" smtClean="0"/>
              <a:t>(8b)</a:t>
            </a:r>
            <a:r>
              <a:rPr lang="en-US" dirty="0" smtClean="0"/>
              <a:t>: used to avoid loops (decrement TTL of the packet by 1 at each hop, discard packet if TTL reaches 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Upper-Layer-Protocol (8b)</a:t>
            </a:r>
            <a:r>
              <a:rPr lang="en-US" dirty="0" smtClean="0"/>
              <a:t>: next higher level protocol to use (6 for TCP, 17 for UDP)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4832" y="6111614"/>
            <a:ext cx="817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Header Checksum </a:t>
            </a:r>
            <a:r>
              <a:rPr lang="en-US" b="1" dirty="0" smtClean="0"/>
              <a:t>(16b)</a:t>
            </a:r>
            <a:r>
              <a:rPr lang="en-US" dirty="0" smtClean="0"/>
              <a:t>: checksum over entire header (</a:t>
            </a:r>
            <a:r>
              <a:rPr lang="en-US" u="sng" dirty="0" smtClean="0"/>
              <a:t>recomputed </a:t>
            </a:r>
            <a:r>
              <a:rPr lang="en-US" dirty="0" smtClean="0"/>
              <a:t>at each hop)</a:t>
            </a:r>
            <a:endParaRPr lang="en-US" dirty="0"/>
          </a:p>
        </p:txBody>
      </p:sp>
      <p:pic>
        <p:nvPicPr>
          <p:cNvPr id="34" name="Content Placeholder 5" descr="http://www.cs.bgu.ac.il/~spl121/wiki.files/fig04_13.gif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b="11037"/>
          <a:stretch/>
        </p:blipFill>
        <p:spPr bwMode="auto"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6" name="Left Brace 35"/>
          <p:cNvSpPr/>
          <p:nvPr/>
        </p:nvSpPr>
        <p:spPr>
          <a:xfrm>
            <a:off x="3097683" y="1634936"/>
            <a:ext cx="169480" cy="22969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20 Byte Header </a:t>
            </a:r>
            <a:r>
              <a:rPr lang="en-US" sz="1400" dirty="0" smtClean="0"/>
              <a:t>(without Options)</a:t>
            </a:r>
            <a:endParaRPr lang="en-US" sz="1400" dirty="0"/>
          </a:p>
        </p:txBody>
      </p:sp>
      <p:sp>
        <p:nvSpPr>
          <p:cNvPr id="38" name="Frame 37"/>
          <p:cNvSpPr/>
          <p:nvPr/>
        </p:nvSpPr>
        <p:spPr>
          <a:xfrm>
            <a:off x="3297643" y="2579816"/>
            <a:ext cx="5044440" cy="437704"/>
          </a:xfrm>
          <a:prstGeom prst="frame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8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Packet Header Fields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4832" y="5330003"/>
            <a:ext cx="724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 charset="0"/>
              </a:rPr>
              <a:t>Source IP Address</a:t>
            </a:r>
            <a:r>
              <a:rPr lang="en-US" b="1" dirty="0">
                <a:solidFill>
                  <a:prstClr val="black"/>
                </a:solidFill>
                <a:latin typeface="Calibri" charset="0"/>
              </a:rPr>
              <a:t> </a:t>
            </a:r>
            <a:r>
              <a:rPr lang="en-US" b="1" dirty="0" smtClean="0"/>
              <a:t>(32b)</a:t>
            </a:r>
            <a:r>
              <a:rPr lang="en-US" dirty="0" smtClean="0"/>
              <a:t>: IP address where the packet is sent from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4832" y="5713959"/>
            <a:ext cx="792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Destination IP Address (32b)</a:t>
            </a:r>
            <a:r>
              <a:rPr lang="en-US" dirty="0" smtClean="0"/>
              <a:t>: IP address where the packet is sent to</a:t>
            </a:r>
            <a:endParaRPr lang="en-US" dirty="0"/>
          </a:p>
        </p:txBody>
      </p:sp>
      <p:pic>
        <p:nvPicPr>
          <p:cNvPr id="34" name="Content Placeholder 5" descr="http://www.cs.bgu.ac.il/~spl121/wiki.files/fig04_13.gif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b="11037"/>
          <a:stretch/>
        </p:blipFill>
        <p:spPr bwMode="auto">
          <a:xfrm>
            <a:off x="3084283" y="1184712"/>
            <a:ext cx="5227320" cy="3795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5" name="Left Brace 34"/>
          <p:cNvSpPr/>
          <p:nvPr/>
        </p:nvSpPr>
        <p:spPr>
          <a:xfrm>
            <a:off x="3097683" y="1634936"/>
            <a:ext cx="169480" cy="22969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2920" y="2673700"/>
            <a:ext cx="2977603" cy="31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20 Byte Header </a:t>
            </a:r>
            <a:r>
              <a:rPr lang="en-US" sz="1400" dirty="0" smtClean="0"/>
              <a:t>(without Options)</a:t>
            </a:r>
            <a:endParaRPr lang="en-US" sz="1400" dirty="0"/>
          </a:p>
        </p:txBody>
      </p:sp>
      <p:sp>
        <p:nvSpPr>
          <p:cNvPr id="37" name="Frame 36"/>
          <p:cNvSpPr/>
          <p:nvPr/>
        </p:nvSpPr>
        <p:spPr>
          <a:xfrm>
            <a:off x="3297643" y="3037016"/>
            <a:ext cx="5027360" cy="992858"/>
          </a:xfrm>
          <a:prstGeom prst="frame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1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Packet Header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10531" y="1937560"/>
            <a:ext cx="6062719" cy="3311525"/>
            <a:chOff x="3158490" y="2703514"/>
            <a:chExt cx="6062719" cy="3311525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158490" y="2703514"/>
              <a:ext cx="6007100" cy="33115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3217228" y="3432176"/>
              <a:ext cx="5949950" cy="15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229928" y="4133850"/>
              <a:ext cx="59547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229928" y="4781550"/>
              <a:ext cx="59563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123940" y="2728914"/>
              <a:ext cx="1588" cy="2027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650740" y="2763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926840" y="2763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186248" y="2813051"/>
              <a:ext cx="727123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Version</a:t>
              </a:r>
            </a:p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930456" y="2735264"/>
              <a:ext cx="729368" cy="736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Header</a:t>
              </a:r>
            </a:p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Length</a:t>
              </a:r>
            </a:p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769983" y="2819401"/>
              <a:ext cx="1282340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Type of Service</a:t>
              </a:r>
            </a:p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644641" y="2895601"/>
              <a:ext cx="212532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 smtClean="0">
                  <a:solidFill>
                    <a:prstClr val="black"/>
                  </a:solidFill>
                  <a:latin typeface="Calibri" charset="0"/>
                </a:rPr>
                <a:t>Datagram Length</a:t>
              </a:r>
              <a:r>
                <a:rPr lang="en-US" sz="1600" dirty="0">
                  <a:latin typeface="Calibri" charset="0"/>
                </a:rPr>
                <a:t>: </a:t>
              </a:r>
              <a:r>
                <a:rPr lang="en-US" sz="1600" dirty="0" smtClean="0">
                  <a:latin typeface="Calibri" charset="0"/>
                </a:rPr>
                <a:t>1220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749040" y="3657601"/>
              <a:ext cx="157068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 smtClean="0">
                  <a:solidFill>
                    <a:prstClr val="black"/>
                  </a:solidFill>
                  <a:latin typeface="Calibri" charset="0"/>
                </a:rPr>
                <a:t>Identifier: </a:t>
              </a:r>
              <a:r>
                <a:rPr lang="en-US" sz="1600" dirty="0">
                  <a:solidFill>
                    <a:prstClr val="black"/>
                  </a:solidFill>
                  <a:latin typeface="Calibri" charset="0"/>
                </a:rPr>
                <a:t>56273</a:t>
              </a:r>
              <a:endParaRPr lang="en-US" sz="1400" dirty="0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6784340" y="34623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160751" y="3522664"/>
              <a:ext cx="594716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dirty="0" smtClean="0">
                  <a:solidFill>
                    <a:prstClr val="black"/>
                  </a:solidFill>
                  <a:latin typeface="Calibri" charset="0"/>
                </a:rPr>
                <a:t>Flags</a:t>
              </a:r>
              <a:endParaRPr lang="en-US" sz="1400" dirty="0">
                <a:solidFill>
                  <a:prstClr val="black"/>
                </a:solidFill>
                <a:latin typeface="Calibri" charset="0"/>
              </a:endParaRPr>
            </a:p>
            <a:p>
              <a:pPr algn="ctr" eaLnBrk="0" hangingPunct="0"/>
              <a:r>
                <a:rPr lang="en-US" sz="1400" dirty="0">
                  <a:latin typeface="Calibri" charset="0"/>
                </a:rPr>
                <a:t>0/0/1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6753225" y="3654426"/>
              <a:ext cx="246798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smtClean="0">
                  <a:solidFill>
                    <a:prstClr val="black"/>
                  </a:solidFill>
                  <a:latin typeface="Calibri" charset="0"/>
                </a:rPr>
                <a:t>Fragmentataion</a:t>
              </a:r>
              <a:r>
                <a:rPr lang="en-US" sz="1600" dirty="0" smtClean="0">
                  <a:solidFill>
                    <a:prstClr val="black"/>
                  </a:solidFill>
                  <a:latin typeface="Calibri" charset="0"/>
                </a:rPr>
                <a:t> </a:t>
              </a:r>
              <a:r>
                <a:rPr lang="en-US" sz="1600" dirty="0">
                  <a:latin typeface="Calibri" charset="0"/>
                </a:rPr>
                <a:t>Offset: </a:t>
              </a:r>
              <a:r>
                <a:rPr lang="en-US" sz="1600" dirty="0" smtClean="0">
                  <a:latin typeface="Calibri" charset="0"/>
                </a:rPr>
                <a:t>185</a:t>
              </a:r>
              <a:endParaRPr lang="en-US" sz="1400" dirty="0">
                <a:latin typeface="Calibri" charset="0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714240" y="4160838"/>
              <a:ext cx="1588" cy="601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408594" y="4195764"/>
              <a:ext cx="1107933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dirty="0" smtClean="0">
                  <a:solidFill>
                    <a:prstClr val="black"/>
                  </a:solidFill>
                  <a:latin typeface="Calibri" charset="0"/>
                </a:rPr>
                <a:t>Time-To-Live</a:t>
              </a:r>
              <a:endParaRPr lang="en-US" sz="1400" dirty="0">
                <a:solidFill>
                  <a:prstClr val="black"/>
                </a:solidFill>
                <a:latin typeface="Calibri" charset="0"/>
              </a:endParaRPr>
            </a:p>
            <a:p>
              <a:pPr algn="ctr" eaLnBrk="0" hangingPunct="0"/>
              <a:r>
                <a:rPr lang="en-US" sz="1400" dirty="0">
                  <a:solidFill>
                    <a:prstClr val="black"/>
                  </a:solidFill>
                  <a:latin typeface="Calibri" charset="0"/>
                </a:rPr>
                <a:t>127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739641" y="4191000"/>
              <a:ext cx="1266825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prstClr val="black"/>
                  </a:solidFill>
                  <a:latin typeface="Calibri" charset="0"/>
                </a:rPr>
                <a:t>Protocol</a:t>
              </a:r>
              <a:endParaRPr lang="en-US" sz="1600" dirty="0">
                <a:solidFill>
                  <a:prstClr val="black"/>
                </a:solidFill>
                <a:latin typeface="Calibri" charset="0"/>
              </a:endParaRPr>
            </a:p>
            <a:p>
              <a:pPr algn="ctr" eaLnBrk="0" hangingPunct="0"/>
              <a:r>
                <a:rPr lang="en-US" sz="1600" dirty="0">
                  <a:solidFill>
                    <a:prstClr val="black"/>
                  </a:solidFill>
                  <a:latin typeface="Calibri" charset="0"/>
                </a:rPr>
                <a:t>6</a:t>
              </a:r>
              <a:endParaRPr lang="en-US" sz="1400" dirty="0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644641" y="4282441"/>
              <a:ext cx="205319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smtClean="0">
                  <a:solidFill>
                    <a:prstClr val="black"/>
                  </a:solidFill>
                  <a:latin typeface="Calibri" charset="0"/>
                </a:rPr>
                <a:t>Header Checksum</a:t>
              </a:r>
              <a:r>
                <a:rPr lang="en-US" sz="1600" dirty="0">
                  <a:solidFill>
                    <a:prstClr val="black"/>
                  </a:solidFill>
                  <a:latin typeface="Calibri" charset="0"/>
                </a:rPr>
                <a:t>: xxx</a:t>
              </a:r>
              <a:endParaRPr lang="en-US" sz="1400" dirty="0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217228" y="5429250"/>
              <a:ext cx="59674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4893629" y="4953001"/>
              <a:ext cx="233961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Calibri" charset="0"/>
                </a:rPr>
                <a:t>Source </a:t>
              </a:r>
              <a:r>
                <a:rPr lang="en-US" sz="1600" dirty="0" smtClean="0">
                  <a:solidFill>
                    <a:prstClr val="black"/>
                  </a:solidFill>
                  <a:latin typeface="Calibri" charset="0"/>
                </a:rPr>
                <a:t>IP Address</a:t>
              </a:r>
              <a:r>
                <a:rPr lang="en-US" sz="1600" dirty="0">
                  <a:solidFill>
                    <a:prstClr val="black"/>
                  </a:solidFill>
                  <a:latin typeface="Calibri" charset="0"/>
                </a:rPr>
                <a:t>: 1.2.3.4</a:t>
              </a:r>
              <a:endParaRPr lang="en-US" sz="1400" dirty="0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723766" y="5578476"/>
              <a:ext cx="27279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Calibri" charset="0"/>
                </a:rPr>
                <a:t>Destination </a:t>
              </a:r>
              <a:r>
                <a:rPr lang="en-US" sz="1600" dirty="0" smtClean="0">
                  <a:solidFill>
                    <a:prstClr val="black"/>
                  </a:solidFill>
                  <a:latin typeface="Calibri" charset="0"/>
                </a:rPr>
                <a:t>IP Address</a:t>
              </a:r>
              <a:r>
                <a:rPr lang="en-US" sz="1600" dirty="0">
                  <a:solidFill>
                    <a:prstClr val="black"/>
                  </a:solidFill>
                  <a:latin typeface="Calibri" charset="0"/>
                </a:rPr>
                <a:t>: 3.4.5.6</a:t>
              </a:r>
              <a:endParaRPr lang="en-US" sz="1400" dirty="0">
                <a:solidFill>
                  <a:prstClr val="black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8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Design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5454920"/>
          </a:xfrm>
        </p:spPr>
        <p:txBody>
          <a:bodyPr/>
          <a:lstStyle/>
          <a:p>
            <a:r>
              <a:rPr lang="en-US" dirty="0" smtClean="0"/>
              <a:t>Header corrupted:</a:t>
            </a:r>
          </a:p>
          <a:p>
            <a:pPr lvl="1"/>
            <a:r>
              <a:rPr lang="en-US" dirty="0" smtClean="0"/>
              <a:t>Show the header is corrupted or not: </a:t>
            </a:r>
            <a:r>
              <a:rPr lang="en-US" b="1" dirty="0" smtClean="0"/>
              <a:t>Checksum</a:t>
            </a:r>
          </a:p>
          <a:p>
            <a:pPr lvl="2"/>
            <a:r>
              <a:rPr lang="en-US" dirty="0" smtClean="0"/>
              <a:t>Recomputed at each hop because of changed TTL</a:t>
            </a:r>
          </a:p>
        </p:txBody>
      </p:sp>
    </p:spTree>
    <p:extLst>
      <p:ext uri="{BB962C8B-B14F-4D97-AF65-F5344CB8AC3E}">
        <p14:creationId xmlns:p14="http://schemas.microsoft.com/office/powerpoint/2010/main" val="15417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240004" y="3857324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240004" y="3492199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29101" cy="4525963"/>
          </a:xfrm>
        </p:spPr>
        <p:txBody>
          <a:bodyPr/>
          <a:lstStyle/>
          <a:p>
            <a:r>
              <a:rPr lang="is-IS" dirty="0" smtClean="0"/>
              <a:t>Poison Reverse and Split Horizons FAQs</a:t>
            </a:r>
          </a:p>
          <a:p>
            <a:r>
              <a:rPr lang="is-IS" dirty="0" smtClean="0"/>
              <a:t>Reliable Transport (short and sweet)</a:t>
            </a:r>
          </a:p>
          <a:p>
            <a:pPr lvl="1"/>
            <a:r>
              <a:rPr lang="is-IS" dirty="0" smtClean="0"/>
              <a:t>Goals of reliable transport</a:t>
            </a:r>
          </a:p>
          <a:p>
            <a:pPr lvl="1"/>
            <a:r>
              <a:rPr lang="is-IS" dirty="0" smtClean="0"/>
              <a:t>Windowing</a:t>
            </a:r>
          </a:p>
          <a:p>
            <a:r>
              <a:rPr lang="is-IS" dirty="0" smtClean="0"/>
              <a:t>IP Packet</a:t>
            </a:r>
          </a:p>
          <a:p>
            <a:pPr lvl="1"/>
            <a:r>
              <a:rPr lang="is-IS" dirty="0" smtClean="0"/>
              <a:t>Header Fields</a:t>
            </a:r>
          </a:p>
          <a:p>
            <a:pPr lvl="1"/>
            <a:r>
              <a:rPr lang="is-IS" dirty="0" smtClean="0"/>
              <a:t>Fragmentation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43711" y="3111199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0399" y="3095324"/>
            <a:ext cx="1206529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Transport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2474" y="3476324"/>
            <a:ext cx="111079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Network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08824" y="3857324"/>
            <a:ext cx="106969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Datalink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3711" y="4253026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88186" y="4238324"/>
            <a:ext cx="103481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Physical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6243711" y="2730199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319911" y="2730199"/>
            <a:ext cx="139773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Design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5454920"/>
          </a:xfrm>
        </p:spPr>
        <p:txBody>
          <a:bodyPr/>
          <a:lstStyle/>
          <a:p>
            <a:r>
              <a:rPr lang="en-US" dirty="0" smtClean="0"/>
              <a:t>Potential loops:</a:t>
            </a:r>
          </a:p>
          <a:p>
            <a:pPr lvl="1"/>
            <a:r>
              <a:rPr lang="en-US" dirty="0" smtClean="0"/>
              <a:t>Use one field to track how long the packet has traveled: </a:t>
            </a:r>
            <a:r>
              <a:rPr lang="en-US" b="1" dirty="0" smtClean="0"/>
              <a:t>TTL</a:t>
            </a:r>
          </a:p>
          <a:p>
            <a:pPr lvl="2"/>
            <a:r>
              <a:rPr lang="en-US" dirty="0" smtClean="0"/>
              <a:t>Decrement TTL by 1 at each hop</a:t>
            </a:r>
            <a:r>
              <a:rPr lang="en-US" dirty="0"/>
              <a:t>;</a:t>
            </a:r>
            <a:r>
              <a:rPr lang="en-US" dirty="0" smtClean="0"/>
              <a:t> discard packet if TTL reaches 0</a:t>
            </a:r>
          </a:p>
        </p:txBody>
      </p:sp>
    </p:spTree>
    <p:extLst>
      <p:ext uri="{BB962C8B-B14F-4D97-AF65-F5344CB8AC3E}">
        <p14:creationId xmlns:p14="http://schemas.microsoft.com/office/powerpoint/2010/main" val="12440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Design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5454920"/>
          </a:xfrm>
        </p:spPr>
        <p:txBody>
          <a:bodyPr/>
          <a:lstStyle/>
          <a:p>
            <a:r>
              <a:rPr lang="en-US" dirty="0" smtClean="0"/>
              <a:t>Packet too large:</a:t>
            </a:r>
          </a:p>
          <a:p>
            <a:pPr lvl="1"/>
            <a:r>
              <a:rPr lang="en-US" dirty="0" smtClean="0"/>
              <a:t>Use fragmentation and reassemble packets at the end host: </a:t>
            </a:r>
            <a:r>
              <a:rPr lang="en-US" b="1" dirty="0" smtClean="0"/>
              <a:t>Total Length</a:t>
            </a:r>
            <a:r>
              <a:rPr lang="en-US" dirty="0" smtClean="0"/>
              <a:t>, </a:t>
            </a:r>
            <a:r>
              <a:rPr lang="en-US" b="1" dirty="0" smtClean="0"/>
              <a:t>Identification</a:t>
            </a:r>
            <a:r>
              <a:rPr lang="en-US" dirty="0" smtClean="0"/>
              <a:t>, </a:t>
            </a:r>
            <a:r>
              <a:rPr lang="en-US" b="1" dirty="0" smtClean="0"/>
              <a:t>Flags (MF)</a:t>
            </a:r>
            <a:r>
              <a:rPr lang="en-US" dirty="0" smtClean="0"/>
              <a:t>, </a:t>
            </a:r>
            <a:r>
              <a:rPr lang="en-US" b="1" dirty="0" smtClean="0"/>
              <a:t>Fragment Offset</a:t>
            </a:r>
          </a:p>
          <a:p>
            <a:pPr lvl="2"/>
            <a:r>
              <a:rPr lang="en-US" dirty="0" smtClean="0"/>
              <a:t>Check Total Length to see if the router can process the packet</a:t>
            </a:r>
          </a:p>
          <a:p>
            <a:pPr lvl="2"/>
            <a:r>
              <a:rPr lang="en-US" dirty="0" smtClean="0"/>
              <a:t>If not, fragment the packet into small packets with same ID</a:t>
            </a:r>
          </a:p>
          <a:p>
            <a:pPr lvl="2"/>
            <a:r>
              <a:rPr lang="en-US" dirty="0" smtClean="0"/>
              <a:t>Set MF to 1 for all sub packets except the last one with MF 0.</a:t>
            </a:r>
          </a:p>
          <a:p>
            <a:pPr lvl="2"/>
            <a:r>
              <a:rPr lang="en-US" dirty="0" smtClean="0"/>
              <a:t>Assign Fragment Offset to all sub packets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Design Remark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3610294"/>
            <a:ext cx="8229600" cy="984739"/>
          </a:xfrm>
        </p:spPr>
        <p:txBody>
          <a:bodyPr>
            <a:normAutofit/>
          </a:bodyPr>
          <a:lstStyle/>
          <a:p>
            <a:r>
              <a:rPr lang="en-US" dirty="0"/>
              <a:t>Why reassemble the packets at end host, but not at each router?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877" y="4595033"/>
            <a:ext cx="8229600" cy="159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Calibri" charset="0"/>
                <a:cs typeface="Calibri" charset="0"/>
              </a:rPr>
              <a:t>Classic case of E2E Principle</a:t>
            </a:r>
          </a:p>
          <a:p>
            <a:pPr lvl="1"/>
            <a:r>
              <a:rPr lang="en-US" dirty="0" smtClean="0">
                <a:latin typeface="Calibri" charset="0"/>
                <a:cs typeface="Calibri" charset="0"/>
              </a:rPr>
              <a:t>Impose burden on network (complicated reassembly algorithms)</a:t>
            </a:r>
          </a:p>
          <a:p>
            <a:pPr lvl="1"/>
            <a:r>
              <a:rPr lang="en-US" dirty="0">
                <a:latin typeface="Calibri" charset="0"/>
                <a:cs typeface="Calibri" charset="0"/>
              </a:rPr>
              <a:t>Fragments might take different </a:t>
            </a:r>
            <a:r>
              <a:rPr lang="en-US" dirty="0" smtClean="0">
                <a:latin typeface="Calibri" charset="0"/>
                <a:cs typeface="Calibri" charset="0"/>
              </a:rPr>
              <a:t>paths</a:t>
            </a:r>
          </a:p>
          <a:p>
            <a:pPr lvl="1"/>
            <a:r>
              <a:rPr lang="en-US" dirty="0" smtClean="0">
                <a:latin typeface="Calibri" charset="0"/>
                <a:cs typeface="Calibri" charset="0"/>
              </a:rPr>
              <a:t>Packets might get fragmented </a:t>
            </a:r>
            <a:r>
              <a:rPr lang="en-US" b="1" dirty="0" smtClean="0">
                <a:latin typeface="Calibri" charset="0"/>
                <a:cs typeface="Calibri" charset="0"/>
              </a:rPr>
              <a:t>recursively</a:t>
            </a:r>
            <a:r>
              <a:rPr lang="en-US" dirty="0" smtClean="0">
                <a:latin typeface="Calibri" charset="0"/>
                <a:cs typeface="Calibri" charset="0"/>
              </a:rPr>
              <a:t>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7877" y="1395825"/>
            <a:ext cx="8229600" cy="69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charset="0"/>
                <a:cs typeface="Calibri" charset="0"/>
              </a:rPr>
              <a:t>Why bother fragmenting the packet?</a:t>
            </a:r>
          </a:p>
          <a:p>
            <a:pPr marL="457200" lvl="1" indent="0">
              <a:buFont typeface="Arial"/>
              <a:buNone/>
            </a:pP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877" y="2017446"/>
            <a:ext cx="8229600" cy="124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Calibri" charset="0"/>
                <a:cs typeface="Calibri" charset="0"/>
              </a:rPr>
              <a:t>Links have their own capacity</a:t>
            </a:r>
          </a:p>
          <a:p>
            <a:pPr lvl="2"/>
            <a:r>
              <a:rPr lang="en-US" dirty="0" smtClean="0">
                <a:latin typeface="Calibri" charset="0"/>
                <a:cs typeface="Calibri" charset="0"/>
              </a:rPr>
              <a:t>Maximum Transmission Unit (</a:t>
            </a:r>
            <a:r>
              <a:rPr lang="en-US" b="1" dirty="0" smtClean="0">
                <a:latin typeface="Calibri" charset="0"/>
                <a:cs typeface="Calibri" charset="0"/>
              </a:rPr>
              <a:t>MTU</a:t>
            </a:r>
            <a:r>
              <a:rPr lang="en-US" dirty="0" smtClean="0">
                <a:latin typeface="Calibri" charset="0"/>
                <a:cs typeface="Calibri" charset="0"/>
              </a:rPr>
              <a:t>): largest number of bits it can carry as one unit (in one packet)</a:t>
            </a:r>
          </a:p>
        </p:txBody>
      </p:sp>
    </p:spTree>
    <p:extLst>
      <p:ext uri="{BB962C8B-B14F-4D97-AF65-F5344CB8AC3E}">
        <p14:creationId xmlns:p14="http://schemas.microsoft.com/office/powerpoint/2010/main" val="17169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Example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6949" y="1644579"/>
            <a:ext cx="4329445" cy="675141"/>
            <a:chOff x="1986949" y="1644579"/>
            <a:chExt cx="4610798" cy="675141"/>
          </a:xfrm>
        </p:grpSpPr>
        <p:sp>
          <p:nvSpPr>
            <p:cNvPr id="16" name="Rectangle 15"/>
            <p:cNvSpPr/>
            <p:nvPr/>
          </p:nvSpPr>
          <p:spPr>
            <a:xfrm>
              <a:off x="1986949" y="1644580"/>
              <a:ext cx="348343" cy="6751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4321" y="1644579"/>
              <a:ext cx="4233426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  <a:latin typeface="Calibri"/>
                </a:rPr>
                <a:t>580 bytes</a:t>
              </a:r>
              <a:endParaRPr lang="en-US" sz="32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791" y="3054464"/>
            <a:ext cx="3559126" cy="675141"/>
            <a:chOff x="787791" y="3054464"/>
            <a:chExt cx="3559126" cy="675141"/>
          </a:xfrm>
        </p:grpSpPr>
        <p:sp>
          <p:nvSpPr>
            <p:cNvPr id="18" name="Rectangle 17"/>
            <p:cNvSpPr/>
            <p:nvPr/>
          </p:nvSpPr>
          <p:spPr>
            <a:xfrm>
              <a:off x="787791" y="3054465"/>
              <a:ext cx="348343" cy="6751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5163" y="3054464"/>
              <a:ext cx="3181754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lang="en-US" sz="3200" b="1" dirty="0" smtClean="0">
                  <a:solidFill>
                    <a:prstClr val="black"/>
                  </a:solidFill>
                  <a:latin typeface="Calibri"/>
                </a:rPr>
                <a:t>80 bytes</a:t>
              </a:r>
              <a:endParaRPr lang="en-US" sz="32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41254" y="3054464"/>
            <a:ext cx="2365830" cy="675141"/>
            <a:chOff x="5341254" y="3054464"/>
            <a:chExt cx="2365830" cy="675141"/>
          </a:xfrm>
        </p:grpSpPr>
        <p:sp>
          <p:nvSpPr>
            <p:cNvPr id="20" name="Rectangle 19"/>
            <p:cNvSpPr/>
            <p:nvPr/>
          </p:nvSpPr>
          <p:spPr>
            <a:xfrm>
              <a:off x="5341254" y="3054465"/>
              <a:ext cx="348343" cy="6751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8626" y="3054464"/>
              <a:ext cx="1988458" cy="675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  <a:latin typeface="Calibri"/>
                </a:rPr>
                <a:t>100 bytes</a:t>
              </a:r>
              <a:endParaRPr lang="en-US" sz="32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-133922" y="3981436"/>
            <a:ext cx="4829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libri"/>
              </a:rPr>
              <a:t>Total length = 500 bytes</a:t>
            </a:r>
          </a:p>
          <a:p>
            <a:pPr algn="ctr"/>
            <a:r>
              <a:rPr lang="en-US" sz="2000" dirty="0" smtClean="0">
                <a:latin typeface="Calibri"/>
              </a:rPr>
              <a:t>Flags =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</a:rPr>
              <a:t>001</a:t>
            </a:r>
          </a:p>
          <a:p>
            <a:pPr algn="ctr"/>
            <a:r>
              <a:rPr lang="en-US" sz="2000" dirty="0" smtClean="0">
                <a:latin typeface="Calibri"/>
              </a:rPr>
              <a:t>Offset = 0</a:t>
            </a:r>
            <a:endParaRPr lang="en-US" sz="20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58845" y="3981436"/>
            <a:ext cx="4829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libri"/>
              </a:rPr>
              <a:t>Total length = 120 bytes</a:t>
            </a:r>
          </a:p>
          <a:p>
            <a:pPr algn="ctr"/>
            <a:r>
              <a:rPr lang="en-US" sz="2000" dirty="0" smtClean="0">
                <a:latin typeface="Calibri"/>
              </a:rPr>
              <a:t>Flags = 000</a:t>
            </a:r>
          </a:p>
          <a:p>
            <a:pPr algn="ctr"/>
            <a:r>
              <a:rPr lang="en-US" sz="2000" dirty="0" smtClean="0">
                <a:latin typeface="Calibri"/>
              </a:rPr>
              <a:t>Offset = 480/8 =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</a:rPr>
              <a:t>60</a:t>
            </a:r>
            <a:endParaRPr lang="en-US" sz="2000" b="1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20043" y="2390807"/>
            <a:ext cx="545495" cy="6045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2311" y="2378862"/>
            <a:ext cx="486228" cy="565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58539" y="687777"/>
            <a:ext cx="351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alibri"/>
              </a:rPr>
              <a:t>MTU = 500 bytes</a:t>
            </a:r>
            <a:endParaRPr lang="en-US" sz="2800" dirty="0">
              <a:latin typeface="Calibri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-366458" y="1600234"/>
            <a:ext cx="2682519" cy="381915"/>
            <a:chOff x="-366458" y="1600234"/>
            <a:chExt cx="2682519" cy="38191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590264" y="1923682"/>
              <a:ext cx="570856" cy="58467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-366458" y="1600234"/>
              <a:ext cx="26825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</a:rPr>
                <a:t>20 Byte Header</a:t>
              </a:r>
              <a:endParaRPr lang="en-US" sz="1600" dirty="0">
                <a:latin typeface="Calibri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503254" y="2589995"/>
            <a:ext cx="2682519" cy="608134"/>
            <a:chOff x="-503254" y="2589995"/>
            <a:chExt cx="2682519" cy="608134"/>
          </a:xfrm>
        </p:grpSpPr>
        <p:sp>
          <p:nvSpPr>
            <p:cNvPr id="38" name="Rectangle 37"/>
            <p:cNvSpPr/>
            <p:nvPr/>
          </p:nvSpPr>
          <p:spPr>
            <a:xfrm>
              <a:off x="-503254" y="2589995"/>
              <a:ext cx="26825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</a:rPr>
                <a:t>20 Byte Header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58762" y="2899316"/>
              <a:ext cx="253999" cy="298813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13881" y="2693064"/>
            <a:ext cx="2682519" cy="634941"/>
            <a:chOff x="3513881" y="2693064"/>
            <a:chExt cx="2682519" cy="634941"/>
          </a:xfrm>
        </p:grpSpPr>
        <p:sp>
          <p:nvSpPr>
            <p:cNvPr id="39" name="Rectangle 38"/>
            <p:cNvSpPr/>
            <p:nvPr/>
          </p:nvSpPr>
          <p:spPr>
            <a:xfrm>
              <a:off x="3513881" y="2693064"/>
              <a:ext cx="26825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</a:rPr>
                <a:t>20 Byte Header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041312" y="3013808"/>
              <a:ext cx="407515" cy="314197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6032162" y="1525199"/>
            <a:ext cx="3244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libri"/>
              </a:rPr>
              <a:t>Total length = 600 bytes</a:t>
            </a:r>
          </a:p>
          <a:p>
            <a:pPr algn="ctr"/>
            <a:r>
              <a:rPr lang="en-US" sz="2000" dirty="0" smtClean="0">
                <a:latin typeface="Calibri"/>
              </a:rPr>
              <a:t>Flags =</a:t>
            </a:r>
            <a:r>
              <a:rPr lang="en-US" sz="2000" b="1" dirty="0" smtClean="0">
                <a:latin typeface="Calibri"/>
              </a:rPr>
              <a:t> </a:t>
            </a:r>
            <a:r>
              <a:rPr lang="en-US" sz="2000" dirty="0" smtClean="0">
                <a:latin typeface="Calibri"/>
              </a:rPr>
              <a:t>000</a:t>
            </a:r>
            <a:endParaRPr lang="en-US" sz="2000" b="1" dirty="0" smtClean="0">
              <a:solidFill>
                <a:srgbClr val="FF0000"/>
              </a:solidFill>
              <a:latin typeface="Calibri"/>
            </a:endParaRPr>
          </a:p>
          <a:p>
            <a:pPr algn="ctr"/>
            <a:r>
              <a:rPr lang="en-US" sz="2000" dirty="0" smtClean="0">
                <a:latin typeface="Calibri"/>
              </a:rPr>
              <a:t>Offset = 0</a:t>
            </a: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18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3" grpId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237" y="2839374"/>
            <a:ext cx="76341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Poison Reverse and Split Horizon FAQs!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Quick Refresher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54920"/>
          </a:xfrm>
        </p:spPr>
        <p:txBody>
          <a:bodyPr/>
          <a:lstStyle/>
          <a:p>
            <a:r>
              <a:rPr lang="en-US" dirty="0" smtClean="0"/>
              <a:t>When to use these mechanisms? (Clue: same reason)</a:t>
            </a:r>
          </a:p>
          <a:p>
            <a:pPr lvl="1"/>
            <a:r>
              <a:rPr lang="en-US" dirty="0" smtClean="0"/>
              <a:t>Neighbor advertises </a:t>
            </a:r>
            <a:r>
              <a:rPr lang="en-US" b="1" i="1" dirty="0" smtClean="0"/>
              <a:t>route x to destination y </a:t>
            </a:r>
            <a:r>
              <a:rPr lang="en-US" dirty="0" smtClean="0"/>
              <a:t>that goes through that same neighbor</a:t>
            </a:r>
            <a:endParaRPr lang="en-US" dirty="0"/>
          </a:p>
          <a:p>
            <a:r>
              <a:rPr lang="en-US" b="1" dirty="0" smtClean="0"/>
              <a:t>Split Horizon</a:t>
            </a:r>
          </a:p>
          <a:p>
            <a:pPr lvl="1"/>
            <a:r>
              <a:rPr lang="en-US" dirty="0" smtClean="0"/>
              <a:t>I didn’t lie. I just didn’t tell the whole truth.</a:t>
            </a:r>
          </a:p>
          <a:p>
            <a:pPr lvl="1"/>
            <a:r>
              <a:rPr lang="en-US" dirty="0" smtClean="0"/>
              <a:t>Mechanism: Don’t tell the neighbor distance to </a:t>
            </a:r>
            <a:r>
              <a:rPr lang="en-US" b="1" dirty="0" smtClean="0"/>
              <a:t>destination y</a:t>
            </a:r>
            <a:endParaRPr lang="en-US" dirty="0" smtClean="0"/>
          </a:p>
          <a:p>
            <a:r>
              <a:rPr lang="en-US" b="1" dirty="0" smtClean="0"/>
              <a:t>Poison Reverse</a:t>
            </a:r>
          </a:p>
          <a:p>
            <a:pPr lvl="1"/>
            <a:r>
              <a:rPr lang="en-US" dirty="0" smtClean="0"/>
              <a:t>I straight up lie. </a:t>
            </a:r>
          </a:p>
          <a:p>
            <a:pPr lvl="1"/>
            <a:r>
              <a:rPr lang="en-US" dirty="0" smtClean="0"/>
              <a:t>Mechanism: Tell the neighbor I am a distance </a:t>
            </a:r>
            <a:r>
              <a:rPr lang="en-US" b="1" dirty="0" smtClean="0"/>
              <a:t>infinity</a:t>
            </a:r>
            <a:r>
              <a:rPr lang="en-US" dirty="0" smtClean="0"/>
              <a:t> away from </a:t>
            </a:r>
            <a:r>
              <a:rPr lang="en-US" b="1" dirty="0" smtClean="0"/>
              <a:t>destination 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1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Split Horizon and Poison Reverse are proactive!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54920"/>
          </a:xfrm>
        </p:spPr>
        <p:txBody>
          <a:bodyPr/>
          <a:lstStyle/>
          <a:p>
            <a:r>
              <a:rPr lang="en-US" b="1" dirty="0" smtClean="0"/>
              <a:t>Both poison reverse and split horizon attempt to prevent forwarding loops that </a:t>
            </a:r>
            <a:r>
              <a:rPr lang="en-US" b="1" i="1" dirty="0" smtClean="0"/>
              <a:t>might</a:t>
            </a:r>
            <a:r>
              <a:rPr lang="en-US" b="1" dirty="0" smtClean="0"/>
              <a:t> happen in the future</a:t>
            </a:r>
          </a:p>
          <a:p>
            <a:pPr lvl="1"/>
            <a:r>
              <a:rPr lang="en-US" b="1" dirty="0" smtClean="0"/>
              <a:t>Hypothetically</a:t>
            </a:r>
            <a:r>
              <a:rPr lang="en-US" dirty="0" smtClean="0"/>
              <a:t>, if the routing state remains unchanged, doing split horizon or poison reverse is </a:t>
            </a:r>
            <a:r>
              <a:rPr lang="en-US" b="1" dirty="0" smtClean="0"/>
              <a:t>entirely redundant!!</a:t>
            </a:r>
          </a:p>
        </p:txBody>
      </p:sp>
    </p:spTree>
    <p:extLst>
      <p:ext uri="{BB962C8B-B14F-4D97-AF65-F5344CB8AC3E}">
        <p14:creationId xmlns:p14="http://schemas.microsoft.com/office/powerpoint/2010/main" val="48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Split Horizon and Poison Reverse are proactive!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54920"/>
          </a:xfrm>
        </p:spPr>
        <p:txBody>
          <a:bodyPr/>
          <a:lstStyle/>
          <a:p>
            <a:r>
              <a:rPr lang="en-US" b="1" dirty="0" smtClean="0"/>
              <a:t>Both poison reverse and split horizon attempt to prevent forwarding loops that </a:t>
            </a:r>
            <a:r>
              <a:rPr lang="en-US" b="1" i="1" dirty="0" smtClean="0"/>
              <a:t>might</a:t>
            </a:r>
            <a:r>
              <a:rPr lang="en-US" b="1" dirty="0" smtClean="0"/>
              <a:t> happen in the future</a:t>
            </a:r>
          </a:p>
          <a:p>
            <a:pPr lvl="1"/>
            <a:r>
              <a:rPr lang="en-US" b="1" dirty="0" smtClean="0"/>
              <a:t>Hypothetically</a:t>
            </a:r>
            <a:r>
              <a:rPr lang="en-US" dirty="0" smtClean="0"/>
              <a:t>, if the routing state remains unchanged, doing split horizon or poison reverse is </a:t>
            </a:r>
            <a:r>
              <a:rPr lang="en-US" b="1" dirty="0" smtClean="0"/>
              <a:t>entirely redundant!!</a:t>
            </a:r>
          </a:p>
          <a:p>
            <a:pPr lvl="1"/>
            <a:r>
              <a:rPr lang="en-US" dirty="0" smtClean="0"/>
              <a:t>Poison reverse and split horizon </a:t>
            </a:r>
            <a:r>
              <a:rPr lang="en-US" b="1" dirty="0" smtClean="0"/>
              <a:t>anticipate </a:t>
            </a:r>
            <a:r>
              <a:rPr lang="en-US" dirty="0" smtClean="0"/>
              <a:t>failures and </a:t>
            </a:r>
            <a:r>
              <a:rPr lang="en-US" b="1" dirty="0" smtClean="0"/>
              <a:t>proactively </a:t>
            </a:r>
            <a:r>
              <a:rPr lang="en-US" dirty="0" smtClean="0"/>
              <a:t>prevent forwarding loops when those failures arrive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22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Horizon </a:t>
            </a:r>
            <a:r>
              <a:rPr lang="en-US" i="1" dirty="0" smtClean="0"/>
              <a:t>vs. </a:t>
            </a:r>
            <a:r>
              <a:rPr lang="en-US" dirty="0" smtClean="0"/>
              <a:t>Poison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5454920"/>
          </a:xfrm>
        </p:spPr>
        <p:txBody>
          <a:bodyPr/>
          <a:lstStyle/>
          <a:p>
            <a:r>
              <a:rPr lang="en-US" b="1" dirty="0"/>
              <a:t>Poison </a:t>
            </a:r>
            <a:r>
              <a:rPr lang="en-US" b="1" dirty="0" smtClean="0"/>
              <a:t>Reverse</a:t>
            </a:r>
            <a:r>
              <a:rPr lang="en-US" dirty="0" smtClean="0"/>
              <a:t>: Paranoid Proactive</a:t>
            </a:r>
          </a:p>
          <a:p>
            <a:r>
              <a:rPr lang="en-US" b="1" dirty="0" smtClean="0"/>
              <a:t>Split Horizon</a:t>
            </a:r>
            <a:r>
              <a:rPr lang="en-US" dirty="0" smtClean="0"/>
              <a:t>: Passively Proactive</a:t>
            </a:r>
          </a:p>
          <a:p>
            <a:r>
              <a:rPr lang="en-US" b="1" dirty="0" smtClean="0"/>
              <a:t>Tradeoff </a:t>
            </a:r>
          </a:p>
          <a:p>
            <a:pPr lvl="1"/>
            <a:r>
              <a:rPr lang="en-US" dirty="0" smtClean="0"/>
              <a:t>Speed of Protecting against forwarding loops</a:t>
            </a:r>
          </a:p>
          <a:p>
            <a:pPr lvl="2"/>
            <a:r>
              <a:rPr lang="en-US" dirty="0" smtClean="0"/>
              <a:t>Poison Reverse </a:t>
            </a:r>
            <a:r>
              <a:rPr lang="en-US" b="1" dirty="0" smtClean="0"/>
              <a:t>immediately, aggressively, and explicitly </a:t>
            </a:r>
            <a:r>
              <a:rPr lang="en-US" dirty="0" smtClean="0"/>
              <a:t>removes potential forwarding loops before they can appear/propagate</a:t>
            </a:r>
          </a:p>
          <a:p>
            <a:pPr lvl="1"/>
            <a:r>
              <a:rPr lang="en-US" dirty="0" smtClean="0"/>
              <a:t>Bandwidth: </a:t>
            </a:r>
          </a:p>
          <a:p>
            <a:pPr lvl="2"/>
            <a:r>
              <a:rPr lang="en-US" dirty="0" smtClean="0"/>
              <a:t>Poison Reverse updates can be large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814" y="4444409"/>
            <a:ext cx="1169582" cy="8293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3692" y="4444409"/>
            <a:ext cx="1169582" cy="829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483" y="4444409"/>
            <a:ext cx="1300717" cy="829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5000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89721" y="4444409"/>
            <a:ext cx="1169582" cy="829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9303" y="4674413"/>
            <a:ext cx="9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…......</a:t>
            </a:r>
            <a:endParaRPr lang="en-US" b="1" dirty="0"/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>
            <a:off x="1816396" y="4859079"/>
            <a:ext cx="13272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>
            <a:off x="4313274" y="4859079"/>
            <a:ext cx="2764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1406155" y="5543468"/>
            <a:ext cx="1998921" cy="878590"/>
          </a:xfrm>
          <a:prstGeom prst="cloudCallout">
            <a:avLst>
              <a:gd name="adj1" fmla="val -46365"/>
              <a:gd name="adj2" fmla="val -7667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Poison routes to </a:t>
            </a:r>
            <a:r>
              <a:rPr lang="en-US" sz="1400" smtClean="0"/>
              <a:t>Nodes 3-5000 </a:t>
            </a:r>
            <a:r>
              <a:rPr lang="en-US" sz="1400" smtClean="0">
                <a:sym typeface="Wingdings"/>
              </a:rPr>
              <a:t>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479" y="2711784"/>
            <a:ext cx="5534655" cy="1143000"/>
          </a:xfrm>
        </p:spPr>
        <p:txBody>
          <a:bodyPr>
            <a:normAutofit/>
          </a:bodyPr>
          <a:lstStyle/>
          <a:p>
            <a:r>
              <a:rPr lang="en-US" smtClean="0"/>
              <a:t>Reliable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5454920"/>
          </a:xfrm>
        </p:spPr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IFF </a:t>
            </a:r>
          </a:p>
          <a:p>
            <a:pPr lvl="2"/>
            <a:r>
              <a:rPr lang="en-US" dirty="0" smtClean="0"/>
              <a:t>All dropped or corrupted packets are resent</a:t>
            </a:r>
          </a:p>
          <a:p>
            <a:pPr lvl="2"/>
            <a:r>
              <a:rPr lang="en-US" dirty="0" smtClean="0"/>
              <a:t>Progress is attempted</a:t>
            </a:r>
          </a:p>
          <a:p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Minimize time of data transfer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Minimize Usage of bandwidth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How well does it play with other flows?</a:t>
            </a:r>
          </a:p>
        </p:txBody>
      </p:sp>
    </p:spTree>
    <p:extLst>
      <p:ext uri="{BB962C8B-B14F-4D97-AF65-F5344CB8AC3E}">
        <p14:creationId xmlns:p14="http://schemas.microsoft.com/office/powerpoint/2010/main" val="18557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7455</TotalTime>
  <Words>1038</Words>
  <Application>Microsoft Macintosh PowerPoint</Application>
  <PresentationFormat>On-screen Show (4:3)</PresentationFormat>
  <Paragraphs>160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ＭＳ Ｐゴシック</vt:lpstr>
      <vt:lpstr>Wingdings</vt:lpstr>
      <vt:lpstr>Office Theme</vt:lpstr>
      <vt:lpstr>Potpourri (IP stuff)</vt:lpstr>
      <vt:lpstr>Agenda</vt:lpstr>
      <vt:lpstr>Poison Reverse and Split Horizon FAQs!  </vt:lpstr>
      <vt:lpstr>Quick Refresher</vt:lpstr>
      <vt:lpstr>Split Horizon and Poison Reverse are proactive!</vt:lpstr>
      <vt:lpstr>Split Horizon and Poison Reverse are proactive!</vt:lpstr>
      <vt:lpstr>Split Horizon vs. Poison Reverse</vt:lpstr>
      <vt:lpstr>Reliable Transport</vt:lpstr>
      <vt:lpstr>Goals of Reliable Transport</vt:lpstr>
      <vt:lpstr>Reliable Transport over multiple packets</vt:lpstr>
      <vt:lpstr>Choosing Window Size</vt:lpstr>
      <vt:lpstr>Choosing Window Size</vt:lpstr>
      <vt:lpstr>IP Packet</vt:lpstr>
      <vt:lpstr>IP Packet Header Fields</vt:lpstr>
      <vt:lpstr>IP Packet Header Fields</vt:lpstr>
      <vt:lpstr>IP Packet Header Fields</vt:lpstr>
      <vt:lpstr>IP Packet Header Fields</vt:lpstr>
      <vt:lpstr>IP Packet Header Example</vt:lpstr>
      <vt:lpstr>IP Header Design Remarks</vt:lpstr>
      <vt:lpstr>IP Header Design Remarks</vt:lpstr>
      <vt:lpstr>IP Header Design Remarks</vt:lpstr>
      <vt:lpstr>Fragmentation Design Remark</vt:lpstr>
      <vt:lpstr>Fragmentation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Michael A. Chang</cp:lastModifiedBy>
  <cp:revision>357</cp:revision>
  <cp:lastPrinted>2016-09-25T01:40:34Z</cp:lastPrinted>
  <dcterms:created xsi:type="dcterms:W3CDTF">2016-09-01T20:19:22Z</dcterms:created>
  <dcterms:modified xsi:type="dcterms:W3CDTF">2017-09-27T06:53:59Z</dcterms:modified>
</cp:coreProperties>
</file>