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DD15DA-6391-45A3-822B-EAC0EA348EBC}">
  <a:tblStyle styleId="{E2DD15DA-6391-45A3-822B-EAC0EA348EB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CEAE6"/>
          </a:solidFill>
        </a:fill>
      </a:tcStyle>
    </a:wholeTbl>
    <a:band1H>
      <a:tcTxStyle/>
      <a:tcStyle>
        <a:fill>
          <a:solidFill>
            <a:srgbClr val="F9D3CA"/>
          </a:solidFill>
        </a:fill>
      </a:tcStyle>
    </a:band1H>
    <a:band2H>
      <a:tcTxStyle/>
    </a:band2H>
    <a:band1V>
      <a:tcTxStyle/>
      <a:tcStyle>
        <a:fill>
          <a:solidFill>
            <a:srgbClr val="F9D3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0225B15-0260-4CD0-9347-6C356478E08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F2F1"/>
          </a:solidFill>
        </a:fill>
      </a:tcStyle>
    </a:wholeTbl>
    <a:band1H>
      <a:tcTxStyle/>
      <a:tcStyle>
        <a:fill>
          <a:solidFill>
            <a:srgbClr val="CFE5E2"/>
          </a:solidFill>
        </a:fill>
      </a:tcStyle>
    </a:band1H>
    <a:band2H>
      <a:tcTxStyle/>
    </a:band2H>
    <a:band1V>
      <a:tcTxStyle/>
      <a:tcStyle>
        <a:fill>
          <a:solidFill>
            <a:srgbClr val="CFE5E2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ols.ietf.org/html/rfc1519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Routing: figuring out the rules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Forwarding: applying those rules to packets</a:t>
            </a:r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-But there’s a problem here… (next slide)</a:t>
            </a: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LPM</a:t>
            </a: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-how to recognize? (MAC address for L2, IP address for L3)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form- network:host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-routers ignore host part of address, hosts recognize packets are for them with host part of address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-deprecated since the publication of </a:t>
            </a:r>
            <a:r>
              <a:rPr b="0" i="0" lang="en-US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RFC 1519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 1993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-how much wasted address space could there be? (50%)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-This is more or less aggregation: multiple network addresses (5.6.7.*) being routed to the same output port, so aggregate them into a common entry (5.6.7.0/24)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 shared prefix (makes table less cluttered)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 already has the prefixes in its forwarding table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605794"/>
            <a:ext cx="7772400" cy="994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5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664038" y="3615266"/>
            <a:ext cx="5813188" cy="527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1" name="Shape 21"/>
          <p:cNvCxnSpPr/>
          <p:nvPr/>
        </p:nvCxnSpPr>
        <p:spPr>
          <a:xfrm>
            <a:off x="457200" y="4963872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" name="Shape 22"/>
          <p:cNvCxnSpPr/>
          <p:nvPr/>
        </p:nvCxnSpPr>
        <p:spPr>
          <a:xfrm>
            <a:off x="457200" y="1984939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" name="Shape 23"/>
          <p:cNvCxnSpPr/>
          <p:nvPr/>
        </p:nvCxnSpPr>
        <p:spPr>
          <a:xfrm>
            <a:off x="457200" y="2137339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" name="Shape 24"/>
          <p:cNvCxnSpPr/>
          <p:nvPr/>
        </p:nvCxnSpPr>
        <p:spPr>
          <a:xfrm>
            <a:off x="457200" y="4807943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" name="Shape 25"/>
          <p:cNvCxnSpPr/>
          <p:nvPr/>
        </p:nvCxnSpPr>
        <p:spPr>
          <a:xfrm>
            <a:off x="1081214" y="3879061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" name="Shape 26"/>
          <p:cNvCxnSpPr/>
          <p:nvPr/>
        </p:nvCxnSpPr>
        <p:spPr>
          <a:xfrm>
            <a:off x="7480987" y="3870454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>
            <a:off x="0" y="6825153"/>
            <a:ext cx="91440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2400"/>
              </a:spcBef>
              <a:buClr>
                <a:schemeClr val="accent2"/>
              </a:buClr>
              <a:buSzPts val="2400"/>
              <a:buFont typeface="Arial"/>
              <a:buNone/>
              <a:defRPr b="1" i="0" sz="1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20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20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2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20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695D4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695D46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695D46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695D4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695D4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20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2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596713" y="2605794"/>
            <a:ext cx="7947837" cy="994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86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Addressing and Forwarding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664038" y="3615266"/>
            <a:ext cx="5813188" cy="527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 168 – Fall 2017 – Section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2651760" y="2792755"/>
            <a:ext cx="38756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Forwarding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Forwarding vs Routing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Routing (Control Plane):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Computing paths the packets will follow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Can be done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slowly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(tens of milliseconds)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Must scale to size of network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Example: routing protocols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Forwarding (Data Plane):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Directing traffic according to Control Plane logic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Must be done quickly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(micro or nanoseconds)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Example: IP forwarding, Layer 2 switching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graphicFrame>
        <p:nvGraphicFramePr>
          <p:cNvPr id="300" name="Shape 300"/>
          <p:cNvGraphicFramePr/>
          <p:nvPr/>
        </p:nvGraphicFramePr>
        <p:xfrm>
          <a:off x="380999" y="3022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{E0225B15-0260-4CD0-9347-6C356478E08B}</a:tableStyleId>
              </a:tblPr>
              <a:tblGrid>
                <a:gridCol w="2209800"/>
                <a:gridCol w="868675"/>
              </a:tblGrid>
              <a:tr h="56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Rule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Port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21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191.168/16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1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191.168.12.16/28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191.168.12.18/31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191.168.8/21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01" name="Shape 301"/>
          <p:cNvSpPr/>
          <p:nvPr/>
        </p:nvSpPr>
        <p:spPr>
          <a:xfrm>
            <a:off x="3810143" y="1417638"/>
            <a:ext cx="3506437" cy="7436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50" y="60020"/>
                </a:moveTo>
                <a:lnTo>
                  <a:pt x="-63008" y="361155"/>
                </a:lnTo>
              </a:path>
            </a:pathLst>
          </a:cu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Subnet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(IP and mask)</a:t>
            </a:r>
          </a:p>
        </p:txBody>
      </p:sp>
      <p:sp>
        <p:nvSpPr>
          <p:cNvPr id="302" name="Shape 302"/>
          <p:cNvSpPr/>
          <p:nvPr/>
        </p:nvSpPr>
        <p:spPr>
          <a:xfrm>
            <a:off x="5011713" y="2779454"/>
            <a:ext cx="3506437" cy="4856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50" y="60020"/>
                </a:moveTo>
                <a:lnTo>
                  <a:pt x="-63480" y="254383"/>
                </a:lnTo>
              </a:path>
            </a:pathLst>
          </a:cu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Outgoing port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0999" y="5618934"/>
            <a:ext cx="8305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1: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Packets destined for address in the 191.168/16 subnet should go out on port 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65097" y="1903336"/>
            <a:ext cx="3394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IP address: 191.168.12.23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459480" y="235288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1011 1111 1010 1000 0000 1100 0001 0111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265097" y="2325785"/>
            <a:ext cx="21943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Binary notation:</a:t>
            </a:r>
          </a:p>
        </p:txBody>
      </p:sp>
      <p:graphicFrame>
        <p:nvGraphicFramePr>
          <p:cNvPr id="313" name="Shape 313"/>
          <p:cNvGraphicFramePr/>
          <p:nvPr/>
        </p:nvGraphicFramePr>
        <p:xfrm>
          <a:off x="380999" y="3022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{E0225B15-0260-4CD0-9347-6C356478E08B}</a:tableStyleId>
              </a:tblPr>
              <a:tblGrid>
                <a:gridCol w="2209800"/>
                <a:gridCol w="868675"/>
              </a:tblGrid>
              <a:tr h="56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Rule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Port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21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191.168/16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1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191.168.12.16/28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191.168.12.18/31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191.168.8/21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14" name="Shape 314"/>
          <p:cNvSpPr txBox="1"/>
          <p:nvPr/>
        </p:nvSpPr>
        <p:spPr>
          <a:xfrm>
            <a:off x="3471103" y="3510165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1011 1111 1010 1000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0000 0000 0000 0000</a:t>
            </a:r>
          </a:p>
        </p:txBody>
      </p:sp>
      <p:sp>
        <p:nvSpPr>
          <p:cNvPr id="315" name="Shape 315"/>
          <p:cNvSpPr txBox="1"/>
          <p:nvPr/>
        </p:nvSpPr>
        <p:spPr>
          <a:xfrm rot="661242">
            <a:off x="1951110" y="3594732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3519266" y="2756868"/>
            <a:ext cx="3310697" cy="515543"/>
            <a:chOff x="3519266" y="2738353"/>
            <a:chExt cx="3310697" cy="515543"/>
          </a:xfrm>
        </p:grpSpPr>
        <p:sp>
          <p:nvSpPr>
            <p:cNvPr id="317" name="Shape 317"/>
            <p:cNvSpPr/>
            <p:nvPr/>
          </p:nvSpPr>
          <p:spPr>
            <a:xfrm rot="-5400000">
              <a:off x="4799257" y="1557919"/>
              <a:ext cx="207750" cy="256861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3519266" y="2884564"/>
              <a:ext cx="33106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matching 1</a:t>
              </a:r>
              <a:r>
                <a:rPr baseline="30000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row’s rule…</a:t>
              </a:r>
            </a:p>
          </p:txBody>
        </p:sp>
      </p:grpSp>
      <p:sp>
        <p:nvSpPr>
          <p:cNvPr id="319" name="Shape 319"/>
          <p:cNvSpPr/>
          <p:nvPr/>
        </p:nvSpPr>
        <p:spPr>
          <a:xfrm>
            <a:off x="4831704" y="1174789"/>
            <a:ext cx="3506437" cy="4856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50" y="60020"/>
                </a:moveTo>
                <a:lnTo>
                  <a:pt x="-43165" y="179342"/>
                </a:lnTo>
              </a:path>
            </a:pathLst>
          </a:cu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Incoming packet</a:t>
            </a:r>
          </a:p>
        </p:txBody>
      </p:sp>
      <p:sp>
        <p:nvSpPr>
          <p:cNvPr id="320" name="Shape 320"/>
          <p:cNvSpPr/>
          <p:nvPr/>
        </p:nvSpPr>
        <p:spPr>
          <a:xfrm>
            <a:off x="1159609" y="1903336"/>
            <a:ext cx="7868775" cy="911217"/>
          </a:xfrm>
          <a:prstGeom prst="rect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Forwarding tables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Potential problem: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What if a packet matches multiple entries in our table?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457200" y="4187171"/>
            <a:ext cx="835268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Routing table entries: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191.168/16            = </a:t>
            </a: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0000 0000 0000 0000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191.168.12.16/28 = </a:t>
            </a: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191.168.8/21         = </a:t>
            </a: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000 0000 0000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F57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F57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457200" y="3042107"/>
            <a:ext cx="81916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IP address: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191.168.12.23       = 1011 1111 1010 1000 0000 1100 0001 0111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F57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Longest Prefix Matching (LPM)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457200" y="1600201"/>
            <a:ext cx="8229600" cy="44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An algorithm used by routers in Internet Protocol to select an entry from a forwarding table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Each entry in a forwarding table may specify a sub network.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An address may match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more than one 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forwarding table entry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most specific matching is the entry with the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longest subnet mask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LPM Example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265097" y="1903336"/>
            <a:ext cx="3394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IP address: 191.168.12.23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3459480" y="235288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1011 1111 1010 1000 0000 1100 0001 0111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1265097" y="2325785"/>
            <a:ext cx="21943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Binary notation:</a:t>
            </a:r>
          </a:p>
        </p:txBody>
      </p:sp>
      <p:graphicFrame>
        <p:nvGraphicFramePr>
          <p:cNvPr id="346" name="Shape 346"/>
          <p:cNvGraphicFramePr/>
          <p:nvPr/>
        </p:nvGraphicFramePr>
        <p:xfrm>
          <a:off x="380999" y="3022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{E0225B15-0260-4CD0-9347-6C356478E08B}</a:tableStyleId>
              </a:tblPr>
              <a:tblGrid>
                <a:gridCol w="2209800"/>
                <a:gridCol w="868675"/>
              </a:tblGrid>
              <a:tr h="56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Rule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Port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21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191.168/16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1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191.168.12.16/28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191.168.12.18/31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191.168.8/21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47" name="Shape 347"/>
          <p:cNvSpPr txBox="1"/>
          <p:nvPr/>
        </p:nvSpPr>
        <p:spPr>
          <a:xfrm>
            <a:off x="3471103" y="3510165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1011 1111 1010 1000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0000 0000 0000 0000</a:t>
            </a:r>
          </a:p>
        </p:txBody>
      </p:sp>
      <p:sp>
        <p:nvSpPr>
          <p:cNvPr id="348" name="Shape 348"/>
          <p:cNvSpPr txBox="1"/>
          <p:nvPr/>
        </p:nvSpPr>
        <p:spPr>
          <a:xfrm rot="661242">
            <a:off x="1951110" y="3594732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grpSp>
        <p:nvGrpSpPr>
          <p:cNvPr id="349" name="Shape 349"/>
          <p:cNvGrpSpPr/>
          <p:nvPr/>
        </p:nvGrpSpPr>
        <p:grpSpPr>
          <a:xfrm>
            <a:off x="3519266" y="2756868"/>
            <a:ext cx="3310697" cy="515543"/>
            <a:chOff x="3519266" y="2738353"/>
            <a:chExt cx="3310697" cy="515543"/>
          </a:xfrm>
        </p:grpSpPr>
        <p:sp>
          <p:nvSpPr>
            <p:cNvPr id="350" name="Shape 350"/>
            <p:cNvSpPr/>
            <p:nvPr/>
          </p:nvSpPr>
          <p:spPr>
            <a:xfrm rot="-5400000">
              <a:off x="4799257" y="1557919"/>
              <a:ext cx="207750" cy="256861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 txBox="1"/>
            <p:nvPr/>
          </p:nvSpPr>
          <p:spPr>
            <a:xfrm>
              <a:off x="3519266" y="2884564"/>
              <a:ext cx="33106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matching 1</a:t>
              </a:r>
              <a:r>
                <a:rPr baseline="30000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row’s rule…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LPM Example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3459480" y="235288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1011 1111 1010 1000 0000 1100 0001 0111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65097" y="2325785"/>
            <a:ext cx="21943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Binary notation:</a:t>
            </a:r>
          </a:p>
        </p:txBody>
      </p:sp>
      <p:graphicFrame>
        <p:nvGraphicFramePr>
          <p:cNvPr id="360" name="Shape 360"/>
          <p:cNvGraphicFramePr/>
          <p:nvPr/>
        </p:nvGraphicFramePr>
        <p:xfrm>
          <a:off x="380999" y="3022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{E0225B15-0260-4CD0-9347-6C356478E08B}</a:tableStyleId>
              </a:tblPr>
              <a:tblGrid>
                <a:gridCol w="2209800"/>
                <a:gridCol w="868675"/>
              </a:tblGrid>
              <a:tr h="56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Rule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Port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21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191.168/16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1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191.168.12.16/28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191.168.12.18/31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191.168.8/21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61" name="Shape 361"/>
          <p:cNvSpPr txBox="1"/>
          <p:nvPr/>
        </p:nvSpPr>
        <p:spPr>
          <a:xfrm>
            <a:off x="3471103" y="3510165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0000 0000 0000 0000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3471103" y="389339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</a:t>
            </a:r>
          </a:p>
        </p:txBody>
      </p:sp>
      <p:sp>
        <p:nvSpPr>
          <p:cNvPr id="363" name="Shape 363"/>
          <p:cNvSpPr txBox="1"/>
          <p:nvPr/>
        </p:nvSpPr>
        <p:spPr>
          <a:xfrm rot="661242">
            <a:off x="1951110" y="3594732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sp>
        <p:nvSpPr>
          <p:cNvPr id="364" name="Shape 364"/>
          <p:cNvSpPr txBox="1"/>
          <p:nvPr/>
        </p:nvSpPr>
        <p:spPr>
          <a:xfrm rot="661242">
            <a:off x="1939486" y="3921218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grpSp>
        <p:nvGrpSpPr>
          <p:cNvPr id="365" name="Shape 365"/>
          <p:cNvGrpSpPr/>
          <p:nvPr/>
        </p:nvGrpSpPr>
        <p:grpSpPr>
          <a:xfrm>
            <a:off x="3618822" y="2756868"/>
            <a:ext cx="4631559" cy="523853"/>
            <a:chOff x="3618822" y="2738353"/>
            <a:chExt cx="4631559" cy="523853"/>
          </a:xfrm>
        </p:grpSpPr>
        <p:sp>
          <p:nvSpPr>
            <p:cNvPr id="366" name="Shape 366"/>
            <p:cNvSpPr/>
            <p:nvPr/>
          </p:nvSpPr>
          <p:spPr>
            <a:xfrm rot="-5400000">
              <a:off x="5861496" y="495679"/>
              <a:ext cx="146211" cy="4631559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4703830" y="2892874"/>
              <a:ext cx="33106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Matching 2</a:t>
              </a:r>
              <a:r>
                <a:rPr baseline="30000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nd</a:t>
              </a: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row’s rule…</a:t>
              </a:r>
            </a:p>
          </p:txBody>
        </p:sp>
      </p:grpSp>
      <p:sp>
        <p:nvSpPr>
          <p:cNvPr id="368" name="Shape 368"/>
          <p:cNvSpPr txBox="1"/>
          <p:nvPr/>
        </p:nvSpPr>
        <p:spPr>
          <a:xfrm>
            <a:off x="1265097" y="1903336"/>
            <a:ext cx="3394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IP address: 191.168.12.23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LPM Example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3459480" y="235288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1011 1111 1010 1000 0000 1100 0001 0111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1265097" y="2325785"/>
            <a:ext cx="21943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Binary notation:</a:t>
            </a:r>
          </a:p>
        </p:txBody>
      </p:sp>
      <p:graphicFrame>
        <p:nvGraphicFramePr>
          <p:cNvPr id="377" name="Shape 377"/>
          <p:cNvGraphicFramePr/>
          <p:nvPr/>
        </p:nvGraphicFramePr>
        <p:xfrm>
          <a:off x="380999" y="3022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{E0225B15-0260-4CD0-9347-6C356478E08B}</a:tableStyleId>
              </a:tblPr>
              <a:tblGrid>
                <a:gridCol w="2209800"/>
                <a:gridCol w="868675"/>
              </a:tblGrid>
              <a:tr h="56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Rule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Port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21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191.168/16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1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191.168.12.16/28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191.168.12.18/31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191.168.8/21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78" name="Shape 378"/>
          <p:cNvSpPr txBox="1"/>
          <p:nvPr/>
        </p:nvSpPr>
        <p:spPr>
          <a:xfrm>
            <a:off x="3471103" y="3510165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0000 0000 0000 0000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471103" y="389339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459480" y="4276631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1011 1111 1010 1000 0000 1100 0001 001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81" name="Shape 381"/>
          <p:cNvSpPr txBox="1"/>
          <p:nvPr/>
        </p:nvSpPr>
        <p:spPr>
          <a:xfrm rot="661242">
            <a:off x="1743734" y="4318014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MATCHED</a:t>
            </a:r>
          </a:p>
        </p:txBody>
      </p:sp>
      <p:sp>
        <p:nvSpPr>
          <p:cNvPr id="382" name="Shape 382"/>
          <p:cNvSpPr txBox="1"/>
          <p:nvPr/>
        </p:nvSpPr>
        <p:spPr>
          <a:xfrm rot="661242">
            <a:off x="1951110" y="3594732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sp>
        <p:nvSpPr>
          <p:cNvPr id="383" name="Shape 383"/>
          <p:cNvSpPr txBox="1"/>
          <p:nvPr/>
        </p:nvSpPr>
        <p:spPr>
          <a:xfrm rot="661242">
            <a:off x="1939486" y="3921218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grpSp>
        <p:nvGrpSpPr>
          <p:cNvPr id="384" name="Shape 384"/>
          <p:cNvGrpSpPr/>
          <p:nvPr/>
        </p:nvGrpSpPr>
        <p:grpSpPr>
          <a:xfrm>
            <a:off x="3618821" y="2756868"/>
            <a:ext cx="5140714" cy="523854"/>
            <a:chOff x="3618821" y="2738353"/>
            <a:chExt cx="5140714" cy="523854"/>
          </a:xfrm>
        </p:grpSpPr>
        <p:sp>
          <p:nvSpPr>
            <p:cNvPr id="385" name="Shape 385"/>
            <p:cNvSpPr/>
            <p:nvPr/>
          </p:nvSpPr>
          <p:spPr>
            <a:xfrm rot="-5400000">
              <a:off x="6099524" y="257650"/>
              <a:ext cx="179309" cy="514071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4703830" y="2892874"/>
              <a:ext cx="33106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Matching 3</a:t>
              </a:r>
              <a:r>
                <a:rPr baseline="30000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row’s rule…</a:t>
              </a:r>
            </a:p>
          </p:txBody>
        </p:sp>
      </p:grpSp>
      <p:sp>
        <p:nvSpPr>
          <p:cNvPr id="387" name="Shape 387"/>
          <p:cNvSpPr/>
          <p:nvPr/>
        </p:nvSpPr>
        <p:spPr>
          <a:xfrm>
            <a:off x="8478982" y="2325785"/>
            <a:ext cx="173736" cy="488768"/>
          </a:xfrm>
          <a:prstGeom prst="frame">
            <a:avLst>
              <a:gd fmla="val 12500" name="adj1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1077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8478982" y="4245866"/>
            <a:ext cx="173736" cy="488768"/>
          </a:xfrm>
          <a:prstGeom prst="frame">
            <a:avLst>
              <a:gd fmla="val 12500" name="adj1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1077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1265097" y="1903336"/>
            <a:ext cx="3394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IP address: 191.168.12.23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LPM Example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3459480" y="235288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1011 1111 1010 1000 0000 1100 0001 0111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65097" y="2325785"/>
            <a:ext cx="21943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Binary notation:</a:t>
            </a:r>
          </a:p>
        </p:txBody>
      </p:sp>
      <p:graphicFrame>
        <p:nvGraphicFramePr>
          <p:cNvPr id="398" name="Shape 398"/>
          <p:cNvGraphicFramePr/>
          <p:nvPr/>
        </p:nvGraphicFramePr>
        <p:xfrm>
          <a:off x="380999" y="3022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{E0225B15-0260-4CD0-9347-6C356478E08B}</a:tableStyleId>
              </a:tblPr>
              <a:tblGrid>
                <a:gridCol w="2209800"/>
                <a:gridCol w="868675"/>
              </a:tblGrid>
              <a:tr h="56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Rule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Port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21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191.168/16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1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191.168.12.16/28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191.168.12.18/31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191.168.8/21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99" name="Shape 399"/>
          <p:cNvSpPr txBox="1"/>
          <p:nvPr/>
        </p:nvSpPr>
        <p:spPr>
          <a:xfrm>
            <a:off x="3471103" y="3510165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0000 0000 0000 0000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471103" y="389339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459480" y="4276631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1011 1111 1010 1000 0000 1100 0001 001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02" name="Shape 402"/>
          <p:cNvSpPr txBox="1"/>
          <p:nvPr/>
        </p:nvSpPr>
        <p:spPr>
          <a:xfrm rot="661242">
            <a:off x="1743734" y="4318014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MATCHED</a:t>
            </a:r>
          </a:p>
        </p:txBody>
      </p:sp>
      <p:sp>
        <p:nvSpPr>
          <p:cNvPr id="403" name="Shape 403"/>
          <p:cNvSpPr txBox="1"/>
          <p:nvPr/>
        </p:nvSpPr>
        <p:spPr>
          <a:xfrm rot="661242">
            <a:off x="1951110" y="3594732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sp>
        <p:nvSpPr>
          <p:cNvPr id="404" name="Shape 404"/>
          <p:cNvSpPr txBox="1"/>
          <p:nvPr/>
        </p:nvSpPr>
        <p:spPr>
          <a:xfrm rot="661242">
            <a:off x="1939486" y="3921218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3457131" y="4654182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1011 1111 1010 1000 0000 1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000 0000 0000</a:t>
            </a:r>
          </a:p>
        </p:txBody>
      </p:sp>
      <p:sp>
        <p:nvSpPr>
          <p:cNvPr id="406" name="Shape 406"/>
          <p:cNvSpPr txBox="1"/>
          <p:nvPr/>
        </p:nvSpPr>
        <p:spPr>
          <a:xfrm rot="661242">
            <a:off x="1908577" y="4733990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grpSp>
        <p:nvGrpSpPr>
          <p:cNvPr id="407" name="Shape 407"/>
          <p:cNvGrpSpPr/>
          <p:nvPr/>
        </p:nvGrpSpPr>
        <p:grpSpPr>
          <a:xfrm>
            <a:off x="3618823" y="2756867"/>
            <a:ext cx="3751467" cy="514823"/>
            <a:chOff x="3618823" y="2738352"/>
            <a:chExt cx="3751467" cy="514823"/>
          </a:xfrm>
        </p:grpSpPr>
        <p:sp>
          <p:nvSpPr>
            <p:cNvPr id="408" name="Shape 408"/>
            <p:cNvSpPr/>
            <p:nvPr/>
          </p:nvSpPr>
          <p:spPr>
            <a:xfrm rot="-5400000">
              <a:off x="5275451" y="1081724"/>
              <a:ext cx="154521" cy="346777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 txBox="1"/>
            <p:nvPr/>
          </p:nvSpPr>
          <p:spPr>
            <a:xfrm>
              <a:off x="4059593" y="2883843"/>
              <a:ext cx="33106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Matching 4</a:t>
              </a:r>
              <a:r>
                <a:rPr baseline="30000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th</a:t>
              </a: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row’s rule…</a:t>
              </a:r>
            </a:p>
          </p:txBody>
        </p:sp>
      </p:grpSp>
      <p:sp>
        <p:nvSpPr>
          <p:cNvPr id="410" name="Shape 410"/>
          <p:cNvSpPr txBox="1"/>
          <p:nvPr/>
        </p:nvSpPr>
        <p:spPr>
          <a:xfrm>
            <a:off x="1265097" y="1903336"/>
            <a:ext cx="3394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IP address: 191.168.12.23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6240004" y="2347498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6240004" y="1982373"/>
            <a:ext cx="1703388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IP Address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Classful Addressing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CIDR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Forwarding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Data Plane vs Control Plane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Longest Prefix Matching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6243711" y="1601373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410399" y="1585498"/>
            <a:ext cx="1206529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502474" y="1966498"/>
            <a:ext cx="1110797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508824" y="2347498"/>
            <a:ext cx="1069696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Datalink</a:t>
            </a:r>
          </a:p>
        </p:txBody>
      </p:sp>
      <p:sp>
        <p:nvSpPr>
          <p:cNvPr id="109" name="Shape 109"/>
          <p:cNvSpPr/>
          <p:nvPr/>
        </p:nvSpPr>
        <p:spPr>
          <a:xfrm>
            <a:off x="6243711" y="2743200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488186" y="2728498"/>
            <a:ext cx="1034815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</a:p>
        </p:txBody>
      </p:sp>
      <p:sp>
        <p:nvSpPr>
          <p:cNvPr id="111" name="Shape 111"/>
          <p:cNvSpPr/>
          <p:nvPr/>
        </p:nvSpPr>
        <p:spPr>
          <a:xfrm>
            <a:off x="6243711" y="1220373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6319911" y="1220373"/>
            <a:ext cx="1397735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LPM Example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3459480" y="235288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1011 1111 1010 1000 0000 1100 0001 0111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265097" y="2325785"/>
            <a:ext cx="21943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Binary notation:</a:t>
            </a:r>
          </a:p>
        </p:txBody>
      </p:sp>
      <p:graphicFrame>
        <p:nvGraphicFramePr>
          <p:cNvPr id="419" name="Shape 419"/>
          <p:cNvGraphicFramePr/>
          <p:nvPr/>
        </p:nvGraphicFramePr>
        <p:xfrm>
          <a:off x="380999" y="3022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{E0225B15-0260-4CD0-9347-6C356478E08B}</a:tableStyleId>
              </a:tblPr>
              <a:tblGrid>
                <a:gridCol w="2209800"/>
                <a:gridCol w="868675"/>
              </a:tblGrid>
              <a:tr h="56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Rule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Port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21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191.168/16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1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191.168.12.16/28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191.168.12.18/31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191.168.8/21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20" name="Shape 420"/>
          <p:cNvSpPr txBox="1"/>
          <p:nvPr/>
        </p:nvSpPr>
        <p:spPr>
          <a:xfrm>
            <a:off x="3471103" y="3510165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0000 0000 0000 0000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3471103" y="389339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3459480" y="4276631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1011 1111 1010 1000 0000 1100 0001 001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23" name="Shape 423"/>
          <p:cNvSpPr txBox="1"/>
          <p:nvPr/>
        </p:nvSpPr>
        <p:spPr>
          <a:xfrm rot="661242">
            <a:off x="1743734" y="4318014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MATCHED</a:t>
            </a:r>
          </a:p>
        </p:txBody>
      </p:sp>
      <p:sp>
        <p:nvSpPr>
          <p:cNvPr id="424" name="Shape 424"/>
          <p:cNvSpPr txBox="1"/>
          <p:nvPr/>
        </p:nvSpPr>
        <p:spPr>
          <a:xfrm rot="661242">
            <a:off x="1951110" y="3594732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sp>
        <p:nvSpPr>
          <p:cNvPr id="425" name="Shape 425"/>
          <p:cNvSpPr txBox="1"/>
          <p:nvPr/>
        </p:nvSpPr>
        <p:spPr>
          <a:xfrm rot="661242">
            <a:off x="1939486" y="3921218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036320" y="5410200"/>
            <a:ext cx="7802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and 4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row all matched the address with their prefixes.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3457131" y="4654182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000 0000 0000</a:t>
            </a:r>
          </a:p>
        </p:txBody>
      </p:sp>
      <p:sp>
        <p:nvSpPr>
          <p:cNvPr id="428" name="Shape 428"/>
          <p:cNvSpPr txBox="1"/>
          <p:nvPr/>
        </p:nvSpPr>
        <p:spPr>
          <a:xfrm rot="661242">
            <a:off x="1908577" y="4733990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sp>
        <p:nvSpPr>
          <p:cNvPr id="429" name="Shape 429"/>
          <p:cNvSpPr/>
          <p:nvPr/>
        </p:nvSpPr>
        <p:spPr>
          <a:xfrm>
            <a:off x="1036320" y="5606105"/>
            <a:ext cx="66903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2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row has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prefix matched, router is going to forward the packet to port 3 according to 2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row.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1265097" y="1903336"/>
            <a:ext cx="3394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IP address: 191.168.12.23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LPM: Tree Representation</a:t>
            </a:r>
          </a:p>
        </p:txBody>
      </p:sp>
      <p:sp>
        <p:nvSpPr>
          <p:cNvPr id="436" name="Shape 436"/>
          <p:cNvSpPr/>
          <p:nvPr/>
        </p:nvSpPr>
        <p:spPr>
          <a:xfrm>
            <a:off x="76200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127635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24384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34861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684371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789146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46482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56959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444" name="Shape 444"/>
          <p:cNvSpPr/>
          <p:nvPr/>
        </p:nvSpPr>
        <p:spPr>
          <a:xfrm>
            <a:off x="914400" y="3505200"/>
            <a:ext cx="500062" cy="4222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642938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1209676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1776414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2343152" y="4572000"/>
            <a:ext cx="500062" cy="422275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2909890" y="4572000"/>
            <a:ext cx="500062" cy="4222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3476628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4043366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4610104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5176842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5743580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6310318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6877056" y="4572000"/>
            <a:ext cx="500062" cy="422275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7443794" y="4572000"/>
            <a:ext cx="500062" cy="4222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8010532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8577270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338138" y="3997325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1481138" y="3997325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2624138" y="3997325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3767138" y="3997325"/>
            <a:ext cx="500062" cy="4222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4910138" y="3997325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6053138" y="3997325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7196138" y="3997325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339138" y="3997325"/>
            <a:ext cx="500062" cy="422275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3233738" y="35052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5486400" y="3505200"/>
            <a:ext cx="500062" cy="422275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7772400" y="35052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2133600" y="29718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629400" y="29718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4376738" y="22098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Shape 474"/>
          <p:cNvCxnSpPr>
            <a:stCxn id="473" idx="2"/>
            <a:endCxn id="471" idx="7"/>
          </p:cNvCxnSpPr>
          <p:nvPr/>
        </p:nvCxnSpPr>
        <p:spPr>
          <a:xfrm flipH="1">
            <a:off x="2560538" y="2420938"/>
            <a:ext cx="1816200" cy="6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75" name="Shape 475"/>
          <p:cNvCxnSpPr>
            <a:stCxn id="473" idx="6"/>
            <a:endCxn id="472" idx="1"/>
          </p:cNvCxnSpPr>
          <p:nvPr/>
        </p:nvCxnSpPr>
        <p:spPr>
          <a:xfrm>
            <a:off x="4876800" y="2420938"/>
            <a:ext cx="1825800" cy="6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76" name="Shape 476"/>
          <p:cNvCxnSpPr>
            <a:stCxn id="471" idx="2"/>
            <a:endCxn id="444" idx="7"/>
          </p:cNvCxnSpPr>
          <p:nvPr/>
        </p:nvCxnSpPr>
        <p:spPr>
          <a:xfrm flipH="1">
            <a:off x="1341300" y="3182938"/>
            <a:ext cx="792300" cy="3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77" name="Shape 477"/>
          <p:cNvCxnSpPr>
            <a:stCxn id="471" idx="6"/>
            <a:endCxn id="468" idx="1"/>
          </p:cNvCxnSpPr>
          <p:nvPr/>
        </p:nvCxnSpPr>
        <p:spPr>
          <a:xfrm>
            <a:off x="2633662" y="3182938"/>
            <a:ext cx="673200" cy="3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78" name="Shape 478"/>
          <p:cNvCxnSpPr>
            <a:stCxn id="472" idx="2"/>
            <a:endCxn id="469" idx="7"/>
          </p:cNvCxnSpPr>
          <p:nvPr/>
        </p:nvCxnSpPr>
        <p:spPr>
          <a:xfrm flipH="1">
            <a:off x="5913300" y="3182938"/>
            <a:ext cx="716100" cy="3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79" name="Shape 479"/>
          <p:cNvCxnSpPr>
            <a:stCxn id="472" idx="6"/>
            <a:endCxn id="470" idx="1"/>
          </p:cNvCxnSpPr>
          <p:nvPr/>
        </p:nvCxnSpPr>
        <p:spPr>
          <a:xfrm>
            <a:off x="7129462" y="3182938"/>
            <a:ext cx="716100" cy="3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0" name="Shape 480"/>
          <p:cNvCxnSpPr>
            <a:stCxn id="444" idx="3"/>
            <a:endCxn id="460" idx="0"/>
          </p:cNvCxnSpPr>
          <p:nvPr/>
        </p:nvCxnSpPr>
        <p:spPr>
          <a:xfrm flipH="1">
            <a:off x="588032" y="3865634"/>
            <a:ext cx="399600" cy="1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1" name="Shape 481"/>
          <p:cNvCxnSpPr>
            <a:stCxn id="444" idx="5"/>
            <a:endCxn id="461" idx="1"/>
          </p:cNvCxnSpPr>
          <p:nvPr/>
        </p:nvCxnSpPr>
        <p:spPr>
          <a:xfrm>
            <a:off x="1341230" y="3865634"/>
            <a:ext cx="2130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2" name="Shape 482"/>
          <p:cNvCxnSpPr>
            <a:stCxn id="468" idx="3"/>
            <a:endCxn id="462" idx="7"/>
          </p:cNvCxnSpPr>
          <p:nvPr/>
        </p:nvCxnSpPr>
        <p:spPr>
          <a:xfrm flipH="1">
            <a:off x="3051070" y="3865634"/>
            <a:ext cx="2559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3" name="Shape 483"/>
          <p:cNvCxnSpPr>
            <a:stCxn id="468" idx="5"/>
            <a:endCxn id="463" idx="1"/>
          </p:cNvCxnSpPr>
          <p:nvPr/>
        </p:nvCxnSpPr>
        <p:spPr>
          <a:xfrm>
            <a:off x="3660568" y="3865634"/>
            <a:ext cx="1797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4" name="Shape 484"/>
          <p:cNvCxnSpPr>
            <a:stCxn id="469" idx="5"/>
            <a:endCxn id="465" idx="1"/>
          </p:cNvCxnSpPr>
          <p:nvPr/>
        </p:nvCxnSpPr>
        <p:spPr>
          <a:xfrm>
            <a:off x="5913230" y="3865634"/>
            <a:ext cx="2130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5" name="Shape 485"/>
          <p:cNvCxnSpPr>
            <a:stCxn id="470" idx="5"/>
            <a:endCxn id="467" idx="1"/>
          </p:cNvCxnSpPr>
          <p:nvPr/>
        </p:nvCxnSpPr>
        <p:spPr>
          <a:xfrm>
            <a:off x="8199230" y="3865634"/>
            <a:ext cx="2130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6" name="Shape 486"/>
          <p:cNvCxnSpPr>
            <a:stCxn id="469" idx="3"/>
            <a:endCxn id="464" idx="7"/>
          </p:cNvCxnSpPr>
          <p:nvPr/>
        </p:nvCxnSpPr>
        <p:spPr>
          <a:xfrm flipH="1">
            <a:off x="5337032" y="3865634"/>
            <a:ext cx="2226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7" name="Shape 487"/>
          <p:cNvCxnSpPr>
            <a:stCxn id="470" idx="3"/>
            <a:endCxn id="466" idx="7"/>
          </p:cNvCxnSpPr>
          <p:nvPr/>
        </p:nvCxnSpPr>
        <p:spPr>
          <a:xfrm flipH="1">
            <a:off x="7623032" y="3865634"/>
            <a:ext cx="2226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8" name="Shape 488"/>
          <p:cNvCxnSpPr>
            <a:stCxn id="460" idx="3"/>
            <a:endCxn id="436" idx="0"/>
          </p:cNvCxnSpPr>
          <p:nvPr/>
        </p:nvCxnSpPr>
        <p:spPr>
          <a:xfrm flipH="1">
            <a:off x="326170" y="4357759"/>
            <a:ext cx="852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9" name="Shape 489"/>
          <p:cNvCxnSpPr>
            <a:stCxn id="460" idx="5"/>
            <a:endCxn id="445" idx="0"/>
          </p:cNvCxnSpPr>
          <p:nvPr/>
        </p:nvCxnSpPr>
        <p:spPr>
          <a:xfrm>
            <a:off x="764968" y="4357759"/>
            <a:ext cx="1281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0" name="Shape 490"/>
          <p:cNvCxnSpPr>
            <a:stCxn id="461" idx="5"/>
            <a:endCxn id="447" idx="0"/>
          </p:cNvCxnSpPr>
          <p:nvPr/>
        </p:nvCxnSpPr>
        <p:spPr>
          <a:xfrm>
            <a:off x="1907968" y="4357759"/>
            <a:ext cx="1185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1" name="Shape 491"/>
          <p:cNvCxnSpPr>
            <a:stCxn id="462" idx="5"/>
            <a:endCxn id="449" idx="0"/>
          </p:cNvCxnSpPr>
          <p:nvPr/>
        </p:nvCxnSpPr>
        <p:spPr>
          <a:xfrm>
            <a:off x="3050968" y="4357759"/>
            <a:ext cx="1089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2" name="Shape 492"/>
          <p:cNvCxnSpPr>
            <a:stCxn id="463" idx="5"/>
            <a:endCxn id="451" idx="0"/>
          </p:cNvCxnSpPr>
          <p:nvPr/>
        </p:nvCxnSpPr>
        <p:spPr>
          <a:xfrm>
            <a:off x="4193968" y="4357759"/>
            <a:ext cx="993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3" name="Shape 493"/>
          <p:cNvCxnSpPr>
            <a:stCxn id="464" idx="5"/>
            <a:endCxn id="453" idx="0"/>
          </p:cNvCxnSpPr>
          <p:nvPr/>
        </p:nvCxnSpPr>
        <p:spPr>
          <a:xfrm>
            <a:off x="5336968" y="4357759"/>
            <a:ext cx="900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4" name="Shape 494"/>
          <p:cNvCxnSpPr>
            <a:stCxn id="465" idx="5"/>
            <a:endCxn id="455" idx="0"/>
          </p:cNvCxnSpPr>
          <p:nvPr/>
        </p:nvCxnSpPr>
        <p:spPr>
          <a:xfrm>
            <a:off x="6479968" y="4357759"/>
            <a:ext cx="804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5" name="Shape 495"/>
          <p:cNvCxnSpPr>
            <a:stCxn id="466" idx="5"/>
            <a:endCxn id="457" idx="0"/>
          </p:cNvCxnSpPr>
          <p:nvPr/>
        </p:nvCxnSpPr>
        <p:spPr>
          <a:xfrm>
            <a:off x="7622968" y="4357759"/>
            <a:ext cx="708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6" name="Shape 496"/>
          <p:cNvCxnSpPr>
            <a:stCxn id="467" idx="5"/>
            <a:endCxn id="459" idx="0"/>
          </p:cNvCxnSpPr>
          <p:nvPr/>
        </p:nvCxnSpPr>
        <p:spPr>
          <a:xfrm>
            <a:off x="8765968" y="4357759"/>
            <a:ext cx="612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7" name="Shape 497"/>
          <p:cNvCxnSpPr>
            <a:stCxn id="461" idx="3"/>
            <a:endCxn id="446" idx="0"/>
          </p:cNvCxnSpPr>
          <p:nvPr/>
        </p:nvCxnSpPr>
        <p:spPr>
          <a:xfrm flipH="1">
            <a:off x="1459570" y="4357759"/>
            <a:ext cx="948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8" name="Shape 498"/>
          <p:cNvCxnSpPr/>
          <p:nvPr/>
        </p:nvCxnSpPr>
        <p:spPr>
          <a:xfrm flipH="1">
            <a:off x="2593183" y="4357759"/>
            <a:ext cx="94663" cy="2142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9" name="Shape 499"/>
          <p:cNvCxnSpPr/>
          <p:nvPr/>
        </p:nvCxnSpPr>
        <p:spPr>
          <a:xfrm flipH="1">
            <a:off x="3726659" y="4357759"/>
            <a:ext cx="94663" cy="2142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00" name="Shape 500"/>
          <p:cNvCxnSpPr/>
          <p:nvPr/>
        </p:nvCxnSpPr>
        <p:spPr>
          <a:xfrm flipH="1">
            <a:off x="4860135" y="4357759"/>
            <a:ext cx="94663" cy="2142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01" name="Shape 501"/>
          <p:cNvCxnSpPr/>
          <p:nvPr/>
        </p:nvCxnSpPr>
        <p:spPr>
          <a:xfrm flipH="1">
            <a:off x="5993611" y="4357759"/>
            <a:ext cx="94663" cy="2142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02" name="Shape 502"/>
          <p:cNvCxnSpPr/>
          <p:nvPr/>
        </p:nvCxnSpPr>
        <p:spPr>
          <a:xfrm flipH="1">
            <a:off x="7127087" y="4357759"/>
            <a:ext cx="94663" cy="2142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03" name="Shape 503"/>
          <p:cNvCxnSpPr/>
          <p:nvPr/>
        </p:nvCxnSpPr>
        <p:spPr>
          <a:xfrm flipH="1">
            <a:off x="8260563" y="4357759"/>
            <a:ext cx="94663" cy="2142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04" name="Shape 504"/>
          <p:cNvSpPr/>
          <p:nvPr/>
        </p:nvSpPr>
        <p:spPr>
          <a:xfrm>
            <a:off x="381000" y="1219200"/>
            <a:ext cx="500062" cy="4222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381000" y="1752600"/>
            <a:ext cx="500062" cy="422275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914400" y="1219200"/>
            <a:ext cx="5791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destined for Provider 1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914400" y="1748135"/>
            <a:ext cx="5791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destined for Provider 2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990600" y="5486400"/>
            <a:ext cx="7391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packet will match more than one prefix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paths reach a unique prefix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LPM: Tree Representation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24384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515" name="Shape 515"/>
          <p:cNvSpPr/>
          <p:nvPr/>
        </p:nvSpPr>
        <p:spPr>
          <a:xfrm>
            <a:off x="2343152" y="4572000"/>
            <a:ext cx="500062" cy="422275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7443794" y="4572000"/>
            <a:ext cx="500062" cy="4222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2624138" y="3997325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7196138" y="3997325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3233738" y="35052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7772400" y="35052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2133600" y="2971800"/>
            <a:ext cx="500062" cy="4222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6629400" y="2971800"/>
            <a:ext cx="500062" cy="422275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4376738" y="22098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4" name="Shape 524"/>
          <p:cNvCxnSpPr>
            <a:stCxn id="523" idx="2"/>
            <a:endCxn id="521" idx="7"/>
          </p:cNvCxnSpPr>
          <p:nvPr/>
        </p:nvCxnSpPr>
        <p:spPr>
          <a:xfrm flipH="1">
            <a:off x="2560538" y="2420938"/>
            <a:ext cx="1816200" cy="6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25" name="Shape 525"/>
          <p:cNvCxnSpPr>
            <a:stCxn id="523" idx="6"/>
            <a:endCxn id="522" idx="1"/>
          </p:cNvCxnSpPr>
          <p:nvPr/>
        </p:nvCxnSpPr>
        <p:spPr>
          <a:xfrm>
            <a:off x="4876800" y="2420938"/>
            <a:ext cx="1825800" cy="6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26" name="Shape 526"/>
          <p:cNvCxnSpPr>
            <a:stCxn id="521" idx="6"/>
            <a:endCxn id="519" idx="1"/>
          </p:cNvCxnSpPr>
          <p:nvPr/>
        </p:nvCxnSpPr>
        <p:spPr>
          <a:xfrm>
            <a:off x="2633662" y="3182938"/>
            <a:ext cx="673200" cy="3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27" name="Shape 527"/>
          <p:cNvCxnSpPr>
            <a:stCxn id="522" idx="6"/>
            <a:endCxn id="520" idx="1"/>
          </p:cNvCxnSpPr>
          <p:nvPr/>
        </p:nvCxnSpPr>
        <p:spPr>
          <a:xfrm>
            <a:off x="7129462" y="3182938"/>
            <a:ext cx="716100" cy="3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28" name="Shape 528"/>
          <p:cNvCxnSpPr>
            <a:stCxn id="519" idx="3"/>
            <a:endCxn id="517" idx="7"/>
          </p:cNvCxnSpPr>
          <p:nvPr/>
        </p:nvCxnSpPr>
        <p:spPr>
          <a:xfrm flipH="1">
            <a:off x="3051070" y="3865634"/>
            <a:ext cx="2559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29" name="Shape 529"/>
          <p:cNvCxnSpPr>
            <a:stCxn id="520" idx="3"/>
            <a:endCxn id="518" idx="7"/>
          </p:cNvCxnSpPr>
          <p:nvPr/>
        </p:nvCxnSpPr>
        <p:spPr>
          <a:xfrm flipH="1">
            <a:off x="7623032" y="3865634"/>
            <a:ext cx="2226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30" name="Shape 530"/>
          <p:cNvCxnSpPr>
            <a:stCxn id="518" idx="5"/>
            <a:endCxn id="516" idx="0"/>
          </p:cNvCxnSpPr>
          <p:nvPr/>
        </p:nvCxnSpPr>
        <p:spPr>
          <a:xfrm>
            <a:off x="7622968" y="4357759"/>
            <a:ext cx="708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31" name="Shape 531"/>
          <p:cNvCxnSpPr/>
          <p:nvPr/>
        </p:nvCxnSpPr>
        <p:spPr>
          <a:xfrm flipH="1">
            <a:off x="2593183" y="4357759"/>
            <a:ext cx="94663" cy="2142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32" name="Shape 532"/>
          <p:cNvSpPr/>
          <p:nvPr/>
        </p:nvSpPr>
        <p:spPr>
          <a:xfrm>
            <a:off x="381000" y="1219200"/>
            <a:ext cx="500062" cy="4222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381000" y="1752600"/>
            <a:ext cx="500062" cy="422275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914400" y="1219200"/>
            <a:ext cx="5791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destined for Provider 1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914400" y="1748135"/>
            <a:ext cx="5791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destined for Provider 2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524539" y="5481637"/>
            <a:ext cx="80949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Packets now may match many prefixes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the packet based on the deepest matching node (longest prefix)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b="1" i="0" lang="en-US" sz="1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651760" y="2792755"/>
            <a:ext cx="38756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Addressing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Requirements of Addressing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Scalable Routing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Amount of state that must be exchanged to create paths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Efficient Forwarding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Size of forwarding table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Time to locate items in forwarding table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Host must be able to recognize packet is for them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An end-to-end check on routing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L2: MAC addresses (intrinsic to device)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L3: IP addresses (dynamically assigned)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Address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76644"/>
            <a:ext cx="8229600" cy="44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32 bits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Binary representation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Dotted-decimal notation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 slash followed by number of bits used by network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Example: 1.2.3.0/23</a:t>
            </a:r>
          </a:p>
          <a:p>
            <a:pPr indent="0" lvl="2" marL="914400" marR="0" rtl="0" algn="l">
              <a:spcBef>
                <a:spcPts val="400"/>
              </a:spcBef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Shape 133"/>
          <p:cNvGrpSpPr/>
          <p:nvPr/>
        </p:nvGrpSpPr>
        <p:grpSpPr>
          <a:xfrm>
            <a:off x="935501" y="3263388"/>
            <a:ext cx="7272997" cy="2602523"/>
            <a:chOff x="970669" y="2827290"/>
            <a:chExt cx="7272997" cy="2602523"/>
          </a:xfrm>
        </p:grpSpPr>
        <p:sp>
          <p:nvSpPr>
            <p:cNvPr id="134" name="Shape 134"/>
            <p:cNvSpPr txBox="1"/>
            <p:nvPr/>
          </p:nvSpPr>
          <p:spPr>
            <a:xfrm>
              <a:off x="970669" y="2827290"/>
              <a:ext cx="7272997" cy="2602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95D46"/>
                </a:buClr>
                <a:buFont typeface="Arial"/>
                <a:buNone/>
              </a:pPr>
              <a:r>
                <a:t/>
              </a:r>
              <a:endParaRPr sz="24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800"/>
                </a:spcBef>
                <a:spcAft>
                  <a:spcPts val="0"/>
                </a:spcAft>
                <a:buClr>
                  <a:srgbClr val="695D46"/>
                </a:buClr>
                <a:buFont typeface="Arial"/>
                <a:buNone/>
              </a:pPr>
              <a:r>
                <a:rPr b="1" lang="en-US" sz="4000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     1.2.3.0/23</a:t>
              </a:r>
            </a:p>
            <a:p>
              <a:pPr indent="0" lvl="0" marL="0" marR="0" rtl="0" algn="ctr">
                <a:spcBef>
                  <a:spcPts val="480"/>
                </a:spcBef>
                <a:spcAft>
                  <a:spcPts val="0"/>
                </a:spcAft>
                <a:buClr>
                  <a:srgbClr val="695D46"/>
                </a:buClr>
                <a:buFont typeface="Arial"/>
                <a:buNone/>
              </a:pPr>
              <a:r>
                <a:t/>
              </a:r>
              <a:endParaRPr sz="24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480"/>
                </a:spcBef>
                <a:buClr>
                  <a:srgbClr val="695D46"/>
                </a:buClr>
                <a:buFont typeface="Arial"/>
                <a:buNone/>
              </a:pPr>
              <a:r>
                <a:rPr lang="en-US" sz="2400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0000 0001  0000 0010  0000 0011  0000 0000</a:t>
              </a:r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1828800" y="3827894"/>
              <a:ext cx="2127742" cy="701906"/>
              <a:chOff x="1561515" y="4587549"/>
              <a:chExt cx="2127742" cy="701906"/>
            </a:xfrm>
          </p:grpSpPr>
          <p:cxnSp>
            <p:nvCxnSpPr>
              <p:cNvPr id="136" name="Shape 136"/>
              <p:cNvCxnSpPr/>
              <p:nvPr/>
            </p:nvCxnSpPr>
            <p:spPr>
              <a:xfrm flipH="1">
                <a:off x="2236765" y="4587549"/>
                <a:ext cx="1452492" cy="27987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lg" w="lg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137" name="Shape 137"/>
              <p:cNvSpPr/>
              <p:nvPr/>
            </p:nvSpPr>
            <p:spPr>
              <a:xfrm rot="5400000">
                <a:off x="1946618" y="4482320"/>
                <a:ext cx="422031" cy="1192238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>
              <a:off x="3267221" y="3827893"/>
              <a:ext cx="1220371" cy="701907"/>
              <a:chOff x="2999936" y="4587548"/>
              <a:chExt cx="1220371" cy="701907"/>
            </a:xfrm>
          </p:grpSpPr>
          <p:cxnSp>
            <p:nvCxnSpPr>
              <p:cNvPr id="139" name="Shape 139"/>
              <p:cNvCxnSpPr/>
              <p:nvPr/>
            </p:nvCxnSpPr>
            <p:spPr>
              <a:xfrm flipH="1">
                <a:off x="3675188" y="4587548"/>
                <a:ext cx="426433" cy="279875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lg" w="lg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140" name="Shape 140"/>
              <p:cNvSpPr/>
              <p:nvPr/>
            </p:nvSpPr>
            <p:spPr>
              <a:xfrm rot="5400000">
                <a:off x="3399106" y="4468254"/>
                <a:ext cx="422031" cy="1220371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Shape 141"/>
            <p:cNvGrpSpPr/>
            <p:nvPr/>
          </p:nvGrpSpPr>
          <p:grpSpPr>
            <a:xfrm>
              <a:off x="4702128" y="3827893"/>
              <a:ext cx="1220371" cy="729727"/>
              <a:chOff x="4434843" y="4587548"/>
              <a:chExt cx="1220371" cy="729727"/>
            </a:xfrm>
          </p:grpSpPr>
          <p:cxnSp>
            <p:nvCxnSpPr>
              <p:cNvPr id="142" name="Shape 142"/>
              <p:cNvCxnSpPr/>
              <p:nvPr/>
            </p:nvCxnSpPr>
            <p:spPr>
              <a:xfrm>
                <a:off x="4547388" y="4587548"/>
                <a:ext cx="418505" cy="307695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lg" w="lg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143" name="Shape 143"/>
              <p:cNvSpPr/>
              <p:nvPr/>
            </p:nvSpPr>
            <p:spPr>
              <a:xfrm rot="5400000">
                <a:off x="4834013" y="4496074"/>
                <a:ext cx="422031" cy="1220371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" name="Shape 144"/>
            <p:cNvGrpSpPr/>
            <p:nvPr/>
          </p:nvGrpSpPr>
          <p:grpSpPr>
            <a:xfrm>
              <a:off x="5213838" y="3827894"/>
              <a:ext cx="2175215" cy="701905"/>
              <a:chOff x="4946553" y="4587549"/>
              <a:chExt cx="2175215" cy="701905"/>
            </a:xfrm>
          </p:grpSpPr>
          <p:cxnSp>
            <p:nvCxnSpPr>
              <p:cNvPr id="145" name="Shape 145"/>
              <p:cNvCxnSpPr/>
              <p:nvPr/>
            </p:nvCxnSpPr>
            <p:spPr>
              <a:xfrm>
                <a:off x="4946553" y="4587549"/>
                <a:ext cx="1468315" cy="30769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lg" w="lg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146" name="Shape 146"/>
              <p:cNvSpPr/>
              <p:nvPr/>
            </p:nvSpPr>
            <p:spPr>
              <a:xfrm rot="5400000">
                <a:off x="6300567" y="4468253"/>
                <a:ext cx="422031" cy="1220371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" name="Shape 147"/>
          <p:cNvGrpSpPr/>
          <p:nvPr/>
        </p:nvGrpSpPr>
        <p:grpSpPr>
          <a:xfrm>
            <a:off x="1793634" y="5245772"/>
            <a:ext cx="3946770" cy="604924"/>
            <a:chOff x="1793634" y="5245772"/>
            <a:chExt cx="3946770" cy="604924"/>
          </a:xfrm>
        </p:grpSpPr>
        <p:sp>
          <p:nvSpPr>
            <p:cNvPr id="148" name="Shape 148"/>
            <p:cNvSpPr/>
            <p:nvPr/>
          </p:nvSpPr>
          <p:spPr>
            <a:xfrm rot="-5400000">
              <a:off x="3603760" y="3435646"/>
              <a:ext cx="326517" cy="394677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rgbClr val="EF6C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2307187" y="5542919"/>
              <a:ext cx="250517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first 23 bits for network address</a:t>
              </a:r>
            </a:p>
          </p:txBody>
        </p:sp>
      </p:grpSp>
      <p:grpSp>
        <p:nvGrpSpPr>
          <p:cNvPr id="150" name="Shape 150"/>
          <p:cNvGrpSpPr/>
          <p:nvPr/>
        </p:nvGrpSpPr>
        <p:grpSpPr>
          <a:xfrm>
            <a:off x="5740404" y="5245771"/>
            <a:ext cx="2311396" cy="627649"/>
            <a:chOff x="5740404" y="5245771"/>
            <a:chExt cx="2311396" cy="627649"/>
          </a:xfrm>
        </p:grpSpPr>
        <p:sp>
          <p:nvSpPr>
            <p:cNvPr id="151" name="Shape 151"/>
            <p:cNvSpPr/>
            <p:nvPr/>
          </p:nvSpPr>
          <p:spPr>
            <a:xfrm rot="-5400000">
              <a:off x="6434924" y="4678299"/>
              <a:ext cx="351489" cy="1486433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rgbClr val="EF6C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5740404" y="5565643"/>
              <a:ext cx="23113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last 9 bits for host address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Classful Addressing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417638"/>
            <a:ext cx="8229600" cy="398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Network classes: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 (/8): first 8 bits devoted to network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First bit is fixed to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first byte from 1 to 126 (0 and 127 are reserved)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Can have ~16M hosts, only 2^7-2 = 126 nets. 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 (/16): first 16 bits devoted to network (first byte from 128 to 191)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First two bits are fixed to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Can have ~65K hosts, ~16K nets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 (/24): first 24 bits devoted to network (first byte from 192 to 223)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First three bits are fixed to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Can have only 254 hosts (255 is reserved for last byte) ~2M nets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298" y="2869598"/>
            <a:ext cx="3153106" cy="36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9703" y="4012598"/>
            <a:ext cx="3129884" cy="36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4109" y="5243903"/>
            <a:ext cx="3310979" cy="3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647540" y="5739961"/>
            <a:ext cx="6954129" cy="565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Why is this a bad idea?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094935" y="6154664"/>
            <a:ext cx="6954129" cy="565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Clr>
                <a:srgbClr val="695D46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Very limited choices lead to waste of addresses</a:t>
            </a:r>
          </a:p>
        </p:txBody>
      </p:sp>
      <p:grpSp>
        <p:nvGrpSpPr>
          <p:cNvPr id="165" name="Shape 165"/>
          <p:cNvGrpSpPr/>
          <p:nvPr/>
        </p:nvGrpSpPr>
        <p:grpSpPr>
          <a:xfrm>
            <a:off x="317001" y="2652586"/>
            <a:ext cx="2176817" cy="582772"/>
            <a:chOff x="317001" y="2652586"/>
            <a:chExt cx="2176817" cy="582772"/>
          </a:xfrm>
        </p:grpSpPr>
        <p:sp>
          <p:nvSpPr>
            <p:cNvPr id="166" name="Shape 166"/>
            <p:cNvSpPr/>
            <p:nvPr/>
          </p:nvSpPr>
          <p:spPr>
            <a:xfrm>
              <a:off x="1675298" y="2869598"/>
              <a:ext cx="818520" cy="365760"/>
            </a:xfrm>
            <a:prstGeom prst="frame">
              <a:avLst>
                <a:gd fmla="val 12500" name="adj1"/>
              </a:avLst>
            </a:prstGeom>
            <a:gradFill>
              <a:gsLst>
                <a:gs pos="0">
                  <a:srgbClr val="FF6800"/>
                </a:gs>
                <a:gs pos="100000">
                  <a:srgbClr val="FF976D"/>
                </a:gs>
              </a:gsLst>
              <a:lin ang="16200000" scaled="0"/>
            </a:gradFill>
            <a:ln cap="flat" cmpd="sng" w="9525">
              <a:solidFill>
                <a:srgbClr val="EE68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7" name="Shape 167"/>
            <p:cNvGrpSpPr/>
            <p:nvPr/>
          </p:nvGrpSpPr>
          <p:grpSpPr>
            <a:xfrm>
              <a:off x="317001" y="2652586"/>
              <a:ext cx="1413164" cy="505369"/>
              <a:chOff x="317001" y="2652586"/>
              <a:chExt cx="1413164" cy="505369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359667" y="2652586"/>
                <a:ext cx="914400" cy="505369"/>
              </a:xfrm>
              <a:prstGeom prst="wedgeRectCallout">
                <a:avLst>
                  <a:gd fmla="val 87880" name="adj1"/>
                  <a:gd fmla="val 26861" name="adj2"/>
                </a:avLst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Shape 169"/>
              <p:cNvSpPr txBox="1"/>
              <p:nvPr/>
            </p:nvSpPr>
            <p:spPr>
              <a:xfrm>
                <a:off x="317001" y="2766770"/>
                <a:ext cx="14131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 bits</a:t>
                </a:r>
              </a:p>
            </p:txBody>
          </p:sp>
        </p:grpSp>
      </p:grpSp>
      <p:grpSp>
        <p:nvGrpSpPr>
          <p:cNvPr id="170" name="Shape 170"/>
          <p:cNvGrpSpPr/>
          <p:nvPr/>
        </p:nvGrpSpPr>
        <p:grpSpPr>
          <a:xfrm>
            <a:off x="317001" y="3848218"/>
            <a:ext cx="2938816" cy="530140"/>
            <a:chOff x="317001" y="3848218"/>
            <a:chExt cx="2938816" cy="530140"/>
          </a:xfrm>
        </p:grpSpPr>
        <p:sp>
          <p:nvSpPr>
            <p:cNvPr id="171" name="Shape 171"/>
            <p:cNvSpPr/>
            <p:nvPr/>
          </p:nvSpPr>
          <p:spPr>
            <a:xfrm>
              <a:off x="1689702" y="4000300"/>
              <a:ext cx="1566115" cy="378058"/>
            </a:xfrm>
            <a:prstGeom prst="frame">
              <a:avLst>
                <a:gd fmla="val 12500" name="adj1"/>
              </a:avLst>
            </a:prstGeom>
            <a:gradFill>
              <a:gsLst>
                <a:gs pos="0">
                  <a:srgbClr val="FF6800"/>
                </a:gs>
                <a:gs pos="100000">
                  <a:srgbClr val="FF976D"/>
                </a:gs>
              </a:gsLst>
              <a:lin ang="16200000" scaled="0"/>
            </a:gradFill>
            <a:ln cap="flat" cmpd="sng" w="9525">
              <a:solidFill>
                <a:srgbClr val="EE68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2" name="Shape 172"/>
            <p:cNvGrpSpPr/>
            <p:nvPr/>
          </p:nvGrpSpPr>
          <p:grpSpPr>
            <a:xfrm>
              <a:off x="317001" y="3848218"/>
              <a:ext cx="1413164" cy="505369"/>
              <a:chOff x="317001" y="3848218"/>
              <a:chExt cx="1413164" cy="505369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359667" y="3848218"/>
                <a:ext cx="914400" cy="505369"/>
              </a:xfrm>
              <a:prstGeom prst="wedgeRectCallout">
                <a:avLst>
                  <a:gd fmla="val 87880" name="adj1"/>
                  <a:gd fmla="val 26861" name="adj2"/>
                </a:avLst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Shape 174"/>
              <p:cNvSpPr txBox="1"/>
              <p:nvPr/>
            </p:nvSpPr>
            <p:spPr>
              <a:xfrm>
                <a:off x="317001" y="3962402"/>
                <a:ext cx="14131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 bits</a:t>
                </a:r>
              </a:p>
            </p:txBody>
          </p:sp>
        </p:grpSp>
      </p:grpSp>
      <p:grpSp>
        <p:nvGrpSpPr>
          <p:cNvPr id="175" name="Shape 175"/>
          <p:cNvGrpSpPr/>
          <p:nvPr/>
        </p:nvGrpSpPr>
        <p:grpSpPr>
          <a:xfrm>
            <a:off x="317552" y="5049027"/>
            <a:ext cx="3852665" cy="560636"/>
            <a:chOff x="317552" y="5049027"/>
            <a:chExt cx="3852665" cy="560636"/>
          </a:xfrm>
        </p:grpSpPr>
        <p:sp>
          <p:nvSpPr>
            <p:cNvPr id="176" name="Shape 176"/>
            <p:cNvSpPr/>
            <p:nvPr/>
          </p:nvSpPr>
          <p:spPr>
            <a:xfrm>
              <a:off x="1704108" y="5227439"/>
              <a:ext cx="2466109" cy="382224"/>
            </a:xfrm>
            <a:prstGeom prst="frame">
              <a:avLst>
                <a:gd fmla="val 12500" name="adj1"/>
              </a:avLst>
            </a:prstGeom>
            <a:gradFill>
              <a:gsLst>
                <a:gs pos="0">
                  <a:srgbClr val="FF6800"/>
                </a:gs>
                <a:gs pos="100000">
                  <a:srgbClr val="FF976D"/>
                </a:gs>
              </a:gsLst>
              <a:lin ang="16200000" scaled="0"/>
            </a:gradFill>
            <a:ln cap="flat" cmpd="sng" w="9525">
              <a:solidFill>
                <a:srgbClr val="EE68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" name="Shape 177"/>
            <p:cNvGrpSpPr/>
            <p:nvPr/>
          </p:nvGrpSpPr>
          <p:grpSpPr>
            <a:xfrm>
              <a:off x="317552" y="5049027"/>
              <a:ext cx="1413164" cy="505369"/>
              <a:chOff x="317552" y="5049027"/>
              <a:chExt cx="1413164" cy="5053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360218" y="5049027"/>
                <a:ext cx="914400" cy="505369"/>
              </a:xfrm>
              <a:prstGeom prst="wedgeRectCallout">
                <a:avLst>
                  <a:gd fmla="val 87880" name="adj1"/>
                  <a:gd fmla="val 26861" name="adj2"/>
                </a:avLst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Shape 179"/>
              <p:cNvSpPr txBox="1"/>
              <p:nvPr/>
            </p:nvSpPr>
            <p:spPr>
              <a:xfrm>
                <a:off x="317552" y="5163211"/>
                <a:ext cx="14131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 bits</a:t>
                </a:r>
              </a:p>
            </p:txBody>
          </p:sp>
        </p:grpSp>
      </p:grpSp>
      <p:grpSp>
        <p:nvGrpSpPr>
          <p:cNvPr id="180" name="Shape 180"/>
          <p:cNvGrpSpPr/>
          <p:nvPr/>
        </p:nvGrpSpPr>
        <p:grpSpPr>
          <a:xfrm>
            <a:off x="2491410" y="2595363"/>
            <a:ext cx="5299741" cy="664883"/>
            <a:chOff x="2491410" y="2595363"/>
            <a:chExt cx="5299741" cy="664883"/>
          </a:xfrm>
        </p:grpSpPr>
        <p:sp>
          <p:nvSpPr>
            <p:cNvPr id="181" name="Shape 181"/>
            <p:cNvSpPr/>
            <p:nvPr/>
          </p:nvSpPr>
          <p:spPr>
            <a:xfrm>
              <a:off x="2491410" y="2869598"/>
              <a:ext cx="2329012" cy="390648"/>
            </a:xfrm>
            <a:prstGeom prst="frame">
              <a:avLst>
                <a:gd fmla="val 12500" name="adj1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6246685" y="2595363"/>
              <a:ext cx="1456442" cy="597317"/>
            </a:xfrm>
            <a:prstGeom prst="wedgeRectCallout">
              <a:avLst>
                <a:gd fmla="val -147635" name="adj1"/>
                <a:gd fmla="val 35511" name="adj2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6377987" y="2731098"/>
              <a:ext cx="14131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Host bits</a:t>
              </a:r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3260093" y="3700178"/>
            <a:ext cx="4539159" cy="702223"/>
            <a:chOff x="3260093" y="3700178"/>
            <a:chExt cx="4539159" cy="702223"/>
          </a:xfrm>
        </p:grpSpPr>
        <p:sp>
          <p:nvSpPr>
            <p:cNvPr id="185" name="Shape 185"/>
            <p:cNvSpPr/>
            <p:nvPr/>
          </p:nvSpPr>
          <p:spPr>
            <a:xfrm>
              <a:off x="3260093" y="4008627"/>
              <a:ext cx="1574735" cy="393774"/>
            </a:xfrm>
            <a:prstGeom prst="frame">
              <a:avLst>
                <a:gd fmla="val 12500" name="adj1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254786" y="3700178"/>
              <a:ext cx="1456442" cy="597317"/>
            </a:xfrm>
            <a:prstGeom prst="wedgeRectCallout">
              <a:avLst>
                <a:gd fmla="val -147635" name="adj1"/>
                <a:gd fmla="val 35511" name="adj2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6386088" y="3835913"/>
              <a:ext cx="14131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Host bits</a:t>
              </a: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4181663" y="5225937"/>
            <a:ext cx="3860045" cy="696638"/>
            <a:chOff x="4181663" y="5225937"/>
            <a:chExt cx="3860045" cy="696638"/>
          </a:xfrm>
        </p:grpSpPr>
        <p:sp>
          <p:nvSpPr>
            <p:cNvPr id="189" name="Shape 189"/>
            <p:cNvSpPr/>
            <p:nvPr/>
          </p:nvSpPr>
          <p:spPr>
            <a:xfrm>
              <a:off x="4181663" y="5225937"/>
              <a:ext cx="842222" cy="383726"/>
            </a:xfrm>
            <a:prstGeom prst="frame">
              <a:avLst>
                <a:gd fmla="val 12500" name="adj1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6497242" y="5325258"/>
              <a:ext cx="1456442" cy="597317"/>
            </a:xfrm>
            <a:prstGeom prst="wedgeRectCallout">
              <a:avLst>
                <a:gd fmla="val -147635" name="adj1"/>
                <a:gd fmla="val -29434" name="adj2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6628544" y="5460993"/>
              <a:ext cx="14131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Host bits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3959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Classless Inter-Domain Routing (CIDR)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600201"/>
            <a:ext cx="8229600" cy="44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Use two 32-bit numbers to represent a network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Network address = IP Address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bitwise AND </a:t>
            </a: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Subnet Mask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IP Address is 192.138.12.2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Subnet Mask is 255.248.0.0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Flexible division of bits: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More choices for the size of the network and hosts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Offers better size routing table and efficient IP address space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370"/>
              </a:spcBef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402080" y="3173491"/>
            <a:ext cx="8183880" cy="1889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sz="2400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rgbClr val="3D6DC3"/>
              </a:buClr>
              <a:buFont typeface="Arial"/>
              <a:buNone/>
            </a:pPr>
            <a:r>
              <a:rPr lang="en-US" sz="2400">
                <a:solidFill>
                  <a:srgbClr val="3D6DC3"/>
                </a:solidFill>
                <a:latin typeface="Calibri"/>
                <a:ea typeface="Calibri"/>
                <a:cs typeface="Calibri"/>
                <a:sym typeface="Calibri"/>
              </a:rPr>
              <a:t>		1100 0000 . 1000 1</a:t>
            </a:r>
            <a:r>
              <a:rPr lang="en-US" sz="24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010 . 0000 1100 . 0000 0010</a:t>
            </a:r>
          </a:p>
          <a:p>
            <a:pPr indent="0" lvl="0" marL="0" marR="0" rtl="0" algn="just">
              <a:spcBef>
                <a:spcPts val="480"/>
              </a:spcBef>
              <a:buClr>
                <a:srgbClr val="3D6DC3"/>
              </a:buClr>
              <a:buFont typeface="Arial"/>
              <a:buNone/>
            </a:pPr>
            <a:r>
              <a:rPr lang="en-US" sz="2400">
                <a:solidFill>
                  <a:srgbClr val="3D6DC3"/>
                </a:solidFill>
                <a:latin typeface="Calibri"/>
                <a:ea typeface="Calibri"/>
                <a:cs typeface="Calibri"/>
                <a:sym typeface="Calibri"/>
              </a:rPr>
              <a:t>		1111 1111 . 1111 1</a:t>
            </a:r>
            <a:r>
              <a:rPr lang="en-US" sz="24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000 . 0000 0000 . 0000 0000</a:t>
            </a:r>
          </a:p>
        </p:txBody>
      </p:sp>
      <p:grpSp>
        <p:nvGrpSpPr>
          <p:cNvPr id="200" name="Shape 200"/>
          <p:cNvGrpSpPr/>
          <p:nvPr/>
        </p:nvGrpSpPr>
        <p:grpSpPr>
          <a:xfrm>
            <a:off x="960119" y="3657600"/>
            <a:ext cx="1401794" cy="814863"/>
            <a:chOff x="807719" y="3154680"/>
            <a:chExt cx="1401794" cy="814863"/>
          </a:xfrm>
        </p:grpSpPr>
        <p:sp>
          <p:nvSpPr>
            <p:cNvPr id="201" name="Shape 201"/>
            <p:cNvSpPr txBox="1"/>
            <p:nvPr/>
          </p:nvSpPr>
          <p:spPr>
            <a:xfrm>
              <a:off x="807720" y="3154680"/>
              <a:ext cx="11626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IP Address</a:t>
              </a: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807719" y="3600211"/>
              <a:ext cx="1401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Subnet Mask</a:t>
              </a:r>
            </a:p>
          </p:txBody>
        </p:sp>
      </p:grpSp>
      <p:sp>
        <p:nvSpPr>
          <p:cNvPr id="203" name="Shape 203"/>
          <p:cNvSpPr/>
          <p:nvPr/>
        </p:nvSpPr>
        <p:spPr>
          <a:xfrm rot="5400000">
            <a:off x="3521784" y="2470227"/>
            <a:ext cx="137162" cy="223758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2122811" y="3124198"/>
            <a:ext cx="32321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network address 192.136.0.0/13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Prefixes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823913" y="4273550"/>
            <a:ext cx="2590800" cy="0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Shape 212"/>
          <p:cNvCxnSpPr/>
          <p:nvPr/>
        </p:nvCxnSpPr>
        <p:spPr>
          <a:xfrm>
            <a:off x="1128713" y="396875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Shape 213"/>
          <p:cNvCxnSpPr/>
          <p:nvPr/>
        </p:nvCxnSpPr>
        <p:spPr>
          <a:xfrm>
            <a:off x="2043113" y="396875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3109913" y="396875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Shape 215"/>
          <p:cNvSpPr/>
          <p:nvPr/>
        </p:nvSpPr>
        <p:spPr>
          <a:xfrm>
            <a:off x="820738" y="3683000"/>
            <a:ext cx="625475" cy="3492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</a:t>
            </a:r>
          </a:p>
        </p:txBody>
      </p:sp>
      <p:sp>
        <p:nvSpPr>
          <p:cNvPr id="216" name="Shape 216"/>
          <p:cNvSpPr/>
          <p:nvPr/>
        </p:nvSpPr>
        <p:spPr>
          <a:xfrm>
            <a:off x="1716088" y="3663950"/>
            <a:ext cx="625475" cy="3492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</a:t>
            </a:r>
          </a:p>
        </p:txBody>
      </p:sp>
      <p:sp>
        <p:nvSpPr>
          <p:cNvPr id="217" name="Shape 217"/>
          <p:cNvSpPr/>
          <p:nvPr/>
        </p:nvSpPr>
        <p:spPr>
          <a:xfrm>
            <a:off x="2782888" y="3663950"/>
            <a:ext cx="625475" cy="3492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952501" y="4287838"/>
            <a:ext cx="771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 1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349501" y="3587750"/>
            <a:ext cx="354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  <p:cxnSp>
        <p:nvCxnSpPr>
          <p:cNvPr id="220" name="Shape 220"/>
          <p:cNvCxnSpPr/>
          <p:nvPr/>
        </p:nvCxnSpPr>
        <p:spPr>
          <a:xfrm>
            <a:off x="5472113" y="4273550"/>
            <a:ext cx="2590800" cy="0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5776913" y="396875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Shape 222"/>
          <p:cNvCxnSpPr/>
          <p:nvPr/>
        </p:nvCxnSpPr>
        <p:spPr>
          <a:xfrm>
            <a:off x="6691313" y="396875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Shape 223"/>
          <p:cNvCxnSpPr/>
          <p:nvPr/>
        </p:nvCxnSpPr>
        <p:spPr>
          <a:xfrm>
            <a:off x="7758113" y="3952875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Shape 224"/>
          <p:cNvSpPr/>
          <p:nvPr/>
        </p:nvSpPr>
        <p:spPr>
          <a:xfrm>
            <a:off x="5468938" y="3683000"/>
            <a:ext cx="625475" cy="3492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</a:t>
            </a:r>
          </a:p>
        </p:txBody>
      </p:sp>
      <p:sp>
        <p:nvSpPr>
          <p:cNvPr id="225" name="Shape 225"/>
          <p:cNvSpPr/>
          <p:nvPr/>
        </p:nvSpPr>
        <p:spPr>
          <a:xfrm>
            <a:off x="6364288" y="3663950"/>
            <a:ext cx="625475" cy="3492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</a:t>
            </a:r>
          </a:p>
        </p:txBody>
      </p:sp>
      <p:sp>
        <p:nvSpPr>
          <p:cNvPr id="226" name="Shape 226"/>
          <p:cNvSpPr/>
          <p:nvPr/>
        </p:nvSpPr>
        <p:spPr>
          <a:xfrm>
            <a:off x="7431088" y="3648075"/>
            <a:ext cx="625475" cy="3492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6742113" y="4273550"/>
            <a:ext cx="771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 2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6997701" y="3587750"/>
            <a:ext cx="354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  <p:sp>
        <p:nvSpPr>
          <p:cNvPr id="229" name="Shape 229"/>
          <p:cNvSpPr/>
          <p:nvPr/>
        </p:nvSpPr>
        <p:spPr>
          <a:xfrm>
            <a:off x="2347913" y="4578350"/>
            <a:ext cx="609600" cy="381000"/>
          </a:xfrm>
          <a:prstGeom prst="roundRect">
            <a:avLst>
              <a:gd fmla="val 16667" name="adj"/>
            </a:avLst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</a:p>
        </p:txBody>
      </p:sp>
      <p:sp>
        <p:nvSpPr>
          <p:cNvPr id="230" name="Shape 230"/>
          <p:cNvSpPr/>
          <p:nvPr/>
        </p:nvSpPr>
        <p:spPr>
          <a:xfrm>
            <a:off x="4176713" y="4578350"/>
            <a:ext cx="609600" cy="381000"/>
          </a:xfrm>
          <a:prstGeom prst="roundRect">
            <a:avLst>
              <a:gd fmla="val 16667" name="adj"/>
            </a:avLst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</a:p>
        </p:txBody>
      </p:sp>
      <p:cxnSp>
        <p:nvCxnSpPr>
          <p:cNvPr id="231" name="Shape 231"/>
          <p:cNvCxnSpPr/>
          <p:nvPr/>
        </p:nvCxnSpPr>
        <p:spPr>
          <a:xfrm>
            <a:off x="2652713" y="427355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Shape 232"/>
          <p:cNvSpPr/>
          <p:nvPr/>
        </p:nvSpPr>
        <p:spPr>
          <a:xfrm>
            <a:off x="6005513" y="4578350"/>
            <a:ext cx="609600" cy="381000"/>
          </a:xfrm>
          <a:prstGeom prst="roundRect">
            <a:avLst>
              <a:gd fmla="val 16667" name="adj"/>
            </a:avLst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</a:p>
        </p:txBody>
      </p:sp>
      <p:cxnSp>
        <p:nvCxnSpPr>
          <p:cNvPr id="233" name="Shape 233"/>
          <p:cNvCxnSpPr/>
          <p:nvPr/>
        </p:nvCxnSpPr>
        <p:spPr>
          <a:xfrm>
            <a:off x="6310313" y="427355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Shape 234"/>
          <p:cNvCxnSpPr/>
          <p:nvPr/>
        </p:nvCxnSpPr>
        <p:spPr>
          <a:xfrm>
            <a:off x="2957513" y="4730750"/>
            <a:ext cx="1219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Shape 235"/>
          <p:cNvCxnSpPr/>
          <p:nvPr/>
        </p:nvCxnSpPr>
        <p:spPr>
          <a:xfrm>
            <a:off x="4786313" y="4730750"/>
            <a:ext cx="1219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Shape 236"/>
          <p:cNvSpPr txBox="1"/>
          <p:nvPr/>
        </p:nvSpPr>
        <p:spPr>
          <a:xfrm>
            <a:off x="3235326" y="4730750"/>
            <a:ext cx="6699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062538" y="4730750"/>
            <a:ext cx="6699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27026" y="3262313"/>
            <a:ext cx="11445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1.2.3.4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517651" y="3262313"/>
            <a:ext cx="11445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1.2.3.7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659063" y="3262313"/>
            <a:ext cx="1419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1.2.3.156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935538" y="3262313"/>
            <a:ext cx="11445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5.6.7.8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6086476" y="3262313"/>
            <a:ext cx="11445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5.6.7.9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267576" y="3262313"/>
            <a:ext cx="1419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5.6.7.212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336676" y="5278438"/>
            <a:ext cx="1555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1.2.3.0/24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349376" y="5662613"/>
            <a:ext cx="1555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5.6.7.0/24</a:t>
            </a:r>
          </a:p>
        </p:txBody>
      </p:sp>
      <p:sp>
        <p:nvSpPr>
          <p:cNvPr id="246" name="Shape 246"/>
          <p:cNvSpPr/>
          <p:nvPr/>
        </p:nvSpPr>
        <p:spPr>
          <a:xfrm>
            <a:off x="3055938" y="5684838"/>
            <a:ext cx="728663" cy="230187"/>
          </a:xfrm>
          <a:prstGeom prst="rightArrow">
            <a:avLst>
              <a:gd fmla="val 50000" name="adj1"/>
              <a:gd fmla="val 79138" name="adj2"/>
            </a:avLst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 flipH="1">
            <a:off x="3054351" y="5338763"/>
            <a:ext cx="728662" cy="230187"/>
          </a:xfrm>
          <a:prstGeom prst="rightArrow">
            <a:avLst>
              <a:gd fmla="val 50000" name="adj1"/>
              <a:gd fmla="val 79138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1365251" y="5222875"/>
            <a:ext cx="2573337" cy="8080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Shape 249"/>
          <p:cNvCxnSpPr/>
          <p:nvPr/>
        </p:nvCxnSpPr>
        <p:spPr>
          <a:xfrm>
            <a:off x="2901951" y="5222875"/>
            <a:ext cx="0" cy="8080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Shape 250"/>
          <p:cNvCxnSpPr/>
          <p:nvPr/>
        </p:nvCxnSpPr>
        <p:spPr>
          <a:xfrm flipH="1" rot="10800000">
            <a:off x="1365251" y="5645150"/>
            <a:ext cx="2573337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Shape 251"/>
          <p:cNvSpPr txBox="1"/>
          <p:nvPr/>
        </p:nvSpPr>
        <p:spPr>
          <a:xfrm>
            <a:off x="1517651" y="6105525"/>
            <a:ext cx="2160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forwarding table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7970838" y="4300538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Shape 253"/>
          <p:cNvSpPr/>
          <p:nvPr/>
        </p:nvSpPr>
        <p:spPr>
          <a:xfrm>
            <a:off x="7624763" y="4606925"/>
            <a:ext cx="625475" cy="3492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7161213" y="5008563"/>
            <a:ext cx="1419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5.6.7.213</a:t>
            </a:r>
          </a:p>
        </p:txBody>
      </p:sp>
      <p:sp>
        <p:nvSpPr>
          <p:cNvPr id="255" name="Shape 255"/>
          <p:cNvSpPr/>
          <p:nvPr/>
        </p:nvSpPr>
        <p:spPr>
          <a:xfrm>
            <a:off x="7048501" y="4492625"/>
            <a:ext cx="1612900" cy="1036638"/>
          </a:xfrm>
          <a:prstGeom prst="ellipse">
            <a:avLst/>
          </a:prstGeom>
          <a:noFill/>
          <a:ln cap="flat" cmpd="sng" w="25400">
            <a:solidFill>
              <a:srgbClr val="FF3300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66713" y="1439265"/>
            <a:ext cx="8229600" cy="44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Easy to Add New Hosts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New host (5.6.7.213)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Forwarding table doesn’t need to be updated!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Prefixes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1303345"/>
            <a:ext cx="8229600" cy="2411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Where do routers get these subnet masks?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Not from the data packets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From the routing algorithm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 will advertise to B and C paths to subnet masks (prefixes)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 and C will add these entries to their routing tables</a:t>
            </a:r>
          </a:p>
        </p:txBody>
      </p:sp>
      <p:cxnSp>
        <p:nvCxnSpPr>
          <p:cNvPr id="264" name="Shape 264"/>
          <p:cNvCxnSpPr/>
          <p:nvPr/>
        </p:nvCxnSpPr>
        <p:spPr>
          <a:xfrm>
            <a:off x="3015489" y="5174236"/>
            <a:ext cx="0" cy="496481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265" name="Shape 265"/>
          <p:cNvSpPr/>
          <p:nvPr/>
        </p:nvSpPr>
        <p:spPr>
          <a:xfrm>
            <a:off x="2747944" y="5683742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C4BD97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66" name="Shape 266"/>
          <p:cNvSpPr/>
          <p:nvPr/>
        </p:nvSpPr>
        <p:spPr>
          <a:xfrm>
            <a:off x="2747944" y="4591283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67" name="Shape 267"/>
          <p:cNvSpPr/>
          <p:nvPr/>
        </p:nvSpPr>
        <p:spPr>
          <a:xfrm>
            <a:off x="2459798" y="5157187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68" name="Shape 268"/>
          <p:cNvSpPr/>
          <p:nvPr/>
        </p:nvSpPr>
        <p:spPr>
          <a:xfrm>
            <a:off x="5888982" y="4638455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8CB3E3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269" name="Shape 269"/>
          <p:cNvCxnSpPr/>
          <p:nvPr/>
        </p:nvCxnSpPr>
        <p:spPr>
          <a:xfrm>
            <a:off x="3283725" y="4893910"/>
            <a:ext cx="2605257" cy="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270" name="Shape 270"/>
          <p:cNvSpPr/>
          <p:nvPr/>
        </p:nvSpPr>
        <p:spPr>
          <a:xfrm>
            <a:off x="4314993" y="4240520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graphicFrame>
        <p:nvGraphicFramePr>
          <p:cNvPr id="271" name="Shape 271"/>
          <p:cNvGraphicFramePr/>
          <p:nvPr/>
        </p:nvGraphicFramePr>
        <p:xfrm>
          <a:off x="5547915" y="56135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{E2DD15DA-6391-45A3-822B-EAC0EA348EBC}</a:tableStyleId>
              </a:tblPr>
              <a:tblGrid>
                <a:gridCol w="1001650"/>
                <a:gridCol w="1001650"/>
                <a:gridCol w="1001650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 u="none" cap="none" strike="noStrike"/>
                        <a:t>1.2.3/24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6.7.0/19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…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…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72" name="Shape 272"/>
          <p:cNvCxnSpPr/>
          <p:nvPr/>
        </p:nvCxnSpPr>
        <p:spPr>
          <a:xfrm flipH="1" rot="10800000">
            <a:off x="3283725" y="5127064"/>
            <a:ext cx="2605257" cy="658908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273" name="Shape 273"/>
          <p:cNvSpPr/>
          <p:nvPr/>
        </p:nvSpPr>
        <p:spPr>
          <a:xfrm>
            <a:off x="5116504" y="5259417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74" name="Shape 274"/>
          <p:cNvCxnSpPr/>
          <p:nvPr/>
        </p:nvCxnSpPr>
        <p:spPr>
          <a:xfrm rot="10800000">
            <a:off x="3015490" y="4240518"/>
            <a:ext cx="0" cy="350763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275" name="Shape 275"/>
          <p:cNvCxnSpPr/>
          <p:nvPr/>
        </p:nvCxnSpPr>
        <p:spPr>
          <a:xfrm rot="10800000">
            <a:off x="1815969" y="4893909"/>
            <a:ext cx="911720" cy="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276" name="Shape 276"/>
          <p:cNvSpPr/>
          <p:nvPr/>
        </p:nvSpPr>
        <p:spPr>
          <a:xfrm>
            <a:off x="2293016" y="3329116"/>
            <a:ext cx="1431757" cy="914400"/>
          </a:xfrm>
          <a:prstGeom prst="ellipse">
            <a:avLst/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1.2.3/24</a:t>
            </a:r>
          </a:p>
        </p:txBody>
      </p:sp>
      <p:sp>
        <p:nvSpPr>
          <p:cNvPr id="277" name="Shape 277"/>
          <p:cNvSpPr/>
          <p:nvPr/>
        </p:nvSpPr>
        <p:spPr>
          <a:xfrm>
            <a:off x="380915" y="4415899"/>
            <a:ext cx="1431757" cy="914400"/>
          </a:xfrm>
          <a:prstGeom prst="ellipse">
            <a:avLst/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6.7.0/19</a:t>
            </a:r>
          </a:p>
        </p:txBody>
      </p:sp>
      <p:sp>
        <p:nvSpPr>
          <p:cNvPr id="278" name="Shape 278"/>
          <p:cNvSpPr/>
          <p:nvPr/>
        </p:nvSpPr>
        <p:spPr>
          <a:xfrm>
            <a:off x="3087646" y="4127118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79" name="Shape 279"/>
          <p:cNvSpPr/>
          <p:nvPr/>
        </p:nvSpPr>
        <p:spPr>
          <a:xfrm>
            <a:off x="2107807" y="4392920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5547915" y="5235006"/>
            <a:ext cx="30049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A’s Distance Vector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ropi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