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366" r:id="rId4"/>
    <p:sldId id="392" r:id="rId5"/>
    <p:sldId id="369" r:id="rId6"/>
    <p:sldId id="365" r:id="rId7"/>
    <p:sldId id="367" r:id="rId8"/>
    <p:sldId id="393" r:id="rId9"/>
    <p:sldId id="398" r:id="rId10"/>
    <p:sldId id="372" r:id="rId11"/>
    <p:sldId id="371" r:id="rId12"/>
    <p:sldId id="390" r:id="rId13"/>
    <p:sldId id="391" r:id="rId14"/>
    <p:sldId id="389" r:id="rId15"/>
    <p:sldId id="370" r:id="rId16"/>
    <p:sldId id="373" r:id="rId17"/>
    <p:sldId id="375" r:id="rId18"/>
    <p:sldId id="376" r:id="rId19"/>
    <p:sldId id="377" r:id="rId20"/>
    <p:sldId id="378" r:id="rId21"/>
    <p:sldId id="395" r:id="rId22"/>
    <p:sldId id="396" r:id="rId23"/>
    <p:sldId id="39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6C00"/>
    <a:srgbClr val="B3D5B5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1" autoAdjust="0"/>
    <p:restoredTop sz="84116" autoAdjust="0"/>
  </p:normalViewPr>
  <p:slideViewPr>
    <p:cSldViewPr snapToGrid="0" snapToObjects="1">
      <p:cViewPr varScale="1">
        <p:scale>
          <a:sx n="72" d="100"/>
          <a:sy n="72" d="100"/>
        </p:scale>
        <p:origin x="6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151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Routing: figuring out the rules</a:t>
            </a:r>
          </a:p>
          <a:p>
            <a:r>
              <a:rPr lang="en-US" dirty="0" smtClean="0"/>
              <a:t>Forwarding: applying those rules to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0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7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-But there’s a problem here…</a:t>
            </a:r>
            <a:r>
              <a:rPr lang="en-US" baseline="0" dirty="0" smtClean="0"/>
              <a:t> (next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0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LPM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0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8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to recognize? (MAC</a:t>
            </a:r>
            <a:r>
              <a:rPr lang="en-US" baseline="0" dirty="0" smtClean="0"/>
              <a:t> address for L2, IP address for L3)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</a:t>
            </a:r>
            <a:r>
              <a:rPr lang="en-US" baseline="0" dirty="0" smtClean="0"/>
              <a:t> the form- </a:t>
            </a:r>
            <a:r>
              <a:rPr lang="en-US" baseline="0" dirty="0" err="1" smtClean="0"/>
              <a:t>network:host</a:t>
            </a:r>
            <a:endParaRPr lang="en-US" baseline="0" dirty="0" smtClean="0"/>
          </a:p>
          <a:p>
            <a:r>
              <a:rPr lang="en-US" baseline="0" dirty="0" smtClean="0"/>
              <a:t>-routers ignore host part of address, hosts recognize packets are for them with host part of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-deprecated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publication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RFC 1519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1993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-how much wasted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 space could there be? (50%)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more or less aggregation:</a:t>
            </a:r>
            <a:r>
              <a:rPr lang="en-US" baseline="0" dirty="0" smtClean="0"/>
              <a:t> multiple network addresses (5.6.7.*) being routed to the same output port, so aggregate them into a common entry (5.6.7.0/24)</a:t>
            </a:r>
          </a:p>
          <a:p>
            <a:r>
              <a:rPr lang="en-US" baseline="0" dirty="0" smtClean="0"/>
              <a:t>-a shared prefix (makes table less cluttered)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Router already has the prefixes</a:t>
            </a:r>
            <a:r>
              <a:rPr lang="en-US" baseline="0" dirty="0" smtClean="0"/>
              <a:t> in its forwarding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Calibri" charset="0"/>
                <a:cs typeface="Calibri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Calibri" charset="0"/>
          <a:ea typeface="+mj-ea"/>
          <a:cs typeface="Calibr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Calibri" charset="0"/>
          <a:ea typeface="+mn-ea"/>
          <a:cs typeface="Calibri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Calibri" charset="0"/>
          <a:ea typeface="+mn-ea"/>
          <a:cs typeface="Calibr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713" y="2605794"/>
            <a:ext cx="7947837" cy="994656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IP Addressing and Forwarding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168 – Fall </a:t>
            </a:r>
            <a:r>
              <a:rPr lang="en-US" dirty="0" smtClean="0"/>
              <a:t>2017 </a:t>
            </a:r>
            <a:r>
              <a:rPr lang="en-US" dirty="0"/>
              <a:t>– Section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2792755"/>
            <a:ext cx="3875649" cy="1143000"/>
          </a:xfrm>
        </p:spPr>
        <p:txBody>
          <a:bodyPr/>
          <a:lstStyle/>
          <a:p>
            <a:pPr algn="ctr"/>
            <a:r>
              <a:rPr lang="en-US" dirty="0"/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20476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(Control Plane): 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/>
              <a:t>Can be done </a:t>
            </a:r>
            <a:r>
              <a:rPr lang="en-US" b="1" dirty="0"/>
              <a:t>slowly</a:t>
            </a:r>
            <a:r>
              <a:rPr lang="en-US" dirty="0"/>
              <a:t> (tens of milliseconds)</a:t>
            </a:r>
          </a:p>
          <a:p>
            <a:pPr lvl="1"/>
            <a:r>
              <a:rPr lang="en-US" b="1" dirty="0"/>
              <a:t>Must scale to size of network</a:t>
            </a:r>
          </a:p>
          <a:p>
            <a:pPr lvl="2"/>
            <a:r>
              <a:rPr lang="en-US" dirty="0"/>
              <a:t>Example: routing protocols</a:t>
            </a:r>
          </a:p>
          <a:p>
            <a:r>
              <a:rPr lang="en-US" dirty="0"/>
              <a:t>Forwarding (Data Plane):</a:t>
            </a:r>
          </a:p>
          <a:p>
            <a:pPr lvl="1"/>
            <a:r>
              <a:rPr lang="en-US" dirty="0"/>
              <a:t>Directing traffic according to Control Plane logic</a:t>
            </a:r>
          </a:p>
          <a:p>
            <a:pPr lvl="1"/>
            <a:r>
              <a:rPr lang="en-US" b="1" dirty="0"/>
              <a:t>Must be done quickly </a:t>
            </a:r>
            <a:r>
              <a:rPr lang="en-US" dirty="0"/>
              <a:t>(micro or nanoseconds)</a:t>
            </a:r>
          </a:p>
          <a:p>
            <a:pPr lvl="2"/>
            <a:r>
              <a:rPr lang="en-US" dirty="0"/>
              <a:t>Example: IP forwarding, Layer 2 switching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80999" y="3022303"/>
          <a:ext cx="3078481" cy="2076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xmlns="" val="4387991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93625823"/>
                    </a:ext>
                  </a:extLst>
                </a:gridCol>
              </a:tblGrid>
              <a:tr h="5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281635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191.168/16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764672"/>
                  </a:ext>
                </a:extLst>
              </a:tr>
              <a:tr h="417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191.168.12.16/28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603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191.168.12.18/31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7204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191.168.8/21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Line Callout 1 13"/>
          <p:cNvSpPr/>
          <p:nvPr/>
        </p:nvSpPr>
        <p:spPr>
          <a:xfrm>
            <a:off x="3810143" y="1417638"/>
            <a:ext cx="3506437" cy="743654"/>
          </a:xfrm>
          <a:prstGeom prst="borderCallout1">
            <a:avLst>
              <a:gd name="adj1" fmla="val 50017"/>
              <a:gd name="adj2" fmla="val -459"/>
              <a:gd name="adj3" fmla="val 300963"/>
              <a:gd name="adj4" fmla="val -525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Subnet</a:t>
            </a:r>
          </a:p>
          <a:p>
            <a:pPr algn="ctr"/>
            <a:r>
              <a:rPr lang="en-US" dirty="0"/>
              <a:t>(IP and mask)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5011713" y="2779454"/>
            <a:ext cx="3506437" cy="485698"/>
          </a:xfrm>
          <a:prstGeom prst="borderCallout1">
            <a:avLst>
              <a:gd name="adj1" fmla="val 50017"/>
              <a:gd name="adj2" fmla="val -459"/>
              <a:gd name="adj3" fmla="val 211986"/>
              <a:gd name="adj4" fmla="val -529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Outgoing 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999" y="5618934"/>
            <a:ext cx="830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Row 1: </a:t>
            </a:r>
            <a:r>
              <a:rPr lang="en-US" dirty="0"/>
              <a:t>Packets destined for address in the 191.168/16 subnet should go out on port 1.</a:t>
            </a:r>
          </a:p>
        </p:txBody>
      </p:sp>
    </p:spTree>
    <p:extLst>
      <p:ext uri="{BB962C8B-B14F-4D97-AF65-F5344CB8AC3E}">
        <p14:creationId xmlns:p14="http://schemas.microsoft.com/office/powerpoint/2010/main" val="24212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IP address: 191.168.12.23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1010 1000 0000 1100 0001 0111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Binary notation: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80999" y="3022303"/>
          <a:ext cx="3078481" cy="2076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xmlns="" val="4387991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93625823"/>
                    </a:ext>
                  </a:extLst>
                </a:gridCol>
              </a:tblGrid>
              <a:tr h="5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281635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191.168/16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764672"/>
                  </a:ext>
                </a:extLst>
              </a:tr>
              <a:tr h="417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191.168.12.16/28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603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191.168.12.18/31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7204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191.168.8/21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/>
                </a:solidFill>
              </a:rPr>
              <a:t>1011 1111 </a:t>
            </a:r>
            <a:r>
              <a:rPr lang="fi-FI" sz="2400" u="sng" dirty="0">
                <a:solidFill>
                  <a:schemeClr val="accent6"/>
                </a:solidFill>
              </a:rPr>
              <a:t>1010 1000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0000 0000 0000 0000</a:t>
            </a:r>
          </a:p>
        </p:txBody>
      </p:sp>
      <p:sp>
        <p:nvSpPr>
          <p:cNvPr id="16" name="TextBox 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19266" y="2756868"/>
            <a:ext cx="3310697" cy="515543"/>
            <a:chOff x="3519266" y="2738353"/>
            <a:chExt cx="3310697" cy="515543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799257" y="1557919"/>
              <a:ext cx="207750" cy="2568618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9266" y="2884564"/>
              <a:ext cx="3310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matching 1</a:t>
              </a:r>
              <a:r>
                <a:rPr lang="en-US" baseline="30000" dirty="0">
                  <a:solidFill>
                    <a:srgbClr val="00B050"/>
                  </a:solidFill>
                </a:rPr>
                <a:t>st</a:t>
              </a:r>
              <a:r>
                <a:rPr lang="en-US" dirty="0">
                  <a:solidFill>
                    <a:srgbClr val="00B050"/>
                  </a:solidFill>
                </a:rPr>
                <a:t> row’s rule</a:t>
              </a:r>
              <a:r>
                <a:rPr lang="is-IS" dirty="0">
                  <a:solidFill>
                    <a:srgbClr val="00B050"/>
                  </a:solidFill>
                </a:rPr>
                <a:t>…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Line Callout 1 2"/>
          <p:cNvSpPr/>
          <p:nvPr/>
        </p:nvSpPr>
        <p:spPr>
          <a:xfrm>
            <a:off x="4831704" y="1174789"/>
            <a:ext cx="3506437" cy="485698"/>
          </a:xfrm>
          <a:prstGeom prst="borderCallout1">
            <a:avLst>
              <a:gd name="adj1" fmla="val 50017"/>
              <a:gd name="adj2" fmla="val -459"/>
              <a:gd name="adj3" fmla="val 149452"/>
              <a:gd name="adj4" fmla="val -359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packet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9609" y="1903336"/>
            <a:ext cx="7868775" cy="9112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problem:</a:t>
            </a:r>
          </a:p>
          <a:p>
            <a:pPr lvl="1"/>
            <a:r>
              <a:rPr lang="en-US" dirty="0"/>
              <a:t>What if a packet matches multiple entries in our table?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87171"/>
            <a:ext cx="835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Routing table entries: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191.168/16            = </a:t>
            </a:r>
            <a:r>
              <a:rPr lang="en-US" sz="2400" u="sng" dirty="0" smtClean="0">
                <a:solidFill>
                  <a:schemeClr val="accent3">
                    <a:lumMod val="50000"/>
                  </a:schemeClr>
                </a:solidFill>
              </a:rPr>
              <a:t>1011 </a:t>
            </a:r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0000 0000 0000 </a:t>
            </a:r>
            <a:r>
              <a:rPr lang="fi-FI" sz="2400" dirty="0" smtClean="0">
                <a:solidFill>
                  <a:schemeClr val="accent3">
                    <a:lumMod val="50000"/>
                  </a:schemeClr>
                </a:solidFill>
              </a:rPr>
              <a:t>0000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191.168.12.16/28 = </a:t>
            </a:r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1010 1000 0000 1100 0001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fi-FI" sz="2400" dirty="0" smtClean="0">
                <a:solidFill>
                  <a:schemeClr val="accent3">
                    <a:lumMod val="50000"/>
                  </a:schemeClr>
                </a:solidFill>
              </a:rPr>
              <a:t>0000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191.168.8/21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   = </a:t>
            </a:r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000 0000 0000</a:t>
            </a:r>
          </a:p>
          <a:p>
            <a:endParaRPr lang="fi-FI" sz="2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fi-FI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3042107"/>
            <a:ext cx="8191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IP address: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191.168.12.23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    = 1011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1111 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1010 1000 0000 1100 0001 0111</a:t>
            </a:r>
          </a:p>
          <a:p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6704"/>
          </a:xfrm>
        </p:spPr>
        <p:txBody>
          <a:bodyPr>
            <a:normAutofit/>
          </a:bodyPr>
          <a:lstStyle/>
          <a:p>
            <a:r>
              <a:rPr lang="en-US" dirty="0"/>
              <a:t>An algorithm used by routers in Internet Protocol to select an entry from a forwarding table</a:t>
            </a:r>
          </a:p>
          <a:p>
            <a:r>
              <a:rPr lang="en-US" dirty="0"/>
              <a:t>Each entry in a forwarding table may specify a sub network.</a:t>
            </a:r>
          </a:p>
          <a:p>
            <a:r>
              <a:rPr lang="en-US" dirty="0"/>
              <a:t>An address may match </a:t>
            </a:r>
            <a:r>
              <a:rPr lang="en-US" b="1" dirty="0"/>
              <a:t>more than one </a:t>
            </a:r>
            <a:r>
              <a:rPr lang="en-US" dirty="0"/>
              <a:t>forwarding table entry</a:t>
            </a:r>
          </a:p>
          <a:p>
            <a:r>
              <a:rPr lang="en-US" dirty="0"/>
              <a:t>The most specific matching is the entry with the </a:t>
            </a:r>
            <a:r>
              <a:rPr lang="en-US" b="1" dirty="0"/>
              <a:t>longest subnet </a:t>
            </a:r>
            <a:r>
              <a:rPr lang="en-US" b="1" dirty="0" smtClean="0"/>
              <a:t>mask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84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IP address: 191.168.12.23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1010 1000 0000 1100 0001 0111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Binary notation: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33305"/>
              </p:ext>
            </p:extLst>
          </p:nvPr>
        </p:nvGraphicFramePr>
        <p:xfrm>
          <a:off x="380999" y="3022303"/>
          <a:ext cx="3078481" cy="2076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xmlns="" val="4387991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93625823"/>
                    </a:ext>
                  </a:extLst>
                </a:gridCol>
              </a:tblGrid>
              <a:tr h="5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281635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191.168/16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764672"/>
                  </a:ext>
                </a:extLst>
              </a:tr>
              <a:tr h="417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191.168.12.16/28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603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191.168.12.18/31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7204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191.168.8/21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/>
                </a:solidFill>
              </a:rPr>
              <a:t>1011 1111 </a:t>
            </a:r>
            <a:r>
              <a:rPr lang="fi-FI" sz="2400" u="sng" dirty="0">
                <a:solidFill>
                  <a:schemeClr val="accent6"/>
                </a:solidFill>
              </a:rPr>
              <a:t>1010 1000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0000 0000 0000 0000</a:t>
            </a:r>
          </a:p>
        </p:txBody>
      </p:sp>
      <p:sp>
        <p:nvSpPr>
          <p:cNvPr id="16" name="TextBox 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19266" y="2756868"/>
            <a:ext cx="3310697" cy="515543"/>
            <a:chOff x="3519266" y="2738353"/>
            <a:chExt cx="3310697" cy="515543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799257" y="1557919"/>
              <a:ext cx="207750" cy="2568618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9266" y="2884564"/>
              <a:ext cx="3310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matching 1</a:t>
              </a:r>
              <a:r>
                <a:rPr lang="en-US" baseline="30000" dirty="0">
                  <a:solidFill>
                    <a:srgbClr val="00B050"/>
                  </a:solidFill>
                </a:rPr>
                <a:t>st</a:t>
              </a:r>
              <a:r>
                <a:rPr lang="en-US" dirty="0">
                  <a:solidFill>
                    <a:srgbClr val="00B050"/>
                  </a:solidFill>
                </a:rPr>
                <a:t> row’s rule</a:t>
              </a:r>
              <a:r>
                <a:rPr lang="is-IS" dirty="0">
                  <a:solidFill>
                    <a:srgbClr val="00B050"/>
                  </a:solidFill>
                </a:rPr>
                <a:t>…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7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LPM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1010 1000 0000 1100 0001 0111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Binary notation: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41430"/>
              </p:ext>
            </p:extLst>
          </p:nvPr>
        </p:nvGraphicFramePr>
        <p:xfrm>
          <a:off x="380999" y="3022303"/>
          <a:ext cx="3078481" cy="2076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xmlns="" val="4387991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93625823"/>
                    </a:ext>
                  </a:extLst>
                </a:gridCol>
              </a:tblGrid>
              <a:tr h="5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281635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191.168/16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764672"/>
                  </a:ext>
                </a:extLst>
              </a:tr>
              <a:tr h="417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191.168.12.16/28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603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191.168.12.18/31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7204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191.168.8/21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0000 0000 0000 0000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/>
                </a:solidFill>
              </a:rPr>
              <a:t>1011 1111 </a:t>
            </a:r>
            <a:r>
              <a:rPr lang="fi-FI" sz="2400" u="sng" dirty="0">
                <a:solidFill>
                  <a:schemeClr val="accent6"/>
                </a:solidFill>
              </a:rPr>
              <a:t>1010 1000 0000 1100 0001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</a:t>
            </a:r>
          </a:p>
        </p:txBody>
      </p:sp>
      <p:sp>
        <p:nvSpPr>
          <p:cNvPr id="16" name="TextBox 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sp>
        <p:nvSpPr>
          <p:cNvPr id="17" name="TextBox 16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618822" y="2756868"/>
            <a:ext cx="4631559" cy="523853"/>
            <a:chOff x="3618822" y="2738353"/>
            <a:chExt cx="4631559" cy="523853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5861496" y="495679"/>
              <a:ext cx="146211" cy="4631559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03830" y="2892874"/>
              <a:ext cx="3310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</a:rPr>
                <a:t>Matching 2</a:t>
              </a:r>
              <a:r>
                <a:rPr lang="en-US" baseline="30000">
                  <a:solidFill>
                    <a:srgbClr val="00B050"/>
                  </a:solidFill>
                </a:rPr>
                <a:t>nd</a:t>
              </a:r>
              <a:r>
                <a:rPr lang="en-US">
                  <a:solidFill>
                    <a:srgbClr val="00B050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row’s rule</a:t>
              </a:r>
              <a:r>
                <a:rPr lang="is-IS" dirty="0">
                  <a:solidFill>
                    <a:srgbClr val="00B050"/>
                  </a:solidFill>
                </a:rPr>
                <a:t>…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IP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address: 191.168.12.23</a:t>
            </a:r>
          </a:p>
        </p:txBody>
      </p:sp>
    </p:spTree>
    <p:extLst>
      <p:ext uri="{BB962C8B-B14F-4D97-AF65-F5344CB8AC3E}">
        <p14:creationId xmlns:p14="http://schemas.microsoft.com/office/powerpoint/2010/main" val="2073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LPM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1010 1000 0000 1100 0001 0111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Binary notation: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63830"/>
              </p:ext>
            </p:extLst>
          </p:nvPr>
        </p:nvGraphicFramePr>
        <p:xfrm>
          <a:off x="380999" y="3022303"/>
          <a:ext cx="3078481" cy="2076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xmlns="" val="4387991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93625823"/>
                    </a:ext>
                  </a:extLst>
                </a:gridCol>
              </a:tblGrid>
              <a:tr h="5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281635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191.168/16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764672"/>
                  </a:ext>
                </a:extLst>
              </a:tr>
              <a:tr h="417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191.168.12.16/28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603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191.168.12.18/31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7204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191.168.8/21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0000 0000 0000 0000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1010 1000 0000 1100 0001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/>
                </a:solidFill>
              </a:rPr>
              <a:t>1011 1111 </a:t>
            </a:r>
            <a:r>
              <a:rPr lang="fi-FI" sz="2400" u="sng" dirty="0">
                <a:solidFill>
                  <a:schemeClr val="accent6"/>
                </a:solidFill>
              </a:rPr>
              <a:t>1010 1000 0000 1100 0001 001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MATCHED</a:t>
            </a:r>
          </a:p>
        </p:txBody>
      </p:sp>
      <p:sp>
        <p:nvSpPr>
          <p:cNvPr id="16" name="TextBox 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sp>
        <p:nvSpPr>
          <p:cNvPr id="17" name="TextBox 16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18822" y="2756867"/>
            <a:ext cx="5140714" cy="523854"/>
            <a:chOff x="3618822" y="2738352"/>
            <a:chExt cx="5140714" cy="523854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6099524" y="257650"/>
              <a:ext cx="179309" cy="5140714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03830" y="2892874"/>
              <a:ext cx="3310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Matching 3</a:t>
              </a:r>
              <a:r>
                <a:rPr lang="en-US" baseline="30000" dirty="0">
                  <a:solidFill>
                    <a:srgbClr val="00B050"/>
                  </a:solidFill>
                </a:rPr>
                <a:t>rd</a:t>
              </a:r>
              <a:r>
                <a:rPr lang="en-US" dirty="0">
                  <a:solidFill>
                    <a:srgbClr val="00B050"/>
                  </a:solidFill>
                </a:rPr>
                <a:t> row’s rule</a:t>
              </a:r>
              <a:r>
                <a:rPr lang="is-IS" dirty="0">
                  <a:solidFill>
                    <a:srgbClr val="00B050"/>
                  </a:solidFill>
                </a:rPr>
                <a:t>…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Frame 2"/>
          <p:cNvSpPr/>
          <p:nvPr/>
        </p:nvSpPr>
        <p:spPr>
          <a:xfrm>
            <a:off x="8478982" y="2325785"/>
            <a:ext cx="173736" cy="488768"/>
          </a:xfrm>
          <a:prstGeom prst="frame">
            <a:avLst/>
          </a:prstGeom>
          <a:ln w="1079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ame 25"/>
          <p:cNvSpPr/>
          <p:nvPr/>
        </p:nvSpPr>
        <p:spPr>
          <a:xfrm>
            <a:off x="8478982" y="4245866"/>
            <a:ext cx="173736" cy="488768"/>
          </a:xfrm>
          <a:prstGeom prst="frame">
            <a:avLst/>
          </a:prstGeom>
          <a:ln w="1079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IP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address: 191.168.12.23</a:t>
            </a:r>
          </a:p>
        </p:txBody>
      </p:sp>
    </p:spTree>
    <p:extLst>
      <p:ext uri="{BB962C8B-B14F-4D97-AF65-F5344CB8AC3E}">
        <p14:creationId xmlns:p14="http://schemas.microsoft.com/office/powerpoint/2010/main" val="8416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1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LPM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1010 1000 0000 1100 0001 0111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Binary notation: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56992"/>
              </p:ext>
            </p:extLst>
          </p:nvPr>
        </p:nvGraphicFramePr>
        <p:xfrm>
          <a:off x="380999" y="3022303"/>
          <a:ext cx="3078481" cy="2076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xmlns="" val="4387991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93625823"/>
                    </a:ext>
                  </a:extLst>
                </a:gridCol>
              </a:tblGrid>
              <a:tr h="5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281635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191.168/16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764672"/>
                  </a:ext>
                </a:extLst>
              </a:tr>
              <a:tr h="417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191.168.12.16/28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603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191.168.12.18/31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7204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191.168.8/21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0000 0000 0000 0000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1010 1000 0000 1100 0001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1010 1000 0000 1100 0001 001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MATCHED</a:t>
            </a:r>
          </a:p>
        </p:txBody>
      </p:sp>
      <p:sp>
        <p:nvSpPr>
          <p:cNvPr id="16" name="TextBox 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sp>
        <p:nvSpPr>
          <p:cNvPr id="17" name="TextBox 16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57131" y="4654182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6"/>
                </a:solidFill>
              </a:rPr>
              <a:t>1011 1111 </a:t>
            </a:r>
            <a:r>
              <a:rPr lang="fi-FI" sz="2400" u="sng" dirty="0">
                <a:solidFill>
                  <a:schemeClr val="accent6"/>
                </a:solidFill>
              </a:rPr>
              <a:t>1010 1000 0000 1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000 0000 0000</a:t>
            </a:r>
          </a:p>
        </p:txBody>
      </p:sp>
      <p:sp>
        <p:nvSpPr>
          <p:cNvPr id="23" name="TextBox 22"/>
          <p:cNvSpPr txBox="1"/>
          <p:nvPr/>
        </p:nvSpPr>
        <p:spPr>
          <a:xfrm rot="661242">
            <a:off x="1908577" y="4733990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618823" y="2756867"/>
            <a:ext cx="3751467" cy="514823"/>
            <a:chOff x="3618823" y="2738352"/>
            <a:chExt cx="3751467" cy="514823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5275451" y="1081724"/>
              <a:ext cx="154521" cy="3467778"/>
            </a:xfrm>
            <a:prstGeom prst="lef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59593" y="2883843"/>
              <a:ext cx="3310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B050"/>
                  </a:solidFill>
                </a:rPr>
                <a:t>Matching 4</a:t>
              </a:r>
              <a:r>
                <a:rPr lang="en-US" baseline="30000">
                  <a:solidFill>
                    <a:srgbClr val="00B050"/>
                  </a:solidFill>
                </a:rPr>
                <a:t>th</a:t>
              </a:r>
              <a:r>
                <a:rPr lang="en-US">
                  <a:solidFill>
                    <a:srgbClr val="00B050"/>
                  </a:solidFill>
                </a:rPr>
                <a:t> </a:t>
              </a:r>
              <a:r>
                <a:rPr lang="en-US" dirty="0">
                  <a:solidFill>
                    <a:srgbClr val="00B050"/>
                  </a:solidFill>
                </a:rPr>
                <a:t>row’s rule</a:t>
              </a:r>
              <a:r>
                <a:rPr lang="is-IS" dirty="0">
                  <a:solidFill>
                    <a:srgbClr val="00B050"/>
                  </a:solidFill>
                </a:rPr>
                <a:t>…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IP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address: 191.168.12.23</a:t>
            </a:r>
          </a:p>
        </p:txBody>
      </p:sp>
    </p:spTree>
    <p:extLst>
      <p:ext uri="{BB962C8B-B14F-4D97-AF65-F5344CB8AC3E}">
        <p14:creationId xmlns:p14="http://schemas.microsoft.com/office/powerpoint/2010/main" val="18064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240004" y="2347498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240004" y="198237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IP </a:t>
            </a:r>
            <a:r>
              <a:rPr lang="is-IS" dirty="0"/>
              <a:t>Address</a:t>
            </a:r>
          </a:p>
          <a:p>
            <a:pPr lvl="1"/>
            <a:r>
              <a:rPr lang="is-IS"/>
              <a:t>Classful </a:t>
            </a:r>
            <a:r>
              <a:rPr lang="is-IS" smtClean="0"/>
              <a:t>Addressing</a:t>
            </a:r>
          </a:p>
          <a:p>
            <a:pPr lvl="1"/>
            <a:r>
              <a:rPr lang="is-IS" smtClean="0"/>
              <a:t>CIDR</a:t>
            </a:r>
            <a:endParaRPr lang="is-IS" dirty="0"/>
          </a:p>
          <a:p>
            <a:r>
              <a:rPr lang="is-IS" dirty="0"/>
              <a:t>Forwarding </a:t>
            </a:r>
          </a:p>
          <a:p>
            <a:pPr lvl="1"/>
            <a:r>
              <a:rPr lang="is-IS" dirty="0"/>
              <a:t>Data Plane vs Control Plane</a:t>
            </a:r>
          </a:p>
          <a:p>
            <a:pPr lvl="1"/>
            <a:r>
              <a:rPr lang="is-IS" dirty="0"/>
              <a:t>Longest Prefix Matching</a:t>
            </a:r>
          </a:p>
          <a:p>
            <a:pPr lvl="1"/>
            <a:endParaRPr lang="is-I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43711" y="1601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0399" y="1585498"/>
            <a:ext cx="1206529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Transport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2474" y="1966498"/>
            <a:ext cx="111079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Network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08824" y="2347498"/>
            <a:ext cx="106969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Datalink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3711" y="2743200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88186" y="2728498"/>
            <a:ext cx="103481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Physical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6243711" y="1220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319911" y="1220373"/>
            <a:ext cx="1397735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Calibri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LPM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235288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1010 1000 0000 1100 0001 0111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097" y="2325785"/>
            <a:ext cx="219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Binary notation: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80999" y="3022303"/>
          <a:ext cx="3078481" cy="2076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9801">
                  <a:extLst>
                    <a:ext uri="{9D8B030D-6E8A-4147-A177-3AD203B41FA5}">
                      <a16:colId xmlns:a16="http://schemas.microsoft.com/office/drawing/2014/main" xmlns="" val="43879919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xmlns="" val="3393625823"/>
                    </a:ext>
                  </a:extLst>
                </a:gridCol>
              </a:tblGrid>
              <a:tr h="5620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Port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2281635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191.168/16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764672"/>
                  </a:ext>
                </a:extLst>
              </a:tr>
              <a:tr h="417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191.168.12.16/28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60366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191.168.12.18/31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172041"/>
                  </a:ext>
                </a:extLst>
              </a:tr>
              <a:tr h="321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191.168.8/21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71103" y="3510165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0000 0000 0000 0000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1103" y="3893398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1010 1000 0000 1100 0001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 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9480" y="4276631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1010 1000 0000 1100 0001 001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 rot="661242">
            <a:off x="1743734" y="4318014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MATCHED</a:t>
            </a:r>
          </a:p>
        </p:txBody>
      </p:sp>
      <p:sp>
        <p:nvSpPr>
          <p:cNvPr id="16" name="TextBox 15"/>
          <p:cNvSpPr txBox="1"/>
          <p:nvPr/>
        </p:nvSpPr>
        <p:spPr>
          <a:xfrm rot="661242">
            <a:off x="1951110" y="3594732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sp>
        <p:nvSpPr>
          <p:cNvPr id="17" name="TextBox 16"/>
          <p:cNvSpPr txBox="1"/>
          <p:nvPr/>
        </p:nvSpPr>
        <p:spPr>
          <a:xfrm rot="661242">
            <a:off x="1939486" y="3921218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6320" y="5410200"/>
            <a:ext cx="780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, and 4</a:t>
            </a:r>
            <a:r>
              <a:rPr lang="en-US" baseline="30000" dirty="0"/>
              <a:t>th</a:t>
            </a:r>
            <a:r>
              <a:rPr lang="en-US" dirty="0"/>
              <a:t> row all matched the address with their prefixes.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57131" y="4654182"/>
            <a:ext cx="6263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1011 1111 </a:t>
            </a:r>
            <a:r>
              <a:rPr lang="fi-FI" sz="2400" u="sng" dirty="0">
                <a:solidFill>
                  <a:schemeClr val="accent3">
                    <a:lumMod val="50000"/>
                  </a:schemeClr>
                </a:solidFill>
              </a:rPr>
              <a:t>1010 1000 0000 1</a:t>
            </a:r>
            <a:r>
              <a:rPr lang="fi-FI" sz="2400" dirty="0">
                <a:solidFill>
                  <a:schemeClr val="accent3">
                    <a:lumMod val="50000"/>
                  </a:schemeClr>
                </a:solidFill>
              </a:rPr>
              <a:t>000 0000 0000</a:t>
            </a:r>
          </a:p>
        </p:txBody>
      </p:sp>
      <p:sp>
        <p:nvSpPr>
          <p:cNvPr id="23" name="TextBox 22"/>
          <p:cNvSpPr txBox="1"/>
          <p:nvPr/>
        </p:nvSpPr>
        <p:spPr>
          <a:xfrm rot="661242">
            <a:off x="1908577" y="4733990"/>
            <a:ext cx="17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MATCHED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6320" y="5606105"/>
            <a:ext cx="669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Since 2</a:t>
            </a:r>
            <a:r>
              <a:rPr lang="en-US" baseline="30000" dirty="0"/>
              <a:t>nd</a:t>
            </a:r>
            <a:r>
              <a:rPr lang="en-US" dirty="0"/>
              <a:t> row has the </a:t>
            </a:r>
            <a:r>
              <a:rPr lang="en-US" b="1" dirty="0"/>
              <a:t>longest</a:t>
            </a:r>
            <a:r>
              <a:rPr lang="en-US" dirty="0"/>
              <a:t> prefix matched, router is going to forward the packet to port 3 according to 2</a:t>
            </a:r>
            <a:r>
              <a:rPr lang="en-US" baseline="30000" dirty="0"/>
              <a:t>nd</a:t>
            </a:r>
            <a:r>
              <a:rPr lang="en-US" dirty="0"/>
              <a:t> row.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5097" y="1903336"/>
            <a:ext cx="33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>
                    <a:lumMod val="50000"/>
                  </a:schemeClr>
                </a:solidFill>
              </a:rPr>
              <a:t>IP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address: 191.168.12.23</a:t>
            </a:r>
          </a:p>
        </p:txBody>
      </p:sp>
    </p:spTree>
    <p:extLst>
      <p:ext uri="{BB962C8B-B14F-4D97-AF65-F5344CB8AC3E}">
        <p14:creationId xmlns:p14="http://schemas.microsoft.com/office/powerpoint/2010/main" val="9128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LPM: Tree Representation</a:t>
            </a:r>
            <a:endParaRPr lang="en-US" dirty="0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620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276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3486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843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7891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4648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695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914400" y="3505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4293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120967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77641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2909890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347662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404336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461010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517684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574358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31031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6877056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801053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857727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38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1481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767138" y="3997325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4910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6053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8339138" y="3997325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5486400" y="35052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9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1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  <a:endCxn id="39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41" idx="6"/>
            <a:endCxn id="40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9" idx="2"/>
            <a:endCxn id="12" idx="7"/>
          </p:cNvCxnSpPr>
          <p:nvPr/>
        </p:nvCxnSpPr>
        <p:spPr bwMode="auto">
          <a:xfrm flipH="1">
            <a:off x="1341230" y="3182938"/>
            <a:ext cx="7923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39" idx="6"/>
            <a:endCxn id="36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40" idx="2"/>
            <a:endCxn id="37" idx="7"/>
          </p:cNvCxnSpPr>
          <p:nvPr/>
        </p:nvCxnSpPr>
        <p:spPr bwMode="auto">
          <a:xfrm flipH="1">
            <a:off x="5913230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40" idx="6"/>
            <a:endCxn id="38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2" idx="3"/>
            <a:endCxn id="28" idx="0"/>
          </p:cNvCxnSpPr>
          <p:nvPr/>
        </p:nvCxnSpPr>
        <p:spPr bwMode="auto">
          <a:xfrm flipH="1">
            <a:off x="588169" y="3865634"/>
            <a:ext cx="399463" cy="1316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12" idx="5"/>
            <a:endCxn id="29" idx="1"/>
          </p:cNvCxnSpPr>
          <p:nvPr/>
        </p:nvCxnSpPr>
        <p:spPr bwMode="auto">
          <a:xfrm>
            <a:off x="1341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36" idx="3"/>
            <a:endCxn id="30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36" idx="5"/>
            <a:endCxn id="31" idx="1"/>
          </p:cNvCxnSpPr>
          <p:nvPr/>
        </p:nvCxnSpPr>
        <p:spPr bwMode="auto">
          <a:xfrm>
            <a:off x="3660568" y="3865634"/>
            <a:ext cx="1798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37" idx="5"/>
            <a:endCxn id="33" idx="1"/>
          </p:cNvCxnSpPr>
          <p:nvPr/>
        </p:nvCxnSpPr>
        <p:spPr bwMode="auto">
          <a:xfrm>
            <a:off x="5913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8" idx="5"/>
            <a:endCxn id="35" idx="1"/>
          </p:cNvCxnSpPr>
          <p:nvPr/>
        </p:nvCxnSpPr>
        <p:spPr bwMode="auto">
          <a:xfrm>
            <a:off x="8199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37" idx="3"/>
            <a:endCxn id="32" idx="7"/>
          </p:cNvCxnSpPr>
          <p:nvPr/>
        </p:nvCxnSpPr>
        <p:spPr bwMode="auto">
          <a:xfrm flipH="1">
            <a:off x="5336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stCxn id="38" idx="3"/>
            <a:endCxn id="34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28" idx="3"/>
            <a:endCxn id="4" idx="0"/>
          </p:cNvCxnSpPr>
          <p:nvPr/>
        </p:nvCxnSpPr>
        <p:spPr bwMode="auto">
          <a:xfrm flipH="1">
            <a:off x="326231" y="4357759"/>
            <a:ext cx="8513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28" idx="5"/>
            <a:endCxn id="13" idx="0"/>
          </p:cNvCxnSpPr>
          <p:nvPr/>
        </p:nvCxnSpPr>
        <p:spPr bwMode="auto">
          <a:xfrm>
            <a:off x="764968" y="4357759"/>
            <a:ext cx="12800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9" idx="5"/>
            <a:endCxn id="15" idx="0"/>
          </p:cNvCxnSpPr>
          <p:nvPr/>
        </p:nvCxnSpPr>
        <p:spPr bwMode="auto">
          <a:xfrm>
            <a:off x="1907968" y="4357759"/>
            <a:ext cx="11847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30" idx="5"/>
            <a:endCxn id="17" idx="0"/>
          </p:cNvCxnSpPr>
          <p:nvPr/>
        </p:nvCxnSpPr>
        <p:spPr bwMode="auto">
          <a:xfrm>
            <a:off x="3050968" y="4357759"/>
            <a:ext cx="10895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31" idx="5"/>
            <a:endCxn id="19" idx="0"/>
          </p:cNvCxnSpPr>
          <p:nvPr/>
        </p:nvCxnSpPr>
        <p:spPr bwMode="auto">
          <a:xfrm>
            <a:off x="4193968" y="4357759"/>
            <a:ext cx="9942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32" idx="5"/>
            <a:endCxn id="21" idx="0"/>
          </p:cNvCxnSpPr>
          <p:nvPr/>
        </p:nvCxnSpPr>
        <p:spPr bwMode="auto">
          <a:xfrm>
            <a:off x="5336968" y="4357759"/>
            <a:ext cx="89905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33" idx="5"/>
            <a:endCxn id="23" idx="0"/>
          </p:cNvCxnSpPr>
          <p:nvPr/>
        </p:nvCxnSpPr>
        <p:spPr bwMode="auto">
          <a:xfrm>
            <a:off x="6479968" y="4357759"/>
            <a:ext cx="8038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34" idx="5"/>
            <a:endCxn id="25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35" idx="5"/>
            <a:endCxn id="27" idx="0"/>
          </p:cNvCxnSpPr>
          <p:nvPr/>
        </p:nvCxnSpPr>
        <p:spPr bwMode="auto">
          <a:xfrm>
            <a:off x="8765968" y="4357759"/>
            <a:ext cx="6133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29" idx="3"/>
            <a:endCxn id="14" idx="0"/>
          </p:cNvCxnSpPr>
          <p:nvPr/>
        </p:nvCxnSpPr>
        <p:spPr bwMode="auto">
          <a:xfrm flipH="1">
            <a:off x="145970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3726659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4860135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>
            <a:off x="5993611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12708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>
            <a:off x="826056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0600" y="5486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No packet will match more than one prefix</a:t>
            </a:r>
          </a:p>
          <a:p>
            <a:pPr algn="ctr"/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ll paths reach a unique prefix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21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LPM: Tree Representation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  <a:endCxn id="11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13" idx="6"/>
            <a:endCxn id="12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1" idx="6"/>
            <a:endCxn id="9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6"/>
            <a:endCxn id="10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7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3"/>
            <a:endCxn id="8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5"/>
            <a:endCxn id="6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539" y="5481637"/>
            <a:ext cx="8094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Packets now may match many prefixes</a:t>
            </a:r>
          </a:p>
          <a:p>
            <a:pPr algn="ctr"/>
            <a:r>
              <a:rPr lang="en-US" sz="2400" b="0" dirty="0" smtClean="0">
                <a:latin typeface="+mn-lt"/>
              </a:rPr>
              <a:t>Forward </a:t>
            </a:r>
            <a:r>
              <a:rPr lang="en-US" sz="2400" b="0" dirty="0" smtClean="0">
                <a:latin typeface="+mn-lt"/>
              </a:rPr>
              <a:t>the packet based on the deepest matching node (longest prefix)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0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2792755"/>
            <a:ext cx="3875649" cy="1143000"/>
          </a:xfrm>
        </p:spPr>
        <p:txBody>
          <a:bodyPr/>
          <a:lstStyle/>
          <a:p>
            <a:pPr algn="ctr"/>
            <a:r>
              <a:rPr lang="en-US" dirty="0"/>
              <a:t>IP Addressing</a:t>
            </a:r>
          </a:p>
        </p:txBody>
      </p:sp>
    </p:spTree>
    <p:extLst>
      <p:ext uri="{BB962C8B-B14F-4D97-AF65-F5344CB8AC3E}">
        <p14:creationId xmlns:p14="http://schemas.microsoft.com/office/powerpoint/2010/main" val="14008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Scalable Routing</a:t>
            </a:r>
            <a:endParaRPr lang="is-IS" dirty="0"/>
          </a:p>
          <a:p>
            <a:pPr lvl="1"/>
            <a:r>
              <a:rPr lang="is-IS" dirty="0" smtClean="0"/>
              <a:t>Amount of state that must be exchanged to create paths</a:t>
            </a:r>
            <a:endParaRPr lang="is-IS" dirty="0"/>
          </a:p>
          <a:p>
            <a:r>
              <a:rPr lang="is-IS" dirty="0" smtClean="0"/>
              <a:t>Efficient Forwarding</a:t>
            </a:r>
            <a:endParaRPr lang="is-IS" dirty="0"/>
          </a:p>
          <a:p>
            <a:pPr lvl="1"/>
            <a:r>
              <a:rPr lang="is-IS" dirty="0" smtClean="0"/>
              <a:t>Size of forwarding table</a:t>
            </a:r>
          </a:p>
          <a:p>
            <a:pPr lvl="1"/>
            <a:r>
              <a:rPr lang="is-IS" dirty="0" smtClean="0"/>
              <a:t>Time to locate items in forwarding table</a:t>
            </a:r>
          </a:p>
          <a:p>
            <a:r>
              <a:rPr lang="is-IS" dirty="0" smtClean="0"/>
              <a:t>Host </a:t>
            </a:r>
            <a:r>
              <a:rPr lang="is-IS" dirty="0" smtClean="0"/>
              <a:t>must </a:t>
            </a:r>
            <a:r>
              <a:rPr lang="is-IS" dirty="0" smtClean="0"/>
              <a:t>be able to recognize packet is for them</a:t>
            </a:r>
            <a:endParaRPr lang="is-IS" dirty="0"/>
          </a:p>
          <a:p>
            <a:pPr lvl="1"/>
            <a:r>
              <a:rPr lang="is-IS" dirty="0" smtClean="0"/>
              <a:t>An end-to-end check on routing</a:t>
            </a:r>
          </a:p>
          <a:p>
            <a:pPr lvl="1"/>
            <a:r>
              <a:rPr lang="is-IS" dirty="0" smtClean="0"/>
              <a:t>L2: MAC addresses (intrinsic to device)</a:t>
            </a:r>
          </a:p>
          <a:p>
            <a:pPr lvl="1"/>
            <a:r>
              <a:rPr lang="is-IS" dirty="0" smtClean="0"/>
              <a:t>L3: IP addresses (dynamically assigned)</a:t>
            </a:r>
          </a:p>
        </p:txBody>
      </p:sp>
    </p:spTree>
    <p:extLst>
      <p:ext uri="{BB962C8B-B14F-4D97-AF65-F5344CB8AC3E}">
        <p14:creationId xmlns:p14="http://schemas.microsoft.com/office/powerpoint/2010/main" val="16348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rgbClr val="EF6C00"/>
                </a:solidFill>
                <a:latin typeface="PT Sans Narrow"/>
                <a:ea typeface="+mj-ea"/>
                <a:cs typeface="PT Sans Narrow"/>
              </a:defRPr>
            </a:lvl1pPr>
          </a:lstStyle>
          <a:p>
            <a:r>
              <a:rPr lang="en-US" dirty="0">
                <a:latin typeface="Calibri" charset="0"/>
                <a:cs typeface="Calibri" charset="0"/>
              </a:rPr>
              <a:t>IP Address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76644"/>
            <a:ext cx="8229600" cy="4406704"/>
          </a:xfrm>
        </p:spPr>
        <p:txBody>
          <a:bodyPr/>
          <a:lstStyle/>
          <a:p>
            <a:r>
              <a:rPr lang="en-US" dirty="0"/>
              <a:t>32 bits</a:t>
            </a:r>
          </a:p>
          <a:p>
            <a:r>
              <a:rPr lang="en-US" dirty="0"/>
              <a:t>Binary representation</a:t>
            </a:r>
          </a:p>
          <a:p>
            <a:r>
              <a:rPr lang="en-US" dirty="0"/>
              <a:t>Dotted-decimal notation</a:t>
            </a:r>
          </a:p>
          <a:p>
            <a:r>
              <a:rPr lang="en-US" dirty="0"/>
              <a:t>a slash followed by number of bits used by network</a:t>
            </a:r>
          </a:p>
          <a:p>
            <a:pPr lvl="1"/>
            <a:r>
              <a:rPr lang="en-US" dirty="0"/>
              <a:t>Example: 1.2.3.0/23</a:t>
            </a:r>
          </a:p>
          <a:p>
            <a:pPr marL="914400" lvl="2" indent="0">
              <a:buNone/>
            </a:pP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35501" y="3263388"/>
            <a:ext cx="7272997" cy="2602523"/>
            <a:chOff x="970669" y="2827290"/>
            <a:chExt cx="7272997" cy="2602523"/>
          </a:xfrm>
        </p:grpSpPr>
        <p:sp>
          <p:nvSpPr>
            <p:cNvPr id="4" name="Content Placeholder 4"/>
            <p:cNvSpPr txBox="1">
              <a:spLocks/>
            </p:cNvSpPr>
            <p:nvPr/>
          </p:nvSpPr>
          <p:spPr>
            <a:xfrm>
              <a:off x="970669" y="2827290"/>
              <a:ext cx="7272997" cy="26025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rgbClr val="695D46"/>
                  </a:solidFill>
                  <a:latin typeface="Open Sans"/>
                  <a:ea typeface="+mn-ea"/>
                  <a:cs typeface="Open San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695D46"/>
                  </a:solidFill>
                  <a:latin typeface="Open Sans"/>
                  <a:ea typeface="+mn-ea"/>
                  <a:cs typeface="Open San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rgbClr val="695D46"/>
                  </a:solidFill>
                  <a:latin typeface="Open Sans"/>
                  <a:ea typeface="+mn-ea"/>
                  <a:cs typeface="Open San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rgbClr val="695D46"/>
                  </a:solidFill>
                  <a:latin typeface="Open Sans"/>
                  <a:ea typeface="+mn-ea"/>
                  <a:cs typeface="Open San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rgbClr val="695D46"/>
                  </a:solidFill>
                  <a:latin typeface="Open Sans"/>
                  <a:ea typeface="+mn-ea"/>
                  <a:cs typeface="Open San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endParaRPr lang="en-US" dirty="0">
                <a:latin typeface="Calibri" charset="0"/>
                <a:cs typeface="Calibri" charset="0"/>
              </a:endParaRPr>
            </a:p>
            <a:p>
              <a:pPr marL="0" indent="0" algn="ctr">
                <a:buFont typeface="Arial"/>
                <a:buNone/>
              </a:pPr>
              <a:r>
                <a:rPr lang="en-US" sz="4000" b="1" dirty="0">
                  <a:latin typeface="Calibri" charset="0"/>
                  <a:cs typeface="Calibri" charset="0"/>
                </a:rPr>
                <a:t>     1.2.3.0/23</a:t>
              </a:r>
              <a:endParaRPr lang="en-US" sz="4000" b="1" dirty="0">
                <a:solidFill>
                  <a:srgbClr val="3D6DC3"/>
                </a:solidFill>
                <a:latin typeface="Calibri" charset="0"/>
                <a:cs typeface="Calibri" charset="0"/>
              </a:endParaRPr>
            </a:p>
            <a:p>
              <a:pPr marL="0" indent="0" algn="ctr">
                <a:buFont typeface="Arial"/>
                <a:buNone/>
              </a:pPr>
              <a:endParaRPr lang="en-US" dirty="0">
                <a:latin typeface="Calibri" charset="0"/>
                <a:cs typeface="Calibri" charset="0"/>
              </a:endParaRPr>
            </a:p>
            <a:p>
              <a:pPr marL="0" indent="0" algn="ctr">
                <a:buFont typeface="Arial"/>
                <a:buNone/>
              </a:pPr>
              <a:r>
                <a:rPr lang="en-US" dirty="0">
                  <a:latin typeface="Calibri" charset="0"/>
                  <a:cs typeface="Calibri" charset="0"/>
                </a:rPr>
                <a:t>0000 0001  0000 0010  0000 0011  0000 0000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828800" y="3827894"/>
              <a:ext cx="2127742" cy="701905"/>
              <a:chOff x="1561515" y="4587549"/>
              <a:chExt cx="2127742" cy="701905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2236765" y="4587549"/>
                <a:ext cx="1452492" cy="279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Left Brace 11"/>
              <p:cNvSpPr/>
              <p:nvPr/>
            </p:nvSpPr>
            <p:spPr>
              <a:xfrm rot="5400000">
                <a:off x="1946618" y="4482320"/>
                <a:ext cx="422031" cy="1192238"/>
              </a:xfrm>
              <a:prstGeom prst="leftBrac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267221" y="3827893"/>
              <a:ext cx="1220371" cy="701907"/>
              <a:chOff x="2999936" y="4587548"/>
              <a:chExt cx="1220371" cy="70190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3675188" y="4587548"/>
                <a:ext cx="426433" cy="279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" name="Left Brace 17"/>
              <p:cNvSpPr/>
              <p:nvPr/>
            </p:nvSpPr>
            <p:spPr>
              <a:xfrm rot="5400000">
                <a:off x="3399106" y="4468254"/>
                <a:ext cx="422031" cy="1220371"/>
              </a:xfrm>
              <a:prstGeom prst="leftBrac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702128" y="3827893"/>
              <a:ext cx="1220371" cy="729727"/>
              <a:chOff x="4434843" y="4587548"/>
              <a:chExt cx="1220371" cy="729727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4547388" y="4587548"/>
                <a:ext cx="418505" cy="3076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Left Brace 21"/>
              <p:cNvSpPr/>
              <p:nvPr/>
            </p:nvSpPr>
            <p:spPr>
              <a:xfrm rot="5400000">
                <a:off x="4834013" y="4496074"/>
                <a:ext cx="422031" cy="1220371"/>
              </a:xfrm>
              <a:prstGeom prst="leftBrac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213838" y="3827894"/>
              <a:ext cx="2175215" cy="701905"/>
              <a:chOff x="4946553" y="4587549"/>
              <a:chExt cx="2175215" cy="701905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4946553" y="4587549"/>
                <a:ext cx="1468315" cy="307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5400000">
                <a:off x="6300567" y="4468253"/>
                <a:ext cx="422031" cy="1220371"/>
              </a:xfrm>
              <a:prstGeom prst="leftBrac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793634" y="5245772"/>
            <a:ext cx="3946770" cy="604924"/>
            <a:chOff x="1793634" y="5245772"/>
            <a:chExt cx="3946770" cy="604924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3603760" y="3435646"/>
              <a:ext cx="326517" cy="3946770"/>
            </a:xfrm>
            <a:prstGeom prst="leftBrace">
              <a:avLst/>
            </a:prstGeom>
            <a:ln>
              <a:solidFill>
                <a:srgbClr val="EF6C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07187" y="5542919"/>
              <a:ext cx="2505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first 23 bits for network address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40404" y="5245771"/>
            <a:ext cx="2311396" cy="627649"/>
            <a:chOff x="5740404" y="5245771"/>
            <a:chExt cx="2311396" cy="627649"/>
          </a:xfrm>
        </p:grpSpPr>
        <p:sp>
          <p:nvSpPr>
            <p:cNvPr id="26" name="Left Brace 25"/>
            <p:cNvSpPr/>
            <p:nvPr/>
          </p:nvSpPr>
          <p:spPr>
            <a:xfrm rot="16200000">
              <a:off x="6434924" y="4678299"/>
              <a:ext cx="351489" cy="1486433"/>
            </a:xfrm>
            <a:prstGeom prst="leftBrace">
              <a:avLst/>
            </a:prstGeom>
            <a:ln>
              <a:solidFill>
                <a:srgbClr val="EF6C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40404" y="5565643"/>
              <a:ext cx="2311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last 9 bits for host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84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classes:</a:t>
            </a:r>
          </a:p>
          <a:p>
            <a:pPr lvl="1"/>
            <a:r>
              <a:rPr lang="en-US" dirty="0"/>
              <a:t>A (/8): first 8 bits devoted to network</a:t>
            </a:r>
          </a:p>
          <a:p>
            <a:pPr lvl="2"/>
            <a:r>
              <a:rPr lang="en-US" dirty="0"/>
              <a:t>First bit is fixed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first byte from 1 to 126 (0 and 127 are reserved)</a:t>
            </a:r>
          </a:p>
          <a:p>
            <a:pPr lvl="2"/>
            <a:r>
              <a:rPr lang="en-US" dirty="0"/>
              <a:t>Can have ~16M hosts, only 2^7-2 = 126 nets.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 (/16): first 16 bits devoted to network (first byte from 128 to 191)</a:t>
            </a:r>
          </a:p>
          <a:p>
            <a:pPr lvl="2"/>
            <a:r>
              <a:rPr lang="en-US" dirty="0"/>
              <a:t>First two bits are fixed to </a:t>
            </a:r>
            <a:r>
              <a:rPr lang="en-US" b="1" dirty="0"/>
              <a:t>10</a:t>
            </a:r>
          </a:p>
          <a:p>
            <a:pPr lvl="2"/>
            <a:r>
              <a:rPr lang="en-US" dirty="0"/>
              <a:t>Can have ~65K hosts, ~16K nets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 (/24): first 24 bits devoted to network (first byte from 192 to 223)</a:t>
            </a:r>
          </a:p>
          <a:p>
            <a:pPr lvl="2"/>
            <a:r>
              <a:rPr lang="en-US" dirty="0"/>
              <a:t>First three bits are fixed to </a:t>
            </a:r>
            <a:r>
              <a:rPr lang="en-US" b="1" dirty="0"/>
              <a:t>110</a:t>
            </a:r>
          </a:p>
          <a:p>
            <a:pPr lvl="2"/>
            <a:r>
              <a:rPr lang="en-US" dirty="0"/>
              <a:t>Can have only 254 hosts (255 is reserved for last byte) ~2M nets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98" y="2869598"/>
            <a:ext cx="315953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3" y="4012598"/>
            <a:ext cx="3130719" cy="3657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5243903"/>
            <a:ext cx="3319776" cy="365760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647540" y="5739961"/>
            <a:ext cx="6954129" cy="56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Why is this a bad idea?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1094935" y="6154664"/>
            <a:ext cx="6954129" cy="56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latin typeface="Calibri" charset="0"/>
                <a:cs typeface="Calibri" charset="0"/>
              </a:rPr>
              <a:t>Very limited choices lead to waste of addresses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17001" y="2652586"/>
            <a:ext cx="2176817" cy="582772"/>
            <a:chOff x="317001" y="2652586"/>
            <a:chExt cx="2176817" cy="582772"/>
          </a:xfrm>
        </p:grpSpPr>
        <p:sp>
          <p:nvSpPr>
            <p:cNvPr id="3" name="Frame 2"/>
            <p:cNvSpPr/>
            <p:nvPr/>
          </p:nvSpPr>
          <p:spPr>
            <a:xfrm>
              <a:off x="1675298" y="2869598"/>
              <a:ext cx="818520" cy="365760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17001" y="2652586"/>
              <a:ext cx="1413164" cy="505369"/>
              <a:chOff x="317001" y="2652586"/>
              <a:chExt cx="1413164" cy="505369"/>
            </a:xfrm>
          </p:grpSpPr>
          <p:sp>
            <p:nvSpPr>
              <p:cNvPr id="22" name="Rectangular Callout 21"/>
              <p:cNvSpPr/>
              <p:nvPr/>
            </p:nvSpPr>
            <p:spPr>
              <a:xfrm>
                <a:off x="359667" y="2652586"/>
                <a:ext cx="914400" cy="505369"/>
              </a:xfrm>
              <a:prstGeom prst="wedgeRectCallout">
                <a:avLst>
                  <a:gd name="adj1" fmla="val 87880"/>
                  <a:gd name="adj2" fmla="val 26861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7001" y="2766770"/>
                <a:ext cx="1413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Network bits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17001" y="3848218"/>
            <a:ext cx="2938816" cy="530140"/>
            <a:chOff x="317001" y="3848218"/>
            <a:chExt cx="2938816" cy="530140"/>
          </a:xfrm>
        </p:grpSpPr>
        <p:sp>
          <p:nvSpPr>
            <p:cNvPr id="15" name="Frame 14"/>
            <p:cNvSpPr/>
            <p:nvPr/>
          </p:nvSpPr>
          <p:spPr>
            <a:xfrm>
              <a:off x="1689702" y="4000300"/>
              <a:ext cx="1566115" cy="378058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17001" y="3848218"/>
              <a:ext cx="1413164" cy="505369"/>
              <a:chOff x="317001" y="3848218"/>
              <a:chExt cx="1413164" cy="505369"/>
            </a:xfrm>
          </p:grpSpPr>
          <p:sp>
            <p:nvSpPr>
              <p:cNvPr id="23" name="Rectangular Callout 22"/>
              <p:cNvSpPr/>
              <p:nvPr/>
            </p:nvSpPr>
            <p:spPr>
              <a:xfrm>
                <a:off x="359667" y="3848218"/>
                <a:ext cx="914400" cy="505369"/>
              </a:xfrm>
              <a:prstGeom prst="wedgeRectCallout">
                <a:avLst>
                  <a:gd name="adj1" fmla="val 87880"/>
                  <a:gd name="adj2" fmla="val 26861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7001" y="3962402"/>
                <a:ext cx="1413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Network bits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317552" y="5049027"/>
            <a:ext cx="3852665" cy="560636"/>
            <a:chOff x="317552" y="5049027"/>
            <a:chExt cx="3852665" cy="560636"/>
          </a:xfrm>
        </p:grpSpPr>
        <p:sp>
          <p:nvSpPr>
            <p:cNvPr id="17" name="Frame 16"/>
            <p:cNvSpPr/>
            <p:nvPr/>
          </p:nvSpPr>
          <p:spPr>
            <a:xfrm>
              <a:off x="1704108" y="5227439"/>
              <a:ext cx="2466109" cy="382224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17552" y="5049027"/>
              <a:ext cx="1413164" cy="505369"/>
              <a:chOff x="317552" y="5049027"/>
              <a:chExt cx="1413164" cy="505369"/>
            </a:xfrm>
          </p:grpSpPr>
          <p:sp>
            <p:nvSpPr>
              <p:cNvPr id="25" name="Rectangular Callout 24"/>
              <p:cNvSpPr/>
              <p:nvPr/>
            </p:nvSpPr>
            <p:spPr>
              <a:xfrm>
                <a:off x="360218" y="5049027"/>
                <a:ext cx="914400" cy="505369"/>
              </a:xfrm>
              <a:prstGeom prst="wedgeRectCallout">
                <a:avLst>
                  <a:gd name="adj1" fmla="val 87880"/>
                  <a:gd name="adj2" fmla="val 26861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7552" y="5163211"/>
                <a:ext cx="14131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</a:rPr>
                  <a:t>Network bits</a:t>
                </a: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491410" y="2595363"/>
            <a:ext cx="5299741" cy="664883"/>
            <a:chOff x="2491410" y="2595363"/>
            <a:chExt cx="5299741" cy="664883"/>
          </a:xfrm>
        </p:grpSpPr>
        <p:sp>
          <p:nvSpPr>
            <p:cNvPr id="27" name="Frame 26"/>
            <p:cNvSpPr/>
            <p:nvPr/>
          </p:nvSpPr>
          <p:spPr>
            <a:xfrm>
              <a:off x="2491410" y="2869598"/>
              <a:ext cx="2329012" cy="390648"/>
            </a:xfrm>
            <a:prstGeom prst="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ular Callout 29"/>
            <p:cNvSpPr/>
            <p:nvPr/>
          </p:nvSpPr>
          <p:spPr>
            <a:xfrm>
              <a:off x="6246685" y="2595363"/>
              <a:ext cx="1456442" cy="597317"/>
            </a:xfrm>
            <a:prstGeom prst="wedgeRectCallout">
              <a:avLst>
                <a:gd name="adj1" fmla="val -147635"/>
                <a:gd name="adj2" fmla="val 35511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77987" y="2731098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Host bits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60093" y="3700178"/>
            <a:ext cx="4539159" cy="702223"/>
            <a:chOff x="3260093" y="3700178"/>
            <a:chExt cx="4539159" cy="702223"/>
          </a:xfrm>
        </p:grpSpPr>
        <p:sp>
          <p:nvSpPr>
            <p:cNvPr id="28" name="Frame 27"/>
            <p:cNvSpPr/>
            <p:nvPr/>
          </p:nvSpPr>
          <p:spPr>
            <a:xfrm>
              <a:off x="3260093" y="4008627"/>
              <a:ext cx="1574735" cy="393774"/>
            </a:xfrm>
            <a:prstGeom prst="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ular Callout 32"/>
            <p:cNvSpPr/>
            <p:nvPr/>
          </p:nvSpPr>
          <p:spPr>
            <a:xfrm>
              <a:off x="6254786" y="3700178"/>
              <a:ext cx="1456442" cy="597317"/>
            </a:xfrm>
            <a:prstGeom prst="wedgeRectCallout">
              <a:avLst>
                <a:gd name="adj1" fmla="val -147635"/>
                <a:gd name="adj2" fmla="val 35511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386088" y="3835913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Host bits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81663" y="5225937"/>
            <a:ext cx="3860045" cy="696638"/>
            <a:chOff x="4181663" y="5225937"/>
            <a:chExt cx="3860045" cy="696638"/>
          </a:xfrm>
        </p:grpSpPr>
        <p:sp>
          <p:nvSpPr>
            <p:cNvPr id="29" name="Frame 28"/>
            <p:cNvSpPr/>
            <p:nvPr/>
          </p:nvSpPr>
          <p:spPr>
            <a:xfrm>
              <a:off x="4181663" y="5225937"/>
              <a:ext cx="842222" cy="383726"/>
            </a:xfrm>
            <a:prstGeom prst="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ular Callout 34"/>
            <p:cNvSpPr/>
            <p:nvPr/>
          </p:nvSpPr>
          <p:spPr>
            <a:xfrm>
              <a:off x="6497242" y="5325258"/>
              <a:ext cx="1456442" cy="597317"/>
            </a:xfrm>
            <a:prstGeom prst="wedgeRectCallout">
              <a:avLst>
                <a:gd name="adj1" fmla="val -147635"/>
                <a:gd name="adj2" fmla="val -29434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8544" y="5460993"/>
              <a:ext cx="141316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Host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Classless Inter-Domain Routing (CIDR)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67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two 32-bit numbers to represent a network</a:t>
            </a:r>
          </a:p>
          <a:p>
            <a:pPr lvl="1"/>
            <a:r>
              <a:rPr lang="en-US" dirty="0"/>
              <a:t>Network address = IP Address </a:t>
            </a:r>
            <a:r>
              <a:rPr lang="en-US" b="1" dirty="0"/>
              <a:t>bitwise AND </a:t>
            </a:r>
            <a:r>
              <a:rPr lang="en-US" dirty="0"/>
              <a:t>Subnet Mask</a:t>
            </a:r>
          </a:p>
          <a:p>
            <a:pPr lvl="2"/>
            <a:r>
              <a:rPr lang="en-US" dirty="0"/>
              <a:t>IP Address is 192.138.12.2</a:t>
            </a:r>
          </a:p>
          <a:p>
            <a:pPr lvl="2"/>
            <a:r>
              <a:rPr lang="en-US" dirty="0"/>
              <a:t>Subnet Mask is 255.248.0.0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Flexible division of bits:</a:t>
            </a:r>
          </a:p>
          <a:p>
            <a:pPr lvl="1"/>
            <a:r>
              <a:rPr lang="en-US" dirty="0"/>
              <a:t>More choices for the size of the network and hosts</a:t>
            </a:r>
          </a:p>
          <a:p>
            <a:r>
              <a:rPr lang="en-US" dirty="0"/>
              <a:t>Offers better size routing table and efficient IP address space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402080" y="3173491"/>
            <a:ext cx="8183880" cy="188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695D46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endParaRPr lang="en-US" dirty="0">
              <a:latin typeface="Calibri" charset="0"/>
              <a:cs typeface="Calibri" charset="0"/>
            </a:endParaRPr>
          </a:p>
          <a:p>
            <a:pPr marL="0" indent="0" algn="just">
              <a:buFont typeface="Arial"/>
              <a:buNone/>
            </a:pPr>
            <a:r>
              <a:rPr lang="en-US" dirty="0">
                <a:solidFill>
                  <a:srgbClr val="3D6DC3"/>
                </a:solidFill>
                <a:latin typeface="Calibri" charset="0"/>
                <a:cs typeface="Calibri" charset="0"/>
              </a:rPr>
              <a:t>		</a:t>
            </a:r>
            <a:r>
              <a:rPr lang="en-US" dirty="0">
                <a:solidFill>
                  <a:srgbClr val="3D6DC3"/>
                </a:solidFill>
                <a:latin typeface="Calibri" charset="0"/>
                <a:ea typeface="Calibri" charset="0"/>
                <a:cs typeface="Calibri" charset="0"/>
              </a:rPr>
              <a:t>1100 0000 . 1000 1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010 . 0000 1100 . 0000 0010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D6DC3"/>
                </a:solidFill>
                <a:latin typeface="Calibri" charset="0"/>
                <a:ea typeface="Calibri" charset="0"/>
                <a:cs typeface="Calibri" charset="0"/>
              </a:rPr>
              <a:t>		1111 1111 . 1111 1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000 . 0000 0000 . 0000 0000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0119" y="3657600"/>
            <a:ext cx="1401794" cy="814863"/>
            <a:chOff x="807719" y="3154680"/>
            <a:chExt cx="1401794" cy="814863"/>
          </a:xfrm>
        </p:grpSpPr>
        <p:sp>
          <p:nvSpPr>
            <p:cNvPr id="3" name="TextBox 2"/>
            <p:cNvSpPr txBox="1"/>
            <p:nvPr/>
          </p:nvSpPr>
          <p:spPr>
            <a:xfrm>
              <a:off x="807720" y="3154680"/>
              <a:ext cx="1162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IP Address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7719" y="3600211"/>
              <a:ext cx="1401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Subnet Mask</a:t>
              </a:r>
            </a:p>
          </p:txBody>
        </p:sp>
      </p:grpSp>
      <p:sp>
        <p:nvSpPr>
          <p:cNvPr id="8" name="Left Brace 7"/>
          <p:cNvSpPr/>
          <p:nvPr/>
        </p:nvSpPr>
        <p:spPr>
          <a:xfrm rot="5400000">
            <a:off x="3521784" y="2470227"/>
            <a:ext cx="137162" cy="223758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2811" y="3124198"/>
            <a:ext cx="323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network address </a:t>
            </a:r>
            <a:r>
              <a:rPr lang="en-US" dirty="0" smtClean="0">
                <a:solidFill>
                  <a:srgbClr val="00B050"/>
                </a:solidFill>
              </a:rPr>
              <a:t>192.136.0.0/</a:t>
            </a:r>
            <a:r>
              <a:rPr lang="en-US" dirty="0">
                <a:solidFill>
                  <a:srgbClr val="00B05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268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823913" y="42735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128713" y="396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043113" y="396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09913" y="396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20738" y="36830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16088" y="3663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782888" y="3663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52501" y="4287838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349501" y="35877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472113" y="427355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776913" y="396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691313" y="3968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758113" y="3952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468938" y="36830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364288" y="36639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431088" y="36480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742113" y="4273550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997701" y="35877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2347913" y="4578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176713" y="4578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652713" y="42735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6005513" y="457835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310313" y="42735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2957513" y="47307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786313" y="473075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35326" y="473075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062538" y="473075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7026" y="3262313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517651" y="3262313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659063" y="3262313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935538" y="3262313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086476" y="3262313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7267576" y="3262313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336676" y="52784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1349376" y="566261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39" name="AutoShape 39"/>
          <p:cNvSpPr>
            <a:spLocks noChangeArrowheads="1"/>
          </p:cNvSpPr>
          <p:nvPr/>
        </p:nvSpPr>
        <p:spPr bwMode="auto">
          <a:xfrm>
            <a:off x="3055938" y="5684838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 flipH="1">
            <a:off x="3054351" y="5338763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1365251" y="5222875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901951" y="5222875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1365251" y="5645150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517651" y="6105525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7970838" y="43005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7624763" y="46069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7161213" y="5008563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5.6.7.213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7048501" y="4492625"/>
            <a:ext cx="1612900" cy="103663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Content Placeholder 4"/>
          <p:cNvSpPr>
            <a:spLocks noGrp="1"/>
          </p:cNvSpPr>
          <p:nvPr>
            <p:ph idx="1"/>
          </p:nvPr>
        </p:nvSpPr>
        <p:spPr>
          <a:xfrm>
            <a:off x="366713" y="1439265"/>
            <a:ext cx="8229600" cy="4406704"/>
          </a:xfrm>
        </p:spPr>
        <p:txBody>
          <a:bodyPr>
            <a:normAutofit/>
          </a:bodyPr>
          <a:lstStyle/>
          <a:p>
            <a:r>
              <a:rPr lang="en-US" dirty="0"/>
              <a:t>Easy to Add New Hosts</a:t>
            </a:r>
          </a:p>
          <a:p>
            <a:pPr lvl="1"/>
            <a:r>
              <a:rPr lang="en-US" dirty="0" smtClean="0"/>
              <a:t>New host (5.6.7.213)</a:t>
            </a:r>
          </a:p>
          <a:p>
            <a:pPr lvl="1"/>
            <a:r>
              <a:rPr lang="en-US" dirty="0" smtClean="0"/>
              <a:t>Forwarding table doesn’t need to be updated!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1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45"/>
            <a:ext cx="8229600" cy="2411153"/>
          </a:xfrm>
        </p:spPr>
        <p:txBody>
          <a:bodyPr>
            <a:normAutofit/>
          </a:bodyPr>
          <a:lstStyle/>
          <a:p>
            <a:r>
              <a:rPr lang="en-US" dirty="0" smtClean="0"/>
              <a:t>Where do routers get these subnet masks?</a:t>
            </a:r>
          </a:p>
          <a:p>
            <a:pPr lvl="1"/>
            <a:r>
              <a:rPr lang="en-US" dirty="0" smtClean="0"/>
              <a:t>Not from the data packets</a:t>
            </a:r>
          </a:p>
          <a:p>
            <a:pPr lvl="1"/>
            <a:r>
              <a:rPr lang="en-US" dirty="0" smtClean="0"/>
              <a:t>From the routing algorithm</a:t>
            </a:r>
          </a:p>
          <a:p>
            <a:r>
              <a:rPr lang="en-US" dirty="0" smtClean="0"/>
              <a:t>A will advertise to B and C paths to subnet masks (prefixes)</a:t>
            </a:r>
          </a:p>
          <a:p>
            <a:pPr lvl="1"/>
            <a:r>
              <a:rPr lang="en-US" dirty="0" smtClean="0"/>
              <a:t>B and C will add these entries to their routing tables</a:t>
            </a:r>
            <a:endParaRPr lang="en-US" dirty="0"/>
          </a:p>
        </p:txBody>
      </p:sp>
      <p:sp>
        <p:nvSpPr>
          <p:cNvPr id="4" name="Shape 2360"/>
          <p:cNvSpPr/>
          <p:nvPr/>
        </p:nvSpPr>
        <p:spPr>
          <a:xfrm flipH="1">
            <a:off x="3015489" y="5174236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" name="Shape 2364"/>
          <p:cNvSpPr/>
          <p:nvPr/>
        </p:nvSpPr>
        <p:spPr>
          <a:xfrm>
            <a:off x="2747944" y="5683742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9" name="Shape 2366"/>
          <p:cNvSpPr/>
          <p:nvPr/>
        </p:nvSpPr>
        <p:spPr>
          <a:xfrm>
            <a:off x="2747944" y="459128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1" name="Shape 2368"/>
          <p:cNvSpPr/>
          <p:nvPr/>
        </p:nvSpPr>
        <p:spPr>
          <a:xfrm>
            <a:off x="2459798" y="515718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12" name="Shape 2366"/>
          <p:cNvSpPr/>
          <p:nvPr/>
        </p:nvSpPr>
        <p:spPr>
          <a:xfrm>
            <a:off x="5888982" y="4638455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283725" y="4893910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" name="Shape 2367"/>
          <p:cNvSpPr/>
          <p:nvPr/>
        </p:nvSpPr>
        <p:spPr>
          <a:xfrm>
            <a:off x="4314993" y="424052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52135"/>
              </p:ext>
            </p:extLst>
          </p:nvPr>
        </p:nvGraphicFramePr>
        <p:xfrm>
          <a:off x="5547915" y="5613589"/>
          <a:ext cx="30049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16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1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1.2.3/24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6.7.0/19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Shape 2361"/>
          <p:cNvSpPr/>
          <p:nvPr/>
        </p:nvSpPr>
        <p:spPr>
          <a:xfrm flipV="1">
            <a:off x="3283725" y="5127064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" name="Shape 2367"/>
          <p:cNvSpPr/>
          <p:nvPr/>
        </p:nvSpPr>
        <p:spPr>
          <a:xfrm>
            <a:off x="5116504" y="5259417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22" name="Shape 2361"/>
          <p:cNvSpPr/>
          <p:nvPr/>
        </p:nvSpPr>
        <p:spPr>
          <a:xfrm flipV="1">
            <a:off x="3015490" y="4240518"/>
            <a:ext cx="0" cy="3507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3" name="Shape 2361"/>
          <p:cNvSpPr/>
          <p:nvPr/>
        </p:nvSpPr>
        <p:spPr>
          <a:xfrm flipH="1" flipV="1">
            <a:off x="1815969" y="4893909"/>
            <a:ext cx="911720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" name="Oval 24"/>
          <p:cNvSpPr/>
          <p:nvPr/>
        </p:nvSpPr>
        <p:spPr>
          <a:xfrm>
            <a:off x="2293016" y="3329116"/>
            <a:ext cx="143175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1.2.3/24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80915" y="4415899"/>
            <a:ext cx="1431757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6.7.0/19</a:t>
            </a:r>
            <a:endParaRPr lang="en-US" dirty="0"/>
          </a:p>
        </p:txBody>
      </p:sp>
      <p:sp>
        <p:nvSpPr>
          <p:cNvPr id="27" name="Shape 2367"/>
          <p:cNvSpPr/>
          <p:nvPr/>
        </p:nvSpPr>
        <p:spPr>
          <a:xfrm>
            <a:off x="3087646" y="412711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3</a:t>
            </a:r>
          </a:p>
        </p:txBody>
      </p:sp>
      <p:sp>
        <p:nvSpPr>
          <p:cNvPr id="28" name="Shape 2367"/>
          <p:cNvSpPr/>
          <p:nvPr/>
        </p:nvSpPr>
        <p:spPr>
          <a:xfrm>
            <a:off x="2107807" y="439292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 smtClean="0"/>
              <a:t>6</a:t>
            </a:r>
            <a:endParaRPr sz="2953" dirty="0"/>
          </a:p>
        </p:txBody>
      </p:sp>
      <p:sp>
        <p:nvSpPr>
          <p:cNvPr id="29" name="TextBox 28"/>
          <p:cNvSpPr txBox="1"/>
          <p:nvPr/>
        </p:nvSpPr>
        <p:spPr>
          <a:xfrm>
            <a:off x="5547915" y="5235006"/>
            <a:ext cx="300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A’s Distance Vector</a:t>
            </a:r>
          </a:p>
        </p:txBody>
      </p:sp>
    </p:spTree>
    <p:extLst>
      <p:ext uri="{BB962C8B-B14F-4D97-AF65-F5344CB8AC3E}">
        <p14:creationId xmlns:p14="http://schemas.microsoft.com/office/powerpoint/2010/main" val="25990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7328</TotalTime>
  <Words>1268</Words>
  <Application>Microsoft Office PowerPoint</Application>
  <PresentationFormat>On-screen Show (4:3)</PresentationFormat>
  <Paragraphs>350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Courier New</vt:lpstr>
      <vt:lpstr>Helvetica</vt:lpstr>
      <vt:lpstr>Office Theme</vt:lpstr>
      <vt:lpstr>IP Addressing and Forwarding</vt:lpstr>
      <vt:lpstr>Agenda</vt:lpstr>
      <vt:lpstr>IP Addressing</vt:lpstr>
      <vt:lpstr>Requirements of Addressing</vt:lpstr>
      <vt:lpstr>PowerPoint Presentation</vt:lpstr>
      <vt:lpstr>Classful Addressing</vt:lpstr>
      <vt:lpstr>Classless Inter-Domain Routing (CIDR)</vt:lpstr>
      <vt:lpstr>Prefixes</vt:lpstr>
      <vt:lpstr>Prefixes</vt:lpstr>
      <vt:lpstr>Forwarding</vt:lpstr>
      <vt:lpstr>Forwarding vs Routing</vt:lpstr>
      <vt:lpstr>Example</vt:lpstr>
      <vt:lpstr>Example</vt:lpstr>
      <vt:lpstr>Forwarding tables</vt:lpstr>
      <vt:lpstr>Longest Prefix Matching (LPM)</vt:lpstr>
      <vt:lpstr>LPM Example</vt:lpstr>
      <vt:lpstr>LPM Example</vt:lpstr>
      <vt:lpstr>LPM Example</vt:lpstr>
      <vt:lpstr>LPM Example</vt:lpstr>
      <vt:lpstr>LPM Example</vt:lpstr>
      <vt:lpstr>LPM: Tree Representation</vt:lpstr>
      <vt:lpstr>LPM: Tree Representation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Kevin Chiang</cp:lastModifiedBy>
  <cp:revision>375</cp:revision>
  <cp:lastPrinted>2016-09-25T01:40:34Z</cp:lastPrinted>
  <dcterms:created xsi:type="dcterms:W3CDTF">2016-09-01T20:19:22Z</dcterms:created>
  <dcterms:modified xsi:type="dcterms:W3CDTF">2017-10-04T00:46:38Z</dcterms:modified>
</cp:coreProperties>
</file>