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DF1EE9-8BF7-45D6-BD40-5F9DE574EEE3}">
  <a:tblStyle styleId="{BEDF1EE9-8BF7-45D6-BD40-5F9DE574EE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 b="off" i="off"/>
      <a:tcStyle>
        <a:fill>
          <a:solidFill>
            <a:srgbClr val="F9D3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9D3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 and ARP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2017 – Section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Couple Questions….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  Dealing with failures?</a:t>
            </a:r>
          </a:p>
          <a:p>
            <a:pPr indent="-349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Hosts have a lease periods for their IP addresses</a:t>
            </a:r>
          </a:p>
          <a:p>
            <a:pPr indent="-349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Hosts must refresh before lease period ends</a:t>
            </a:r>
          </a:p>
          <a:p>
            <a:pPr indent="-349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 startAt="2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Why do we need the first-hop router’s IP address and the subnet mask?</a:t>
            </a:r>
          </a:p>
          <a:p>
            <a:pPr indent="-635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 Answered when we talk about ARP.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(Overview)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host sends packet, needs to specify dest MAC address so packet can traverse local networks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Each host has ARP table, which maps IP to MAC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If mapping unknown, ask local network by broadcasting “Who has IP address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?”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with IP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responds “My MAC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”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781" y="5736339"/>
            <a:ext cx="1173682" cy="101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5758798" y="5632143"/>
            <a:ext cx="2928002" cy="932522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41" name="Shape 241"/>
          <p:cNvSpPr/>
          <p:nvPr/>
        </p:nvSpPr>
        <p:spPr>
          <a:xfrm>
            <a:off x="3033888" y="6049377"/>
            <a:ext cx="2342445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rot="-5400000">
            <a:off x="6395366" y="5122153"/>
            <a:ext cx="648753" cy="1975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7019680" y="3553557"/>
            <a:ext cx="21243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</a:t>
            </a:r>
          </a:p>
        </p:txBody>
      </p:sp>
      <p:pic>
        <p:nvPicPr>
          <p:cNvPr descr="skd188256sdc.png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2913" y="3922889"/>
            <a:ext cx="1119066" cy="967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Shape 245"/>
          <p:cNvGraphicFramePr/>
          <p:nvPr/>
        </p:nvGraphicFramePr>
        <p:xfrm>
          <a:off x="550325" y="4523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1982625"/>
                <a:gridCol w="1982625"/>
              </a:tblGrid>
              <a:tr h="18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18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a.b.c.d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11:11:11:11:11:11</a:t>
                      </a:r>
                    </a:p>
                  </a:txBody>
                  <a:tcPr marT="45725" marB="45725" marR="91450" marL="91450"/>
                </a:tc>
              </a:tr>
              <a:tr h="18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a.b.c.a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1379781" y="4035956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(Within local network) 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is in same local network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ARP table to lookup MAC address of dest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Specify MAC address when sending packet </a:t>
            </a:r>
          </a:p>
        </p:txBody>
      </p:sp>
      <p:pic>
        <p:nvPicPr>
          <p:cNvPr descr="skd188256sdc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379438"/>
            <a:ext cx="1787479" cy="15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4968576" y="4896555"/>
            <a:ext cx="2523067" cy="1634145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55" name="Shape 255"/>
          <p:cNvSpPr/>
          <p:nvPr/>
        </p:nvSpPr>
        <p:spPr>
          <a:xfrm>
            <a:off x="2483555" y="5400623"/>
            <a:ext cx="2342445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-5400000">
            <a:off x="5845033" y="4473399"/>
            <a:ext cx="648753" cy="1975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6758052" y="2621089"/>
            <a:ext cx="238594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skd188256sdc.png"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843" y="2692569"/>
            <a:ext cx="1787479" cy="15447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/>
        </p:nvGraphicFramePr>
        <p:xfrm>
          <a:off x="225773" y="3239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2003775"/>
                <a:gridCol w="2003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a.b.c.d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11:11:11:11:11:11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a.b.c.a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1425222" y="2682644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0848" y="5934670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pic>
        <p:nvPicPr>
          <p:cNvPr descr="box.png"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9596" y="4945131"/>
            <a:ext cx="416909" cy="41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is NOT in same local network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can we tell? 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subnet mask to check dest network address</a:t>
            </a:r>
          </a:p>
        </p:txBody>
      </p:sp>
      <p:pic>
        <p:nvPicPr>
          <p:cNvPr descr="skd188256sdc.png"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73" y="5306242"/>
            <a:ext cx="927425" cy="8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71" name="Shape 271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Shape 272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3" name="Shape 273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75" name="Shape 275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431" y="5298464"/>
            <a:ext cx="927425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662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9486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280" name="Shape 280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ARP table to lookup MAC address of first-hop-router (which is in same local network)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know router’s IP address through DHCP!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Specify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’s MAC address in packet and send packet</a:t>
            </a:r>
          </a:p>
        </p:txBody>
      </p:sp>
      <p:pic>
        <p:nvPicPr>
          <p:cNvPr descr="skd188256sdc.png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73" y="5306242"/>
            <a:ext cx="927425" cy="8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91" name="Shape 291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" name="Shape 292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95" name="Shape 295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431" y="5298464"/>
            <a:ext cx="927425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97" name="Shape 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662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98" name="Shape 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9486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300" name="Shape 300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4752" y="4557525"/>
            <a:ext cx="3160901" cy="341469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x.png" id="304" name="Shape 3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6678" y="5870447"/>
            <a:ext cx="275575" cy="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 will route packet to router 2 using dest IP address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 IP address is a.b.c.d. in this example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Detail: Routers also use ARP to discover each another router’s MAC address, if they initially have nothing in their ARP cache.</a:t>
            </a:r>
          </a:p>
        </p:txBody>
      </p:sp>
      <p:pic>
        <p:nvPicPr>
          <p:cNvPr descr="skd188256sdc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73" y="5306242"/>
            <a:ext cx="927425" cy="8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313" name="Shape 313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4" name="Shape 314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5" name="Shape 315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317" name="Shape 317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431" y="5298464"/>
            <a:ext cx="927425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662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20" name="Shape 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9486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322" name="Shape 322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</a:p>
        </p:txBody>
      </p:sp>
      <p:pic>
        <p:nvPicPr>
          <p:cNvPr descr="box.png" id="325" name="Shape 3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4802" y="5870447"/>
            <a:ext cx="275575" cy="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 2 will use its ARP table to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reencapsulate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packet’s dest MAC address with actual dest host’s MAC address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 2 then sends packet to dest host</a:t>
            </a:r>
          </a:p>
        </p:txBody>
      </p:sp>
      <p:pic>
        <p:nvPicPr>
          <p:cNvPr descr="skd188256sdc.png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73" y="5306242"/>
            <a:ext cx="927425" cy="8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334" name="Shape 334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5" name="Shape 335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6" name="Shape 336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338" name="Shape 338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431" y="5298464"/>
            <a:ext cx="927425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662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41" name="Shape 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9486" y="5497272"/>
            <a:ext cx="638895" cy="42274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343" name="Shape 343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</a:p>
        </p:txBody>
      </p:sp>
      <p:graphicFrame>
        <p:nvGraphicFramePr>
          <p:cNvPr id="346" name="Shape 346"/>
          <p:cNvGraphicFramePr/>
          <p:nvPr/>
        </p:nvGraphicFramePr>
        <p:xfrm>
          <a:off x="5342450" y="3178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{BEDF1EE9-8BF7-45D6-BD40-5F9DE574EEE3}</a:tableStyleId>
              </a:tblPr>
              <a:tblGrid>
                <a:gridCol w="1672175"/>
                <a:gridCol w="1672175"/>
              </a:tblGrid>
              <a:tr h="3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a.b.c.d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11:11:11:11:11:11</a:t>
                      </a:r>
                    </a:p>
                  </a:txBody>
                  <a:tcPr marT="45725" marB="45725" marR="91450" marL="91450"/>
                </a:tc>
              </a:tr>
              <a:tr h="3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none" cap="none" strike="noStrike"/>
                        <a:t>a.b.c.c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cap="none" strike="noStrike"/>
                        <a:t>17:33:33:33:11:11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7" name="Shape 347"/>
          <p:cNvSpPr txBox="1"/>
          <p:nvPr/>
        </p:nvSpPr>
        <p:spPr>
          <a:xfrm>
            <a:off x="5962252" y="278528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cxnSp>
        <p:nvCxnSpPr>
          <p:cNvPr id="348" name="Shape 348"/>
          <p:cNvCxnSpPr>
            <a:stCxn id="338" idx="3"/>
          </p:cNvCxnSpPr>
          <p:nvPr/>
        </p:nvCxnSpPr>
        <p:spPr>
          <a:xfrm rot="10800000">
            <a:off x="6453764" y="4313165"/>
            <a:ext cx="142200" cy="746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descr="box.png" id="349" name="Shape 3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0924" y="5870447"/>
            <a:ext cx="275575" cy="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are we missing?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 we determine destination IP address?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Will cover in DNS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243711" y="1986368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243711" y="2367368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122037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(Application)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ARP (Datalink)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2743200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Big-Picture Question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a host send a packet to another host?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Today’s section will bring us much closer to the answer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19909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Enables a host to learn about its….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Own IP Address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Mask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router’s IP Address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DNS Server(s) IP Address(es) (more on this next week..)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3861536"/>
            <a:ext cx="1787479" cy="15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455355" y="3207201"/>
            <a:ext cx="3231445" cy="265288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483555" y="4769556"/>
            <a:ext cx="282222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180668" y="4141070"/>
            <a:ext cx="203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34352" y="3870424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3734" y="3175000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47710" y="3369093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017890" y="5413946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08660" y="5720153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21271" y="5581667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19664" y="3172178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Calibri"/>
              <a:buNone/>
            </a:pPr>
            <a:r>
              <a:rPr b="0" i="0" lang="en-US" sz="2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Preliminary Questions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Difference between flooding and broadcasting?</a:t>
            </a:r>
          </a:p>
          <a:p>
            <a:pPr indent="-457200" lvl="1" marL="850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Flooding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has the goal of host-to-host delivery</a:t>
            </a:r>
          </a:p>
          <a:p>
            <a:pPr indent="-4572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per-hop decision</a:t>
            </a:r>
          </a:p>
          <a:p>
            <a:pPr indent="-4572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 do with a packet when I don’t know what to do with it</a:t>
            </a:r>
          </a:p>
          <a:p>
            <a:pPr indent="-457200" lvl="1" marL="850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Broadcast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has the goal of delivery to everyone</a:t>
            </a:r>
          </a:p>
          <a:p>
            <a:pPr indent="-457200" lvl="2" marL="1257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I specify that my packet will go to everyone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DHCP broadcast at L2 layer?</a:t>
            </a:r>
          </a:p>
          <a:p>
            <a:pPr indent="-457200" lvl="1" marL="850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does not know about L2 addresses!</a:t>
            </a:r>
          </a:p>
          <a:p>
            <a:pPr indent="-457200" lvl="1" marL="850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specifies destination IP address as 255.255.255.255	</a:t>
            </a:r>
          </a:p>
          <a:p>
            <a:pPr indent="-457200" lvl="1" marL="850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5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  Link-layer then uses MAC address ff:ff:ff:ff:ff:ff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server(s) located on same local network as host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initially broadcasts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discovery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787479" cy="15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49" name="Shape 149"/>
          <p:cNvSpPr/>
          <p:nvPr/>
        </p:nvSpPr>
        <p:spPr>
          <a:xfrm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5519070" y="3771530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010" y="4945131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292" y="5877461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715000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953" y="4207215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7123" y="4982377"/>
            <a:ext cx="416909" cy="4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350453" y="5273445"/>
            <a:ext cx="2716670" cy="19323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 flipH="1" rot="9015331">
            <a:off x="4331238" y="4806357"/>
            <a:ext cx="1598097" cy="17191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157159" y="2136217"/>
            <a:ext cx="1234266" cy="1282852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server(s) responds by broadcasting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offer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Message includes assigned IP address, network mask, first-hop router address, DNS server addresses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787479" cy="15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71" name="Shape 171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947140" y="284064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046" y="3751768"/>
            <a:ext cx="416909" cy="4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  <p:sp>
        <p:nvSpPr>
          <p:cNvPr id="177" name="Shape 177"/>
          <p:cNvSpPr/>
          <p:nvPr/>
        </p:nvSpPr>
        <p:spPr>
          <a:xfrm rot="5400000">
            <a:off x="5476687" y="5131238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x.png"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631" y="5306932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017" y="5162509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505" y="5877578"/>
            <a:ext cx="416909" cy="4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 flipH="1" rot="-7826285">
            <a:off x="5994594" y="4867845"/>
            <a:ext cx="699651" cy="3051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 rot="7679020">
            <a:off x="4972484" y="5016173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354724" y="2815472"/>
            <a:ext cx="1028700" cy="902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responds by broadcasting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message identifies which offer was accepted (helps when there are multiple local DHCP servers) </a:t>
            </a:r>
          </a:p>
        </p:txBody>
      </p:sp>
      <p:pic>
        <p:nvPicPr>
          <p:cNvPr descr="skd188256sdc.png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787479" cy="15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92" name="Shape 192"/>
          <p:cNvSpPr/>
          <p:nvPr/>
        </p:nvSpPr>
        <p:spPr>
          <a:xfrm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 rot="-5400000">
            <a:off x="5519070" y="3771530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010" y="4945131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292" y="5877461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715000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953" y="4207215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7123" y="4982377"/>
            <a:ext cx="416909" cy="4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4350453" y="5273445"/>
            <a:ext cx="2716670" cy="19323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 flipH="1" rot="9015331">
            <a:off x="4331238" y="4806357"/>
            <a:ext cx="1598097" cy="17191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459357" y="2566329"/>
            <a:ext cx="814691" cy="860225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Chosen DHCP server responds by broadcasting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787479" cy="15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14" name="Shape 214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046" y="3751768"/>
            <a:ext cx="416909" cy="4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62476" y="2996442"/>
            <a:ext cx="50935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(confirmed!)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(confirmed!)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Address:212.2.3.0 (confirmed!)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(confirmed)</a:t>
            </a:r>
          </a:p>
        </p:txBody>
      </p:sp>
      <p:sp>
        <p:nvSpPr>
          <p:cNvPr id="219" name="Shape 219"/>
          <p:cNvSpPr/>
          <p:nvPr/>
        </p:nvSpPr>
        <p:spPr>
          <a:xfrm rot="5400000">
            <a:off x="5476687" y="5004239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x.png"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631" y="5179933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017" y="5035510"/>
            <a:ext cx="416909" cy="416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505" y="5750579"/>
            <a:ext cx="416909" cy="4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 flipH="1" rot="-7826285">
            <a:off x="5994594" y="4740846"/>
            <a:ext cx="699651" cy="3051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7679020">
            <a:off x="4972484" y="4889174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356046" y="2468916"/>
            <a:ext cx="1234266" cy="1282852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