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C21F5-40D6-463B-99C7-38AA5B5E665F}">
  <a:tblStyle styleId="{742C21F5-40D6-463B-99C7-38AA5B5E665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CEAE6"/>
          </a:solidFill>
        </a:fill>
      </a:tcStyle>
    </a:wholeTbl>
    <a:band1H>
      <a:tcTxStyle/>
      <a:tcStyle>
        <a:tcBdr/>
        <a:fill>
          <a:solidFill>
            <a:srgbClr val="F9D3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D3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66"/>
  </p:normalViewPr>
  <p:slideViewPr>
    <p:cSldViewPr snapToGrid="0" snapToObjects="1">
      <p:cViewPr>
        <p:scale>
          <a:sx n="110" d="100"/>
          <a:sy n="110" d="100"/>
        </p:scale>
        <p:origin x="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96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404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103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5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Shape 21"/>
          <p:cNvCxnSpPr/>
          <p:nvPr/>
        </p:nvCxnSpPr>
        <p:spPr>
          <a:xfrm>
            <a:off x="457200" y="4963872"/>
            <a:ext cx="8229600" cy="0"/>
          </a:xfrm>
          <a:prstGeom prst="straightConnector1">
            <a:avLst/>
          </a:prstGeom>
          <a:noFill/>
          <a:ln w="1270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2" name="Shape 22"/>
          <p:cNvCxnSpPr/>
          <p:nvPr/>
        </p:nvCxnSpPr>
        <p:spPr>
          <a:xfrm>
            <a:off x="457200" y="1984939"/>
            <a:ext cx="8229600" cy="0"/>
          </a:xfrm>
          <a:prstGeom prst="straightConnector1">
            <a:avLst/>
          </a:prstGeom>
          <a:noFill/>
          <a:ln w="1270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3" name="Shape 23"/>
          <p:cNvCxnSpPr/>
          <p:nvPr/>
        </p:nvCxnSpPr>
        <p:spPr>
          <a:xfrm>
            <a:off x="457200" y="2137339"/>
            <a:ext cx="8229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Shape 24"/>
          <p:cNvCxnSpPr/>
          <p:nvPr/>
        </p:nvCxnSpPr>
        <p:spPr>
          <a:xfrm>
            <a:off x="457200" y="4807943"/>
            <a:ext cx="8229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" name="Shape 25"/>
          <p:cNvCxnSpPr/>
          <p:nvPr/>
        </p:nvCxnSpPr>
        <p:spPr>
          <a:xfrm>
            <a:off x="1081214" y="3879061"/>
            <a:ext cx="582824" cy="0"/>
          </a:xfrm>
          <a:prstGeom prst="straightConnector1">
            <a:avLst/>
          </a:prstGeom>
          <a:noFill/>
          <a:ln w="1270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6" name="Shape 26"/>
          <p:cNvCxnSpPr/>
          <p:nvPr/>
        </p:nvCxnSpPr>
        <p:spPr>
          <a:xfrm>
            <a:off x="7480987" y="3870454"/>
            <a:ext cx="582824" cy="0"/>
          </a:xfrm>
          <a:prstGeom prst="straightConnector1">
            <a:avLst/>
          </a:prstGeom>
          <a:noFill/>
          <a:ln w="1270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hape 33"/>
          <p:cNvCxnSpPr/>
          <p:nvPr/>
        </p:nvCxnSpPr>
        <p:spPr>
          <a:xfrm>
            <a:off x="0" y="6825153"/>
            <a:ext cx="9144000" cy="0"/>
          </a:xfrm>
          <a:prstGeom prst="straightConnector1">
            <a:avLst/>
          </a:prstGeom>
          <a:noFill/>
          <a:ln w="1270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spcBef>
                <a:spcPts val="2400"/>
              </a:spcBef>
              <a:buClr>
                <a:schemeClr val="accent2"/>
              </a:buClr>
              <a:buFont typeface="Arial"/>
              <a:buNone/>
              <a:defRPr sz="12000" b="1" i="0" u="none" strike="noStrike" cap="none">
                <a:solidFill>
                  <a:schemeClr val="accent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95D46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95D46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695D46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695D46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695D46"/>
              </a:buClr>
              <a:buFont typeface="Arial"/>
              <a:buNone/>
              <a:defRPr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695D46"/>
              </a:buClr>
              <a:buFont typeface="Arial"/>
              <a:buNone/>
              <a:defRPr sz="20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695D46"/>
              </a:buClr>
              <a:buFont typeface="Arial"/>
              <a:buNone/>
              <a:defRPr sz="18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695D46"/>
              </a:buClr>
              <a:buFont typeface="Arial"/>
              <a:buNone/>
              <a:defRPr sz="16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695D46"/>
              </a:buClr>
              <a:buFont typeface="Arial"/>
              <a:buNone/>
              <a:defRPr sz="16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95D4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695D46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695D46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695D46"/>
              </a:buClr>
              <a:buFont typeface="Arial"/>
              <a:buNone/>
              <a:defRPr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695D46"/>
              </a:buClr>
              <a:buFont typeface="Arial"/>
              <a:buNone/>
              <a:defRPr sz="20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695D46"/>
              </a:buClr>
              <a:buFont typeface="Arial"/>
              <a:buNone/>
              <a:defRPr sz="18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695D46"/>
              </a:buClr>
              <a:buFont typeface="Arial"/>
              <a:buNone/>
              <a:defRPr sz="16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695D46"/>
              </a:buClr>
              <a:buFont typeface="Arial"/>
              <a:buNone/>
              <a:defRPr sz="16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695D4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695D46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695D46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20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695D46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695D46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695D46"/>
              </a:buClr>
              <a:buFont typeface="Arial"/>
              <a:buNone/>
              <a:defRPr sz="1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695D46"/>
              </a:buClr>
              <a:buFont typeface="Arial"/>
              <a:buNone/>
              <a:defRPr sz="12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695D46"/>
              </a:buClr>
              <a:buFont typeface="Arial"/>
              <a:buNone/>
              <a:defRPr sz="1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695D46"/>
              </a:buClr>
              <a:buFont typeface="Arial"/>
              <a:buNone/>
              <a:defRPr sz="9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695D46"/>
              </a:buClr>
              <a:buFont typeface="Arial"/>
              <a:buNone/>
              <a:defRPr sz="9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20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rgbClr val="695D46"/>
              </a:buClr>
              <a:buFont typeface="Arial"/>
              <a:buNone/>
              <a:defRPr sz="32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560"/>
              </a:spcBef>
              <a:buClr>
                <a:srgbClr val="695D46"/>
              </a:buClr>
              <a:buFont typeface="Arial"/>
              <a:buNone/>
              <a:defRPr sz="28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480"/>
              </a:spcBef>
              <a:buClr>
                <a:srgbClr val="695D46"/>
              </a:buClr>
              <a:buFont typeface="Arial"/>
              <a:buNone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400"/>
              </a:spcBef>
              <a:buClr>
                <a:srgbClr val="695D46"/>
              </a:buClr>
              <a:buFont typeface="Arial"/>
              <a:buNone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400"/>
              </a:spcBef>
              <a:buClr>
                <a:srgbClr val="695D46"/>
              </a:buClr>
              <a:buFont typeface="Arial"/>
              <a:buNone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rgbClr val="695D46"/>
              </a:buClr>
              <a:buFont typeface="Arial"/>
              <a:buNone/>
              <a:defRPr sz="1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695D46"/>
              </a:buClr>
              <a:buFont typeface="Arial"/>
              <a:buNone/>
              <a:defRPr sz="12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695D46"/>
              </a:buClr>
              <a:buFont typeface="Arial"/>
              <a:buNone/>
              <a:defRPr sz="1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695D46"/>
              </a:buClr>
              <a:buFont typeface="Arial"/>
              <a:buNone/>
              <a:defRPr sz="9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695D46"/>
              </a:buClr>
              <a:buFont typeface="Arial"/>
              <a:buNone/>
              <a:defRPr sz="9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EF6C00"/>
              </a:buClr>
              <a:buFont typeface="PT Sans Narrow"/>
              <a:buNone/>
              <a:defRPr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/>
              <a:t>DHCP and ARP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ubTitle" idx="1"/>
          </p:nvPr>
        </p:nvSpPr>
        <p:spPr>
          <a:xfrm>
            <a:off x="1664038" y="3615266"/>
            <a:ext cx="5813188" cy="527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CS 168 – Fall 201</a:t>
            </a:r>
            <a:r>
              <a:rPr lang="en-US"/>
              <a:t>7</a:t>
            </a:r>
            <a:r>
              <a:rPr lang="en-US" sz="24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 – Section </a:t>
            </a:r>
            <a:r>
              <a:rPr lang="en-US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Couple Questions….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1.  Dealing </a:t>
            </a:r>
            <a:r>
              <a:rPr lang="en-US" sz="2400" b="1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with failures?</a:t>
            </a:r>
          </a:p>
          <a:p>
            <a:pPr marL="742950" marR="0" lvl="1" indent="-3492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Hosts have a lease periods for their IP addresses</a:t>
            </a:r>
          </a:p>
          <a:p>
            <a:pPr marL="742950" marR="0" lvl="1" indent="-3492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-"/>
            </a:pP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Hosts must refresh before lease period ends</a:t>
            </a:r>
          </a:p>
          <a:p>
            <a:pPr marL="742950" marR="0" lvl="1" indent="-3492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None/>
            </a:pPr>
            <a:endParaRPr sz="20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 startAt="2"/>
            </a:pPr>
            <a:r>
              <a:rPr lang="en-US" sz="2400" b="1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Why do we need the first-hop router’s IP address and the subnet mask?</a:t>
            </a:r>
          </a:p>
          <a:p>
            <a:pPr marL="400050" marR="0" lvl="1" indent="-63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  Answered when we talk about ARP. </a:t>
            </a:r>
          </a:p>
          <a:p>
            <a:pPr marL="457200" marR="0" lvl="0" indent="-4572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(Overview)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When host sends packet, needs to specify dest MAC address so packet can traverse local networks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Each host has ARP table, which maps IP to MAC 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If mapping unknown, ask local network by broadcasting “Who has IP address </a:t>
            </a:r>
            <a:r>
              <a:rPr lang="en-US"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?”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with IP </a:t>
            </a:r>
            <a:r>
              <a:rPr lang="en-US" sz="20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responds “My MAC is </a:t>
            </a:r>
            <a:r>
              <a:rPr lang="en-US" sz="20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” 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480"/>
              </a:spcBef>
              <a:buClr>
                <a:srgbClr val="695D46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Shape 239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9781" y="5736339"/>
            <a:ext cx="1182581" cy="101774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5758798" y="5632143"/>
            <a:ext cx="2928002" cy="932522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41" name="Shape 241"/>
          <p:cNvSpPr/>
          <p:nvPr/>
        </p:nvSpPr>
        <p:spPr>
          <a:xfrm>
            <a:off x="3033888" y="6049377"/>
            <a:ext cx="2342445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/>
          <p:nvPr/>
        </p:nvSpPr>
        <p:spPr>
          <a:xfrm rot="-5400000">
            <a:off x="6395366" y="5122153"/>
            <a:ext cx="648753" cy="19755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7019680" y="3553557"/>
            <a:ext cx="2124320" cy="73866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</a:t>
            </a:r>
          </a:p>
        </p:txBody>
      </p:sp>
      <p:pic>
        <p:nvPicPr>
          <p:cNvPr id="244" name="Shape 244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913" y="3922889"/>
            <a:ext cx="1127551" cy="9703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5" name="Shape 245"/>
          <p:cNvGraphicFramePr/>
          <p:nvPr/>
        </p:nvGraphicFramePr>
        <p:xfrm>
          <a:off x="550325" y="4523975"/>
          <a:ext cx="3965250" cy="1097310"/>
        </p:xfrm>
        <a:graphic>
          <a:graphicData uri="http://schemas.openxmlformats.org/drawingml/2006/table">
            <a:tbl>
              <a:tblPr firstRow="1" bandRow="1">
                <a:noFill/>
                <a:tableStyleId>{742C21F5-40D6-463B-99C7-38AA5B5E665F}</a:tableStyleId>
              </a:tblPr>
              <a:tblGrid>
                <a:gridCol w="1982625"/>
                <a:gridCol w="1982625"/>
              </a:tblGrid>
              <a:tr h="18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IP Addr.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L="91450" marR="91450" marT="45725" marB="45725"/>
                </a:tc>
              </a:tr>
              <a:tr h="18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a.b.c.d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11:11:11:11:11:11</a:t>
                      </a:r>
                    </a:p>
                  </a:txBody>
                  <a:tcPr marL="91450" marR="91450" marT="45725" marB="45725"/>
                </a:tc>
              </a:tr>
              <a:tr h="18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a.b.c.a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12:37:11:11:11:11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46" name="Shape 246"/>
          <p:cNvSpPr txBox="1"/>
          <p:nvPr/>
        </p:nvSpPr>
        <p:spPr>
          <a:xfrm>
            <a:off x="1379781" y="4035956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(Within local network) 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 is in same local network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ARP table to lookup MAC address of dest 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Specify MAC address when sending packet </a:t>
            </a:r>
          </a:p>
        </p:txBody>
      </p:sp>
      <p:pic>
        <p:nvPicPr>
          <p:cNvPr id="253" name="Shape 253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4379438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/>
          <p:nvPr/>
        </p:nvSpPr>
        <p:spPr>
          <a:xfrm>
            <a:off x="4968576" y="4896555"/>
            <a:ext cx="2523067" cy="1634145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55" name="Shape 255"/>
          <p:cNvSpPr/>
          <p:nvPr/>
        </p:nvSpPr>
        <p:spPr>
          <a:xfrm>
            <a:off x="2483555" y="5400623"/>
            <a:ext cx="2342445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 rot="-5400000">
            <a:off x="5845033" y="4473399"/>
            <a:ext cx="648753" cy="197559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6758052" y="2621089"/>
            <a:ext cx="2385948" cy="861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 Host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a.b.c.d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258" name="Shape 258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0843" y="2692569"/>
            <a:ext cx="1801032" cy="15499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Shape 259"/>
          <p:cNvGraphicFramePr/>
          <p:nvPr/>
        </p:nvGraphicFramePr>
        <p:xfrm>
          <a:off x="225773" y="3239286"/>
          <a:ext cx="4007550" cy="1112550"/>
        </p:xfrm>
        <a:graphic>
          <a:graphicData uri="http://schemas.openxmlformats.org/drawingml/2006/table">
            <a:tbl>
              <a:tblPr firstRow="1" bandRow="1">
                <a:noFill/>
                <a:tableStyleId>{742C21F5-40D6-463B-99C7-38AA5B5E665F}</a:tableStyleId>
              </a:tblPr>
              <a:tblGrid>
                <a:gridCol w="2003775"/>
                <a:gridCol w="20037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a.b.c.d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11:11:11:11:11:11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a.b.c.a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12:37:11:11:11:11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60" name="Shape 260"/>
          <p:cNvSpPr txBox="1"/>
          <p:nvPr/>
        </p:nvSpPr>
        <p:spPr>
          <a:xfrm>
            <a:off x="1425222" y="2682644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460848" y="5934670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pic>
        <p:nvPicPr>
          <p:cNvPr id="262" name="Shape 262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9596" y="4945131"/>
            <a:ext cx="417577" cy="41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Destination is NOT in same local network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can we tell?  </a:t>
            </a:r>
          </a:p>
          <a:p>
            <a:pPr marL="742950" marR="0" lvl="1" indent="-285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subnet mask to check </a:t>
            </a:r>
            <a:r>
              <a:rPr lang="en-US" sz="2000" b="0" i="0" u="none" strike="noStrike" cap="none" dirty="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dest</a:t>
            </a: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network address</a:t>
            </a:r>
          </a:p>
        </p:txBody>
      </p:sp>
      <p:pic>
        <p:nvPicPr>
          <p:cNvPr id="269" name="Shape 269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73" y="5306242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71" name="Shape 271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Shape 273"/>
          <p:cNvGraphicFramePr/>
          <p:nvPr/>
        </p:nvGraphicFramePr>
        <p:xfrm>
          <a:off x="94753" y="3813035"/>
          <a:ext cx="3160900" cy="1112550"/>
        </p:xfrm>
        <a:graphic>
          <a:graphicData uri="http://schemas.openxmlformats.org/drawingml/2006/table">
            <a:tbl>
              <a:tblPr firstRow="1" bandRow="1">
                <a:noFill/>
                <a:tableStyleId>{742C21F5-40D6-463B-99C7-38AA5B5E665F}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d.c.b.a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/>
                        <a:t>22:11:11:11:11:11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d.c.b.c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12:37:11:11:11:11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4" name="Shape 274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76" name="Shape 276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id="277" name="Shape 277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431" y="5298464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8662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9486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 Hop Router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d.c.b.a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281" name="Shape 281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80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Host</a:t>
            </a: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a.b.c.d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Use ARP table to lookup MAC address of first-hop-router (which is in same local network)</a:t>
            </a:r>
          </a:p>
          <a:p>
            <a:pPr lvl="1" indent="-285750"/>
            <a:r>
              <a:rPr lang="en-US" dirty="0"/>
              <a:t>We know router’s IP address through DHCP! </a:t>
            </a:r>
          </a:p>
          <a:p>
            <a:pPr lvl="0" indent="-342900"/>
            <a:r>
              <a:rPr lang="en-US" dirty="0"/>
              <a:t>Specify </a:t>
            </a:r>
            <a:r>
              <a:rPr lang="en-US" b="1" dirty="0"/>
              <a:t>first-hop router</a:t>
            </a:r>
            <a:r>
              <a:rPr lang="en-US" dirty="0"/>
              <a:t>’s MAC address in packet and send packet</a:t>
            </a:r>
            <a:endParaRPr lang="en-US" dirty="0"/>
          </a:p>
        </p:txBody>
      </p:sp>
      <p:pic>
        <p:nvPicPr>
          <p:cNvPr id="269" name="Shape 269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73" y="5306242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71" name="Shape 271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Shape 273"/>
          <p:cNvGraphicFramePr/>
          <p:nvPr>
            <p:extLst>
              <p:ext uri="{D42A27DB-BD31-4B8C-83A1-F6EECF244321}">
                <p14:modId xmlns:p14="http://schemas.microsoft.com/office/powerpoint/2010/main" val="96306398"/>
              </p:ext>
            </p:extLst>
          </p:nvPr>
        </p:nvGraphicFramePr>
        <p:xfrm>
          <a:off x="94753" y="3813035"/>
          <a:ext cx="3160900" cy="1112550"/>
        </p:xfrm>
        <a:graphic>
          <a:graphicData uri="http://schemas.openxmlformats.org/drawingml/2006/table">
            <a:tbl>
              <a:tblPr firstRow="1" bandRow="1">
                <a:noFill/>
                <a:tableStyleId>{742C21F5-40D6-463B-99C7-38AA5B5E665F}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d.c.b.a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22:11:11:11:11:11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d.c.b.c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12:37:11:11:11:11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4" name="Shape 274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76" name="Shape 276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id="277" name="Shape 277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431" y="5298464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8662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9486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 Hop Router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d.c.b.a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281" name="Shape 281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80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Host</a:t>
            </a: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a.b.c.d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280"/>
          <p:cNvSpPr txBox="1"/>
          <p:nvPr/>
        </p:nvSpPr>
        <p:spPr>
          <a:xfrm>
            <a:off x="94752" y="4557525"/>
            <a:ext cx="3160901" cy="34146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Shape 298" descr="box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6678" y="5870447"/>
            <a:ext cx="276017" cy="276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1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0.30434 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First-hop router will route packet to router 2 using </a:t>
            </a:r>
            <a:r>
              <a:rPr lang="en-US" dirty="0" err="1"/>
              <a:t>dest</a:t>
            </a:r>
            <a:r>
              <a:rPr lang="en-US" dirty="0"/>
              <a:t> IP address</a:t>
            </a:r>
          </a:p>
          <a:p>
            <a:pPr lvl="1" indent="-285750"/>
            <a:r>
              <a:rPr lang="en-US" dirty="0" err="1"/>
              <a:t>Dest</a:t>
            </a:r>
            <a:r>
              <a:rPr lang="en-US" dirty="0"/>
              <a:t> IP address is </a:t>
            </a:r>
            <a:r>
              <a:rPr lang="en-US" dirty="0" err="1"/>
              <a:t>a.b.c.d</a:t>
            </a:r>
            <a:r>
              <a:rPr lang="en-US" dirty="0"/>
              <a:t>. in this </a:t>
            </a:r>
            <a:r>
              <a:rPr lang="en-US" dirty="0" smtClean="0"/>
              <a:t>example</a:t>
            </a:r>
          </a:p>
          <a:p>
            <a:pPr lvl="1" indent="-285750"/>
            <a:r>
              <a:rPr lang="en-US" dirty="0" smtClean="0"/>
              <a:t>Detail: Routers also use ARP to discover each another router’s MAC address, if they initially have nothing in their ARP cache.</a:t>
            </a:r>
          </a:p>
        </p:txBody>
      </p:sp>
      <p:pic>
        <p:nvPicPr>
          <p:cNvPr id="269" name="Shape 269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73" y="5306242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71" name="Shape 271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Shape 273"/>
          <p:cNvGraphicFramePr/>
          <p:nvPr>
            <p:extLst>
              <p:ext uri="{D42A27DB-BD31-4B8C-83A1-F6EECF244321}">
                <p14:modId xmlns:p14="http://schemas.microsoft.com/office/powerpoint/2010/main" val="1941610307"/>
              </p:ext>
            </p:extLst>
          </p:nvPr>
        </p:nvGraphicFramePr>
        <p:xfrm>
          <a:off x="94753" y="3813035"/>
          <a:ext cx="3160900" cy="1112550"/>
        </p:xfrm>
        <a:graphic>
          <a:graphicData uri="http://schemas.openxmlformats.org/drawingml/2006/table">
            <a:tbl>
              <a:tblPr firstRow="1" bandRow="1">
                <a:noFill/>
                <a:tableStyleId>{742C21F5-40D6-463B-99C7-38AA5B5E665F}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d.c.b.a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22:11:11:11:11:11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d.c.b.c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12:37:11:11:11:11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4" name="Shape 274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76" name="Shape 276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id="277" name="Shape 277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431" y="5298464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8662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9486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 Hop Router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d.c.b.a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281" name="Shape 281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80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Host</a:t>
            </a: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a.b.c.d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98" descr="box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4802" y="5870447"/>
            <a:ext cx="276017" cy="276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16997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ARP (Across local networks)  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dirty="0"/>
              <a:t>Router 2 will use its ARP table to </a:t>
            </a:r>
            <a:r>
              <a:rPr lang="en-US" b="1" dirty="0" err="1"/>
              <a:t>reencapsulate</a:t>
            </a:r>
            <a:r>
              <a:rPr lang="en-US" b="1" dirty="0"/>
              <a:t> </a:t>
            </a:r>
            <a:r>
              <a:rPr lang="en-US" dirty="0"/>
              <a:t>packet’s </a:t>
            </a:r>
            <a:r>
              <a:rPr lang="en-US" dirty="0" err="1"/>
              <a:t>dest</a:t>
            </a:r>
            <a:r>
              <a:rPr lang="en-US" dirty="0"/>
              <a:t> MAC address with actual </a:t>
            </a:r>
            <a:r>
              <a:rPr lang="en-US" dirty="0" err="1"/>
              <a:t>dest</a:t>
            </a:r>
            <a:r>
              <a:rPr lang="en-US" dirty="0"/>
              <a:t> host’s MAC address</a:t>
            </a:r>
          </a:p>
          <a:p>
            <a:pPr lvl="1" indent="-285750"/>
            <a:r>
              <a:rPr lang="en-US" dirty="0"/>
              <a:t>Router 2 then sends packet to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/>
              <a:t>host</a:t>
            </a:r>
            <a:endParaRPr lang="en-US" dirty="0"/>
          </a:p>
        </p:txBody>
      </p:sp>
      <p:pic>
        <p:nvPicPr>
          <p:cNvPr id="269" name="Shape 269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73" y="5306242"/>
            <a:ext cx="934457" cy="80420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2128569" y="4968454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1</a:t>
            </a:r>
          </a:p>
        </p:txBody>
      </p:sp>
      <p:sp>
        <p:nvSpPr>
          <p:cNvPr id="271" name="Shape 271"/>
          <p:cNvSpPr/>
          <p:nvPr/>
        </p:nvSpPr>
        <p:spPr>
          <a:xfrm>
            <a:off x="1145265" y="5621803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Shape 273"/>
          <p:cNvGraphicFramePr/>
          <p:nvPr/>
        </p:nvGraphicFramePr>
        <p:xfrm>
          <a:off x="94753" y="3813035"/>
          <a:ext cx="3160900" cy="1112550"/>
        </p:xfrm>
        <a:graphic>
          <a:graphicData uri="http://schemas.openxmlformats.org/drawingml/2006/table">
            <a:tbl>
              <a:tblPr firstRow="1" bandRow="1">
                <a:noFill/>
                <a:tableStyleId>{742C21F5-40D6-463B-99C7-38AA5B5E665F}</a:tableStyleId>
              </a:tblPr>
              <a:tblGrid>
                <a:gridCol w="1580450"/>
                <a:gridCol w="15804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d.c.b.a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22:11:11:11:11:11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/>
                        <a:t>d.c.b.c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12:37:11:11:11:11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4" name="Shape 274"/>
          <p:cNvSpPr txBox="1"/>
          <p:nvPr/>
        </p:nvSpPr>
        <p:spPr>
          <a:xfrm>
            <a:off x="616868" y="343774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99821" y="6146013"/>
            <a:ext cx="1928748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 Host</a:t>
            </a:r>
          </a:p>
        </p:txBody>
      </p:sp>
      <p:sp>
        <p:nvSpPr>
          <p:cNvPr id="276" name="Shape 276"/>
          <p:cNvSpPr/>
          <p:nvPr/>
        </p:nvSpPr>
        <p:spPr>
          <a:xfrm>
            <a:off x="5707696" y="4985153"/>
            <a:ext cx="1776535" cy="1306697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 Network 2</a:t>
            </a:r>
          </a:p>
        </p:txBody>
      </p:sp>
      <p:pic>
        <p:nvPicPr>
          <p:cNvPr id="277" name="Shape 277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1431" y="5298464"/>
            <a:ext cx="934457" cy="804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8662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 descr="rout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9486" y="5497272"/>
            <a:ext cx="638895" cy="42380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2900008" y="581935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Src’s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 Hop Router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d.c.b.a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22:11:11:11:11:11 </a:t>
            </a:r>
          </a:p>
        </p:txBody>
      </p:sp>
      <p:sp>
        <p:nvSpPr>
          <p:cNvPr id="281" name="Shape 281"/>
          <p:cNvSpPr/>
          <p:nvPr/>
        </p:nvSpPr>
        <p:spPr>
          <a:xfrm>
            <a:off x="4403889" y="5580651"/>
            <a:ext cx="865597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7484231" y="5608443"/>
            <a:ext cx="457200" cy="16976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80"/>
          <p:cNvSpPr txBox="1"/>
          <p:nvPr/>
        </p:nvSpPr>
        <p:spPr>
          <a:xfrm>
            <a:off x="6829382" y="6072268"/>
            <a:ext cx="2314618" cy="81480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Host</a:t>
            </a: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IP: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a.b.c.d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MAC: 11:11:11:11:11:11 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" name="Shape 344"/>
          <p:cNvGraphicFramePr/>
          <p:nvPr>
            <p:extLst>
              <p:ext uri="{D42A27DB-BD31-4B8C-83A1-F6EECF244321}">
                <p14:modId xmlns:p14="http://schemas.microsoft.com/office/powerpoint/2010/main" val="417935897"/>
              </p:ext>
            </p:extLst>
          </p:nvPr>
        </p:nvGraphicFramePr>
        <p:xfrm>
          <a:off x="5342450" y="3178558"/>
          <a:ext cx="3344350" cy="1097310"/>
        </p:xfrm>
        <a:graphic>
          <a:graphicData uri="http://schemas.openxmlformats.org/drawingml/2006/table">
            <a:tbl>
              <a:tblPr firstRow="1" bandRow="1">
                <a:noFill/>
                <a:tableStyleId>{742C21F5-40D6-463B-99C7-38AA5B5E665F}</a:tableStyleId>
              </a:tblPr>
              <a:tblGrid>
                <a:gridCol w="1672175"/>
                <a:gridCol w="1672175"/>
              </a:tblGrid>
              <a:tr h="318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IP Addr.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MAC Addr.</a:t>
                      </a:r>
                    </a:p>
                  </a:txBody>
                  <a:tcPr marL="91450" marR="91450" marT="45725" marB="45725"/>
                </a:tc>
              </a:tr>
              <a:tr h="318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a.b.c.d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11:11:11:11:11:11</a:t>
                      </a:r>
                    </a:p>
                  </a:txBody>
                  <a:tcPr marL="91450" marR="91450" marT="45725" marB="45725"/>
                </a:tc>
              </a:tr>
              <a:tr h="318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a.b.c.c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dirty="0"/>
                        <a:t>17:33:33:33:11:11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0" name="Shape 345"/>
          <p:cNvSpPr txBox="1"/>
          <p:nvPr/>
        </p:nvSpPr>
        <p:spPr>
          <a:xfrm>
            <a:off x="5962252" y="2785285"/>
            <a:ext cx="21166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ARP Table</a:t>
            </a:r>
          </a:p>
        </p:txBody>
      </p:sp>
      <p:cxnSp>
        <p:nvCxnSpPr>
          <p:cNvPr id="22" name="Shape 346"/>
          <p:cNvCxnSpPr>
            <a:stCxn id="276" idx="3"/>
          </p:cNvCxnSpPr>
          <p:nvPr/>
        </p:nvCxnSpPr>
        <p:spPr>
          <a:xfrm flipH="1" flipV="1">
            <a:off x="6453857" y="4313188"/>
            <a:ext cx="142107" cy="74667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23" name="Shape 298" descr="box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50924" y="5870447"/>
            <a:ext cx="276017" cy="276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What are we missing?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 we determine destination IP address?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Will cover in DNS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spcBef>
                <a:spcPts val="400"/>
              </a:spcBef>
              <a:buClr>
                <a:srgbClr val="695D46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6243711" y="1986368"/>
            <a:ext cx="1703388" cy="381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6243711" y="2367368"/>
            <a:ext cx="1703388" cy="381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6240004" y="1220373"/>
            <a:ext cx="1703388" cy="3810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Agenda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(Application)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ARP (Datalink)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243711" y="1601373"/>
            <a:ext cx="1703388" cy="381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Datalink</a:t>
            </a:r>
          </a:p>
        </p:txBody>
      </p:sp>
      <p:sp>
        <p:nvSpPr>
          <p:cNvPr id="109" name="Shape 109"/>
          <p:cNvSpPr/>
          <p:nvPr/>
        </p:nvSpPr>
        <p:spPr>
          <a:xfrm>
            <a:off x="6243711" y="2743200"/>
            <a:ext cx="1703388" cy="381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Big-Picture Question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does a host send a packet to another host?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Today’s section will bring us much closer to the answer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spcBef>
                <a:spcPts val="400"/>
              </a:spcBef>
              <a:buClr>
                <a:srgbClr val="695D46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19909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Enables a host to learn about its….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Own IP Address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Network Mask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First-hop router’s IP Address </a:t>
            </a: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DNS Server(s) IP Address(es) (more on this next week..)</a:t>
            </a:r>
          </a:p>
          <a:p>
            <a:pPr marL="457200" marR="0" lvl="1" indent="0" algn="l" rtl="0">
              <a:spcBef>
                <a:spcPts val="400"/>
              </a:spcBef>
              <a:buClr>
                <a:srgbClr val="695D46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Shape 124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1" y="3861536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5455355" y="3207201"/>
            <a:ext cx="3231445" cy="265288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2483555" y="4769556"/>
            <a:ext cx="2822223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180668" y="4141070"/>
            <a:ext cx="2032000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34352" y="3870424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083734" y="3175000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1647710" y="3369093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2017890" y="5413946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08660" y="5720153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321271" y="5581667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19664" y="3172178"/>
            <a:ext cx="475074" cy="4924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Preliminary Questions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Difference </a:t>
            </a:r>
            <a:r>
              <a:rPr lang="en-US" b="1" dirty="0"/>
              <a:t>between flooding and broadcasting?</a:t>
            </a:r>
          </a:p>
          <a:p>
            <a:pPr marL="850900" lvl="1" indent="-457200">
              <a:lnSpc>
                <a:spcPct val="90000"/>
              </a:lnSpc>
            </a:pPr>
            <a:r>
              <a:rPr lang="en-US" b="1" dirty="0"/>
              <a:t>Flooding</a:t>
            </a:r>
            <a:r>
              <a:rPr lang="en-US" dirty="0"/>
              <a:t> has the goal of host-to-host delivery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dirty="0"/>
              <a:t>A per-hop decision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dirty="0"/>
              <a:t>What I do with a packet when I don’t know what to do with it</a:t>
            </a:r>
          </a:p>
          <a:p>
            <a:pPr marL="850900" lvl="1" indent="-457200">
              <a:lnSpc>
                <a:spcPct val="90000"/>
              </a:lnSpc>
            </a:pPr>
            <a:r>
              <a:rPr lang="en-US" b="1" dirty="0"/>
              <a:t>Broadcast</a:t>
            </a:r>
            <a:r>
              <a:rPr lang="en-US" dirty="0"/>
              <a:t> has the goal of delivery to everyone</a:t>
            </a:r>
          </a:p>
          <a:p>
            <a:pPr marL="1257300" lvl="2" indent="-457200">
              <a:lnSpc>
                <a:spcPct val="90000"/>
              </a:lnSpc>
            </a:pPr>
            <a:r>
              <a:rPr lang="en-US" dirty="0"/>
              <a:t>How I specify that my packet will go to everyone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endParaRPr lang="en-US" sz="2400" b="1" i="0" u="none" strike="noStrike" cap="none" dirty="0" smtClean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How does DHCP broadcast at L2 layer?</a:t>
            </a:r>
          </a:p>
          <a:p>
            <a:pPr marL="850900" lvl="1" indent="-457200">
              <a:lnSpc>
                <a:spcPct val="90000"/>
              </a:lnSpc>
            </a:pPr>
            <a:r>
              <a:rPr lang="en-US" sz="2000" b="0" i="0" u="none" strike="noStrike" cap="none" dirty="0" smtClean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</a:t>
            </a: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does not know about L2 addresses!</a:t>
            </a:r>
          </a:p>
          <a:p>
            <a:pPr marL="850900" lvl="1" indent="-457200">
              <a:lnSpc>
                <a:spcPct val="90000"/>
              </a:lnSpc>
            </a:pP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specifies destination IP address as 255.255.255.255	</a:t>
            </a:r>
          </a:p>
          <a:p>
            <a:pPr marL="850900" lvl="1" indent="-457200">
              <a:lnSpc>
                <a:spcPct val="90000"/>
              </a:lnSpc>
              <a:buSzPct val="25000"/>
            </a:pPr>
            <a:r>
              <a:rPr lang="en-US" sz="2000" b="0" i="0" u="none" strike="noStrike" cap="none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-    Link-layer then uses MAC address </a:t>
            </a:r>
            <a:r>
              <a:rPr lang="en-US" sz="2000" b="0" i="0" u="none" strike="noStrike" cap="none" dirty="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ff:ff:ff:ff:ff:ff</a:t>
            </a:r>
            <a:endParaRPr lang="en-US" sz="2000" b="0" i="0" u="none" strike="noStrike" cap="none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server(s) located on same local network as host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initially broadcasts </a:t>
            </a:r>
            <a:r>
              <a:rPr lang="en-US"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discovery</a:t>
            </a: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  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Shape 147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49" name="Shape 149"/>
          <p:cNvSpPr/>
          <p:nvPr/>
        </p:nvSpPr>
        <p:spPr>
          <a:xfrm>
            <a:off x="2483555" y="5400623"/>
            <a:ext cx="1693333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5519070" y="3771530"/>
            <a:ext cx="708002" cy="19755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id="152" name="Shape 152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010" y="494513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74292" y="587746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5715000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4953" y="4207215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23" y="4982377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4350453" y="5273445"/>
            <a:ext cx="2716670" cy="19323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 rot="9015331" flipH="1">
            <a:off x="4331238" y="4806357"/>
            <a:ext cx="1598097" cy="17191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???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???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???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???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5157159" y="2136217"/>
            <a:ext cx="1234266" cy="1282852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DHCP server(s) responds by broadcasting </a:t>
            </a:r>
            <a:r>
              <a:rPr lang="en-US"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offer</a:t>
            </a: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Message includes assigned IP address, network mask, first-hop router address, DNS server addresses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Shape 169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71" name="Shape 171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6947140" y="284064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id="174" name="Shape 174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6046" y="3751768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38667" y="2777643"/>
            <a:ext cx="3485444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???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???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???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???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  <p:sp>
        <p:nvSpPr>
          <p:cNvPr id="177" name="Shape 177"/>
          <p:cNvSpPr/>
          <p:nvPr/>
        </p:nvSpPr>
        <p:spPr>
          <a:xfrm rot="5400000">
            <a:off x="5476687" y="5131238"/>
            <a:ext cx="990324" cy="19755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Shape 178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4631" y="5306932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8017" y="5162509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1505" y="5877578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 rot="-7826285" flipH="1">
            <a:off x="5994594" y="4867845"/>
            <a:ext cx="699651" cy="3051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/>
          <p:nvPr/>
        </p:nvSpPr>
        <p:spPr>
          <a:xfrm rot="7679020">
            <a:off x="4972484" y="5016173"/>
            <a:ext cx="990324" cy="19755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354724" y="2815472"/>
            <a:ext cx="1028700" cy="9021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Host responds by broadcasting </a:t>
            </a:r>
            <a:r>
              <a:rPr lang="en-US"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message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This message identifies which offer was accepted (helps when there are multiple local DHCP servers) </a:t>
            </a:r>
          </a:p>
        </p:txBody>
      </p:sp>
      <p:pic>
        <p:nvPicPr>
          <p:cNvPr id="190" name="Shape 190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356127" y="4223088"/>
            <a:ext cx="3231445" cy="2355069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192" name="Shape 192"/>
          <p:cNvSpPr/>
          <p:nvPr/>
        </p:nvSpPr>
        <p:spPr>
          <a:xfrm>
            <a:off x="2483555" y="5400623"/>
            <a:ext cx="1693333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 rot="-5400000">
            <a:off x="5519070" y="3771530"/>
            <a:ext cx="708002" cy="19755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id="195" name="Shape 195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010" y="494513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74292" y="5877461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5715000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4953" y="4207215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23" y="4982377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/>
          <p:nvPr/>
        </p:nvSpPr>
        <p:spPr>
          <a:xfrm>
            <a:off x="4350453" y="5273445"/>
            <a:ext cx="2716670" cy="19323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 rot="9015331" flipH="1">
            <a:off x="4331238" y="4806357"/>
            <a:ext cx="1598097" cy="17191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 rot="754921">
            <a:off x="4518259" y="5653125"/>
            <a:ext cx="2043187" cy="14952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 rot="1542441">
            <a:off x="4429337" y="5758987"/>
            <a:ext cx="1381357" cy="14735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5459357" y="2566329"/>
            <a:ext cx="814691" cy="860225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F6C00"/>
              </a:buClr>
              <a:buSzPct val="25000"/>
              <a:buFont typeface="PT Sans Narrow"/>
              <a:buNone/>
            </a:pPr>
            <a:r>
              <a:rPr lang="en-US" sz="4400" b="1" i="0" u="none" strike="noStrike" cap="none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DHCP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199" y="1199098"/>
            <a:ext cx="8418689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Chosen DHCP server responds by broadcasting </a:t>
            </a:r>
            <a:r>
              <a:rPr lang="en-US" sz="2400" b="1" i="0" u="none" strike="noStrike" cap="none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ACK</a:t>
            </a:r>
          </a:p>
          <a:p>
            <a:pPr marL="342900" marR="0" lvl="0" indent="-342900" algn="l" rtl="0">
              <a:spcBef>
                <a:spcPts val="480"/>
              </a:spcBef>
              <a:buClr>
                <a:srgbClr val="695D46"/>
              </a:buClr>
              <a:buSzPct val="100000"/>
              <a:buFont typeface="Arial"/>
              <a:buNone/>
            </a:pPr>
            <a:endParaRPr sz="2400" b="0" i="0" u="none" strike="noStrike" cap="none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Shape 212" descr="skd188256sd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4510647"/>
            <a:ext cx="1801032" cy="154999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>
            <a:off x="4356127" y="4510647"/>
            <a:ext cx="3231445" cy="2067510"/>
          </a:xfrm>
          <a:prstGeom prst="cloud">
            <a:avLst/>
          </a:prstGeom>
          <a:gradFill>
            <a:gsLst>
              <a:gs pos="0">
                <a:srgbClr val="3DC5B8"/>
              </a:gs>
              <a:gs pos="100000">
                <a:srgbClr val="9AFFF5"/>
              </a:gs>
            </a:gsLst>
            <a:lin ang="16200000" scaled="0"/>
          </a:gradFill>
          <a:ln w="9525" cap="flat" cmpd="sng">
            <a:solidFill>
              <a:srgbClr val="48B3AA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Local Network</a:t>
            </a:r>
          </a:p>
        </p:txBody>
      </p:sp>
      <p:sp>
        <p:nvSpPr>
          <p:cNvPr id="214" name="Shape 214"/>
          <p:cNvSpPr/>
          <p:nvPr/>
        </p:nvSpPr>
        <p:spPr>
          <a:xfrm rot="10800000">
            <a:off x="2483555" y="5400623"/>
            <a:ext cx="1693333" cy="197555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Shape 215"/>
          <p:cNvSpPr/>
          <p:nvPr/>
        </p:nvSpPr>
        <p:spPr>
          <a:xfrm rot="5400000">
            <a:off x="5617848" y="4057868"/>
            <a:ext cx="708002" cy="19755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6947140" y="2627110"/>
            <a:ext cx="1642623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 Server</a:t>
            </a:r>
          </a:p>
        </p:txBody>
      </p:sp>
      <p:pic>
        <p:nvPicPr>
          <p:cNvPr id="217" name="Shape 217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6046" y="3751768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262476" y="2996442"/>
            <a:ext cx="5093570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(confirmed!)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(confirmed!)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Address:212.2.3.0 (confirmed!)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(confirmed)</a:t>
            </a:r>
          </a:p>
        </p:txBody>
      </p:sp>
      <p:sp>
        <p:nvSpPr>
          <p:cNvPr id="219" name="Shape 219"/>
          <p:cNvSpPr/>
          <p:nvPr/>
        </p:nvSpPr>
        <p:spPr>
          <a:xfrm rot="5400000">
            <a:off x="5476687" y="5004239"/>
            <a:ext cx="990324" cy="19755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Shape 220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4631" y="5179933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8017" y="5035510"/>
            <a:ext cx="417577" cy="417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 descr="bo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1505" y="5750579"/>
            <a:ext cx="417577" cy="41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 rot="-7826285" flipH="1">
            <a:off x="5994594" y="4740846"/>
            <a:ext cx="699651" cy="30515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 rot="7679020">
            <a:off x="4972484" y="4889174"/>
            <a:ext cx="990324" cy="19755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F6800"/>
              </a:gs>
              <a:gs pos="100000">
                <a:srgbClr val="FF976D"/>
              </a:gs>
            </a:gsLst>
            <a:lin ang="16200000" scaled="0"/>
          </a:gradFill>
          <a:ln w="9525" cap="flat" cmpd="sng">
            <a:solidFill>
              <a:srgbClr val="EE68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5356046" y="2468916"/>
            <a:ext cx="1234266" cy="1282852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39414" y="2777643"/>
            <a:ext cx="5191257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Address: 212.0.0.0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 Mask: /8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First-hop Router IP Address: 212.2.3.0 (tentative)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IP Address: 212.4.7.8 (tentative)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927</Words>
  <Application>Microsoft Macintosh PowerPoint</Application>
  <PresentationFormat>On-screen Show (4:3)</PresentationFormat>
  <Paragraphs>212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Open Sans</vt:lpstr>
      <vt:lpstr>Arial</vt:lpstr>
      <vt:lpstr>PT Sans Narrow</vt:lpstr>
      <vt:lpstr>Calibri</vt:lpstr>
      <vt:lpstr>Office Theme</vt:lpstr>
      <vt:lpstr>DHCP and ARP</vt:lpstr>
      <vt:lpstr>Agenda</vt:lpstr>
      <vt:lpstr>Big-Picture Question</vt:lpstr>
      <vt:lpstr>DHCP</vt:lpstr>
      <vt:lpstr>Preliminary Questions</vt:lpstr>
      <vt:lpstr>DHCP</vt:lpstr>
      <vt:lpstr>DHCP</vt:lpstr>
      <vt:lpstr>DHCP</vt:lpstr>
      <vt:lpstr>DHCP</vt:lpstr>
      <vt:lpstr>A Couple Questions….</vt:lpstr>
      <vt:lpstr>ARP (Overview)</vt:lpstr>
      <vt:lpstr>ARP (Within local network) </vt:lpstr>
      <vt:lpstr>ARP (Across local networks)  </vt:lpstr>
      <vt:lpstr>ARP (Across local networks)  </vt:lpstr>
      <vt:lpstr>ARP (Across local networks)  </vt:lpstr>
      <vt:lpstr>ARP (Across local networks)  </vt:lpstr>
      <vt:lpstr>What are we missing?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and ARP</dc:title>
  <cp:lastModifiedBy>Vivian Fang</cp:lastModifiedBy>
  <cp:revision>3</cp:revision>
  <dcterms:modified xsi:type="dcterms:W3CDTF">2017-10-11T08:40:25Z</dcterms:modified>
</cp:coreProperties>
</file>