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F312E9-D91D-42E2-B116-DBE8561E938D}">
  <a:tblStyle styleId="{9EF312E9-D91D-42E2-B116-DBE8561E93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lang="en-US"/>
              <a:t>DHCP and ARP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</a:t>
            </a:r>
            <a:r>
              <a:rPr lang="en-US"/>
              <a:t>7</a:t>
            </a:r>
            <a:r>
              <a:rPr b="0" i="0" lang="en-US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– Section </a:t>
            </a:r>
            <a:r>
              <a:rPr lang="en-US"/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Couple Questions….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	Dealing with failures?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Hosts have a lease periods for their IP addresses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Hosts must refresh before lease period ends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 startAt="2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Why do we need the first-hop router’s IP address and the subnet mask?</a:t>
            </a:r>
          </a:p>
          <a:p>
            <a:pPr indent="-6350" lvl="1" marL="4000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  Answered when we talk about ARP. </a:t>
            </a:r>
          </a:p>
          <a:p>
            <a:pPr indent="-457200" lvl="0" marL="4572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(Overview)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host sends packet, needs to specify dest MAC address so packet can traverse local networks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Each host has ARP table, which maps IP to MAC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If mapping unknown, ask local network by broadcasting “Who has IP address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?”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with IP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responds “My MAC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”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48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781" y="5736339"/>
            <a:ext cx="1182581" cy="101774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5758798" y="5632143"/>
            <a:ext cx="2928002" cy="932522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41" name="Shape 241"/>
          <p:cNvSpPr/>
          <p:nvPr/>
        </p:nvSpPr>
        <p:spPr>
          <a:xfrm>
            <a:off x="3033888" y="6049377"/>
            <a:ext cx="2342445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 rot="-5400000">
            <a:off x="6395366" y="5122153"/>
            <a:ext cx="648753" cy="1975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7019680" y="3553557"/>
            <a:ext cx="21243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</a:t>
            </a:r>
          </a:p>
        </p:txBody>
      </p:sp>
      <p:pic>
        <p:nvPicPr>
          <p:cNvPr descr="skd188256sdc.png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2913" y="3922889"/>
            <a:ext cx="1127551" cy="9703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Shape 245"/>
          <p:cNvGraphicFramePr/>
          <p:nvPr/>
        </p:nvGraphicFramePr>
        <p:xfrm>
          <a:off x="550325" y="4523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{9EF312E9-D91D-42E2-B116-DBE8561E938D}</a:tableStyleId>
              </a:tblPr>
              <a:tblGrid>
                <a:gridCol w="1982625"/>
                <a:gridCol w="1982625"/>
              </a:tblGrid>
              <a:tr h="18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18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a.b.c.d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11:11:11:11:11:11</a:t>
                      </a:r>
                    </a:p>
                  </a:txBody>
                  <a:tcPr marT="45725" marB="45725" marR="91450" marL="91450"/>
                </a:tc>
              </a:tr>
              <a:tr h="18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a.b.c.a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1379781" y="4035956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(Within local network) 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 is in same local network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ARP table to lookup MAC address of dest 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Specify MAC address when sending packet </a:t>
            </a:r>
          </a:p>
        </p:txBody>
      </p:sp>
      <p:pic>
        <p:nvPicPr>
          <p:cNvPr descr="skd188256sdc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379438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4968576" y="4896555"/>
            <a:ext cx="2523067" cy="1634145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55" name="Shape 255"/>
          <p:cNvSpPr/>
          <p:nvPr/>
        </p:nvSpPr>
        <p:spPr>
          <a:xfrm>
            <a:off x="2483555" y="5400623"/>
            <a:ext cx="2342445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-5400000">
            <a:off x="5845033" y="4473399"/>
            <a:ext cx="648753" cy="1975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6758052" y="2621089"/>
            <a:ext cx="238594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skd188256sdc.png"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843" y="2692569"/>
            <a:ext cx="1801032" cy="1549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/>
        </p:nvGraphicFramePr>
        <p:xfrm>
          <a:off x="225773" y="3239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{9EF312E9-D91D-42E2-B116-DBE8561E938D}</a:tableStyleId>
              </a:tblPr>
              <a:tblGrid>
                <a:gridCol w="2003775"/>
                <a:gridCol w="2003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a.b.c.d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a.b.c.a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1425222" y="2682644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0848" y="5934670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pic>
        <p:nvPicPr>
          <p:cNvPr descr="box.png"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9596" y="4945131"/>
            <a:ext cx="417577" cy="41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 is NOT in same local network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can we tell?  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subnet mask to check dest network address</a:t>
            </a:r>
          </a:p>
        </p:txBody>
      </p:sp>
      <p:pic>
        <p:nvPicPr>
          <p:cNvPr descr="skd188256sdc.png"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321598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71" name="Shape 271"/>
          <p:cNvSpPr/>
          <p:nvPr/>
        </p:nvSpPr>
        <p:spPr>
          <a:xfrm>
            <a:off x="1406292" y="5637159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7435640" y="4346725"/>
            <a:ext cx="19287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11:11:11:11:11:11 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{9EF312E9-D91D-42E2-B116-DBE8561E938D}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4" name="Shape 274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76" name="Shape 276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458" y="5313820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689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79" name="Shape 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513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3654104" y="4189189"/>
            <a:ext cx="187640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281" name="Shape 281"/>
          <p:cNvSpPr/>
          <p:nvPr/>
        </p:nvSpPr>
        <p:spPr>
          <a:xfrm>
            <a:off x="4664916" y="5596007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745258" y="5623799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ARP table to lookup MAC address of first-hop-router (which is in same local network)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know router’s IP address through DHCP! 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Specify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first-hop router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’s MAC address in packet and send packet</a:t>
            </a:r>
          </a:p>
        </p:txBody>
      </p:sp>
      <p:pic>
        <p:nvPicPr>
          <p:cNvPr descr="skd188256sdc.png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321598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91" name="Shape 291"/>
          <p:cNvSpPr/>
          <p:nvPr/>
        </p:nvSpPr>
        <p:spPr>
          <a:xfrm>
            <a:off x="1406292" y="5637159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93" name="Shape 293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458" y="5313820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689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513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654104" y="4189189"/>
            <a:ext cx="187640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pic>
        <p:nvPicPr>
          <p:cNvPr descr="box.png" id="298" name="Shape 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8742" y="5884910"/>
            <a:ext cx="276017" cy="27601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4664916" y="5596007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7745258" y="5623799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7435640" y="4346725"/>
            <a:ext cx="19287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11:11:11:11:11:11 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{9EF312E9-D91D-42E2-B116-DBE8561E938D}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First-hop router will route packet to router 2 using dest IP address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 IP address is a.b.c.d. in this example</a:t>
            </a:r>
          </a:p>
        </p:txBody>
      </p:sp>
      <p:pic>
        <p:nvPicPr>
          <p:cNvPr descr="skd188256sdc.png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321598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312" name="Shape 312"/>
          <p:cNvSpPr/>
          <p:nvPr/>
        </p:nvSpPr>
        <p:spPr>
          <a:xfrm>
            <a:off x="1406292" y="5637159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314" name="Shape 314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458" y="5313820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689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17" name="Shape 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513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3654104" y="4189189"/>
            <a:ext cx="17670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pic>
        <p:nvPicPr>
          <p:cNvPr descr="box.png" id="319" name="Shape 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0756" y="5937493"/>
            <a:ext cx="276017" cy="27601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5421182" y="4944083"/>
            <a:ext cx="14964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2</a:t>
            </a:r>
          </a:p>
        </p:txBody>
      </p:sp>
      <p:sp>
        <p:nvSpPr>
          <p:cNvPr id="321" name="Shape 321"/>
          <p:cNvSpPr/>
          <p:nvPr/>
        </p:nvSpPr>
        <p:spPr>
          <a:xfrm>
            <a:off x="4664916" y="5596007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7745258" y="5683448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7435640" y="4346725"/>
            <a:ext cx="19287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11:11:11:11:11:11 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{9EF312E9-D91D-42E2-B116-DBE8561E938D}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5" name="Shape 325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Router 2 will use its ARP table to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reencapsulate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packet’s dest MAC address with actual dest host’s MAC address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Router 2 then sends packet to dest host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321598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334" name="Shape 334"/>
          <p:cNvSpPr/>
          <p:nvPr/>
        </p:nvSpPr>
        <p:spPr>
          <a:xfrm>
            <a:off x="1406292" y="5637159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336" name="Shape 336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descr="skd188256sdc.png"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458" y="5313820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689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513" y="5512628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3654104" y="4189189"/>
            <a:ext cx="187640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 First Hop Router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d.c.b.a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341" name="Shape 341"/>
          <p:cNvSpPr/>
          <p:nvPr/>
        </p:nvSpPr>
        <p:spPr>
          <a:xfrm>
            <a:off x="7745258" y="5683448"/>
            <a:ext cx="457200" cy="1697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x.png" id="342" name="Shape 3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5486" y="5829714"/>
            <a:ext cx="276017" cy="27601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5421182" y="4944083"/>
            <a:ext cx="14964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2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5150553" y="2919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{9EF312E9-D91D-42E2-B116-DBE8561E938D}</a:tableStyleId>
              </a:tblPr>
              <a:tblGrid>
                <a:gridCol w="1672175"/>
                <a:gridCol w="1672175"/>
              </a:tblGrid>
              <a:tr h="31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1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a.b.c.d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11:11:11:11:11:11</a:t>
                      </a:r>
                    </a:p>
                  </a:txBody>
                  <a:tcPr marT="45725" marB="45725" marR="91450" marL="91450"/>
                </a:tc>
              </a:tr>
              <a:tr h="31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a.b.c.c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17:33:33:33:11:11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5" name="Shape 345"/>
          <p:cNvSpPr txBox="1"/>
          <p:nvPr/>
        </p:nvSpPr>
        <p:spPr>
          <a:xfrm>
            <a:off x="5770355" y="2526158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cxnSp>
        <p:nvCxnSpPr>
          <p:cNvPr id="346" name="Shape 346"/>
          <p:cNvCxnSpPr/>
          <p:nvPr/>
        </p:nvCxnSpPr>
        <p:spPr>
          <a:xfrm flipH="1" rot="10800000">
            <a:off x="5842000" y="4189189"/>
            <a:ext cx="126723" cy="75489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7" name="Shape 347"/>
          <p:cNvSpPr/>
          <p:nvPr/>
        </p:nvSpPr>
        <p:spPr>
          <a:xfrm>
            <a:off x="4664916" y="5596007"/>
            <a:ext cx="865597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378105" y="4403672"/>
            <a:ext cx="19287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11:11:11:11:11:11 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94753" y="3813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{9EF312E9-D91D-42E2-B116-DBE8561E938D}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d.c.b.a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22:11:11:11:11:11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d.c.b.c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12:37:11:11:11:11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0" name="Shape 350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are we missing?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 we determine destination IP address?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Will cover in DNS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243711" y="1986368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243711" y="2367368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240004" y="122037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(Application)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ARP (Datalink)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2743200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Big-Picture Question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does a host send a packet to another host?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Today’s section will bring us much closer to the answer</a:t>
            </a: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19909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Enables a host to learn about its….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Own IP Address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 Mask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First-hop router’s IP Address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DNS Server(s) IP Address(es) (more on this next week..)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3861536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5455355" y="3207201"/>
            <a:ext cx="3231445" cy="265288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2483555" y="4769556"/>
            <a:ext cx="282222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180668" y="4141070"/>
            <a:ext cx="203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34352" y="3870424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3734" y="3175000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47710" y="3369093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017890" y="5413946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08660" y="5720153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21271" y="5581667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19664" y="3172178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Preliminary Questions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92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	Difference between flooding and broadcasting?</a:t>
            </a:r>
          </a:p>
          <a:p>
            <a:pPr indent="-349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Flooding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has the goal of host-to-host delivery</a:t>
            </a:r>
          </a:p>
          <a:p>
            <a:pPr indent="-3429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per-hop decision</a:t>
            </a:r>
          </a:p>
          <a:p>
            <a:pPr indent="-3429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 do with a packet when I don’t know what to do with it</a:t>
            </a:r>
          </a:p>
          <a:p>
            <a:pPr indent="-349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Broadcast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has the goal of delivery to everyone</a:t>
            </a:r>
          </a:p>
          <a:p>
            <a:pPr indent="-3429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I specify that my packet will go to everyone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AutoNum type="arabicPeriod" startAt="2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does DHCP broadcast at L2 layer?</a:t>
            </a:r>
          </a:p>
          <a:p>
            <a:pPr indent="-349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does not know about L2 addresses!</a:t>
            </a:r>
          </a:p>
          <a:p>
            <a:pPr indent="-349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specifies destination IP address as 255.255.255.255	</a:t>
            </a:r>
          </a:p>
          <a:p>
            <a:pPr indent="-6350" lvl="1" marL="400050" marR="0" rtl="0" algn="l">
              <a:lnSpc>
                <a:spcPct val="90000"/>
              </a:lnSpc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   Link-layer then uses MAC address ff:ff:ff:ff:ff:ff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server(s) located on same local network as host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initially broadcasts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discovery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  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49" name="Shape 149"/>
          <p:cNvSpPr/>
          <p:nvPr/>
        </p:nvSpPr>
        <p:spPr>
          <a:xfrm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5519070" y="3771530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010" y="494513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292" y="587746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5715000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4953" y="4207215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7123" y="4982377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350453" y="5273445"/>
            <a:ext cx="2716670" cy="19323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 flipH="1" rot="9015331">
            <a:off x="4331238" y="4806357"/>
            <a:ext cx="1598097" cy="17191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157159" y="2136217"/>
            <a:ext cx="1234266" cy="1282852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server(s) responds by broadcasting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offer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Message includes assigned IP address, network mask, first-hop router address, DNS server addresses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71" name="Shape 171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947140" y="284064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046" y="3751768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???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  <p:sp>
        <p:nvSpPr>
          <p:cNvPr id="177" name="Shape 177"/>
          <p:cNvSpPr/>
          <p:nvPr/>
        </p:nvSpPr>
        <p:spPr>
          <a:xfrm rot="5400000">
            <a:off x="5476687" y="5131238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x.png"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631" y="5306932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017" y="5162509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505" y="5877578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 flipH="1" rot="-7826285">
            <a:off x="5994594" y="4867845"/>
            <a:ext cx="699651" cy="3051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 rot="7679020">
            <a:off x="4972484" y="5016173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354724" y="2815472"/>
            <a:ext cx="1028700" cy="902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responds by broadcasting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This message identifies which offer was accepted (helps when there are multiple local DHCP servers) </a:t>
            </a:r>
          </a:p>
        </p:txBody>
      </p:sp>
      <p:pic>
        <p:nvPicPr>
          <p:cNvPr descr="skd188256sdc.png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92" name="Shape 192"/>
          <p:cNvSpPr/>
          <p:nvPr/>
        </p:nvSpPr>
        <p:spPr>
          <a:xfrm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 rot="-5400000">
            <a:off x="5519070" y="3771530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010" y="494513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292" y="587746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5715000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4953" y="4207215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7123" y="4982377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4350453" y="5273445"/>
            <a:ext cx="2716670" cy="19323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 flipH="1" rot="9015331">
            <a:off x="4331238" y="4806357"/>
            <a:ext cx="1598097" cy="17191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459357" y="2566329"/>
            <a:ext cx="814691" cy="860225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Chosen DHCP server responds by broadcasting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ACK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kd188256sdc.png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14" name="Shape 214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descr="box.png"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046" y="3751768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62476" y="2996442"/>
            <a:ext cx="50935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(confirmed!)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(confirmed!)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Address:212.2.3.0 (confirmed!)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(confirmed)</a:t>
            </a:r>
          </a:p>
        </p:txBody>
      </p:sp>
      <p:sp>
        <p:nvSpPr>
          <p:cNvPr id="219" name="Shape 219"/>
          <p:cNvSpPr/>
          <p:nvPr/>
        </p:nvSpPr>
        <p:spPr>
          <a:xfrm rot="5400000">
            <a:off x="5476687" y="5004239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x.png"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631" y="5179933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017" y="5035510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505" y="5750579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 flipH="1" rot="-7826285">
            <a:off x="5994594" y="4740846"/>
            <a:ext cx="699651" cy="3051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7679020">
            <a:off x="4972484" y="4889174"/>
            <a:ext cx="990324" cy="1975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356046" y="2468916"/>
            <a:ext cx="1234266" cy="1282852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