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E50615-8820-476C-BAE8-77E871605800}">
  <a:tblStyle styleId="{85E50615-8820-476C-BAE8-77E8716058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NAT and Midterm Retrospective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2017 – Section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pic>
        <p:nvPicPr>
          <p:cNvPr descr="Computer Icon | Vista Hardware Devices Iconset | Icons-Land"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1" name="Shape 281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2" name="Shape 282"/>
          <p:cNvCxnSpPr>
            <a:endCxn id="278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3" name="Shape 28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 is </a:t>
            </a:r>
            <a:r>
              <a:rPr i="1"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stateful</a:t>
            </a:r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Must remember port assignments for each connection flowing through it</a:t>
            </a:r>
          </a:p>
          <a:p>
            <a:pPr indent="-285750" lvl="1" marL="742950" marR="0" rtl="0" algn="l">
              <a:spcBef>
                <a:spcPts val="240"/>
              </a:spcBef>
              <a:buClr>
                <a:schemeClr val="accent5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Causes all sorts of problems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Layering violation…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Quick Worksheet about NAT!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Midterm Retrospective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Going over most-missed questions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Answering any other questions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Section is not for submitting re-grade requests.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6243711" y="1585498"/>
            <a:ext cx="1703388" cy="396875"/>
            <a:chOff x="6243711" y="1585498"/>
            <a:chExt cx="1703388" cy="396875"/>
          </a:xfrm>
        </p:grpSpPr>
        <p:sp>
          <p:nvSpPr>
            <p:cNvPr id="103" name="Shape 103"/>
            <p:cNvSpPr/>
            <p:nvPr/>
          </p:nvSpPr>
          <p:spPr>
            <a:xfrm>
              <a:off x="6243711" y="1601373"/>
              <a:ext cx="1703388" cy="38100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410399" y="1585498"/>
              <a:ext cx="13700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242917" y="1966498"/>
            <a:ext cx="1703388" cy="399661"/>
            <a:chOff x="6242917" y="1966498"/>
            <a:chExt cx="1703388" cy="399661"/>
          </a:xfrm>
        </p:grpSpPr>
        <p:sp>
          <p:nvSpPr>
            <p:cNvPr id="106" name="Shape 106"/>
            <p:cNvSpPr/>
            <p:nvPr/>
          </p:nvSpPr>
          <p:spPr>
            <a:xfrm>
              <a:off x="6242917" y="1985159"/>
              <a:ext cx="1703388" cy="38100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6502474" y="1966498"/>
              <a:ext cx="11858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243711" y="2347498"/>
            <a:ext cx="1703388" cy="396875"/>
            <a:chOff x="6243711" y="2347498"/>
            <a:chExt cx="1703388" cy="396875"/>
          </a:xfrm>
        </p:grpSpPr>
        <p:sp>
          <p:nvSpPr>
            <p:cNvPr id="109" name="Shape 109"/>
            <p:cNvSpPr/>
            <p:nvPr/>
          </p:nvSpPr>
          <p:spPr>
            <a:xfrm>
              <a:off x="6243711" y="2363373"/>
              <a:ext cx="1703388" cy="38100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6508824" y="2347498"/>
              <a:ext cx="11715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Datalink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6243711" y="2728498"/>
            <a:ext cx="1703388" cy="396875"/>
            <a:chOff x="6243711" y="2728498"/>
            <a:chExt cx="1703388" cy="396875"/>
          </a:xfrm>
        </p:grpSpPr>
        <p:sp>
          <p:nvSpPr>
            <p:cNvPr id="112" name="Shape 112"/>
            <p:cNvSpPr/>
            <p:nvPr/>
          </p:nvSpPr>
          <p:spPr>
            <a:xfrm>
              <a:off x="6243711" y="2744373"/>
              <a:ext cx="1703388" cy="38100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6488186" y="2728498"/>
              <a:ext cx="12144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6243711" y="1220373"/>
            <a:ext cx="1703388" cy="396875"/>
            <a:chOff x="6243711" y="1220373"/>
            <a:chExt cx="1703388" cy="396875"/>
          </a:xfrm>
        </p:grpSpPr>
        <p:sp>
          <p:nvSpPr>
            <p:cNvPr id="115" name="Shape 115"/>
            <p:cNvSpPr/>
            <p:nvPr/>
          </p:nvSpPr>
          <p:spPr>
            <a:xfrm>
              <a:off x="6243711" y="1220373"/>
              <a:ext cx="1703388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319911" y="1220373"/>
              <a:ext cx="1566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22313" y="250561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874713" y="2505531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695D46"/>
              </a:buClr>
              <a:buFont typeface="Arial"/>
              <a:buNone/>
            </a:pPr>
            <a:r>
              <a:rPr b="1"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199" y="205979"/>
            <a:ext cx="854021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 translates packet headers between internal and external networks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Allows IPs in internal networks to not be globally unique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Computer Icon | Vista Hardware Devices Iconset | Icons-Land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89" y="2883448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2" y="2784004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Shape 138"/>
          <p:cNvCxnSpPr/>
          <p:nvPr/>
        </p:nvCxnSpPr>
        <p:spPr>
          <a:xfrm>
            <a:off x="1409885" y="3266711"/>
            <a:ext cx="397975" cy="1197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Shape 139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Shape 140"/>
          <p:cNvCxnSpPr/>
          <p:nvPr/>
        </p:nvCxnSpPr>
        <p:spPr>
          <a:xfrm flipH="1" rot="10800000">
            <a:off x="7389038" y="3094910"/>
            <a:ext cx="530745" cy="8976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1" name="Shape 141"/>
          <p:cNvCxnSpPr>
            <a:endCxn id="134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2" name="Shape 142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04520" y="3494701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192.168.1.3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710240" y="3396138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an internal host sends a packet…</a:t>
            </a:r>
          </a:p>
        </p:txBody>
      </p:sp>
      <p:pic>
        <p:nvPicPr>
          <p:cNvPr descr="Computer Icon | Vista Hardware Devices Iconset | Icons-Land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8" name="Shape 158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Shape 159"/>
          <p:cNvCxnSpPr>
            <a:endCxn id="155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" name="Shape 160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  <p:pic>
        <p:nvPicPr>
          <p:cNvPr descr="box.png" id="164" name="Shape 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280" y="3820601"/>
            <a:ext cx="263533" cy="263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Shape 165"/>
          <p:cNvGrpSpPr/>
          <p:nvPr/>
        </p:nvGrpSpPr>
        <p:grpSpPr>
          <a:xfrm>
            <a:off x="45850" y="3099962"/>
            <a:ext cx="1609330" cy="633333"/>
            <a:chOff x="45850" y="3099962"/>
            <a:chExt cx="1609330" cy="633333"/>
          </a:xfrm>
        </p:grpSpPr>
        <p:sp>
          <p:nvSpPr>
            <p:cNvPr id="166" name="Shape 166"/>
            <p:cNvSpPr/>
            <p:nvPr/>
          </p:nvSpPr>
          <p:spPr>
            <a:xfrm>
              <a:off x="45850" y="3418065"/>
              <a:ext cx="1138385" cy="315230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Src Port: 200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45850" y="3099962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Src IP:</a:t>
              </a:r>
              <a:r>
                <a:rPr b="1"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192.168.1.2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Network Address Translation</a:t>
            </a:r>
          </a:p>
        </p:txBody>
      </p:sp>
      <p:pic>
        <p:nvPicPr>
          <p:cNvPr descr="Computer Icon | Vista Hardware Devices Iconset | Icons-Land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endCxn id="176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1" name="Shape 181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pic>
        <p:nvPicPr>
          <p:cNvPr descr="box.png"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796" y="3209822"/>
            <a:ext cx="263533" cy="263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Shape 184"/>
          <p:cNvGrpSpPr/>
          <p:nvPr/>
        </p:nvGrpSpPr>
        <p:grpSpPr>
          <a:xfrm>
            <a:off x="2892109" y="2472476"/>
            <a:ext cx="1609330" cy="650272"/>
            <a:chOff x="-99214" y="2730973"/>
            <a:chExt cx="1609330" cy="650272"/>
          </a:xfrm>
        </p:grpSpPr>
        <p:sp>
          <p:nvSpPr>
            <p:cNvPr id="185" name="Shape 185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Src Port: 7777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Src IP: </a:t>
              </a:r>
              <a:r>
                <a:rPr b="1"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1.2.3.4</a:t>
              </a:r>
            </a:p>
          </p:txBody>
        </p:sp>
      </p:grpSp>
      <p:sp>
        <p:nvSpPr>
          <p:cNvPr id="187" name="Shape 187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router replaces the packet’s internal (IP:port) with its </a:t>
            </a:r>
            <a:r>
              <a:rPr b="1"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and a </a:t>
            </a:r>
            <a:r>
              <a:rPr b="1"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random port</a:t>
            </a: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before sending it out</a:t>
            </a:r>
          </a:p>
        </p:txBody>
      </p:sp>
      <p:pic>
        <p:nvPicPr>
          <p:cNvPr descr="box.png" id="188" name="Shape 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280" y="3820601"/>
            <a:ext cx="263533" cy="26353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45850" y="3418065"/>
            <a:ext cx="1138385" cy="315230"/>
          </a:xfrm>
          <a:prstGeom prst="rect">
            <a:avLst/>
          </a:prstGeom>
          <a:solidFill>
            <a:srgbClr val="F3DCB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Src Port: 200</a:t>
            </a:r>
          </a:p>
        </p:txBody>
      </p:sp>
      <p:sp>
        <p:nvSpPr>
          <p:cNvPr id="190" name="Shape 190"/>
          <p:cNvSpPr/>
          <p:nvPr/>
        </p:nvSpPr>
        <p:spPr>
          <a:xfrm>
            <a:off x="45850" y="3099962"/>
            <a:ext cx="1609330" cy="328431"/>
          </a:xfrm>
          <a:prstGeom prst="rect">
            <a:avLst/>
          </a:prstGeom>
          <a:solidFill>
            <a:srgbClr val="F3DCB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Src IP:</a:t>
            </a:r>
            <a:r>
              <a:rPr b="1" lang="en-US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3943786" y="3343493"/>
            <a:ext cx="71197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2" name="Shape 192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  <p:sp>
        <p:nvSpPr>
          <p:cNvPr id="194" name="Shape 194"/>
          <p:cNvSpPr/>
          <p:nvPr/>
        </p:nvSpPr>
        <p:spPr>
          <a:xfrm>
            <a:off x="933456" y="2857151"/>
            <a:ext cx="893459" cy="222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527654" y="2193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{85E50615-8820-476C-BAE8-77E871605800}</a:tableStyleId>
              </a:tblPr>
              <a:tblGrid>
                <a:gridCol w="875125"/>
                <a:gridCol w="875125"/>
              </a:tblGrid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</a:t>
                      </a:r>
                    </a:p>
                  </a:txBody>
                  <a:tcPr marT="45725" marB="45725" marR="91450" marL="91450"/>
                </a:tc>
              </a:tr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192.168.1.2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1.2.3.4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7777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pic>
        <p:nvPicPr>
          <p:cNvPr descr="Computer Icon | Vista Hardware Devices Iconset | Icons-Land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Shape 208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Shape 209"/>
          <p:cNvCxnSpPr>
            <a:endCxn id="205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0" name="Shape 210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router replaces the internal (IP:port) with its public IP, and a random port, before sending it out</a:t>
            </a:r>
          </a:p>
          <a:p>
            <a: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Incoming packets will all contain 1.2.3.4 as the destination.</a:t>
            </a:r>
          </a:p>
          <a:p>
            <a:pPr indent="-228600" lvl="5" marL="2514600" marR="0" rtl="0" algn="l">
              <a:spcBef>
                <a:spcPts val="320"/>
              </a:spcBef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destination port maps to the internal host IP/port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4121362" y="3736104"/>
            <a:ext cx="1609330" cy="650272"/>
            <a:chOff x="-99214" y="2730973"/>
            <a:chExt cx="1609330" cy="650272"/>
          </a:xfrm>
        </p:grpSpPr>
        <p:sp>
          <p:nvSpPr>
            <p:cNvPr id="214" name="Shape 214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Port: 7777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IP: </a:t>
              </a:r>
              <a:r>
                <a:rPr b="1"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1.2.3.4</a:t>
              </a:r>
            </a:p>
          </p:txBody>
        </p:sp>
      </p:grpSp>
      <p:cxnSp>
        <p:nvCxnSpPr>
          <p:cNvPr id="216" name="Shape 216"/>
          <p:cNvCxnSpPr/>
          <p:nvPr/>
        </p:nvCxnSpPr>
        <p:spPr>
          <a:xfrm rot="10800000">
            <a:off x="4181111" y="3339137"/>
            <a:ext cx="74359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7" name="Shape 217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  <p:pic>
        <p:nvPicPr>
          <p:cNvPr descr="box.png" id="219" name="Shape 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9533" y="3209822"/>
            <a:ext cx="263533" cy="263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 flipH="1">
            <a:off x="926475" y="2884009"/>
            <a:ext cx="893459" cy="25968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Shape 221"/>
          <p:cNvGraphicFramePr/>
          <p:nvPr/>
        </p:nvGraphicFramePr>
        <p:xfrm>
          <a:off x="527654" y="2193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{85E50615-8820-476C-BAE8-77E871605800}</a:tableStyleId>
              </a:tblPr>
              <a:tblGrid>
                <a:gridCol w="875125"/>
                <a:gridCol w="875125"/>
              </a:tblGrid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</a:t>
                      </a:r>
                    </a:p>
                  </a:txBody>
                  <a:tcPr marT="45725" marB="45725" marR="91450" marL="91450"/>
                </a:tc>
              </a:tr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192.168.1.2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1.2.3.4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7777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2" name="Shape 222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pic>
        <p:nvPicPr>
          <p:cNvPr descr="Computer Icon | Vista Hardware Devices Iconset | Icons-Land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4" name="Shape 234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Shape 235"/>
          <p:cNvCxnSpPr>
            <a:endCxn id="231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6" name="Shape 236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router replaces the internal (IP:port) with its public IP, and a random port, before sending it out</a:t>
            </a:r>
          </a:p>
          <a:p>
            <a: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Incoming packets will all contain 1.2.3.4 as the destination.</a:t>
            </a:r>
          </a:p>
          <a:p>
            <a:pPr indent="-228600" lvl="5" marL="2514600" marR="0" rtl="0" algn="l">
              <a:spcBef>
                <a:spcPts val="320"/>
              </a:spcBef>
              <a:buClr>
                <a:schemeClr val="accent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destination port maps to the internal host IP/port</a:t>
            </a:r>
          </a:p>
        </p:txBody>
      </p:sp>
      <p:cxnSp>
        <p:nvCxnSpPr>
          <p:cNvPr id="239" name="Shape 239"/>
          <p:cNvCxnSpPr/>
          <p:nvPr/>
        </p:nvCxnSpPr>
        <p:spPr>
          <a:xfrm rot="10800000">
            <a:off x="4181111" y="3339137"/>
            <a:ext cx="74359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0" name="Shape 240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2999719" y="3924699"/>
            <a:ext cx="1609330" cy="650272"/>
            <a:chOff x="-99214" y="2730973"/>
            <a:chExt cx="1609330" cy="650272"/>
          </a:xfrm>
        </p:grpSpPr>
        <p:sp>
          <p:nvSpPr>
            <p:cNvPr id="243" name="Shape 243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Port: 7777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IP: </a:t>
              </a:r>
              <a:r>
                <a:rPr b="1"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1.2.3.4</a:t>
              </a:r>
            </a:p>
          </p:txBody>
        </p:sp>
      </p:grpSp>
      <p:pic>
        <p:nvPicPr>
          <p:cNvPr descr="box.png"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4103" y="3528252"/>
            <a:ext cx="263533" cy="263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Shape 246"/>
          <p:cNvGrpSpPr/>
          <p:nvPr/>
        </p:nvGrpSpPr>
        <p:grpSpPr>
          <a:xfrm>
            <a:off x="2999719" y="3920345"/>
            <a:ext cx="1609330" cy="650272"/>
            <a:chOff x="-99214" y="2730973"/>
            <a:chExt cx="1609330" cy="650272"/>
          </a:xfrm>
        </p:grpSpPr>
        <p:sp>
          <p:nvSpPr>
            <p:cNvPr id="247" name="Shape 247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Port: 200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Dest IP:</a:t>
              </a:r>
              <a:r>
                <a:rPr b="1" lang="en-US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192.168.1.2</a:t>
              </a:r>
            </a:p>
          </p:txBody>
        </p:sp>
      </p:grpSp>
      <p:sp>
        <p:nvSpPr>
          <p:cNvPr id="249" name="Shape 249"/>
          <p:cNvSpPr/>
          <p:nvPr/>
        </p:nvSpPr>
        <p:spPr>
          <a:xfrm flipH="1">
            <a:off x="926475" y="2884009"/>
            <a:ext cx="893459" cy="25968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Shape 250"/>
          <p:cNvGraphicFramePr/>
          <p:nvPr/>
        </p:nvGraphicFramePr>
        <p:xfrm>
          <a:off x="527654" y="2193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{85E50615-8820-476C-BAE8-77E871605800}</a:tableStyleId>
              </a:tblPr>
              <a:tblGrid>
                <a:gridCol w="875125"/>
                <a:gridCol w="875125"/>
              </a:tblGrid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</a:t>
                      </a:r>
                    </a:p>
                  </a:txBody>
                  <a:tcPr marT="45725" marB="45725" marR="91450" marL="91450"/>
                </a:tc>
              </a:tr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192.168.1.2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1.2.3.4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7777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9"/>
            <a:ext cx="8603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Open Sans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Network Address Translation</a:t>
            </a:r>
          </a:p>
        </p:txBody>
      </p:sp>
      <p:pic>
        <p:nvPicPr>
          <p:cNvPr descr="Computer Icon | Vista Hardware Devices Iconset | Icons-Land"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0" y="4041071"/>
            <a:ext cx="601493" cy="6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13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846" y="2883448"/>
            <a:ext cx="1831807" cy="1359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343" y="3941627"/>
            <a:ext cx="601493" cy="601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 flipH="1" rot="10800000">
            <a:off x="1452136" y="4132250"/>
            <a:ext cx="355724" cy="237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3" name="Shape 263"/>
          <p:cNvCxnSpPr/>
          <p:nvPr/>
        </p:nvCxnSpPr>
        <p:spPr>
          <a:xfrm>
            <a:off x="7256270" y="3996433"/>
            <a:ext cx="663513" cy="24642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4" name="Shape 264"/>
          <p:cNvCxnSpPr>
            <a:endCxn id="260" idx="1"/>
          </p:cNvCxnSpPr>
          <p:nvPr/>
        </p:nvCxnSpPr>
        <p:spPr>
          <a:xfrm>
            <a:off x="3490146" y="3563005"/>
            <a:ext cx="22257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Shape 265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192.168.1.2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Because NAT modifies L3 and L4 headers in packets, it violates the principle of layering</a:t>
            </a:r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 without it, we would have run out of IPs a long time ago!</a:t>
            </a:r>
          </a:p>
          <a:p>
            <a:pPr indent="-285750" lvl="1" marL="742950" marR="0" rtl="0" algn="l">
              <a:spcBef>
                <a:spcPts val="240"/>
              </a:spcBef>
              <a:buClr>
                <a:schemeClr val="accent5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Now considered a fundamental aspect of networking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1.2.3.4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5.6.7.8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