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22" r:id="rId3"/>
    <p:sldId id="382" r:id="rId4"/>
    <p:sldId id="383" r:id="rId5"/>
    <p:sldId id="384" r:id="rId6"/>
    <p:sldId id="386" r:id="rId7"/>
    <p:sldId id="387" r:id="rId8"/>
    <p:sldId id="388" r:id="rId9"/>
    <p:sldId id="389" r:id="rId10"/>
    <p:sldId id="39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Teixeira" initials="R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1717"/>
    <a:srgbClr val="695D46"/>
    <a:srgbClr val="F3DCBA"/>
    <a:srgbClr val="C42CA7"/>
    <a:srgbClr val="4DB6AC"/>
    <a:srgbClr val="EF6C00"/>
    <a:srgbClr val="B3D5B5"/>
    <a:srgbClr val="E55D28"/>
    <a:srgbClr val="B3A7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81690" autoAdjust="0"/>
  </p:normalViewPr>
  <p:slideViewPr>
    <p:cSldViewPr snapToGrid="0" snapToObjects="1">
      <p:cViewPr varScale="1">
        <p:scale>
          <a:sx n="105" d="100"/>
          <a:sy n="105" d="100"/>
        </p:scale>
        <p:origin x="536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21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8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4346"/>
            <a:ext cx="7772400" cy="74599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2711450"/>
            <a:ext cx="5813188" cy="39569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7229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4887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603004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3605957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2909296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290284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118865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NAT and Midterm Retrospective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CS 168 – Fall </a:t>
            </a:r>
            <a:r>
              <a:rPr lang="en-US" dirty="0" smtClean="0"/>
              <a:t>2017 </a:t>
            </a:r>
            <a:r>
              <a:rPr lang="en-US" dirty="0"/>
              <a:t>– Section </a:t>
            </a:r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NAT is </a:t>
            </a:r>
            <a:r>
              <a:rPr lang="en-US" sz="2000" i="1" dirty="0" err="1" smtClean="0"/>
              <a:t>stateful</a:t>
            </a:r>
            <a:endParaRPr lang="en-US" sz="2000" dirty="0"/>
          </a:p>
          <a:p>
            <a:pPr lvl="1"/>
            <a:r>
              <a:rPr lang="en-US" sz="1200" dirty="0" smtClean="0">
                <a:solidFill>
                  <a:schemeClr val="accent5"/>
                </a:solidFill>
                <a:latin typeface="Open Sans" panose="020B0604020202020204"/>
              </a:rPr>
              <a:t>Must remember port assignments for each connection flowing through it</a:t>
            </a:r>
          </a:p>
          <a:p>
            <a:pPr lvl="1"/>
            <a:r>
              <a:rPr lang="en-US" sz="1200" dirty="0" smtClean="0">
                <a:solidFill>
                  <a:schemeClr val="accent5"/>
                </a:solidFill>
              </a:rPr>
              <a:t>Causes all sorts of problems</a:t>
            </a:r>
            <a:endParaRPr lang="en-US" sz="1200" dirty="0">
              <a:solidFill>
                <a:schemeClr val="accent5"/>
              </a:solidFill>
              <a:latin typeface="Open Sans" panose="020B060402020202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1.2.3.4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5.6.7.8</a:t>
            </a:r>
          </a:p>
        </p:txBody>
      </p:sp>
    </p:spTree>
    <p:extLst>
      <p:ext uri="{BB962C8B-B14F-4D97-AF65-F5344CB8AC3E}">
        <p14:creationId xmlns:p14="http://schemas.microsoft.com/office/powerpoint/2010/main" val="644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  <a:p>
            <a:pPr lvl="1"/>
            <a:r>
              <a:rPr lang="en-US" dirty="0"/>
              <a:t>Layering </a:t>
            </a:r>
            <a:r>
              <a:rPr lang="en-US" dirty="0" smtClean="0"/>
              <a:t>violation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Quick Worksheet about NAT!</a:t>
            </a:r>
          </a:p>
          <a:p>
            <a:r>
              <a:rPr lang="en-US" dirty="0" smtClean="0"/>
              <a:t>Midterm Retrospective</a:t>
            </a:r>
          </a:p>
          <a:p>
            <a:pPr lvl="1"/>
            <a:r>
              <a:rPr lang="en-US" dirty="0" smtClean="0"/>
              <a:t>Going over most-missed questions</a:t>
            </a:r>
          </a:p>
          <a:p>
            <a:pPr lvl="1"/>
            <a:r>
              <a:rPr lang="en-US" dirty="0" smtClean="0"/>
              <a:t>Answering any other questions</a:t>
            </a:r>
          </a:p>
          <a:p>
            <a:pPr lvl="1"/>
            <a:r>
              <a:rPr lang="en-US" b="1" dirty="0" smtClean="0"/>
              <a:t>Section is not for submitting re-grade requests.</a:t>
            </a:r>
            <a:endParaRPr lang="en-US" b="1" dirty="0" smtClean="0"/>
          </a:p>
          <a:p>
            <a:pPr lvl="1"/>
            <a:endParaRPr lang="is-IS" dirty="0"/>
          </a:p>
          <a:p>
            <a:endParaRPr lang="is-I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43711" y="1585498"/>
            <a:ext cx="1703388" cy="396875"/>
            <a:chOff x="6243711" y="1585498"/>
            <a:chExt cx="1703388" cy="39687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43711" y="1601373"/>
              <a:ext cx="1703388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410399" y="1585498"/>
              <a:ext cx="1370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Transport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2917" y="1966498"/>
            <a:ext cx="1703388" cy="399661"/>
            <a:chOff x="6242917" y="1966498"/>
            <a:chExt cx="1703388" cy="399661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42917" y="1985159"/>
              <a:ext cx="1703388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02474" y="1966498"/>
              <a:ext cx="1185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Network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43711" y="2347498"/>
            <a:ext cx="1703388" cy="396875"/>
            <a:chOff x="6243711" y="2347498"/>
            <a:chExt cx="1703388" cy="396875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243711" y="2363373"/>
              <a:ext cx="1703388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508824" y="2347498"/>
              <a:ext cx="1171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Datalink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43711" y="2728498"/>
            <a:ext cx="1703388" cy="396875"/>
            <a:chOff x="6243711" y="2728498"/>
            <a:chExt cx="1703388" cy="396875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243711" y="2744373"/>
              <a:ext cx="1703388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488186" y="2728498"/>
              <a:ext cx="1214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Physical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3711" y="1220373"/>
            <a:ext cx="1703388" cy="396875"/>
            <a:chOff x="6243711" y="1220373"/>
            <a:chExt cx="1703388" cy="396875"/>
          </a:xfrm>
        </p:grpSpPr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6243711" y="1220373"/>
              <a:ext cx="1703388" cy="381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6319911" y="1220373"/>
              <a:ext cx="156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4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_shatter_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dirty="0"/>
              <a:t>NAT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22313" y="2505617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0" b="1" kern="1200">
                <a:solidFill>
                  <a:schemeClr val="accent2"/>
                </a:solidFill>
                <a:latin typeface="PT Sans Narrow"/>
                <a:ea typeface="+mn-ea"/>
                <a:cs typeface="PT Sans Narrow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874713" y="2505531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0" b="1" kern="1200">
                <a:solidFill>
                  <a:schemeClr val="accent2"/>
                </a:solidFill>
                <a:latin typeface="PT Sans Narrow"/>
                <a:ea typeface="+mn-ea"/>
                <a:cs typeface="PT Sans Narrow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695D46"/>
                </a:solidFill>
                <a:latin typeface="Open Sans"/>
                <a:cs typeface="Open Sans"/>
              </a:rPr>
              <a:t>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4103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40217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NAT translates packet headers between internal and external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Allows </a:t>
            </a:r>
            <a:r>
              <a:rPr lang="en-US" dirty="0"/>
              <a:t>IPs in internal networks to not be globally unique</a:t>
            </a:r>
          </a:p>
          <a:p>
            <a:endParaRPr lang="en-US" dirty="0"/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6" name="Picture 5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9" y="2883448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pic>
        <p:nvPicPr>
          <p:cNvPr id="11" name="Picture 10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2" y="2784004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9885" y="3266711"/>
            <a:ext cx="397975" cy="119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89038" y="3094910"/>
            <a:ext cx="530745" cy="897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520" y="3494701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10240" y="3396138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192.168.1.3</a:t>
            </a:r>
          </a:p>
        </p:txBody>
      </p:sp>
    </p:spTree>
    <p:extLst>
      <p:ext uri="{BB962C8B-B14F-4D97-AF65-F5344CB8AC3E}">
        <p14:creationId xmlns:p14="http://schemas.microsoft.com/office/powerpoint/2010/main" val="37328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When an internal host sends a packet…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1.2.3.4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5.6.7.8</a:t>
            </a:r>
          </a:p>
        </p:txBody>
      </p:sp>
      <p:pic>
        <p:nvPicPr>
          <p:cNvPr id="22" name="Picture 21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0" y="3820601"/>
            <a:ext cx="263955" cy="26395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850" y="3099962"/>
            <a:ext cx="1609330" cy="633333"/>
            <a:chOff x="45850" y="3099962"/>
            <a:chExt cx="1609330" cy="633333"/>
          </a:xfrm>
        </p:grpSpPr>
        <p:sp>
          <p:nvSpPr>
            <p:cNvPr id="23" name="Rectangle 22"/>
            <p:cNvSpPr/>
            <p:nvPr/>
          </p:nvSpPr>
          <p:spPr>
            <a:xfrm>
              <a:off x="45850" y="3418065"/>
              <a:ext cx="1138385" cy="315230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Src</a:t>
              </a:r>
              <a:r>
                <a:rPr lang="en-US" sz="11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Port: 200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850" y="3099962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Src</a:t>
              </a:r>
              <a:r>
                <a:rPr lang="en-US" sz="10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IP:</a:t>
              </a:r>
              <a:r>
                <a:rPr lang="en-US" sz="1000" b="1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192.168.1.2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PT Sans Narrow" panose="020B0604020202020204" charset="0"/>
                <a:ea typeface="Open Sans" panose="020B0604020202020204" charset="0"/>
                <a:cs typeface="Open Sans" panose="020B0604020202020204" charset="0"/>
              </a:rPr>
              <a:t>Network Address Translation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192.168.1.2</a:t>
            </a:r>
          </a:p>
        </p:txBody>
      </p:sp>
      <p:pic>
        <p:nvPicPr>
          <p:cNvPr id="22" name="Picture 21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96" y="3209822"/>
            <a:ext cx="263955" cy="26395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92109" y="2472476"/>
            <a:ext cx="1609330" cy="650272"/>
            <a:chOff x="-99214" y="2730973"/>
            <a:chExt cx="1609330" cy="650272"/>
          </a:xfrm>
        </p:grpSpPr>
        <p:sp>
          <p:nvSpPr>
            <p:cNvPr id="23" name="Rectangle 22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Src</a:t>
              </a:r>
              <a:r>
                <a:rPr lang="en-US" sz="11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Port: 7777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Src</a:t>
              </a:r>
              <a:r>
                <a:rPr lang="en-US" sz="10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IP: </a:t>
              </a:r>
              <a:r>
                <a:rPr lang="en-US" sz="1000" b="1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1.2.3.4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router replaces the packet’s internal (</a:t>
            </a:r>
            <a:r>
              <a:rPr lang="en-US" sz="2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IP:port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with its 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public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IP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and a </a:t>
            </a:r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random port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before sending it out</a:t>
            </a:r>
          </a:p>
        </p:txBody>
      </p:sp>
      <p:pic>
        <p:nvPicPr>
          <p:cNvPr id="32" name="Picture 31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80" y="3820601"/>
            <a:ext cx="263955" cy="26395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5850" y="3418065"/>
            <a:ext cx="1138385" cy="315230"/>
          </a:xfrm>
          <a:prstGeom prst="rect">
            <a:avLst/>
          </a:prstGeom>
          <a:solidFill>
            <a:srgbClr val="F3DCB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Src</a:t>
            </a:r>
            <a:r>
              <a:rPr lang="en-US" sz="11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Port: 200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850" y="3099962"/>
            <a:ext cx="1609330" cy="328431"/>
          </a:xfrm>
          <a:prstGeom prst="rect">
            <a:avLst/>
          </a:prstGeom>
          <a:solidFill>
            <a:srgbClr val="F3DCB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Src</a:t>
            </a:r>
            <a:r>
              <a:rPr lang="en-US" sz="10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IP:</a:t>
            </a:r>
            <a:r>
              <a:rPr lang="en-US" sz="1000" b="1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192.168.1.2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3786" y="3343493"/>
            <a:ext cx="711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1.2.3.4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5.6.7.8</a:t>
            </a:r>
          </a:p>
        </p:txBody>
      </p:sp>
      <p:sp>
        <p:nvSpPr>
          <p:cNvPr id="8" name="Arrow: Curved Up 7"/>
          <p:cNvSpPr/>
          <p:nvPr/>
        </p:nvSpPr>
        <p:spPr>
          <a:xfrm>
            <a:off x="933456" y="2857151"/>
            <a:ext cx="893459" cy="2223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29779"/>
              </p:ext>
            </p:extLst>
          </p:nvPr>
        </p:nvGraphicFramePr>
        <p:xfrm>
          <a:off x="527654" y="2193370"/>
          <a:ext cx="17502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36">
                  <a:extLst>
                    <a:ext uri="{9D8B030D-6E8A-4147-A177-3AD203B41FA5}">
                      <a16:colId xmlns="" xmlns:a16="http://schemas.microsoft.com/office/drawing/2014/main" val="2960798650"/>
                    </a:ext>
                  </a:extLst>
                </a:gridCol>
                <a:gridCol w="875136">
                  <a:extLst>
                    <a:ext uri="{9D8B030D-6E8A-4147-A177-3AD203B41FA5}">
                      <a16:colId xmlns="" xmlns:a16="http://schemas.microsoft.com/office/drawing/2014/main" val="101296996"/>
                    </a:ext>
                  </a:extLst>
                </a:gridCol>
              </a:tblGrid>
              <a:tr h="22534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411312"/>
                  </a:ext>
                </a:extLst>
              </a:tr>
              <a:tr h="37116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192.168.1.2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1.2.3.4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60249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NAT Table</a:t>
            </a:r>
          </a:p>
        </p:txBody>
      </p:sp>
    </p:spTree>
    <p:extLst>
      <p:ext uri="{BB962C8B-B14F-4D97-AF65-F5344CB8AC3E}">
        <p14:creationId xmlns:p14="http://schemas.microsoft.com/office/powerpoint/2010/main" val="355815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5802E-6 L 0.26719 -0.00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router replaces the internal (</a:t>
            </a:r>
            <a:r>
              <a:rPr lang="en-US" sz="2000" dirty="0" err="1"/>
              <a:t>IP:port</a:t>
            </a:r>
            <a:r>
              <a:rPr lang="en-US" sz="2000" dirty="0"/>
              <a:t>) with its public IP, and a random port, before sending it out</a:t>
            </a:r>
          </a:p>
          <a:p>
            <a:pPr lvl="5"/>
            <a:r>
              <a:rPr lang="en-US" sz="1600" dirty="0">
                <a:solidFill>
                  <a:schemeClr val="accent5"/>
                </a:solidFill>
                <a:latin typeface="Open Sans" panose="020B0604020202020204"/>
              </a:rPr>
              <a:t>Incoming packets will all contain 1.2.3.4 as the destination.</a:t>
            </a:r>
          </a:p>
          <a:p>
            <a:pPr lvl="5"/>
            <a:r>
              <a:rPr lang="en-US" sz="1600" dirty="0">
                <a:solidFill>
                  <a:schemeClr val="accent5"/>
                </a:solidFill>
                <a:latin typeface="Open Sans" panose="020B0604020202020204"/>
              </a:rPr>
              <a:t>The destination port maps to the internal host IP/port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21362" y="3736104"/>
            <a:ext cx="1609330" cy="650272"/>
            <a:chOff x="-99214" y="2730973"/>
            <a:chExt cx="1609330" cy="650272"/>
          </a:xfrm>
        </p:grpSpPr>
        <p:sp>
          <p:nvSpPr>
            <p:cNvPr id="30" name="Rectangle 29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1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Port: 7777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0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IP: </a:t>
              </a:r>
              <a:r>
                <a:rPr lang="en-US" sz="1000" b="1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1.2.3.4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>
            <a:off x="4181111" y="3339137"/>
            <a:ext cx="74359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1.2.3.4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5.6.7.8</a:t>
            </a:r>
          </a:p>
        </p:txBody>
      </p:sp>
      <p:pic>
        <p:nvPicPr>
          <p:cNvPr id="39" name="Picture 38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33" y="3209822"/>
            <a:ext cx="263955" cy="263955"/>
          </a:xfrm>
          <a:prstGeom prst="rect">
            <a:avLst/>
          </a:prstGeom>
        </p:spPr>
      </p:pic>
      <p:sp>
        <p:nvSpPr>
          <p:cNvPr id="32" name="Arrow: Curved Up 31"/>
          <p:cNvSpPr/>
          <p:nvPr/>
        </p:nvSpPr>
        <p:spPr>
          <a:xfrm rot="10800000" flipV="1">
            <a:off x="926475" y="2884009"/>
            <a:ext cx="893459" cy="25968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22733"/>
              </p:ext>
            </p:extLst>
          </p:nvPr>
        </p:nvGraphicFramePr>
        <p:xfrm>
          <a:off x="527654" y="2193370"/>
          <a:ext cx="17502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36">
                  <a:extLst>
                    <a:ext uri="{9D8B030D-6E8A-4147-A177-3AD203B41FA5}">
                      <a16:colId xmlns="" xmlns:a16="http://schemas.microsoft.com/office/drawing/2014/main" val="2960798650"/>
                    </a:ext>
                  </a:extLst>
                </a:gridCol>
                <a:gridCol w="875136">
                  <a:extLst>
                    <a:ext uri="{9D8B030D-6E8A-4147-A177-3AD203B41FA5}">
                      <a16:colId xmlns="" xmlns:a16="http://schemas.microsoft.com/office/drawing/2014/main" val="101296996"/>
                    </a:ext>
                  </a:extLst>
                </a:gridCol>
              </a:tblGrid>
              <a:tr h="22534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411312"/>
                  </a:ext>
                </a:extLst>
              </a:tr>
              <a:tr h="37116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192.168.1.2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1.2.3.4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602492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NAT Table</a:t>
            </a:r>
          </a:p>
        </p:txBody>
      </p:sp>
    </p:spTree>
    <p:extLst>
      <p:ext uri="{BB962C8B-B14F-4D97-AF65-F5344CB8AC3E}">
        <p14:creationId xmlns:p14="http://schemas.microsoft.com/office/powerpoint/2010/main" val="10936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5802E-6 L -0.28299 0.0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9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55 L -0.12275 0.03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router replaces the internal (</a:t>
            </a:r>
            <a:r>
              <a:rPr lang="en-US" sz="2000" dirty="0" err="1"/>
              <a:t>IP:port</a:t>
            </a:r>
            <a:r>
              <a:rPr lang="en-US" sz="2000" dirty="0"/>
              <a:t>) with its public IP, and a random port, before sending it out</a:t>
            </a:r>
          </a:p>
          <a:p>
            <a:pPr lvl="5"/>
            <a:r>
              <a:rPr lang="en-US" sz="1600" dirty="0">
                <a:solidFill>
                  <a:schemeClr val="accent5"/>
                </a:solidFill>
                <a:latin typeface="Open Sans" panose="020B0604020202020204"/>
              </a:rPr>
              <a:t>Incoming packets will all contain 1.2.3.4 as the destination.</a:t>
            </a:r>
          </a:p>
          <a:p>
            <a:pPr lvl="5"/>
            <a:r>
              <a:rPr lang="en-US" sz="1600" dirty="0">
                <a:solidFill>
                  <a:schemeClr val="accent5"/>
                </a:solidFill>
                <a:latin typeface="Open Sans" panose="020B0604020202020204"/>
              </a:rPr>
              <a:t>The destination port maps to the internal host IP/port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181111" y="3339137"/>
            <a:ext cx="74359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1.2.3.4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5.6.7.8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99719" y="3924699"/>
            <a:ext cx="1609330" cy="650272"/>
            <a:chOff x="-99214" y="2730973"/>
            <a:chExt cx="1609330" cy="650272"/>
          </a:xfrm>
        </p:grpSpPr>
        <p:sp>
          <p:nvSpPr>
            <p:cNvPr id="34" name="Rectangle 33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1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Port: 7777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0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IP: </a:t>
              </a:r>
              <a:r>
                <a:rPr lang="en-US" sz="1000" b="1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1.2.3.4</a:t>
              </a:r>
            </a:p>
          </p:txBody>
        </p:sp>
      </p:grpSp>
      <p:pic>
        <p:nvPicPr>
          <p:cNvPr id="39" name="Picture 38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03" y="3528252"/>
            <a:ext cx="263955" cy="26395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999719" y="3920345"/>
            <a:ext cx="1609330" cy="650272"/>
            <a:chOff x="-99214" y="2730973"/>
            <a:chExt cx="1609330" cy="650272"/>
          </a:xfrm>
        </p:grpSpPr>
        <p:sp>
          <p:nvSpPr>
            <p:cNvPr id="23" name="Rectangle 22"/>
            <p:cNvSpPr/>
            <p:nvPr/>
          </p:nvSpPr>
          <p:spPr>
            <a:xfrm>
              <a:off x="-99214" y="3052814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1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Port: 200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9214" y="2730973"/>
              <a:ext cx="1609330" cy="328431"/>
            </a:xfrm>
            <a:prstGeom prst="rect">
              <a:avLst/>
            </a:prstGeom>
            <a:solidFill>
              <a:srgbClr val="F3DCB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Dest</a:t>
              </a:r>
              <a:r>
                <a:rPr lang="en-US" sz="1000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IP:</a:t>
              </a:r>
              <a:r>
                <a:rPr lang="en-US" sz="1000" b="1" dirty="0">
                  <a:solidFill>
                    <a:schemeClr val="accent5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192.168.1.2</a:t>
              </a:r>
            </a:p>
          </p:txBody>
        </p:sp>
      </p:grpSp>
      <p:sp>
        <p:nvSpPr>
          <p:cNvPr id="32" name="Arrow: Curved Up 31"/>
          <p:cNvSpPr/>
          <p:nvPr/>
        </p:nvSpPr>
        <p:spPr>
          <a:xfrm rot="10800000" flipV="1">
            <a:off x="926475" y="2884009"/>
            <a:ext cx="893459" cy="25968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22733"/>
              </p:ext>
            </p:extLst>
          </p:nvPr>
        </p:nvGraphicFramePr>
        <p:xfrm>
          <a:off x="527654" y="2193370"/>
          <a:ext cx="17502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36">
                  <a:extLst>
                    <a:ext uri="{9D8B030D-6E8A-4147-A177-3AD203B41FA5}">
                      <a16:colId xmlns="" xmlns:a16="http://schemas.microsoft.com/office/drawing/2014/main" val="2960798650"/>
                    </a:ext>
                  </a:extLst>
                </a:gridCol>
                <a:gridCol w="875136">
                  <a:extLst>
                    <a:ext uri="{9D8B030D-6E8A-4147-A177-3AD203B41FA5}">
                      <a16:colId xmlns="" xmlns:a16="http://schemas.microsoft.com/office/drawing/2014/main" val="101296996"/>
                    </a:ext>
                  </a:extLst>
                </a:gridCol>
              </a:tblGrid>
              <a:tr h="22534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411312"/>
                  </a:ext>
                </a:extLst>
              </a:tr>
              <a:tr h="37116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192.168.1.2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1.2.3.4</a:t>
                      </a:r>
                    </a:p>
                    <a:p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Port</a:t>
                      </a:r>
                      <a:r>
                        <a:rPr lang="en-US" sz="10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  <a:r>
                        <a:rPr lang="en-US" sz="10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602492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57200" y="1897635"/>
            <a:ext cx="13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NAT Table</a:t>
            </a:r>
          </a:p>
        </p:txBody>
      </p:sp>
    </p:spTree>
    <p:extLst>
      <p:ext uri="{BB962C8B-B14F-4D97-AF65-F5344CB8AC3E}">
        <p14:creationId xmlns:p14="http://schemas.microsoft.com/office/powerpoint/2010/main" val="34131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0494E-6 L -0.1665 0.13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037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4020202020204"/>
              </a:rPr>
              <a:t>Network Address Translation</a:t>
            </a:r>
          </a:p>
        </p:txBody>
      </p:sp>
      <p:pic>
        <p:nvPicPr>
          <p:cNvPr id="5" name="Picture 4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0" y="4041071"/>
            <a:ext cx="602457" cy="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36" y="2883448"/>
            <a:ext cx="1834896" cy="135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46" y="2883448"/>
            <a:ext cx="1834896" cy="1359408"/>
          </a:xfrm>
          <a:prstGeom prst="rect">
            <a:avLst/>
          </a:prstGeom>
        </p:spPr>
      </p:pic>
      <p:pic>
        <p:nvPicPr>
          <p:cNvPr id="10" name="Picture 9" descr="Computer Icon | Vista Hardware Devices Iconset | Icons-L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43" y="3941627"/>
            <a:ext cx="602457" cy="602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452136" y="4132250"/>
            <a:ext cx="355724" cy="2373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6270" y="3996433"/>
            <a:ext cx="663513" cy="2464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490076" y="3563152"/>
            <a:ext cx="22257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4594623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3340" y="4593134"/>
            <a:ext cx="135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192.168.1.2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NAT modifies L3 and L4 headers in packets, it violates the principle of layering</a:t>
            </a:r>
          </a:p>
          <a:p>
            <a:pPr lvl="1"/>
            <a:r>
              <a:rPr lang="en-US" sz="1200" dirty="0">
                <a:solidFill>
                  <a:schemeClr val="accent5"/>
                </a:solidFill>
                <a:latin typeface="Open Sans" panose="020B0604020202020204"/>
              </a:rPr>
              <a:t>But without it, we would have run out of IPs a long time ago!</a:t>
            </a:r>
          </a:p>
          <a:p>
            <a:pPr lvl="1"/>
            <a:r>
              <a:rPr lang="en-US" sz="1200" dirty="0">
                <a:solidFill>
                  <a:schemeClr val="accent5"/>
                </a:solidFill>
              </a:rPr>
              <a:t>Now considered a fundamental aspect of networking</a:t>
            </a:r>
            <a:endParaRPr lang="en-US" sz="1200" dirty="0">
              <a:solidFill>
                <a:schemeClr val="accent5"/>
              </a:solidFill>
              <a:latin typeface="Open Sans" panose="020B060402020202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6943" y="4250890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1.2.3.4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40434" y="4242112"/>
            <a:ext cx="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Open Sans" panose="020B0604020202020204"/>
              </a:rPr>
              <a:t>5.6.7.8</a:t>
            </a:r>
          </a:p>
        </p:txBody>
      </p:sp>
    </p:spTree>
    <p:extLst>
      <p:ext uri="{BB962C8B-B14F-4D97-AF65-F5344CB8AC3E}">
        <p14:creationId xmlns:p14="http://schemas.microsoft.com/office/powerpoint/2010/main" val="469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10177</TotalTime>
  <Words>366</Words>
  <Application>Microsoft Macintosh PowerPoint</Application>
  <PresentationFormat>On-screen Show (16:9)</PresentationFormat>
  <Paragraphs>108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ＭＳ Ｐゴシック</vt:lpstr>
      <vt:lpstr>Open Sans</vt:lpstr>
      <vt:lpstr>PT Sans Narrow</vt:lpstr>
      <vt:lpstr>Office Theme</vt:lpstr>
      <vt:lpstr>NAT and Midterm Retrospective</vt:lpstr>
      <vt:lpstr>Agenda</vt:lpstr>
      <vt:lpstr>PowerPoint Presentation</vt:lpstr>
      <vt:lpstr>Network Address Translation</vt:lpstr>
      <vt:lpstr>Network Address Translation</vt:lpstr>
      <vt:lpstr>Network Address Translation</vt:lpstr>
      <vt:lpstr>Network Address Translation</vt:lpstr>
      <vt:lpstr>Network Address Translation</vt:lpstr>
      <vt:lpstr>Network Address Translation</vt:lpstr>
      <vt:lpstr>Network Address Translation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Michael A. Chang</cp:lastModifiedBy>
  <cp:revision>697</cp:revision>
  <dcterms:created xsi:type="dcterms:W3CDTF">2016-09-01T20:19:22Z</dcterms:created>
  <dcterms:modified xsi:type="dcterms:W3CDTF">2017-10-14T21:25:15Z</dcterms:modified>
</cp:coreProperties>
</file>