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PT Sans Narrow"/>
      <p:regular r:id="rId30"/>
      <p:bold r:id="rId31"/>
    </p:embeddedFont>
    <p:embeddedFont>
      <p:font typeface="Helvetica Neue"/>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7.xml"/><Relationship Id="rId33" Type="http://schemas.openxmlformats.org/officeDocument/2006/relationships/font" Target="fonts/HelveticaNeue-bold.fntdata"/><Relationship Id="rId10" Type="http://schemas.openxmlformats.org/officeDocument/2006/relationships/slide" Target="slides/slide6.xml"/><Relationship Id="rId32" Type="http://schemas.openxmlformats.org/officeDocument/2006/relationships/font" Target="fonts/HelveticaNeue-regular.fntdata"/><Relationship Id="rId13" Type="http://schemas.openxmlformats.org/officeDocument/2006/relationships/slide" Target="slides/slide9.xml"/><Relationship Id="rId35" Type="http://schemas.openxmlformats.org/officeDocument/2006/relationships/font" Target="fonts/HelveticaNeue-boldItalic.fntdata"/><Relationship Id="rId12" Type="http://schemas.openxmlformats.org/officeDocument/2006/relationships/slide" Target="slides/slide8.xml"/><Relationship Id="rId34" Type="http://schemas.openxmlformats.org/officeDocument/2006/relationships/font" Target="fonts/HelveticaNeue-italic.fntdata"/><Relationship Id="rId15" Type="http://schemas.openxmlformats.org/officeDocument/2006/relationships/slide" Target="slides/slide11.xml"/><Relationship Id="rId37" Type="http://schemas.openxmlformats.org/officeDocument/2006/relationships/font" Target="fonts/OpenSans-bold.fntdata"/><Relationship Id="rId14" Type="http://schemas.openxmlformats.org/officeDocument/2006/relationships/slide" Target="slides/slide10.xml"/><Relationship Id="rId36" Type="http://schemas.openxmlformats.org/officeDocument/2006/relationships/font" Target="fonts/OpenSans-regular.fntdata"/><Relationship Id="rId17" Type="http://schemas.openxmlformats.org/officeDocument/2006/relationships/slide" Target="slides/slide13.xml"/><Relationship Id="rId39" Type="http://schemas.openxmlformats.org/officeDocument/2006/relationships/font" Target="fonts/OpenSans-boldItalic.fntdata"/><Relationship Id="rId16" Type="http://schemas.openxmlformats.org/officeDocument/2006/relationships/slide" Target="slides/slide12.xml"/><Relationship Id="rId38" Type="http://schemas.openxmlformats.org/officeDocument/2006/relationships/font" Target="fonts/OpenSans-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rIns="91425" wrap="square" tIns="91425"/>
          <a:lstStyle>
            <a:lvl1pPr indent="0" lvl="0" marL="0" marR="0" rtl="0" algn="r">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92" name="Shape 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lang="en-US" sz="1200">
                <a:solidFill>
                  <a:schemeClr val="dk1"/>
                </a:solidFill>
                <a:latin typeface="Times New Roman"/>
                <a:ea typeface="Times New Roman"/>
                <a:cs typeface="Times New Roman"/>
                <a:sym typeface="Times New Roman"/>
              </a:rPr>
              <a:t>‹#›</a:t>
            </a:fld>
          </a:p>
        </p:txBody>
      </p:sp>
      <p:sp>
        <p:nvSpPr>
          <p:cNvPr id="329" name="Shape 3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330" name="Shape 330"/>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62" name="Shape 3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7" name="Shape 367"/>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Connection spoofing, connection resetting, and data injection</a:t>
            </a:r>
          </a:p>
        </p:txBody>
      </p:sp>
      <p:sp>
        <p:nvSpPr>
          <p:cNvPr id="368" name="Shape 36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4" name="Shape 374"/>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7620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example about TCP options:</a:t>
            </a:r>
          </a:p>
          <a:p>
            <a:pPr indent="-7620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 Maximum Segment Size (MSS)</a:t>
            </a:r>
          </a:p>
          <a:p>
            <a:pPr indent="-7620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 Selective Acknowledgements (SACK)</a:t>
            </a:r>
          </a:p>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375" name="Shape 375"/>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1" name="Shape 381"/>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382" name="Shape 382"/>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90" name="Shape 39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98" name="Shape 398"/>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399" name="Shape 399"/>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407" name="Shape 40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412" name="Shape 41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18" name="Shape 418"/>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could combine into three-way handshake</a:t>
            </a:r>
          </a:p>
        </p:txBody>
      </p:sp>
      <p:sp>
        <p:nvSpPr>
          <p:cNvPr id="419" name="Shape 419"/>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98" name="Shape 9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6" name="Shape 426"/>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If side that sent RST receives more packets, will resend the RST</a:t>
            </a:r>
          </a:p>
        </p:txBody>
      </p:sp>
      <p:sp>
        <p:nvSpPr>
          <p:cNvPr id="427" name="Shape 427"/>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433" name="Shape 4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438" name="Shape 4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44" name="Shape 444"/>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exponential weighted moving average</a:t>
            </a:r>
          </a:p>
        </p:txBody>
      </p:sp>
      <p:sp>
        <p:nvSpPr>
          <p:cNvPr id="445" name="Shape 445"/>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451" name="Shape 4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457" name="Shape 4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lang="en-US" sz="1200" u="none">
                <a:solidFill>
                  <a:schemeClr val="dk1"/>
                </a:solidFill>
                <a:latin typeface="Times New Roman"/>
                <a:ea typeface="Times New Roman"/>
                <a:cs typeface="Times New Roman"/>
                <a:sym typeface="Times New Roman"/>
              </a:rPr>
              <a:t>‹#›</a:t>
            </a:fld>
          </a:p>
        </p:txBody>
      </p:sp>
      <p:sp>
        <p:nvSpPr>
          <p:cNvPr id="104" name="Shape 1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105" name="Shape 105"/>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UDP is message-oriented </a:t>
            </a:r>
          </a:p>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None/>
            </a:pPr>
            <a:r>
              <a:rPr b="0" i="0" lang="en-US" sz="1200" u="none" cap="none" strike="noStrike">
                <a:solidFill>
                  <a:schemeClr val="dk1"/>
                </a:solidFill>
                <a:latin typeface="Calibri"/>
                <a:ea typeface="Calibri"/>
                <a:cs typeface="Calibri"/>
                <a:sym typeface="Calibri"/>
              </a:rPr>
              <a:t>Message Oriented protocols send data in distinct chunks or groups. Stream protocols send a continuous flow of data.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lang="en-US" sz="1200">
                <a:solidFill>
                  <a:schemeClr val="dk1"/>
                </a:solidFill>
                <a:latin typeface="Times New Roman"/>
                <a:ea typeface="Times New Roman"/>
                <a:cs typeface="Times New Roman"/>
                <a:sym typeface="Times New Roman"/>
              </a:rPr>
              <a:t>‹#›</a:t>
            </a:fld>
          </a:p>
        </p:txBody>
      </p:sp>
      <p:sp>
        <p:nvSpPr>
          <p:cNvPr id="135" name="Shape 1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136" name="Shape 136"/>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lang="en-US" sz="1200">
                <a:solidFill>
                  <a:schemeClr val="dk1"/>
                </a:solidFill>
                <a:latin typeface="Times New Roman"/>
                <a:ea typeface="Times New Roman"/>
                <a:cs typeface="Times New Roman"/>
                <a:sym typeface="Times New Roman"/>
              </a:rPr>
              <a:t>‹#›</a:t>
            </a:fld>
          </a:p>
        </p:txBody>
      </p:sp>
      <p:sp>
        <p:nvSpPr>
          <p:cNvPr id="167" name="Shape 1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168" name="Shape 168"/>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If the SYN flag is set (1), then this is the initial sequence number. The sequence number of the actual first data byte and the acknowledged number in the corresponding ACK are then this sequence number plus 1.</a:t>
            </a:r>
          </a:p>
          <a:p>
            <a:pPr indent="0" lvl="0" marL="0" marR="0" rtl="0" algn="l">
              <a:spcBef>
                <a:spcPts val="0"/>
              </a:spcBef>
              <a:buNone/>
            </a:pPr>
            <a:r>
              <a:rPr b="0" i="0" lang="en-US" sz="1200" u="none" cap="none" strike="noStrike">
                <a:solidFill>
                  <a:schemeClr val="dk1"/>
                </a:solidFill>
                <a:latin typeface="Calibri"/>
                <a:ea typeface="Calibri"/>
                <a:cs typeface="Calibri"/>
                <a:sym typeface="Calibri"/>
              </a:rPr>
              <a:t>If the SYN flag is clear (0), then this is the accumulated sequence number of the first data byte of this segment for the current session.</a:t>
            </a:r>
          </a:p>
          <a:p>
            <a:pPr indent="0" lvl="0" marL="0" marR="0" rtl="0" algn="l">
              <a:spcBef>
                <a:spcPts val="0"/>
              </a:spcBef>
              <a:buNone/>
            </a:pPr>
            <a:r>
              <a:rPr b="0" i="0" lang="en-US" sz="1200" u="none" cap="none" strike="noStrike">
                <a:solidFill>
                  <a:schemeClr val="dk1"/>
                </a:solidFill>
                <a:latin typeface="Calibri"/>
                <a:ea typeface="Calibri"/>
                <a:cs typeface="Calibri"/>
                <a:sym typeface="Calibri"/>
              </a:rPr>
              <a:t>Bytes rather than packets</a:t>
            </a:r>
          </a:p>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lang="en-US" sz="1200">
                <a:solidFill>
                  <a:schemeClr val="dk1"/>
                </a:solidFill>
                <a:latin typeface="Times New Roman"/>
                <a:ea typeface="Times New Roman"/>
                <a:cs typeface="Times New Roman"/>
                <a:sym typeface="Times New Roman"/>
              </a:rPr>
              <a:t>‹#›</a:t>
            </a:fld>
          </a:p>
        </p:txBody>
      </p:sp>
      <p:sp>
        <p:nvSpPr>
          <p:cNvPr id="200" name="Shape 2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201" name="Shape 201"/>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lang="en-US" sz="1200">
                <a:solidFill>
                  <a:schemeClr val="dk1"/>
                </a:solidFill>
                <a:latin typeface="Times New Roman"/>
                <a:ea typeface="Times New Roman"/>
                <a:cs typeface="Times New Roman"/>
                <a:sym typeface="Times New Roman"/>
              </a:rPr>
              <a:t>‹#›</a:t>
            </a:fld>
          </a:p>
        </p:txBody>
      </p:sp>
      <p:sp>
        <p:nvSpPr>
          <p:cNvPr id="232" name="Shape 2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233" name="Shape 233"/>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Only 4 bits, so max is 2^4 – 1 = 15 words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lang="en-US" sz="1200">
                <a:solidFill>
                  <a:schemeClr val="dk1"/>
                </a:solidFill>
                <a:latin typeface="Times New Roman"/>
                <a:ea typeface="Times New Roman"/>
                <a:cs typeface="Times New Roman"/>
                <a:sym typeface="Times New Roman"/>
              </a:rPr>
              <a:t>‹#›</a:t>
            </a:fld>
          </a:p>
        </p:txBody>
      </p:sp>
      <p:sp>
        <p:nvSpPr>
          <p:cNvPr id="265" name="Shape 2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266" name="Shape 266"/>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9 bits</a:t>
            </a:r>
          </a:p>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None/>
            </a:pPr>
            <a:r>
              <a:rPr b="0" i="0" lang="en-US" sz="1200" u="none" cap="none" strike="noStrike">
                <a:solidFill>
                  <a:schemeClr val="dk1"/>
                </a:solidFill>
                <a:latin typeface="Calibri"/>
                <a:ea typeface="Calibri"/>
                <a:cs typeface="Calibri"/>
                <a:sym typeface="Calibri"/>
              </a:rPr>
              <a:t>FIN says "i finished talking to you, but i'll still listen to everything you have to say until you're done"</a:t>
            </a:r>
          </a:p>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None/>
            </a:pPr>
            <a:r>
              <a:rPr b="0" i="0" lang="en-US" sz="1200" u="none" cap="none" strike="noStrike">
                <a:solidFill>
                  <a:schemeClr val="dk1"/>
                </a:solidFill>
                <a:latin typeface="Calibri"/>
                <a:ea typeface="Calibri"/>
                <a:cs typeface="Calibri"/>
                <a:sym typeface="Calibri"/>
              </a:rPr>
              <a:t>RST says "there is no conversation. i won't say anything and i won't listen to anything you say</a:t>
            </a:r>
          </a:p>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None/>
            </a:pPr>
            <a:r>
              <a:rPr b="0" i="0" lang="en-US" sz="1200" u="none" cap="none" strike="noStrike">
                <a:solidFill>
                  <a:schemeClr val="dk1"/>
                </a:solidFill>
                <a:latin typeface="Calibri"/>
                <a:ea typeface="Calibri"/>
                <a:cs typeface="Calibri"/>
                <a:sym typeface="Calibri"/>
              </a:rPr>
              <a:t>If the SYN flag is set (1), then this is the initial sequence number. The sequence number of the actual first data byte and the acknowledged number in the corresponding ACK are then this sequence number plus 1.</a:t>
            </a:r>
          </a:p>
          <a:p>
            <a:pPr indent="0" lvl="0" marL="0" marR="0" rtl="0" algn="l">
              <a:spcBef>
                <a:spcPts val="0"/>
              </a:spcBef>
              <a:buNone/>
            </a:pPr>
            <a:r>
              <a:rPr b="0" i="0" lang="en-US" sz="1200" u="none" cap="none" strike="noStrike">
                <a:solidFill>
                  <a:schemeClr val="dk1"/>
                </a:solidFill>
                <a:latin typeface="Calibri"/>
                <a:ea typeface="Calibri"/>
                <a:cs typeface="Calibri"/>
                <a:sym typeface="Calibri"/>
              </a:rPr>
              <a:t>If the SYN flag is clear (0), then this is the accumulated sequence number of the first data byte of this segment for the current session.</a:t>
            </a:r>
          </a:p>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lang="en-US" sz="1200">
                <a:solidFill>
                  <a:schemeClr val="dk1"/>
                </a:solidFill>
                <a:latin typeface="Times New Roman"/>
                <a:ea typeface="Times New Roman"/>
                <a:cs typeface="Times New Roman"/>
                <a:sym typeface="Times New Roman"/>
              </a:rPr>
              <a:t>‹#›</a:t>
            </a:fld>
          </a:p>
        </p:txBody>
      </p:sp>
      <p:sp>
        <p:nvSpPr>
          <p:cNvPr id="297" name="Shape 2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298" name="Shape 298"/>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unit: byte</a:t>
            </a:r>
          </a:p>
          <a:p>
            <a:pPr indent="0" lvl="0" marL="0" marR="0" rtl="0" algn="l">
              <a:spcBef>
                <a:spcPts val="0"/>
              </a:spcBef>
              <a:buNone/>
            </a:pPr>
            <a:r>
              <a:rPr b="0" i="0" lang="en-US" sz="1200" u="none" cap="none" strike="noStrike">
                <a:solidFill>
                  <a:schemeClr val="dk1"/>
                </a:solidFill>
                <a:latin typeface="Calibri"/>
                <a:ea typeface="Calibri"/>
                <a:cs typeface="Calibri"/>
                <a:sym typeface="Calibri"/>
              </a:rPr>
              <a:t>limited to between 2 and 65,535 bytes.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685800" y="1954346"/>
            <a:ext cx="7772400" cy="745992"/>
          </a:xfrm>
          <a:prstGeom prst="rect">
            <a:avLst/>
          </a:prstGeom>
          <a:noFill/>
          <a:ln>
            <a:noFill/>
          </a:ln>
        </p:spPr>
        <p:txBody>
          <a:bodyPr anchorCtr="0" anchor="ctr" bIns="91425" lIns="91425" rIns="91425" wrap="square" tIns="91425"/>
          <a:lstStyle>
            <a:lvl1pPr indent="0" lvl="0" marL="0" marR="0" rtl="0" algn="ctr">
              <a:spcBef>
                <a:spcPts val="0"/>
              </a:spcBef>
              <a:buClr>
                <a:srgbClr val="EF6C00"/>
              </a:buClr>
              <a:buSzPts val="5400"/>
              <a:buFont typeface="PT Sans Narrow"/>
              <a:buNone/>
              <a:defRPr b="1" i="0" sz="5400" u="none" cap="none" strike="noStrike">
                <a:solidFill>
                  <a:srgbClr val="EF6C00"/>
                </a:solidFill>
                <a:latin typeface="PT Sans Narrow"/>
                <a:ea typeface="PT Sans Narrow"/>
                <a:cs typeface="PT Sans Narrow"/>
                <a:sym typeface="PT Sans Narrow"/>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7" name="Shape 17"/>
          <p:cNvSpPr txBox="1"/>
          <p:nvPr>
            <p:ph idx="1" type="subTitle"/>
          </p:nvPr>
        </p:nvSpPr>
        <p:spPr>
          <a:xfrm>
            <a:off x="1664038" y="2711450"/>
            <a:ext cx="5813188" cy="395692"/>
          </a:xfrm>
          <a:prstGeom prst="rect">
            <a:avLst/>
          </a:prstGeom>
          <a:noFill/>
          <a:ln>
            <a:noFill/>
          </a:ln>
        </p:spPr>
        <p:txBody>
          <a:bodyPr anchorCtr="0" anchor="t" bIns="91425" lIns="91425" rIns="91425" wrap="square" tIns="91425"/>
          <a:lstStyle>
            <a:lvl1pPr indent="0" lvl="0" marL="0" marR="0" rtl="0" algn="ctr">
              <a:spcBef>
                <a:spcPts val="480"/>
              </a:spcBef>
              <a:buClr>
                <a:srgbClr val="888888"/>
              </a:buClr>
              <a:buSzPts val="2400"/>
              <a:buFont typeface="Arial"/>
              <a:buNone/>
              <a:defRPr b="0" i="0" sz="2400" u="none" cap="none" strike="noStrike">
                <a:solidFill>
                  <a:srgbClr val="888888"/>
                </a:solidFill>
                <a:latin typeface="Open Sans"/>
                <a:ea typeface="Open Sans"/>
                <a:cs typeface="Open Sans"/>
                <a:sym typeface="Open Sans"/>
              </a:defRPr>
            </a:lvl1pPr>
            <a:lvl2pPr indent="0" lvl="1" marL="457200" marR="0" rtl="0" algn="ctr">
              <a:spcBef>
                <a:spcPts val="400"/>
              </a:spcBef>
              <a:buClr>
                <a:srgbClr val="888888"/>
              </a:buClr>
              <a:buSzPts val="2000"/>
              <a:buFont typeface="Arial"/>
              <a:buNone/>
              <a:defRPr b="0" i="0" sz="2000" u="none" cap="none" strike="noStrike">
                <a:solidFill>
                  <a:srgbClr val="888888"/>
                </a:solidFill>
                <a:latin typeface="Open Sans"/>
                <a:ea typeface="Open Sans"/>
                <a:cs typeface="Open Sans"/>
                <a:sym typeface="Open Sans"/>
              </a:defRPr>
            </a:lvl2pPr>
            <a:lvl3pPr indent="0" lvl="2" marL="914400" marR="0" rtl="0" algn="ctr">
              <a:spcBef>
                <a:spcPts val="400"/>
              </a:spcBef>
              <a:buClr>
                <a:srgbClr val="888888"/>
              </a:buClr>
              <a:buSzPts val="2000"/>
              <a:buFont typeface="Arial"/>
              <a:buNone/>
              <a:defRPr b="0" i="0" sz="2000" u="none" cap="none" strike="noStrike">
                <a:solidFill>
                  <a:srgbClr val="888888"/>
                </a:solidFill>
                <a:latin typeface="Open Sans"/>
                <a:ea typeface="Open Sans"/>
                <a:cs typeface="Open Sans"/>
                <a:sym typeface="Open Sans"/>
              </a:defRPr>
            </a:lvl3pPr>
            <a:lvl4pPr indent="0" lvl="3" marL="1371600" marR="0" rtl="0" algn="ctr">
              <a:spcBef>
                <a:spcPts val="400"/>
              </a:spcBef>
              <a:buClr>
                <a:srgbClr val="888888"/>
              </a:buClr>
              <a:buSzPts val="2000"/>
              <a:buFont typeface="Arial"/>
              <a:buNone/>
              <a:defRPr b="0" i="0" sz="2000" u="none" cap="none" strike="noStrike">
                <a:solidFill>
                  <a:srgbClr val="888888"/>
                </a:solidFill>
                <a:latin typeface="Open Sans"/>
                <a:ea typeface="Open Sans"/>
                <a:cs typeface="Open Sans"/>
                <a:sym typeface="Open Sans"/>
              </a:defRPr>
            </a:lvl4pPr>
            <a:lvl5pPr indent="0" lvl="4" marL="1828800" marR="0" rtl="0" algn="ctr">
              <a:spcBef>
                <a:spcPts val="400"/>
              </a:spcBef>
              <a:buClr>
                <a:srgbClr val="888888"/>
              </a:buClr>
              <a:buSzPts val="2000"/>
              <a:buFont typeface="Arial"/>
              <a:buNone/>
              <a:defRPr b="0" i="0" sz="2000" u="none" cap="none" strike="noStrike">
                <a:solidFill>
                  <a:srgbClr val="888888"/>
                </a:solidFill>
                <a:latin typeface="Open Sans"/>
                <a:ea typeface="Open Sans"/>
                <a:cs typeface="Open Sans"/>
                <a:sym typeface="Open Sans"/>
              </a:defRPr>
            </a:lvl5pPr>
            <a:lvl6pPr indent="0" lvl="5" marL="22860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Shape 18"/>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cxnSp>
        <p:nvCxnSpPr>
          <p:cNvPr id="21" name="Shape 21"/>
          <p:cNvCxnSpPr/>
          <p:nvPr/>
        </p:nvCxnSpPr>
        <p:spPr>
          <a:xfrm>
            <a:off x="457200" y="3722904"/>
            <a:ext cx="8229600" cy="0"/>
          </a:xfrm>
          <a:prstGeom prst="straightConnector1">
            <a:avLst/>
          </a:prstGeom>
          <a:noFill/>
          <a:ln cap="flat" cmpd="sng" w="127000">
            <a:solidFill>
              <a:schemeClr val="accent2"/>
            </a:solidFill>
            <a:prstDash val="solid"/>
            <a:round/>
            <a:headEnd len="med" w="med" type="none"/>
            <a:tailEnd len="med" w="med" type="none"/>
          </a:ln>
          <a:effectLst>
            <a:outerShdw blurRad="40000" rotWithShape="0" dir="5400000" dist="20000">
              <a:srgbClr val="000000">
                <a:alpha val="37647"/>
              </a:srgbClr>
            </a:outerShdw>
          </a:effectLst>
        </p:spPr>
      </p:cxnSp>
      <p:cxnSp>
        <p:nvCxnSpPr>
          <p:cNvPr id="22" name="Shape 22"/>
          <p:cNvCxnSpPr/>
          <p:nvPr/>
        </p:nvCxnSpPr>
        <p:spPr>
          <a:xfrm>
            <a:off x="457200" y="1488704"/>
            <a:ext cx="8229600" cy="0"/>
          </a:xfrm>
          <a:prstGeom prst="straightConnector1">
            <a:avLst/>
          </a:prstGeom>
          <a:noFill/>
          <a:ln cap="flat" cmpd="sng" w="127000">
            <a:solidFill>
              <a:schemeClr val="accent2"/>
            </a:solidFill>
            <a:prstDash val="solid"/>
            <a:round/>
            <a:headEnd len="med" w="med" type="none"/>
            <a:tailEnd len="med" w="med" type="none"/>
          </a:ln>
          <a:effectLst>
            <a:outerShdw blurRad="40000" rotWithShape="0" dir="5400000" dist="20000">
              <a:srgbClr val="000000">
                <a:alpha val="37647"/>
              </a:srgbClr>
            </a:outerShdw>
          </a:effectLst>
        </p:spPr>
      </p:cxnSp>
      <p:cxnSp>
        <p:nvCxnSpPr>
          <p:cNvPr id="23" name="Shape 23"/>
          <p:cNvCxnSpPr/>
          <p:nvPr/>
        </p:nvCxnSpPr>
        <p:spPr>
          <a:xfrm>
            <a:off x="457200" y="1603004"/>
            <a:ext cx="8229600" cy="0"/>
          </a:xfrm>
          <a:prstGeom prst="straightConnector1">
            <a:avLst/>
          </a:prstGeom>
          <a:noFill/>
          <a:ln cap="flat" cmpd="sng" w="28575">
            <a:solidFill>
              <a:schemeClr val="accent2"/>
            </a:solidFill>
            <a:prstDash val="solid"/>
            <a:round/>
            <a:headEnd len="med" w="med" type="none"/>
            <a:tailEnd len="med" w="med" type="none"/>
          </a:ln>
          <a:effectLst>
            <a:outerShdw blurRad="40000" rotWithShape="0" dir="5400000" dist="20000">
              <a:srgbClr val="000000">
                <a:alpha val="37647"/>
              </a:srgbClr>
            </a:outerShdw>
          </a:effectLst>
        </p:spPr>
      </p:cxnSp>
      <p:cxnSp>
        <p:nvCxnSpPr>
          <p:cNvPr id="24" name="Shape 24"/>
          <p:cNvCxnSpPr/>
          <p:nvPr/>
        </p:nvCxnSpPr>
        <p:spPr>
          <a:xfrm>
            <a:off x="457200" y="3605957"/>
            <a:ext cx="8229600" cy="0"/>
          </a:xfrm>
          <a:prstGeom prst="straightConnector1">
            <a:avLst/>
          </a:prstGeom>
          <a:noFill/>
          <a:ln cap="flat" cmpd="sng" w="28575">
            <a:solidFill>
              <a:schemeClr val="accent2"/>
            </a:solidFill>
            <a:prstDash val="solid"/>
            <a:round/>
            <a:headEnd len="med" w="med" type="none"/>
            <a:tailEnd len="med" w="med" type="none"/>
          </a:ln>
          <a:effectLst>
            <a:outerShdw blurRad="40000" rotWithShape="0" dir="5400000" dist="20000">
              <a:srgbClr val="000000">
                <a:alpha val="37647"/>
              </a:srgbClr>
            </a:outerShdw>
          </a:effectLst>
        </p:spPr>
      </p:cxnSp>
      <p:cxnSp>
        <p:nvCxnSpPr>
          <p:cNvPr id="25" name="Shape 25"/>
          <p:cNvCxnSpPr/>
          <p:nvPr/>
        </p:nvCxnSpPr>
        <p:spPr>
          <a:xfrm>
            <a:off x="1081214" y="2909296"/>
            <a:ext cx="582824" cy="0"/>
          </a:xfrm>
          <a:prstGeom prst="straightConnector1">
            <a:avLst/>
          </a:prstGeom>
          <a:noFill/>
          <a:ln cap="flat" cmpd="sng" w="127000">
            <a:solidFill>
              <a:schemeClr val="accent3"/>
            </a:solidFill>
            <a:prstDash val="solid"/>
            <a:round/>
            <a:headEnd len="med" w="med" type="none"/>
            <a:tailEnd len="med" w="med" type="none"/>
          </a:ln>
          <a:effectLst>
            <a:outerShdw blurRad="40000" rotWithShape="0" dir="5400000" dist="20000">
              <a:srgbClr val="000000">
                <a:alpha val="37647"/>
              </a:srgbClr>
            </a:outerShdw>
          </a:effectLst>
        </p:spPr>
      </p:cxnSp>
      <p:cxnSp>
        <p:nvCxnSpPr>
          <p:cNvPr id="26" name="Shape 26"/>
          <p:cNvCxnSpPr/>
          <p:nvPr/>
        </p:nvCxnSpPr>
        <p:spPr>
          <a:xfrm>
            <a:off x="7480987" y="2902841"/>
            <a:ext cx="582824" cy="0"/>
          </a:xfrm>
          <a:prstGeom prst="straightConnector1">
            <a:avLst/>
          </a:prstGeom>
          <a:noFill/>
          <a:ln cap="flat" cmpd="sng" w="127000">
            <a:solidFill>
              <a:schemeClr val="accent3"/>
            </a:solidFill>
            <a:prstDash val="solid"/>
            <a:round/>
            <a:headEnd len="med" w="med" type="none"/>
            <a:tailEnd len="med" w="med" type="none"/>
          </a:ln>
          <a:effectLst>
            <a:outerShdw blurRad="40000" rotWithShape="0" dir="5400000" dist="20000">
              <a:srgbClr val="000000">
                <a:alpha val="37647"/>
              </a:srgbClr>
            </a:outerShdw>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8" name="Shape 78"/>
        <p:cNvGrpSpPr/>
        <p:nvPr/>
      </p:nvGrpSpPr>
      <p:grpSpPr>
        <a:xfrm>
          <a:off x="0" y="0"/>
          <a:ext cx="0" cy="0"/>
          <a:chOff x="0" y="0"/>
          <a:chExt cx="0" cy="0"/>
        </a:xfrm>
      </p:grpSpPr>
      <p:sp>
        <p:nvSpPr>
          <p:cNvPr id="79" name="Shape 79"/>
          <p:cNvSpPr txBox="1"/>
          <p:nvPr>
            <p:ph type="title"/>
          </p:nvPr>
        </p:nvSpPr>
        <p:spPr>
          <a:xfrm>
            <a:off x="457200" y="205979"/>
            <a:ext cx="8229600" cy="857250"/>
          </a:xfrm>
          <a:prstGeom prst="rect">
            <a:avLst/>
          </a:prstGeom>
          <a:noFill/>
          <a:ln>
            <a:noFill/>
          </a:ln>
        </p:spPr>
        <p:txBody>
          <a:bodyPr anchorCtr="0" anchor="ctr" bIns="91425" lIns="91425" rIns="91425" wrap="square" tIns="91425"/>
          <a:lstStyle>
            <a:lvl1pPr indent="0" lvl="0" marL="0" marR="0" rtl="0" algn="l">
              <a:spcBef>
                <a:spcPts val="0"/>
              </a:spcBef>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0" name="Shape 80"/>
          <p:cNvSpPr txBox="1"/>
          <p:nvPr>
            <p:ph idx="1" type="body"/>
          </p:nvPr>
        </p:nvSpPr>
        <p:spPr>
          <a:xfrm rot="5400000">
            <a:off x="2874764" y="-1217413"/>
            <a:ext cx="3394472" cy="8229600"/>
          </a:xfrm>
          <a:prstGeom prst="rect">
            <a:avLst/>
          </a:prstGeom>
          <a:noFill/>
          <a:ln>
            <a:noFill/>
          </a:ln>
        </p:spPr>
        <p:txBody>
          <a:bodyPr anchorCtr="0" anchor="t" bIns="91425" lIns="91425" rIns="91425" wrap="square" tIns="91425"/>
          <a:lstStyle>
            <a:lvl1pPr indent="-190500" lvl="0" marL="342900" marR="0" rtl="0" algn="l">
              <a:spcBef>
                <a:spcPts val="480"/>
              </a:spcBef>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158750" lvl="1" marL="74295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101600" lvl="2" marL="11430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101600" lvl="3" marL="16002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101600" lvl="4" marL="20574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84" name="Shape 84"/>
        <p:cNvGrpSpPr/>
        <p:nvPr/>
      </p:nvGrpSpPr>
      <p:grpSpPr>
        <a:xfrm>
          <a:off x="0" y="0"/>
          <a:ext cx="0" cy="0"/>
          <a:chOff x="0" y="0"/>
          <a:chExt cx="0" cy="0"/>
        </a:xfrm>
      </p:grpSpPr>
      <p:sp>
        <p:nvSpPr>
          <p:cNvPr id="85" name="Shape 85"/>
          <p:cNvSpPr txBox="1"/>
          <p:nvPr>
            <p:ph type="title"/>
          </p:nvPr>
        </p:nvSpPr>
        <p:spPr>
          <a:xfrm rot="5400000">
            <a:off x="5463778" y="1371601"/>
            <a:ext cx="4388644" cy="2057400"/>
          </a:xfrm>
          <a:prstGeom prst="rect">
            <a:avLst/>
          </a:prstGeom>
          <a:noFill/>
          <a:ln>
            <a:noFill/>
          </a:ln>
        </p:spPr>
        <p:txBody>
          <a:bodyPr anchorCtr="0" anchor="ctr" bIns="91425" lIns="91425" rIns="91425" wrap="square" tIns="91425"/>
          <a:lstStyle>
            <a:lvl1pPr indent="0" lvl="0" marL="0" marR="0" rtl="0" algn="l">
              <a:spcBef>
                <a:spcPts val="0"/>
              </a:spcBef>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6" name="Shape 86"/>
          <p:cNvSpPr txBox="1"/>
          <p:nvPr>
            <p:ph idx="1" type="body"/>
          </p:nvPr>
        </p:nvSpPr>
        <p:spPr>
          <a:xfrm rot="5400000">
            <a:off x="1272778" y="-609599"/>
            <a:ext cx="4388644" cy="6019800"/>
          </a:xfrm>
          <a:prstGeom prst="rect">
            <a:avLst/>
          </a:prstGeom>
          <a:noFill/>
          <a:ln>
            <a:noFill/>
          </a:ln>
        </p:spPr>
        <p:txBody>
          <a:bodyPr anchorCtr="0" anchor="t" bIns="91425" lIns="91425" rIns="91425" wrap="square" tIns="91425"/>
          <a:lstStyle>
            <a:lvl1pPr indent="-190500" lvl="0" marL="342900" marR="0" rtl="0" algn="l">
              <a:spcBef>
                <a:spcPts val="480"/>
              </a:spcBef>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158750" lvl="1" marL="74295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101600" lvl="2" marL="11430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101600" lvl="3" marL="16002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101600" lvl="4" marL="20574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7" name="Shape 27"/>
        <p:cNvGrpSpPr/>
        <p:nvPr/>
      </p:nvGrpSpPr>
      <p:grpSpPr>
        <a:xfrm>
          <a:off x="0" y="0"/>
          <a:ext cx="0" cy="0"/>
          <a:chOff x="0" y="0"/>
          <a:chExt cx="0" cy="0"/>
        </a:xfrm>
      </p:grpSpPr>
      <p:sp>
        <p:nvSpPr>
          <p:cNvPr id="28" name="Shape 28"/>
          <p:cNvSpPr txBox="1"/>
          <p:nvPr>
            <p:ph type="title"/>
          </p:nvPr>
        </p:nvSpPr>
        <p:spPr>
          <a:xfrm>
            <a:off x="457200" y="205979"/>
            <a:ext cx="8229600" cy="857250"/>
          </a:xfrm>
          <a:prstGeom prst="rect">
            <a:avLst/>
          </a:prstGeom>
          <a:noFill/>
          <a:ln>
            <a:noFill/>
          </a:ln>
        </p:spPr>
        <p:txBody>
          <a:bodyPr anchorCtr="0" anchor="ctr" bIns="91425" lIns="91425" rIns="91425" wrap="square" tIns="91425"/>
          <a:lstStyle>
            <a:lvl1pPr indent="0" lvl="0" marL="0" marR="0" rtl="0" algn="l">
              <a:spcBef>
                <a:spcPts val="0"/>
              </a:spcBef>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9" name="Shape 29"/>
          <p:cNvSpPr txBox="1"/>
          <p:nvPr>
            <p:ph idx="1" type="body"/>
          </p:nvPr>
        </p:nvSpPr>
        <p:spPr>
          <a:xfrm>
            <a:off x="457200" y="1200151"/>
            <a:ext cx="8229600" cy="3394472"/>
          </a:xfrm>
          <a:prstGeom prst="rect">
            <a:avLst/>
          </a:prstGeom>
          <a:noFill/>
          <a:ln>
            <a:noFill/>
          </a:ln>
        </p:spPr>
        <p:txBody>
          <a:bodyPr anchorCtr="0" anchor="t" bIns="91425" lIns="91425" rIns="91425" wrap="square" tIns="91425"/>
          <a:lstStyle>
            <a:lvl1pPr indent="-190500" lvl="0" marL="342900" marR="0" rtl="0" algn="l">
              <a:spcBef>
                <a:spcPts val="480"/>
              </a:spcBef>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158750" lvl="1" marL="74295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101600" lvl="2" marL="11430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101600" lvl="3" marL="16002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101600" lvl="4" marL="20574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Shape 30"/>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cxnSp>
        <p:nvCxnSpPr>
          <p:cNvPr id="33" name="Shape 33"/>
          <p:cNvCxnSpPr/>
          <p:nvPr/>
        </p:nvCxnSpPr>
        <p:spPr>
          <a:xfrm>
            <a:off x="0" y="5118865"/>
            <a:ext cx="9144000" cy="0"/>
          </a:xfrm>
          <a:prstGeom prst="straightConnector1">
            <a:avLst/>
          </a:prstGeom>
          <a:noFill/>
          <a:ln cap="flat" cmpd="sng" w="127000">
            <a:solidFill>
              <a:schemeClr val="accent2"/>
            </a:solidFill>
            <a:prstDash val="solid"/>
            <a:round/>
            <a:headEnd len="med" w="med" type="none"/>
            <a:tailEnd len="med" w="med" type="none"/>
          </a:ln>
          <a:effectLst>
            <a:outerShdw blurRad="40000" rotWithShape="0" dir="5400000" dist="20000">
              <a:srgbClr val="000000">
                <a:alpha val="37647"/>
              </a:srgbClr>
            </a:outerShdw>
          </a:effectLst>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p:spTree>
      <p:nvGrpSpPr>
        <p:cNvPr id="34" name="Shape 34"/>
        <p:cNvGrpSpPr/>
        <p:nvPr/>
      </p:nvGrpSpPr>
      <p:grpSpPr>
        <a:xfrm>
          <a:off x="0" y="0"/>
          <a:ext cx="0" cy="0"/>
          <a:chOff x="0" y="0"/>
          <a:chExt cx="0" cy="0"/>
        </a:xfrm>
      </p:grpSpPr>
      <p:sp>
        <p:nvSpPr>
          <p:cNvPr id="35" name="Shape 35"/>
          <p:cNvSpPr txBox="1"/>
          <p:nvPr>
            <p:ph idx="1" type="body"/>
          </p:nvPr>
        </p:nvSpPr>
        <p:spPr>
          <a:xfrm>
            <a:off x="722313" y="2180035"/>
            <a:ext cx="7772400" cy="1125140"/>
          </a:xfrm>
          <a:prstGeom prst="rect">
            <a:avLst/>
          </a:prstGeom>
          <a:noFill/>
          <a:ln>
            <a:noFill/>
          </a:ln>
        </p:spPr>
        <p:txBody>
          <a:bodyPr anchorCtr="0" anchor="b" bIns="91425" lIns="91425" rIns="91425" wrap="square" tIns="91425"/>
          <a:lstStyle>
            <a:lvl1pPr indent="0" lvl="0" marL="0" marR="0" rtl="0" algn="ctr">
              <a:spcBef>
                <a:spcPts val="2400"/>
              </a:spcBef>
              <a:buClr>
                <a:schemeClr val="accent2"/>
              </a:buClr>
              <a:buSzPts val="12000"/>
              <a:buFont typeface="Arial"/>
              <a:buNone/>
              <a:defRPr b="1" i="0" sz="12000" u="none" cap="none" strike="noStrike">
                <a:solidFill>
                  <a:schemeClr val="accent2"/>
                </a:solidFill>
                <a:latin typeface="PT Sans Narrow"/>
                <a:ea typeface="PT Sans Narrow"/>
                <a:cs typeface="PT Sans Narrow"/>
                <a:sym typeface="PT Sans Narrow"/>
              </a:defRPr>
            </a:lvl1pPr>
            <a:lvl2pPr indent="0" lvl="1" marL="457200" marR="0" rtl="0" algn="l">
              <a:spcBef>
                <a:spcPts val="360"/>
              </a:spcBef>
              <a:buClr>
                <a:srgbClr val="888888"/>
              </a:buClr>
              <a:buSzPts val="1800"/>
              <a:buFont typeface="Arial"/>
              <a:buNone/>
              <a:defRPr b="0" i="0" sz="1800" u="none" cap="none" strike="noStrike">
                <a:solidFill>
                  <a:srgbClr val="888888"/>
                </a:solidFill>
                <a:latin typeface="Open Sans"/>
                <a:ea typeface="Open Sans"/>
                <a:cs typeface="Open Sans"/>
                <a:sym typeface="Open Sans"/>
              </a:defRPr>
            </a:lvl2pPr>
            <a:lvl3pPr indent="0" lvl="2" marL="914400" marR="0" rtl="0" algn="l">
              <a:spcBef>
                <a:spcPts val="320"/>
              </a:spcBef>
              <a:buClr>
                <a:srgbClr val="888888"/>
              </a:buClr>
              <a:buSzPts val="1600"/>
              <a:buFont typeface="Arial"/>
              <a:buNone/>
              <a:defRPr b="0" i="0" sz="1600" u="none" cap="none" strike="noStrike">
                <a:solidFill>
                  <a:srgbClr val="888888"/>
                </a:solidFill>
                <a:latin typeface="Open Sans"/>
                <a:ea typeface="Open Sans"/>
                <a:cs typeface="Open Sans"/>
                <a:sym typeface="Open Sans"/>
              </a:defRPr>
            </a:lvl3pPr>
            <a:lvl4pPr indent="0" lvl="3" marL="1371600" marR="0" rtl="0" algn="l">
              <a:spcBef>
                <a:spcPts val="280"/>
              </a:spcBef>
              <a:buClr>
                <a:srgbClr val="888888"/>
              </a:buClr>
              <a:buSzPts val="1400"/>
              <a:buFont typeface="Arial"/>
              <a:buNone/>
              <a:defRPr b="0" i="0" sz="1400" u="none" cap="none" strike="noStrike">
                <a:solidFill>
                  <a:srgbClr val="888888"/>
                </a:solidFill>
                <a:latin typeface="Open Sans"/>
                <a:ea typeface="Open Sans"/>
                <a:cs typeface="Open Sans"/>
                <a:sym typeface="Open Sans"/>
              </a:defRPr>
            </a:lvl4pPr>
            <a:lvl5pPr indent="0" lvl="4" marL="1828800" marR="0" rtl="0" algn="l">
              <a:spcBef>
                <a:spcPts val="280"/>
              </a:spcBef>
              <a:buClr>
                <a:srgbClr val="888888"/>
              </a:buClr>
              <a:buSzPts val="1400"/>
              <a:buFont typeface="Arial"/>
              <a:buNone/>
              <a:defRPr b="0" i="0" sz="1400" u="none" cap="none" strike="noStrike">
                <a:solidFill>
                  <a:srgbClr val="888888"/>
                </a:solidFill>
                <a:latin typeface="Open Sans"/>
                <a:ea typeface="Open Sans"/>
                <a:cs typeface="Open Sans"/>
                <a:sym typeface="Open Sans"/>
              </a:defRPr>
            </a:lvl5pPr>
            <a:lvl6pPr indent="0" lvl="5" marL="22860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6" name="Shape 36"/>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9" name="Shape 39"/>
        <p:cNvGrpSpPr/>
        <p:nvPr/>
      </p:nvGrpSpPr>
      <p:grpSpPr>
        <a:xfrm>
          <a:off x="0" y="0"/>
          <a:ext cx="0" cy="0"/>
          <a:chOff x="0" y="0"/>
          <a:chExt cx="0" cy="0"/>
        </a:xfrm>
      </p:grpSpPr>
      <p:sp>
        <p:nvSpPr>
          <p:cNvPr id="40" name="Shape 40"/>
          <p:cNvSpPr txBox="1"/>
          <p:nvPr>
            <p:ph type="title"/>
          </p:nvPr>
        </p:nvSpPr>
        <p:spPr>
          <a:xfrm>
            <a:off x="457200" y="205979"/>
            <a:ext cx="8229600" cy="857250"/>
          </a:xfrm>
          <a:prstGeom prst="rect">
            <a:avLst/>
          </a:prstGeom>
          <a:noFill/>
          <a:ln>
            <a:noFill/>
          </a:ln>
        </p:spPr>
        <p:txBody>
          <a:bodyPr anchorCtr="0" anchor="ctr" bIns="91425" lIns="91425" rIns="91425" wrap="square" tIns="91425"/>
          <a:lstStyle>
            <a:lvl1pPr indent="0" lvl="0" marL="0" marR="0" rtl="0" algn="l">
              <a:spcBef>
                <a:spcPts val="0"/>
              </a:spcBef>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1" name="Shape 41"/>
          <p:cNvSpPr txBox="1"/>
          <p:nvPr>
            <p:ph idx="1" type="body"/>
          </p:nvPr>
        </p:nvSpPr>
        <p:spPr>
          <a:xfrm>
            <a:off x="457200" y="1200151"/>
            <a:ext cx="4038600" cy="3394472"/>
          </a:xfrm>
          <a:prstGeom prst="rect">
            <a:avLst/>
          </a:prstGeom>
          <a:noFill/>
          <a:ln>
            <a:noFill/>
          </a:ln>
        </p:spPr>
        <p:txBody>
          <a:bodyPr anchorCtr="0" anchor="t" bIns="91425" lIns="91425" rIns="91425" wrap="square" tIns="91425"/>
          <a:lstStyle>
            <a:lvl1pPr indent="-190500" lvl="0" marL="342900" marR="0" rtl="0" algn="l">
              <a:spcBef>
                <a:spcPts val="480"/>
              </a:spcBef>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133350" lvl="1" marL="742950" marR="0" rtl="0" algn="l">
              <a:spcBef>
                <a:spcPts val="480"/>
              </a:spcBef>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2pPr>
            <a:lvl3pPr indent="-101600" lvl="2" marL="11430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114300" lvl="3" marL="1600200" marR="0" rtl="0" algn="l">
              <a:spcBef>
                <a:spcPts val="360"/>
              </a:spcBef>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4pPr>
            <a:lvl5pPr indent="-114300" lvl="4" marL="2057400" marR="0" rtl="0" algn="l">
              <a:spcBef>
                <a:spcPts val="360"/>
              </a:spcBef>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2" type="body"/>
          </p:nvPr>
        </p:nvSpPr>
        <p:spPr>
          <a:xfrm>
            <a:off x="4648200" y="1200151"/>
            <a:ext cx="4038600" cy="3394472"/>
          </a:xfrm>
          <a:prstGeom prst="rect">
            <a:avLst/>
          </a:prstGeom>
          <a:noFill/>
          <a:ln>
            <a:noFill/>
          </a:ln>
        </p:spPr>
        <p:txBody>
          <a:bodyPr anchorCtr="0" anchor="t" bIns="91425" lIns="91425" rIns="91425" wrap="square" tIns="91425"/>
          <a:lstStyle>
            <a:lvl1pPr indent="-190500" lvl="0" marL="342900" marR="0" rtl="0" algn="l">
              <a:spcBef>
                <a:spcPts val="480"/>
              </a:spcBef>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133350" lvl="1" marL="742950" marR="0" rtl="0" algn="l">
              <a:spcBef>
                <a:spcPts val="480"/>
              </a:spcBef>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2pPr>
            <a:lvl3pPr indent="-101600" lvl="2" marL="11430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114300" lvl="3" marL="1600200" marR="0" rtl="0" algn="l">
              <a:spcBef>
                <a:spcPts val="360"/>
              </a:spcBef>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4pPr>
            <a:lvl5pPr indent="-114300" lvl="4" marL="2057400" marR="0" rtl="0" algn="l">
              <a:spcBef>
                <a:spcPts val="360"/>
              </a:spcBef>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6" name="Shape 46"/>
        <p:cNvGrpSpPr/>
        <p:nvPr/>
      </p:nvGrpSpPr>
      <p:grpSpPr>
        <a:xfrm>
          <a:off x="0" y="0"/>
          <a:ext cx="0" cy="0"/>
          <a:chOff x="0" y="0"/>
          <a:chExt cx="0" cy="0"/>
        </a:xfrm>
      </p:grpSpPr>
      <p:sp>
        <p:nvSpPr>
          <p:cNvPr id="47" name="Shape 47"/>
          <p:cNvSpPr txBox="1"/>
          <p:nvPr>
            <p:ph type="title"/>
          </p:nvPr>
        </p:nvSpPr>
        <p:spPr>
          <a:xfrm>
            <a:off x="457200" y="205979"/>
            <a:ext cx="8229600" cy="857250"/>
          </a:xfrm>
          <a:prstGeom prst="rect">
            <a:avLst/>
          </a:prstGeom>
          <a:noFill/>
          <a:ln>
            <a:noFill/>
          </a:ln>
        </p:spPr>
        <p:txBody>
          <a:bodyPr anchorCtr="0" anchor="ctr" bIns="91425" lIns="91425" rIns="91425" wrap="square" tIns="91425"/>
          <a:lstStyle>
            <a:lvl1pPr indent="0" lvl="0" marL="0" marR="0" rtl="0" algn="l">
              <a:spcBef>
                <a:spcPts val="0"/>
              </a:spcBef>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8" name="Shape 48"/>
          <p:cNvSpPr txBox="1"/>
          <p:nvPr>
            <p:ph idx="1" type="body"/>
          </p:nvPr>
        </p:nvSpPr>
        <p:spPr>
          <a:xfrm>
            <a:off x="457200" y="1151335"/>
            <a:ext cx="4040188" cy="479822"/>
          </a:xfrm>
          <a:prstGeom prst="rect">
            <a:avLst/>
          </a:prstGeom>
          <a:noFill/>
          <a:ln>
            <a:noFill/>
          </a:ln>
        </p:spPr>
        <p:txBody>
          <a:bodyPr anchorCtr="0" anchor="b" bIns="91425" lIns="91425" rIns="91425" wrap="square" tIns="91425"/>
          <a:lstStyle>
            <a:lvl1pPr indent="0" lvl="0" marL="0" marR="0" rtl="0" algn="l">
              <a:spcBef>
                <a:spcPts val="480"/>
              </a:spcBef>
              <a:buClr>
                <a:srgbClr val="695D46"/>
              </a:buClr>
              <a:buSzPts val="2400"/>
              <a:buFont typeface="Arial"/>
              <a:buNone/>
              <a:defRPr b="1" i="0" sz="2400" u="none" cap="none" strike="noStrike">
                <a:solidFill>
                  <a:srgbClr val="695D46"/>
                </a:solidFill>
                <a:latin typeface="Open Sans"/>
                <a:ea typeface="Open Sans"/>
                <a:cs typeface="Open Sans"/>
                <a:sym typeface="Open Sans"/>
              </a:defRPr>
            </a:lvl1pPr>
            <a:lvl2pPr indent="0" lvl="1" marL="457200" marR="0" rtl="0" algn="l">
              <a:spcBef>
                <a:spcPts val="400"/>
              </a:spcBef>
              <a:buClr>
                <a:srgbClr val="695D46"/>
              </a:buClr>
              <a:buSzPts val="2000"/>
              <a:buFont typeface="Arial"/>
              <a:buNone/>
              <a:defRPr b="1" i="0" sz="2000" u="none" cap="none" strike="noStrike">
                <a:solidFill>
                  <a:srgbClr val="695D46"/>
                </a:solidFill>
                <a:latin typeface="Open Sans"/>
                <a:ea typeface="Open Sans"/>
                <a:cs typeface="Open Sans"/>
                <a:sym typeface="Open Sans"/>
              </a:defRPr>
            </a:lvl2pPr>
            <a:lvl3pPr indent="0" lvl="2" marL="914400" marR="0" rtl="0" algn="l">
              <a:spcBef>
                <a:spcPts val="360"/>
              </a:spcBef>
              <a:buClr>
                <a:srgbClr val="695D46"/>
              </a:buClr>
              <a:buSzPts val="1800"/>
              <a:buFont typeface="Arial"/>
              <a:buNone/>
              <a:defRPr b="1" i="0" sz="1800" u="none" cap="none" strike="noStrike">
                <a:solidFill>
                  <a:srgbClr val="695D46"/>
                </a:solidFill>
                <a:latin typeface="Open Sans"/>
                <a:ea typeface="Open Sans"/>
                <a:cs typeface="Open Sans"/>
                <a:sym typeface="Open Sans"/>
              </a:defRPr>
            </a:lvl3pPr>
            <a:lvl4pPr indent="0" lvl="3" marL="1371600" marR="0" rtl="0" algn="l">
              <a:spcBef>
                <a:spcPts val="320"/>
              </a:spcBef>
              <a:buClr>
                <a:srgbClr val="695D46"/>
              </a:buClr>
              <a:buSzPts val="1600"/>
              <a:buFont typeface="Arial"/>
              <a:buNone/>
              <a:defRPr b="1" i="0" sz="1600" u="none" cap="none" strike="noStrike">
                <a:solidFill>
                  <a:srgbClr val="695D46"/>
                </a:solidFill>
                <a:latin typeface="Open Sans"/>
                <a:ea typeface="Open Sans"/>
                <a:cs typeface="Open Sans"/>
                <a:sym typeface="Open Sans"/>
              </a:defRPr>
            </a:lvl4pPr>
            <a:lvl5pPr indent="0" lvl="4" marL="1828800" marR="0" rtl="0" algn="l">
              <a:spcBef>
                <a:spcPts val="320"/>
              </a:spcBef>
              <a:buClr>
                <a:srgbClr val="695D46"/>
              </a:buClr>
              <a:buSzPts val="1600"/>
              <a:buFont typeface="Arial"/>
              <a:buNone/>
              <a:defRPr b="1" i="0" sz="1600" u="none" cap="none" strike="noStrike">
                <a:solidFill>
                  <a:srgbClr val="695D46"/>
                </a:solidFill>
                <a:latin typeface="Open Sans"/>
                <a:ea typeface="Open Sans"/>
                <a:cs typeface="Open Sans"/>
                <a:sym typeface="Open Sans"/>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9" name="Shape 49"/>
          <p:cNvSpPr txBox="1"/>
          <p:nvPr>
            <p:ph idx="2" type="body"/>
          </p:nvPr>
        </p:nvSpPr>
        <p:spPr>
          <a:xfrm>
            <a:off x="457200" y="1631156"/>
            <a:ext cx="4040188" cy="2963466"/>
          </a:xfrm>
          <a:prstGeom prst="rect">
            <a:avLst/>
          </a:prstGeom>
          <a:noFill/>
          <a:ln>
            <a:noFill/>
          </a:ln>
        </p:spPr>
        <p:txBody>
          <a:bodyPr anchorCtr="0" anchor="t" bIns="91425" lIns="91425" rIns="91425" wrap="square" tIns="91425"/>
          <a:lstStyle>
            <a:lvl1pPr indent="-190500" lvl="0" marL="342900" marR="0" rtl="0" algn="l">
              <a:spcBef>
                <a:spcPts val="480"/>
              </a:spcBef>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158750" lvl="1" marL="74295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114300" lvl="2" marL="1143000" marR="0" rtl="0" algn="l">
              <a:spcBef>
                <a:spcPts val="360"/>
              </a:spcBef>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3pPr>
            <a:lvl4pPr indent="-127000" lvl="3" marL="1600200" marR="0" rtl="0" algn="l">
              <a:spcBef>
                <a:spcPts val="320"/>
              </a:spcBef>
              <a:buClr>
                <a:srgbClr val="695D46"/>
              </a:buClr>
              <a:buSzPts val="1600"/>
              <a:buFont typeface="Arial"/>
              <a:buChar char="–"/>
              <a:defRPr b="0" i="0" sz="1600" u="none" cap="none" strike="noStrike">
                <a:solidFill>
                  <a:srgbClr val="695D46"/>
                </a:solidFill>
                <a:latin typeface="Open Sans"/>
                <a:ea typeface="Open Sans"/>
                <a:cs typeface="Open Sans"/>
                <a:sym typeface="Open Sans"/>
              </a:defRPr>
            </a:lvl4pPr>
            <a:lvl5pPr indent="-127000" lvl="4" marL="2057400" marR="0" rtl="0" algn="l">
              <a:spcBef>
                <a:spcPts val="320"/>
              </a:spcBef>
              <a:buClr>
                <a:srgbClr val="695D46"/>
              </a:buClr>
              <a:buSzPts val="1600"/>
              <a:buFont typeface="Arial"/>
              <a:buChar char="»"/>
              <a:defRPr b="0" i="0" sz="1600" u="none" cap="none" strike="noStrike">
                <a:solidFill>
                  <a:srgbClr val="695D46"/>
                </a:solidFill>
                <a:latin typeface="Open Sans"/>
                <a:ea typeface="Open Sans"/>
                <a:cs typeface="Open Sans"/>
                <a:sym typeface="Open Sans"/>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0" name="Shape 50"/>
          <p:cNvSpPr txBox="1"/>
          <p:nvPr>
            <p:ph idx="3" type="body"/>
          </p:nvPr>
        </p:nvSpPr>
        <p:spPr>
          <a:xfrm>
            <a:off x="4645026" y="1151335"/>
            <a:ext cx="4041775" cy="479822"/>
          </a:xfrm>
          <a:prstGeom prst="rect">
            <a:avLst/>
          </a:prstGeom>
          <a:noFill/>
          <a:ln>
            <a:noFill/>
          </a:ln>
        </p:spPr>
        <p:txBody>
          <a:bodyPr anchorCtr="0" anchor="b" bIns="91425" lIns="91425" rIns="91425" wrap="square" tIns="91425"/>
          <a:lstStyle>
            <a:lvl1pPr indent="0" lvl="0" marL="0" marR="0" rtl="0" algn="l">
              <a:spcBef>
                <a:spcPts val="480"/>
              </a:spcBef>
              <a:buClr>
                <a:srgbClr val="695D46"/>
              </a:buClr>
              <a:buSzPts val="2400"/>
              <a:buFont typeface="Arial"/>
              <a:buNone/>
              <a:defRPr b="1" i="0" sz="2400" u="none" cap="none" strike="noStrike">
                <a:solidFill>
                  <a:srgbClr val="695D46"/>
                </a:solidFill>
                <a:latin typeface="Open Sans"/>
                <a:ea typeface="Open Sans"/>
                <a:cs typeface="Open Sans"/>
                <a:sym typeface="Open Sans"/>
              </a:defRPr>
            </a:lvl1pPr>
            <a:lvl2pPr indent="0" lvl="1" marL="457200" marR="0" rtl="0" algn="l">
              <a:spcBef>
                <a:spcPts val="400"/>
              </a:spcBef>
              <a:buClr>
                <a:srgbClr val="695D46"/>
              </a:buClr>
              <a:buSzPts val="2000"/>
              <a:buFont typeface="Arial"/>
              <a:buNone/>
              <a:defRPr b="1" i="0" sz="2000" u="none" cap="none" strike="noStrike">
                <a:solidFill>
                  <a:srgbClr val="695D46"/>
                </a:solidFill>
                <a:latin typeface="Open Sans"/>
                <a:ea typeface="Open Sans"/>
                <a:cs typeface="Open Sans"/>
                <a:sym typeface="Open Sans"/>
              </a:defRPr>
            </a:lvl2pPr>
            <a:lvl3pPr indent="0" lvl="2" marL="914400" marR="0" rtl="0" algn="l">
              <a:spcBef>
                <a:spcPts val="360"/>
              </a:spcBef>
              <a:buClr>
                <a:srgbClr val="695D46"/>
              </a:buClr>
              <a:buSzPts val="1800"/>
              <a:buFont typeface="Arial"/>
              <a:buNone/>
              <a:defRPr b="1" i="0" sz="1800" u="none" cap="none" strike="noStrike">
                <a:solidFill>
                  <a:srgbClr val="695D46"/>
                </a:solidFill>
                <a:latin typeface="Open Sans"/>
                <a:ea typeface="Open Sans"/>
                <a:cs typeface="Open Sans"/>
                <a:sym typeface="Open Sans"/>
              </a:defRPr>
            </a:lvl3pPr>
            <a:lvl4pPr indent="0" lvl="3" marL="1371600" marR="0" rtl="0" algn="l">
              <a:spcBef>
                <a:spcPts val="320"/>
              </a:spcBef>
              <a:buClr>
                <a:srgbClr val="695D46"/>
              </a:buClr>
              <a:buSzPts val="1600"/>
              <a:buFont typeface="Arial"/>
              <a:buNone/>
              <a:defRPr b="1" i="0" sz="1600" u="none" cap="none" strike="noStrike">
                <a:solidFill>
                  <a:srgbClr val="695D46"/>
                </a:solidFill>
                <a:latin typeface="Open Sans"/>
                <a:ea typeface="Open Sans"/>
                <a:cs typeface="Open Sans"/>
                <a:sym typeface="Open Sans"/>
              </a:defRPr>
            </a:lvl4pPr>
            <a:lvl5pPr indent="0" lvl="4" marL="1828800" marR="0" rtl="0" algn="l">
              <a:spcBef>
                <a:spcPts val="320"/>
              </a:spcBef>
              <a:buClr>
                <a:srgbClr val="695D46"/>
              </a:buClr>
              <a:buSzPts val="1600"/>
              <a:buFont typeface="Arial"/>
              <a:buNone/>
              <a:defRPr b="1" i="0" sz="1600" u="none" cap="none" strike="noStrike">
                <a:solidFill>
                  <a:srgbClr val="695D46"/>
                </a:solidFill>
                <a:latin typeface="Open Sans"/>
                <a:ea typeface="Open Sans"/>
                <a:cs typeface="Open Sans"/>
                <a:sym typeface="Open Sans"/>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1" name="Shape 51"/>
          <p:cNvSpPr txBox="1"/>
          <p:nvPr>
            <p:ph idx="4" type="body"/>
          </p:nvPr>
        </p:nvSpPr>
        <p:spPr>
          <a:xfrm>
            <a:off x="4645026" y="1631156"/>
            <a:ext cx="4041775" cy="2963466"/>
          </a:xfrm>
          <a:prstGeom prst="rect">
            <a:avLst/>
          </a:prstGeom>
          <a:noFill/>
          <a:ln>
            <a:noFill/>
          </a:ln>
        </p:spPr>
        <p:txBody>
          <a:bodyPr anchorCtr="0" anchor="t" bIns="91425" lIns="91425" rIns="91425" wrap="square" tIns="91425"/>
          <a:lstStyle>
            <a:lvl1pPr indent="-190500" lvl="0" marL="342900" marR="0" rtl="0" algn="l">
              <a:spcBef>
                <a:spcPts val="480"/>
              </a:spcBef>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158750" lvl="1" marL="74295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114300" lvl="2" marL="1143000" marR="0" rtl="0" algn="l">
              <a:spcBef>
                <a:spcPts val="360"/>
              </a:spcBef>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3pPr>
            <a:lvl4pPr indent="-127000" lvl="3" marL="1600200" marR="0" rtl="0" algn="l">
              <a:spcBef>
                <a:spcPts val="320"/>
              </a:spcBef>
              <a:buClr>
                <a:srgbClr val="695D46"/>
              </a:buClr>
              <a:buSzPts val="1600"/>
              <a:buFont typeface="Arial"/>
              <a:buChar char="–"/>
              <a:defRPr b="0" i="0" sz="1600" u="none" cap="none" strike="noStrike">
                <a:solidFill>
                  <a:srgbClr val="695D46"/>
                </a:solidFill>
                <a:latin typeface="Open Sans"/>
                <a:ea typeface="Open Sans"/>
                <a:cs typeface="Open Sans"/>
                <a:sym typeface="Open Sans"/>
              </a:defRPr>
            </a:lvl4pPr>
            <a:lvl5pPr indent="-127000" lvl="4" marL="2057400" marR="0" rtl="0" algn="l">
              <a:spcBef>
                <a:spcPts val="320"/>
              </a:spcBef>
              <a:buClr>
                <a:srgbClr val="695D46"/>
              </a:buClr>
              <a:buSzPts val="1600"/>
              <a:buFont typeface="Arial"/>
              <a:buChar char="»"/>
              <a:defRPr b="0" i="0" sz="1600" u="none" cap="none" strike="noStrike">
                <a:solidFill>
                  <a:srgbClr val="695D46"/>
                </a:solidFill>
                <a:latin typeface="Open Sans"/>
                <a:ea typeface="Open Sans"/>
                <a:cs typeface="Open Sans"/>
                <a:sym typeface="Open Sans"/>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2" name="Shape 52"/>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5" name="Shape 55"/>
        <p:cNvGrpSpPr/>
        <p:nvPr/>
      </p:nvGrpSpPr>
      <p:grpSpPr>
        <a:xfrm>
          <a:off x="0" y="0"/>
          <a:ext cx="0" cy="0"/>
          <a:chOff x="0" y="0"/>
          <a:chExt cx="0" cy="0"/>
        </a:xfrm>
      </p:grpSpPr>
      <p:sp>
        <p:nvSpPr>
          <p:cNvPr id="56" name="Shape 56"/>
          <p:cNvSpPr txBox="1"/>
          <p:nvPr>
            <p:ph type="title"/>
          </p:nvPr>
        </p:nvSpPr>
        <p:spPr>
          <a:xfrm>
            <a:off x="457200" y="205979"/>
            <a:ext cx="8229600" cy="857250"/>
          </a:xfrm>
          <a:prstGeom prst="rect">
            <a:avLst/>
          </a:prstGeom>
          <a:noFill/>
          <a:ln>
            <a:noFill/>
          </a:ln>
        </p:spPr>
        <p:txBody>
          <a:bodyPr anchorCtr="0" anchor="ctr" bIns="91425" lIns="91425" rIns="91425" wrap="square" tIns="91425"/>
          <a:lstStyle>
            <a:lvl1pPr indent="0" lvl="0" marL="0" marR="0" rtl="0" algn="l">
              <a:spcBef>
                <a:spcPts val="0"/>
              </a:spcBef>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7" name="Shape 57"/>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0" name="Shape 60"/>
        <p:cNvGrpSpPr/>
        <p:nvPr/>
      </p:nvGrpSpPr>
      <p:grpSpPr>
        <a:xfrm>
          <a:off x="0" y="0"/>
          <a:ext cx="0" cy="0"/>
          <a:chOff x="0" y="0"/>
          <a:chExt cx="0" cy="0"/>
        </a:xfrm>
      </p:grpSpPr>
      <p:sp>
        <p:nvSpPr>
          <p:cNvPr id="61" name="Shape 61"/>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4" name="Shape 64"/>
        <p:cNvGrpSpPr/>
        <p:nvPr/>
      </p:nvGrpSpPr>
      <p:grpSpPr>
        <a:xfrm>
          <a:off x="0" y="0"/>
          <a:ext cx="0" cy="0"/>
          <a:chOff x="0" y="0"/>
          <a:chExt cx="0" cy="0"/>
        </a:xfrm>
      </p:grpSpPr>
      <p:sp>
        <p:nvSpPr>
          <p:cNvPr id="65" name="Shape 65"/>
          <p:cNvSpPr txBox="1"/>
          <p:nvPr>
            <p:ph type="title"/>
          </p:nvPr>
        </p:nvSpPr>
        <p:spPr>
          <a:xfrm>
            <a:off x="457201" y="204787"/>
            <a:ext cx="3008313" cy="871538"/>
          </a:xfrm>
          <a:prstGeom prst="rect">
            <a:avLst/>
          </a:prstGeom>
          <a:noFill/>
          <a:ln>
            <a:noFill/>
          </a:ln>
        </p:spPr>
        <p:txBody>
          <a:bodyPr anchorCtr="0" anchor="b" bIns="91425" lIns="91425" rIns="91425" wrap="square" tIns="91425"/>
          <a:lstStyle>
            <a:lvl1pPr indent="0" lvl="0" marL="0" marR="0" rtl="0" algn="l">
              <a:spcBef>
                <a:spcPts val="0"/>
              </a:spcBef>
              <a:buClr>
                <a:srgbClr val="EF6C00"/>
              </a:buClr>
              <a:buSzPts val="2000"/>
              <a:buFont typeface="PT Sans Narrow"/>
              <a:buNone/>
              <a:defRPr b="1" i="0" sz="2000" u="none" cap="none" strike="noStrike">
                <a:solidFill>
                  <a:srgbClr val="EF6C00"/>
                </a:solidFill>
                <a:latin typeface="PT Sans Narrow"/>
                <a:ea typeface="PT Sans Narrow"/>
                <a:cs typeface="PT Sans Narrow"/>
                <a:sym typeface="PT Sans Narrow"/>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6" name="Shape 66"/>
          <p:cNvSpPr txBox="1"/>
          <p:nvPr>
            <p:ph idx="1" type="body"/>
          </p:nvPr>
        </p:nvSpPr>
        <p:spPr>
          <a:xfrm>
            <a:off x="3575050" y="204788"/>
            <a:ext cx="5111750" cy="4389835"/>
          </a:xfrm>
          <a:prstGeom prst="rect">
            <a:avLst/>
          </a:prstGeom>
          <a:noFill/>
          <a:ln>
            <a:noFill/>
          </a:ln>
        </p:spPr>
        <p:txBody>
          <a:bodyPr anchorCtr="0" anchor="t" bIns="91425" lIns="91425" rIns="91425" wrap="square" tIns="91425"/>
          <a:lstStyle>
            <a:lvl1pPr indent="-139700" lvl="0" marL="342900" marR="0" rtl="0" algn="l">
              <a:spcBef>
                <a:spcPts val="640"/>
              </a:spcBef>
              <a:buClr>
                <a:srgbClr val="695D46"/>
              </a:buClr>
              <a:buSzPts val="3200"/>
              <a:buFont typeface="Arial"/>
              <a:buChar char="•"/>
              <a:defRPr b="0" i="0" sz="3200" u="none" cap="none" strike="noStrike">
                <a:solidFill>
                  <a:srgbClr val="695D46"/>
                </a:solidFill>
                <a:latin typeface="Open Sans"/>
                <a:ea typeface="Open Sans"/>
                <a:cs typeface="Open Sans"/>
                <a:sym typeface="Open Sans"/>
              </a:defRPr>
            </a:lvl1pPr>
            <a:lvl2pPr indent="-107950" lvl="1" marL="742950" marR="0" rtl="0" algn="l">
              <a:spcBef>
                <a:spcPts val="560"/>
              </a:spcBef>
              <a:buClr>
                <a:srgbClr val="695D46"/>
              </a:buClr>
              <a:buSzPts val="2800"/>
              <a:buFont typeface="Arial"/>
              <a:buChar char="–"/>
              <a:defRPr b="0" i="0" sz="2800" u="none" cap="none" strike="noStrike">
                <a:solidFill>
                  <a:srgbClr val="695D46"/>
                </a:solidFill>
                <a:latin typeface="Open Sans"/>
                <a:ea typeface="Open Sans"/>
                <a:cs typeface="Open Sans"/>
                <a:sym typeface="Open Sans"/>
              </a:defRPr>
            </a:lvl2pPr>
            <a:lvl3pPr indent="-76200" lvl="2" marL="1143000" marR="0" rtl="0" algn="l">
              <a:spcBef>
                <a:spcPts val="480"/>
              </a:spcBef>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3pPr>
            <a:lvl4pPr indent="-101600" lvl="3" marL="16002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101600" lvl="4" marL="20574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7" name="Shape 67"/>
          <p:cNvSpPr txBox="1"/>
          <p:nvPr>
            <p:ph idx="2" type="body"/>
          </p:nvPr>
        </p:nvSpPr>
        <p:spPr>
          <a:xfrm>
            <a:off x="457201" y="1076326"/>
            <a:ext cx="3008313" cy="3518297"/>
          </a:xfrm>
          <a:prstGeom prst="rect">
            <a:avLst/>
          </a:prstGeom>
          <a:noFill/>
          <a:ln>
            <a:noFill/>
          </a:ln>
        </p:spPr>
        <p:txBody>
          <a:bodyPr anchorCtr="0" anchor="t" bIns="91425" lIns="91425" rIns="91425" wrap="square" tIns="91425"/>
          <a:lstStyle>
            <a:lvl1pPr indent="0" lvl="0" marL="0" marR="0" rtl="0" algn="l">
              <a:spcBef>
                <a:spcPts val="280"/>
              </a:spcBef>
              <a:buClr>
                <a:srgbClr val="695D46"/>
              </a:buClr>
              <a:buSzPts val="1400"/>
              <a:buFont typeface="Arial"/>
              <a:buNone/>
              <a:defRPr b="0" i="0" sz="1400" u="none" cap="none" strike="noStrike">
                <a:solidFill>
                  <a:srgbClr val="695D46"/>
                </a:solidFill>
                <a:latin typeface="Open Sans"/>
                <a:ea typeface="Open Sans"/>
                <a:cs typeface="Open Sans"/>
                <a:sym typeface="Open Sans"/>
              </a:defRPr>
            </a:lvl1pPr>
            <a:lvl2pPr indent="0" lvl="1" marL="457200" marR="0" rtl="0" algn="l">
              <a:spcBef>
                <a:spcPts val="240"/>
              </a:spcBef>
              <a:buClr>
                <a:srgbClr val="695D46"/>
              </a:buClr>
              <a:buSzPts val="1200"/>
              <a:buFont typeface="Arial"/>
              <a:buNone/>
              <a:defRPr b="0" i="0" sz="1200" u="none" cap="none" strike="noStrike">
                <a:solidFill>
                  <a:srgbClr val="695D46"/>
                </a:solidFill>
                <a:latin typeface="Open Sans"/>
                <a:ea typeface="Open Sans"/>
                <a:cs typeface="Open Sans"/>
                <a:sym typeface="Open Sans"/>
              </a:defRPr>
            </a:lvl2pPr>
            <a:lvl3pPr indent="0" lvl="2" marL="914400" marR="0" rtl="0" algn="l">
              <a:spcBef>
                <a:spcPts val="200"/>
              </a:spcBef>
              <a:buClr>
                <a:srgbClr val="695D46"/>
              </a:buClr>
              <a:buSzPts val="1000"/>
              <a:buFont typeface="Arial"/>
              <a:buNone/>
              <a:defRPr b="0" i="0" sz="1000" u="none" cap="none" strike="noStrike">
                <a:solidFill>
                  <a:srgbClr val="695D46"/>
                </a:solidFill>
                <a:latin typeface="Open Sans"/>
                <a:ea typeface="Open Sans"/>
                <a:cs typeface="Open Sans"/>
                <a:sym typeface="Open Sans"/>
              </a:defRPr>
            </a:lvl3pPr>
            <a:lvl4pPr indent="0" lvl="3" marL="1371600" marR="0" rtl="0" algn="l">
              <a:spcBef>
                <a:spcPts val="180"/>
              </a:spcBef>
              <a:buClr>
                <a:srgbClr val="695D46"/>
              </a:buClr>
              <a:buSzPts val="900"/>
              <a:buFont typeface="Arial"/>
              <a:buNone/>
              <a:defRPr b="0" i="0" sz="900" u="none" cap="none" strike="noStrike">
                <a:solidFill>
                  <a:srgbClr val="695D46"/>
                </a:solidFill>
                <a:latin typeface="Open Sans"/>
                <a:ea typeface="Open Sans"/>
                <a:cs typeface="Open Sans"/>
                <a:sym typeface="Open Sans"/>
              </a:defRPr>
            </a:lvl4pPr>
            <a:lvl5pPr indent="0" lvl="4" marL="1828800" marR="0" rtl="0" algn="l">
              <a:spcBef>
                <a:spcPts val="180"/>
              </a:spcBef>
              <a:buClr>
                <a:srgbClr val="695D46"/>
              </a:buClr>
              <a:buSzPts val="900"/>
              <a:buFont typeface="Arial"/>
              <a:buNone/>
              <a:defRPr b="0" i="0" sz="900" u="none" cap="none" strike="noStrike">
                <a:solidFill>
                  <a:srgbClr val="695D46"/>
                </a:solidFill>
                <a:latin typeface="Open Sans"/>
                <a:ea typeface="Open Sans"/>
                <a:cs typeface="Open Sans"/>
                <a:sym typeface="Open Sans"/>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8" name="Shape 68"/>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1" name="Shape 71"/>
        <p:cNvGrpSpPr/>
        <p:nvPr/>
      </p:nvGrpSpPr>
      <p:grpSpPr>
        <a:xfrm>
          <a:off x="0" y="0"/>
          <a:ext cx="0" cy="0"/>
          <a:chOff x="0" y="0"/>
          <a:chExt cx="0" cy="0"/>
        </a:xfrm>
      </p:grpSpPr>
      <p:sp>
        <p:nvSpPr>
          <p:cNvPr id="72" name="Shape 72"/>
          <p:cNvSpPr txBox="1"/>
          <p:nvPr>
            <p:ph type="title"/>
          </p:nvPr>
        </p:nvSpPr>
        <p:spPr>
          <a:xfrm>
            <a:off x="1792288" y="3600450"/>
            <a:ext cx="5486400" cy="425054"/>
          </a:xfrm>
          <a:prstGeom prst="rect">
            <a:avLst/>
          </a:prstGeom>
          <a:noFill/>
          <a:ln>
            <a:noFill/>
          </a:ln>
        </p:spPr>
        <p:txBody>
          <a:bodyPr anchorCtr="0" anchor="b" bIns="91425" lIns="91425" rIns="91425" wrap="square" tIns="91425"/>
          <a:lstStyle>
            <a:lvl1pPr indent="0" lvl="0" marL="0" marR="0" rtl="0" algn="l">
              <a:spcBef>
                <a:spcPts val="0"/>
              </a:spcBef>
              <a:buClr>
                <a:srgbClr val="EF6C00"/>
              </a:buClr>
              <a:buSzPts val="2000"/>
              <a:buFont typeface="PT Sans Narrow"/>
              <a:buNone/>
              <a:defRPr b="1" i="0" sz="2000" u="none" cap="none" strike="noStrike">
                <a:solidFill>
                  <a:srgbClr val="EF6C00"/>
                </a:solidFill>
                <a:latin typeface="PT Sans Narrow"/>
                <a:ea typeface="PT Sans Narrow"/>
                <a:cs typeface="PT Sans Narrow"/>
                <a:sym typeface="PT Sans Narrow"/>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3" name="Shape 73"/>
          <p:cNvSpPr/>
          <p:nvPr>
            <p:ph idx="2" type="pic"/>
          </p:nvPr>
        </p:nvSpPr>
        <p:spPr>
          <a:xfrm>
            <a:off x="1792288" y="459581"/>
            <a:ext cx="5486400" cy="3086100"/>
          </a:xfrm>
          <a:prstGeom prst="rect">
            <a:avLst/>
          </a:prstGeom>
          <a:noFill/>
          <a:ln>
            <a:noFill/>
          </a:ln>
        </p:spPr>
        <p:txBody>
          <a:bodyPr anchorCtr="0" anchor="t" bIns="91425" lIns="91425" rIns="91425" wrap="square" tIns="91425"/>
          <a:lstStyle>
            <a:lvl1pPr indent="0" lvl="0" marL="0" marR="0" rtl="0" algn="l">
              <a:spcBef>
                <a:spcPts val="640"/>
              </a:spcBef>
              <a:buClr>
                <a:srgbClr val="695D46"/>
              </a:buClr>
              <a:buSzPts val="3200"/>
              <a:buFont typeface="Arial"/>
              <a:buNone/>
              <a:defRPr b="0" i="0" sz="3200" u="none" cap="none" strike="noStrike">
                <a:solidFill>
                  <a:srgbClr val="695D46"/>
                </a:solidFill>
                <a:latin typeface="Open Sans"/>
                <a:ea typeface="Open Sans"/>
                <a:cs typeface="Open Sans"/>
                <a:sym typeface="Open Sans"/>
              </a:defRPr>
            </a:lvl1pPr>
            <a:lvl2pPr indent="0" lvl="1" marL="457200" marR="0" rtl="0" algn="l">
              <a:spcBef>
                <a:spcPts val="560"/>
              </a:spcBef>
              <a:buClr>
                <a:srgbClr val="695D46"/>
              </a:buClr>
              <a:buSzPts val="2800"/>
              <a:buFont typeface="Arial"/>
              <a:buNone/>
              <a:defRPr b="0" i="0" sz="2800" u="none" cap="none" strike="noStrike">
                <a:solidFill>
                  <a:srgbClr val="695D46"/>
                </a:solidFill>
                <a:latin typeface="Open Sans"/>
                <a:ea typeface="Open Sans"/>
                <a:cs typeface="Open Sans"/>
                <a:sym typeface="Open Sans"/>
              </a:defRPr>
            </a:lvl2pPr>
            <a:lvl3pPr indent="0" lvl="2" marL="914400" marR="0" rtl="0" algn="l">
              <a:spcBef>
                <a:spcPts val="480"/>
              </a:spcBef>
              <a:buClr>
                <a:srgbClr val="695D46"/>
              </a:buClr>
              <a:buSzPts val="2400"/>
              <a:buFont typeface="Arial"/>
              <a:buNone/>
              <a:defRPr b="0" i="0" sz="2400" u="none" cap="none" strike="noStrike">
                <a:solidFill>
                  <a:srgbClr val="695D46"/>
                </a:solidFill>
                <a:latin typeface="Open Sans"/>
                <a:ea typeface="Open Sans"/>
                <a:cs typeface="Open Sans"/>
                <a:sym typeface="Open Sans"/>
              </a:defRPr>
            </a:lvl3pPr>
            <a:lvl4pPr indent="0" lvl="3" marL="1371600" marR="0" rtl="0" algn="l">
              <a:spcBef>
                <a:spcPts val="400"/>
              </a:spcBef>
              <a:buClr>
                <a:srgbClr val="695D46"/>
              </a:buClr>
              <a:buSzPts val="2000"/>
              <a:buFont typeface="Arial"/>
              <a:buNone/>
              <a:defRPr b="0" i="0" sz="2000" u="none" cap="none" strike="noStrike">
                <a:solidFill>
                  <a:srgbClr val="695D46"/>
                </a:solidFill>
                <a:latin typeface="Open Sans"/>
                <a:ea typeface="Open Sans"/>
                <a:cs typeface="Open Sans"/>
                <a:sym typeface="Open Sans"/>
              </a:defRPr>
            </a:lvl4pPr>
            <a:lvl5pPr indent="0" lvl="4" marL="1828800" marR="0" rtl="0" algn="l">
              <a:spcBef>
                <a:spcPts val="400"/>
              </a:spcBef>
              <a:buClr>
                <a:srgbClr val="695D46"/>
              </a:buClr>
              <a:buSzPts val="2000"/>
              <a:buFont typeface="Arial"/>
              <a:buNone/>
              <a:defRPr b="0" i="0" sz="2000" u="none" cap="none" strike="noStrike">
                <a:solidFill>
                  <a:srgbClr val="695D46"/>
                </a:solidFill>
                <a:latin typeface="Open Sans"/>
                <a:ea typeface="Open Sans"/>
                <a:cs typeface="Open Sans"/>
                <a:sym typeface="Open Sans"/>
              </a:defRPr>
            </a:lvl5pPr>
            <a:lvl6pPr indent="0" lvl="5" marL="22860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4" name="Shape 74"/>
          <p:cNvSpPr txBox="1"/>
          <p:nvPr>
            <p:ph idx="1" type="body"/>
          </p:nvPr>
        </p:nvSpPr>
        <p:spPr>
          <a:xfrm>
            <a:off x="1792288" y="4025503"/>
            <a:ext cx="5486400" cy="603647"/>
          </a:xfrm>
          <a:prstGeom prst="rect">
            <a:avLst/>
          </a:prstGeom>
          <a:noFill/>
          <a:ln>
            <a:noFill/>
          </a:ln>
        </p:spPr>
        <p:txBody>
          <a:bodyPr anchorCtr="0" anchor="t" bIns="91425" lIns="91425" rIns="91425" wrap="square" tIns="91425"/>
          <a:lstStyle>
            <a:lvl1pPr indent="0" lvl="0" marL="0" marR="0" rtl="0" algn="l">
              <a:spcBef>
                <a:spcPts val="280"/>
              </a:spcBef>
              <a:buClr>
                <a:srgbClr val="695D46"/>
              </a:buClr>
              <a:buSzPts val="1400"/>
              <a:buFont typeface="Arial"/>
              <a:buNone/>
              <a:defRPr b="0" i="0" sz="1400" u="none" cap="none" strike="noStrike">
                <a:solidFill>
                  <a:srgbClr val="695D46"/>
                </a:solidFill>
                <a:latin typeface="Open Sans"/>
                <a:ea typeface="Open Sans"/>
                <a:cs typeface="Open Sans"/>
                <a:sym typeface="Open Sans"/>
              </a:defRPr>
            </a:lvl1pPr>
            <a:lvl2pPr indent="0" lvl="1" marL="457200" marR="0" rtl="0" algn="l">
              <a:spcBef>
                <a:spcPts val="240"/>
              </a:spcBef>
              <a:buClr>
                <a:srgbClr val="695D46"/>
              </a:buClr>
              <a:buSzPts val="1200"/>
              <a:buFont typeface="Arial"/>
              <a:buNone/>
              <a:defRPr b="0" i="0" sz="1200" u="none" cap="none" strike="noStrike">
                <a:solidFill>
                  <a:srgbClr val="695D46"/>
                </a:solidFill>
                <a:latin typeface="Open Sans"/>
                <a:ea typeface="Open Sans"/>
                <a:cs typeface="Open Sans"/>
                <a:sym typeface="Open Sans"/>
              </a:defRPr>
            </a:lvl2pPr>
            <a:lvl3pPr indent="0" lvl="2" marL="914400" marR="0" rtl="0" algn="l">
              <a:spcBef>
                <a:spcPts val="200"/>
              </a:spcBef>
              <a:buClr>
                <a:srgbClr val="695D46"/>
              </a:buClr>
              <a:buSzPts val="1000"/>
              <a:buFont typeface="Arial"/>
              <a:buNone/>
              <a:defRPr b="0" i="0" sz="1000" u="none" cap="none" strike="noStrike">
                <a:solidFill>
                  <a:srgbClr val="695D46"/>
                </a:solidFill>
                <a:latin typeface="Open Sans"/>
                <a:ea typeface="Open Sans"/>
                <a:cs typeface="Open Sans"/>
                <a:sym typeface="Open Sans"/>
              </a:defRPr>
            </a:lvl3pPr>
            <a:lvl4pPr indent="0" lvl="3" marL="1371600" marR="0" rtl="0" algn="l">
              <a:spcBef>
                <a:spcPts val="180"/>
              </a:spcBef>
              <a:buClr>
                <a:srgbClr val="695D46"/>
              </a:buClr>
              <a:buSzPts val="900"/>
              <a:buFont typeface="Arial"/>
              <a:buNone/>
              <a:defRPr b="0" i="0" sz="900" u="none" cap="none" strike="noStrike">
                <a:solidFill>
                  <a:srgbClr val="695D46"/>
                </a:solidFill>
                <a:latin typeface="Open Sans"/>
                <a:ea typeface="Open Sans"/>
                <a:cs typeface="Open Sans"/>
                <a:sym typeface="Open Sans"/>
              </a:defRPr>
            </a:lvl4pPr>
            <a:lvl5pPr indent="0" lvl="4" marL="1828800" marR="0" rtl="0" algn="l">
              <a:spcBef>
                <a:spcPts val="180"/>
              </a:spcBef>
              <a:buClr>
                <a:srgbClr val="695D46"/>
              </a:buClr>
              <a:buSzPts val="900"/>
              <a:buFont typeface="Arial"/>
              <a:buNone/>
              <a:defRPr b="0" i="0" sz="900" u="none" cap="none" strike="noStrike">
                <a:solidFill>
                  <a:srgbClr val="695D46"/>
                </a:solidFill>
                <a:latin typeface="Open Sans"/>
                <a:ea typeface="Open Sans"/>
                <a:cs typeface="Open Sans"/>
                <a:sym typeface="Open Sans"/>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05979"/>
            <a:ext cx="8229600" cy="857250"/>
          </a:xfrm>
          <a:prstGeom prst="rect">
            <a:avLst/>
          </a:prstGeom>
          <a:noFill/>
          <a:ln>
            <a:noFill/>
          </a:ln>
        </p:spPr>
        <p:txBody>
          <a:bodyPr anchorCtr="0" anchor="ctr" bIns="91425" lIns="91425" rIns="91425" wrap="square" tIns="91425"/>
          <a:lstStyle>
            <a:lvl1pPr indent="0" lvl="0" marL="0" marR="0" rtl="0" algn="l">
              <a:spcBef>
                <a:spcPts val="0"/>
              </a:spcBef>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1" name="Shape 11"/>
          <p:cNvSpPr txBox="1"/>
          <p:nvPr>
            <p:ph idx="1" type="body"/>
          </p:nvPr>
        </p:nvSpPr>
        <p:spPr>
          <a:xfrm>
            <a:off x="457200" y="1200151"/>
            <a:ext cx="8229600" cy="3394472"/>
          </a:xfrm>
          <a:prstGeom prst="rect">
            <a:avLst/>
          </a:prstGeom>
          <a:noFill/>
          <a:ln>
            <a:noFill/>
          </a:ln>
        </p:spPr>
        <p:txBody>
          <a:bodyPr anchorCtr="0" anchor="t" bIns="91425" lIns="91425" rIns="91425" wrap="square" tIns="91425"/>
          <a:lstStyle>
            <a:lvl1pPr indent="-190500" lvl="0" marL="342900" marR="0" rtl="0" algn="l">
              <a:spcBef>
                <a:spcPts val="480"/>
              </a:spcBef>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158750" lvl="1" marL="74295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101600" lvl="2" marL="11430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101600" lvl="3" marL="16002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101600" lvl="4" marL="20574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ctrTitle"/>
          </p:nvPr>
        </p:nvSpPr>
        <p:spPr>
          <a:xfrm>
            <a:off x="685800" y="1954346"/>
            <a:ext cx="7772400" cy="745992"/>
          </a:xfrm>
          <a:prstGeom prst="rect">
            <a:avLst/>
          </a:prstGeom>
          <a:noFill/>
          <a:ln>
            <a:noFill/>
          </a:ln>
        </p:spPr>
        <p:txBody>
          <a:bodyPr anchorCtr="0" anchor="ctr" bIns="45700" lIns="91425" rIns="91425" wrap="square" tIns="45700">
            <a:noAutofit/>
          </a:bodyPr>
          <a:lstStyle/>
          <a:p>
            <a:pPr indent="-308610" lvl="0" marL="0" marR="0" rtl="0" algn="ctr">
              <a:spcBef>
                <a:spcPts val="0"/>
              </a:spcBef>
              <a:buClr>
                <a:srgbClr val="EF6C00"/>
              </a:buClr>
              <a:buSzPts val="4860"/>
              <a:buFont typeface="PT Sans Narrow"/>
              <a:buNone/>
            </a:pPr>
            <a:r>
              <a:rPr b="1" i="0" lang="en-US" sz="4860" u="none" cap="none" strike="noStrike">
                <a:solidFill>
                  <a:srgbClr val="EF6C00"/>
                </a:solidFill>
                <a:latin typeface="PT Sans Narrow"/>
                <a:ea typeface="PT Sans Narrow"/>
                <a:cs typeface="PT Sans Narrow"/>
                <a:sym typeface="PT Sans Narrow"/>
              </a:rPr>
              <a:t>TCP</a:t>
            </a:r>
          </a:p>
        </p:txBody>
      </p:sp>
      <p:sp>
        <p:nvSpPr>
          <p:cNvPr id="95" name="Shape 95"/>
          <p:cNvSpPr txBox="1"/>
          <p:nvPr>
            <p:ph idx="1" type="subTitle"/>
          </p:nvPr>
        </p:nvSpPr>
        <p:spPr>
          <a:xfrm>
            <a:off x="1664038" y="2711450"/>
            <a:ext cx="5813188" cy="395692"/>
          </a:xfrm>
          <a:prstGeom prst="rect">
            <a:avLst/>
          </a:prstGeom>
          <a:noFill/>
          <a:ln>
            <a:noFill/>
          </a:ln>
        </p:spPr>
        <p:txBody>
          <a:bodyPr anchorCtr="0" anchor="t" bIns="45700" lIns="91425" rIns="91425" wrap="square" tIns="45700">
            <a:noAutofit/>
          </a:bodyPr>
          <a:lstStyle/>
          <a:p>
            <a:pPr indent="-140970" lvl="0" marL="0" marR="0" rtl="0" algn="ctr">
              <a:lnSpc>
                <a:spcPct val="90000"/>
              </a:lnSpc>
              <a:spcBef>
                <a:spcPts val="0"/>
              </a:spcBef>
              <a:buClr>
                <a:srgbClr val="888888"/>
              </a:buClr>
              <a:buSzPts val="2220"/>
              <a:buFont typeface="Arial"/>
              <a:buNone/>
            </a:pPr>
            <a:r>
              <a:rPr b="0" i="0" lang="en-US" sz="2220" u="none" cap="none" strike="noStrike">
                <a:solidFill>
                  <a:srgbClr val="888888"/>
                </a:solidFill>
                <a:latin typeface="Open Sans"/>
                <a:ea typeface="Open Sans"/>
                <a:cs typeface="Open Sans"/>
                <a:sym typeface="Open Sans"/>
              </a:rPr>
              <a:t>CS 168 – Fall 2017 – Section 9</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457200" y="205979"/>
            <a:ext cx="8229600" cy="857250"/>
          </a:xfrm>
          <a:prstGeom prst="rect">
            <a:avLst/>
          </a:prstGeom>
          <a:noFill/>
          <a:ln>
            <a:noFill/>
          </a:ln>
        </p:spPr>
        <p:txBody>
          <a:bodyPr anchorCtr="0" anchor="ctr" bIns="45700" lIns="91425" rIns="91425" wrap="square" tIns="45700">
            <a:noAutofit/>
          </a:bodyPr>
          <a:lstStyle/>
          <a:p>
            <a:pPr indent="-279400" lvl="0" marL="0" marR="0" rtl="0" algn="l">
              <a:spcBef>
                <a:spcPts val="0"/>
              </a:spcBef>
              <a:buClr>
                <a:srgbClr val="EF6C00"/>
              </a:buClr>
              <a:buSzPts val="4400"/>
              <a:buFont typeface="Helvetica Neue"/>
              <a:buNone/>
            </a:pPr>
            <a:r>
              <a:rPr b="1" i="0" lang="en-US" sz="4400" u="none" cap="none" strike="noStrike">
                <a:solidFill>
                  <a:srgbClr val="EF6C00"/>
                </a:solidFill>
                <a:latin typeface="Helvetica Neue"/>
                <a:ea typeface="Helvetica Neue"/>
                <a:cs typeface="Helvetica Neue"/>
                <a:sym typeface="Helvetica Neue"/>
              </a:rPr>
              <a:t>TCP Header</a:t>
            </a:r>
          </a:p>
        </p:txBody>
      </p:sp>
      <p:grpSp>
        <p:nvGrpSpPr>
          <p:cNvPr id="333" name="Shape 333"/>
          <p:cNvGrpSpPr/>
          <p:nvPr/>
        </p:nvGrpSpPr>
        <p:grpSpPr>
          <a:xfrm>
            <a:off x="4205111" y="1162006"/>
            <a:ext cx="4769026" cy="3607549"/>
            <a:chOff x="3942821" y="671513"/>
            <a:chExt cx="4946650" cy="4114800"/>
          </a:xfrm>
        </p:grpSpPr>
        <p:sp>
          <p:nvSpPr>
            <p:cNvPr id="334" name="Shape 334"/>
            <p:cNvSpPr/>
            <p:nvPr/>
          </p:nvSpPr>
          <p:spPr>
            <a:xfrm>
              <a:off x="4012671" y="671513"/>
              <a:ext cx="23622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335" name="Shape 335"/>
            <p:cNvSpPr txBox="1"/>
            <p:nvPr/>
          </p:nvSpPr>
          <p:spPr>
            <a:xfrm>
              <a:off x="4393671" y="717551"/>
              <a:ext cx="149701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Source port</a:t>
              </a:r>
            </a:p>
          </p:txBody>
        </p:sp>
        <p:sp>
          <p:nvSpPr>
            <p:cNvPr id="336" name="Shape 336"/>
            <p:cNvSpPr/>
            <p:nvPr/>
          </p:nvSpPr>
          <p:spPr>
            <a:xfrm>
              <a:off x="6374871" y="671513"/>
              <a:ext cx="25146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337" name="Shape 337"/>
            <p:cNvSpPr txBox="1"/>
            <p:nvPr/>
          </p:nvSpPr>
          <p:spPr>
            <a:xfrm>
              <a:off x="6527271" y="717551"/>
              <a:ext cx="1963737"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Destination port</a:t>
              </a:r>
            </a:p>
          </p:txBody>
        </p:sp>
        <p:sp>
          <p:nvSpPr>
            <p:cNvPr id="338" name="Shape 338"/>
            <p:cNvSpPr/>
            <p:nvPr/>
          </p:nvSpPr>
          <p:spPr>
            <a:xfrm>
              <a:off x="4012671" y="12049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339" name="Shape 339"/>
            <p:cNvSpPr txBox="1"/>
            <p:nvPr/>
          </p:nvSpPr>
          <p:spPr>
            <a:xfrm>
              <a:off x="5308071" y="1250951"/>
              <a:ext cx="2260600"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Sequence number</a:t>
              </a:r>
            </a:p>
          </p:txBody>
        </p:sp>
        <p:sp>
          <p:nvSpPr>
            <p:cNvPr id="340" name="Shape 340"/>
            <p:cNvSpPr/>
            <p:nvPr/>
          </p:nvSpPr>
          <p:spPr>
            <a:xfrm>
              <a:off x="4012671" y="16621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341" name="Shape 341"/>
            <p:cNvSpPr txBox="1"/>
            <p:nvPr/>
          </p:nvSpPr>
          <p:spPr>
            <a:xfrm>
              <a:off x="5308071" y="1708151"/>
              <a:ext cx="211772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Acknowledgment</a:t>
              </a:r>
            </a:p>
          </p:txBody>
        </p:sp>
        <p:sp>
          <p:nvSpPr>
            <p:cNvPr id="342" name="Shape 342"/>
            <p:cNvSpPr/>
            <p:nvPr/>
          </p:nvSpPr>
          <p:spPr>
            <a:xfrm>
              <a:off x="4012671" y="21193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343" name="Shape 343"/>
            <p:cNvSpPr/>
            <p:nvPr/>
          </p:nvSpPr>
          <p:spPr>
            <a:xfrm>
              <a:off x="6451071" y="21193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344" name="Shape 344"/>
            <p:cNvSpPr txBox="1"/>
            <p:nvPr/>
          </p:nvSpPr>
          <p:spPr>
            <a:xfrm>
              <a:off x="6516158" y="2192338"/>
              <a:ext cx="230187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Advertised window</a:t>
              </a:r>
            </a:p>
          </p:txBody>
        </p:sp>
        <p:sp>
          <p:nvSpPr>
            <p:cNvPr id="345" name="Shape 345"/>
            <p:cNvSpPr txBox="1"/>
            <p:nvPr/>
          </p:nvSpPr>
          <p:spPr>
            <a:xfrm>
              <a:off x="3942821" y="2195513"/>
              <a:ext cx="1066800" cy="396875"/>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HdrLen</a:t>
              </a:r>
            </a:p>
          </p:txBody>
        </p:sp>
        <p:cxnSp>
          <p:nvCxnSpPr>
            <p:cNvPr id="346" name="Shape 346"/>
            <p:cNvCxnSpPr/>
            <p:nvPr/>
          </p:nvCxnSpPr>
          <p:spPr>
            <a:xfrm>
              <a:off x="4927071" y="2119313"/>
              <a:ext cx="0" cy="533400"/>
            </a:xfrm>
            <a:prstGeom prst="straightConnector1">
              <a:avLst/>
            </a:prstGeom>
            <a:noFill/>
            <a:ln cap="flat" cmpd="sng" w="9525">
              <a:solidFill>
                <a:schemeClr val="dk1"/>
              </a:solidFill>
              <a:prstDash val="solid"/>
              <a:round/>
              <a:headEnd len="med" w="med" type="none"/>
              <a:tailEnd len="med" w="med" type="none"/>
            </a:ln>
          </p:spPr>
        </p:cxnSp>
        <p:cxnSp>
          <p:nvCxnSpPr>
            <p:cNvPr id="347" name="Shape 347"/>
            <p:cNvCxnSpPr/>
            <p:nvPr/>
          </p:nvCxnSpPr>
          <p:spPr>
            <a:xfrm>
              <a:off x="5384271" y="2119313"/>
              <a:ext cx="0" cy="533400"/>
            </a:xfrm>
            <a:prstGeom prst="straightConnector1">
              <a:avLst/>
            </a:prstGeom>
            <a:noFill/>
            <a:ln cap="flat" cmpd="sng" w="9525">
              <a:solidFill>
                <a:schemeClr val="dk1"/>
              </a:solidFill>
              <a:prstDash val="solid"/>
              <a:round/>
              <a:headEnd len="med" w="med" type="none"/>
              <a:tailEnd len="med" w="med" type="none"/>
            </a:ln>
          </p:spPr>
        </p:cxnSp>
        <p:sp>
          <p:nvSpPr>
            <p:cNvPr id="348" name="Shape 348"/>
            <p:cNvSpPr txBox="1"/>
            <p:nvPr/>
          </p:nvSpPr>
          <p:spPr>
            <a:xfrm>
              <a:off x="5596996" y="2206626"/>
              <a:ext cx="80486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Flags</a:t>
              </a:r>
            </a:p>
          </p:txBody>
        </p:sp>
        <p:sp>
          <p:nvSpPr>
            <p:cNvPr id="349" name="Shape 349"/>
            <p:cNvSpPr txBox="1"/>
            <p:nvPr/>
          </p:nvSpPr>
          <p:spPr>
            <a:xfrm>
              <a:off x="5003271" y="2241551"/>
              <a:ext cx="325437"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0</a:t>
              </a:r>
            </a:p>
          </p:txBody>
        </p:sp>
        <p:sp>
          <p:nvSpPr>
            <p:cNvPr id="350" name="Shape 350"/>
            <p:cNvSpPr/>
            <p:nvPr/>
          </p:nvSpPr>
          <p:spPr>
            <a:xfrm>
              <a:off x="4012671" y="26527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351" name="Shape 351"/>
            <p:cNvSpPr/>
            <p:nvPr/>
          </p:nvSpPr>
          <p:spPr>
            <a:xfrm>
              <a:off x="6451071" y="26527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352" name="Shape 352"/>
            <p:cNvSpPr txBox="1"/>
            <p:nvPr/>
          </p:nvSpPr>
          <p:spPr>
            <a:xfrm>
              <a:off x="4377796" y="2740026"/>
              <a:ext cx="1384300"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Checksum</a:t>
              </a:r>
            </a:p>
          </p:txBody>
        </p:sp>
        <p:sp>
          <p:nvSpPr>
            <p:cNvPr id="353" name="Shape 353"/>
            <p:cNvSpPr txBox="1"/>
            <p:nvPr/>
          </p:nvSpPr>
          <p:spPr>
            <a:xfrm>
              <a:off x="6739996" y="2740026"/>
              <a:ext cx="179387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Urgent pointer</a:t>
              </a:r>
            </a:p>
          </p:txBody>
        </p:sp>
        <p:sp>
          <p:nvSpPr>
            <p:cNvPr id="354" name="Shape 354"/>
            <p:cNvSpPr/>
            <p:nvPr/>
          </p:nvSpPr>
          <p:spPr>
            <a:xfrm>
              <a:off x="4012671" y="31861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355" name="Shape 355"/>
            <p:cNvSpPr txBox="1"/>
            <p:nvPr/>
          </p:nvSpPr>
          <p:spPr>
            <a:xfrm>
              <a:off x="5460471" y="3232151"/>
              <a:ext cx="218916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Options (variable)</a:t>
              </a:r>
            </a:p>
          </p:txBody>
        </p:sp>
        <p:sp>
          <p:nvSpPr>
            <p:cNvPr id="356" name="Shape 356"/>
            <p:cNvSpPr/>
            <p:nvPr/>
          </p:nvSpPr>
          <p:spPr>
            <a:xfrm>
              <a:off x="4012671" y="3643313"/>
              <a:ext cx="4876800" cy="1143000"/>
            </a:xfrm>
            <a:prstGeom prst="rect">
              <a:avLst/>
            </a:prstGeom>
            <a:solidFill>
              <a:schemeClr val="hlink"/>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b="0" lang="en-US" sz="2400">
                  <a:solidFill>
                    <a:schemeClr val="lt1"/>
                  </a:solidFill>
                  <a:latin typeface="Arial"/>
                  <a:ea typeface="Arial"/>
                  <a:cs typeface="Arial"/>
                  <a:sym typeface="Arial"/>
                </a:rPr>
                <a:t>Data</a:t>
              </a:r>
            </a:p>
          </p:txBody>
        </p:sp>
      </p:grpSp>
      <p:sp>
        <p:nvSpPr>
          <p:cNvPr id="357" name="Shape 357"/>
          <p:cNvSpPr/>
          <p:nvPr/>
        </p:nvSpPr>
        <p:spPr>
          <a:xfrm>
            <a:off x="4269732" y="2903964"/>
            <a:ext cx="2359258" cy="460066"/>
          </a:xfrm>
          <a:prstGeom prst="rect">
            <a:avLst/>
          </a:prstGeom>
          <a:noFill/>
          <a:ln cap="flat" cmpd="sng" w="57150">
            <a:solidFill>
              <a:srgbClr val="EF6C00"/>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3200">
              <a:solidFill>
                <a:schemeClr val="lt1"/>
              </a:solidFill>
              <a:latin typeface="Calibri"/>
              <a:ea typeface="Calibri"/>
              <a:cs typeface="Calibri"/>
              <a:sym typeface="Calibri"/>
            </a:endParaRPr>
          </a:p>
        </p:txBody>
      </p:sp>
      <p:sp>
        <p:nvSpPr>
          <p:cNvPr id="358" name="Shape 358"/>
          <p:cNvSpPr txBox="1"/>
          <p:nvPr/>
        </p:nvSpPr>
        <p:spPr>
          <a:xfrm>
            <a:off x="457200" y="1200151"/>
            <a:ext cx="3815253" cy="33944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lang="en-US" sz="2400">
                <a:solidFill>
                  <a:srgbClr val="695D46"/>
                </a:solidFill>
                <a:latin typeface="Open Sans"/>
                <a:ea typeface="Open Sans"/>
                <a:cs typeface="Open Sans"/>
                <a:sym typeface="Open Sans"/>
              </a:rPr>
              <a:t>Checksum</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Includes header and payload</a:t>
            </a:r>
          </a:p>
          <a:p>
            <a:pPr indent="-342900" lvl="0" marL="342900" marR="0" rtl="0" algn="l">
              <a:spcBef>
                <a:spcPts val="480"/>
              </a:spcBef>
              <a:spcAft>
                <a:spcPts val="0"/>
              </a:spcAft>
              <a:buClr>
                <a:srgbClr val="695D46"/>
              </a:buClr>
              <a:buSzPts val="2400"/>
              <a:buFont typeface="Arial"/>
              <a:buChar char="•"/>
            </a:pPr>
            <a:r>
              <a:rPr lang="en-US" sz="2400">
                <a:solidFill>
                  <a:srgbClr val="695D46"/>
                </a:solidFill>
                <a:latin typeface="Open Sans"/>
                <a:ea typeface="Open Sans"/>
                <a:cs typeface="Open Sans"/>
                <a:sym typeface="Open Sans"/>
              </a:rPr>
              <a:t>Options common</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Unlike IP</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Not covered </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Assume no options unless specified</a:t>
            </a:r>
          </a:p>
          <a:p>
            <a:pPr indent="-285750" lvl="1" marL="742950" marR="0" rtl="0" algn="l">
              <a:spcBef>
                <a:spcPts val="400"/>
              </a:spcBef>
              <a:spcAft>
                <a:spcPts val="0"/>
              </a:spcAft>
              <a:buClr>
                <a:srgbClr val="695D46"/>
              </a:buClr>
              <a:buSzPts val="2000"/>
              <a:buFont typeface="Arial"/>
              <a:buNone/>
            </a:pPr>
            <a:r>
              <a:t/>
            </a:r>
            <a:endParaRPr b="0" i="0" sz="2000" u="none" cap="none" strike="noStrike">
              <a:solidFill>
                <a:srgbClr val="695D46"/>
              </a:solidFill>
              <a:latin typeface="Open Sans"/>
              <a:ea typeface="Open Sans"/>
              <a:cs typeface="Open Sans"/>
              <a:sym typeface="Open Sans"/>
            </a:endParaRPr>
          </a:p>
          <a:p>
            <a:pPr indent="-285750" lvl="1" marL="742950" marR="0" rtl="0" algn="l">
              <a:spcBef>
                <a:spcPts val="400"/>
              </a:spcBef>
              <a:buClr>
                <a:srgbClr val="695D46"/>
              </a:buClr>
              <a:buSzPts val="2000"/>
              <a:buFont typeface="Arial"/>
              <a:buNone/>
            </a:pPr>
            <a:r>
              <a:t/>
            </a:r>
            <a:endParaRPr b="0" i="0" sz="2000" u="none" cap="none" strike="noStrike">
              <a:solidFill>
                <a:srgbClr val="695D46"/>
              </a:solidFill>
              <a:latin typeface="Open Sans"/>
              <a:ea typeface="Open Sans"/>
              <a:cs typeface="Open Sans"/>
              <a:sym typeface="Open Sans"/>
            </a:endParaRPr>
          </a:p>
        </p:txBody>
      </p:sp>
      <p:sp>
        <p:nvSpPr>
          <p:cNvPr id="359" name="Shape 359"/>
          <p:cNvSpPr/>
          <p:nvPr/>
        </p:nvSpPr>
        <p:spPr>
          <a:xfrm>
            <a:off x="4272453" y="3366619"/>
            <a:ext cx="4713074" cy="388313"/>
          </a:xfrm>
          <a:prstGeom prst="rect">
            <a:avLst/>
          </a:prstGeom>
          <a:noFill/>
          <a:ln cap="flat" cmpd="sng" w="57150">
            <a:solidFill>
              <a:srgbClr val="EF6C00"/>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32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idx="1" type="body"/>
          </p:nvPr>
        </p:nvSpPr>
        <p:spPr>
          <a:xfrm>
            <a:off x="482423" y="2088182"/>
            <a:ext cx="8195909" cy="1125140"/>
          </a:xfrm>
          <a:prstGeom prst="rect">
            <a:avLst/>
          </a:prstGeom>
          <a:noFill/>
          <a:ln>
            <a:noFill/>
          </a:ln>
        </p:spPr>
        <p:txBody>
          <a:bodyPr anchorCtr="0" anchor="b" bIns="45700" lIns="91425" rIns="91425" wrap="square" tIns="45700">
            <a:noAutofit/>
          </a:bodyPr>
          <a:lstStyle/>
          <a:p>
            <a:pPr indent="-419100" lvl="0" marL="0" marR="0" rtl="0" algn="ctr">
              <a:spcBef>
                <a:spcPts val="0"/>
              </a:spcBef>
              <a:buClr>
                <a:schemeClr val="accent2"/>
              </a:buClr>
              <a:buSzPts val="6600"/>
              <a:buFont typeface="Arial"/>
              <a:buNone/>
            </a:pPr>
            <a:r>
              <a:rPr b="1" i="0" lang="en-US" sz="6600" u="none" cap="none" strike="noStrike">
                <a:solidFill>
                  <a:schemeClr val="accent2"/>
                </a:solidFill>
                <a:latin typeface="PT Sans Narrow"/>
                <a:ea typeface="PT Sans Narrow"/>
                <a:cs typeface="PT Sans Narrow"/>
                <a:sym typeface="PT Sans Narrow"/>
              </a:rPr>
              <a:t>Connection Establishment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title"/>
          </p:nvPr>
        </p:nvSpPr>
        <p:spPr>
          <a:xfrm>
            <a:off x="457200" y="205979"/>
            <a:ext cx="8229600" cy="857250"/>
          </a:xfrm>
          <a:prstGeom prst="rect">
            <a:avLst/>
          </a:prstGeom>
          <a:noFill/>
          <a:ln>
            <a:noFill/>
          </a:ln>
        </p:spPr>
        <p:txBody>
          <a:bodyPr anchorCtr="0" anchor="ctr" bIns="45700" lIns="91425" rIns="91425" wrap="square" tIns="45700">
            <a:noAutofit/>
          </a:bodyPr>
          <a:lstStyle/>
          <a:p>
            <a:pPr indent="-279400" lvl="0" marL="0" marR="0" rtl="0" algn="l">
              <a:spcBef>
                <a:spcPts val="0"/>
              </a:spcBef>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Connection Establishment</a:t>
            </a:r>
          </a:p>
        </p:txBody>
      </p:sp>
      <p:sp>
        <p:nvSpPr>
          <p:cNvPr id="371" name="Shape 371"/>
          <p:cNvSpPr txBox="1"/>
          <p:nvPr>
            <p:ph idx="1" type="body"/>
          </p:nvPr>
        </p:nvSpPr>
        <p:spPr>
          <a:xfrm>
            <a:off x="457200" y="1200151"/>
            <a:ext cx="8229600" cy="33944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Sequence number and acknowledgement number don’t start from zero</a:t>
            </a: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Instead client and server choose a </a:t>
            </a:r>
            <a:r>
              <a:rPr b="1" i="0" lang="en-US" sz="2400" u="none" cap="none" strike="noStrike">
                <a:solidFill>
                  <a:srgbClr val="695D46"/>
                </a:solidFill>
                <a:latin typeface="Open Sans"/>
                <a:ea typeface="Open Sans"/>
                <a:cs typeface="Open Sans"/>
                <a:sym typeface="Open Sans"/>
              </a:rPr>
              <a:t>random</a:t>
            </a:r>
            <a:r>
              <a:rPr b="0" i="0" lang="en-US" sz="2400" u="none" cap="none" strike="noStrike">
                <a:solidFill>
                  <a:srgbClr val="695D46"/>
                </a:solidFill>
                <a:latin typeface="Open Sans"/>
                <a:ea typeface="Open Sans"/>
                <a:cs typeface="Open Sans"/>
                <a:sym typeface="Open Sans"/>
              </a:rPr>
              <a:t> initial seq #</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Why?</a:t>
            </a: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Must be communicated between client and server</a:t>
            </a:r>
          </a:p>
          <a:p>
            <a:pPr indent="-152400" lvl="0" marL="0" marR="0" rtl="0" algn="l">
              <a:spcBef>
                <a:spcPts val="480"/>
              </a:spcBef>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457200" y="205979"/>
            <a:ext cx="8229600" cy="857250"/>
          </a:xfrm>
          <a:prstGeom prst="rect">
            <a:avLst/>
          </a:prstGeom>
          <a:noFill/>
          <a:ln>
            <a:noFill/>
          </a:ln>
        </p:spPr>
        <p:txBody>
          <a:bodyPr anchorCtr="0" anchor="ctr" bIns="45700" lIns="91425" rIns="91425" wrap="square" tIns="45700">
            <a:noAutofit/>
          </a:bodyPr>
          <a:lstStyle/>
          <a:p>
            <a:pPr indent="-279400" lvl="0" marL="0" marR="0" rtl="0" algn="l">
              <a:spcBef>
                <a:spcPts val="0"/>
              </a:spcBef>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Connection Establishment</a:t>
            </a:r>
          </a:p>
        </p:txBody>
      </p:sp>
      <p:sp>
        <p:nvSpPr>
          <p:cNvPr id="378" name="Shape 378"/>
          <p:cNvSpPr txBox="1"/>
          <p:nvPr>
            <p:ph idx="1" type="body"/>
          </p:nvPr>
        </p:nvSpPr>
        <p:spPr>
          <a:xfrm>
            <a:off x="457200" y="1200151"/>
            <a:ext cx="8229600" cy="33944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Client/Server exchange state</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Initial Sequence numbers</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Port number</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TCP Options</a:t>
            </a:r>
          </a:p>
          <a:p>
            <a:pPr indent="-342900" lvl="0" marL="342900" marR="0" rtl="0" algn="l">
              <a:spcBef>
                <a:spcPts val="480"/>
              </a:spcBef>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457200" y="205979"/>
            <a:ext cx="8229600" cy="857250"/>
          </a:xfrm>
          <a:prstGeom prst="rect">
            <a:avLst/>
          </a:prstGeom>
          <a:noFill/>
          <a:ln>
            <a:noFill/>
          </a:ln>
        </p:spPr>
        <p:txBody>
          <a:bodyPr anchorCtr="0" anchor="ctr" bIns="45700" lIns="91425" rIns="91425" wrap="square" tIns="45700">
            <a:noAutofit/>
          </a:bodyPr>
          <a:lstStyle/>
          <a:p>
            <a:pPr indent="-279400" lvl="0" marL="0" marR="0" rtl="0" algn="l">
              <a:spcBef>
                <a:spcPts val="0"/>
              </a:spcBef>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Three Way Handshake</a:t>
            </a:r>
          </a:p>
        </p:txBody>
      </p:sp>
      <p:sp>
        <p:nvSpPr>
          <p:cNvPr id="385" name="Shape 385"/>
          <p:cNvSpPr txBox="1"/>
          <p:nvPr>
            <p:ph idx="1" type="body"/>
          </p:nvPr>
        </p:nvSpPr>
        <p:spPr>
          <a:xfrm>
            <a:off x="457200" y="1200151"/>
            <a:ext cx="3868139" cy="3394472"/>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Client sends server a SYN</a:t>
            </a:r>
          </a:p>
          <a:p>
            <a:pPr indent="-285750" lvl="1" marL="742950" marR="0" rtl="0" algn="l">
              <a:lnSpc>
                <a:spcPct val="90000"/>
              </a:lnSpc>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A TCP packet with the SYN flag set</a:t>
            </a:r>
          </a:p>
          <a:p>
            <a:pPr indent="-342900" lvl="0" marL="342900" marR="0" rtl="0" algn="l">
              <a:lnSpc>
                <a:spcPct val="90000"/>
              </a:lnSpc>
              <a:spcBef>
                <a:spcPts val="48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SYN packet carries initial state</a:t>
            </a:r>
          </a:p>
          <a:p>
            <a:pPr indent="-285750" lvl="1" marL="742950" marR="0" rtl="0" algn="l">
              <a:lnSpc>
                <a:spcPct val="90000"/>
              </a:lnSpc>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Receive window		</a:t>
            </a:r>
          </a:p>
          <a:p>
            <a:pPr indent="-285750" lvl="1" marL="742950" marR="0" rtl="0" algn="l">
              <a:lnSpc>
                <a:spcPct val="90000"/>
              </a:lnSpc>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Source port number</a:t>
            </a:r>
          </a:p>
          <a:p>
            <a:pPr indent="-285750" lvl="1" marL="742950" marR="0" rtl="0" algn="l">
              <a:lnSpc>
                <a:spcPct val="90000"/>
              </a:lnSpc>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Initial sequence number</a:t>
            </a:r>
          </a:p>
          <a:p>
            <a:pPr indent="-152400" lvl="0" marL="0" marR="0" rtl="0" algn="l">
              <a:lnSpc>
                <a:spcPct val="90000"/>
              </a:lnSpc>
              <a:spcBef>
                <a:spcPts val="480"/>
              </a:spcBef>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p:txBody>
      </p:sp>
      <p:pic>
        <p:nvPicPr>
          <p:cNvPr descr="https://static.lwn.net/images/2012/tfo/3whs.png" id="386" name="Shape 386"/>
          <p:cNvPicPr preferRelativeResize="0"/>
          <p:nvPr/>
        </p:nvPicPr>
        <p:blipFill rotWithShape="1">
          <a:blip r:embed="rId3">
            <a:alphaModFix/>
          </a:blip>
          <a:srcRect b="0" l="0" r="0" t="0"/>
          <a:stretch/>
        </p:blipFill>
        <p:spPr>
          <a:xfrm>
            <a:off x="4325339" y="1421146"/>
            <a:ext cx="4818661" cy="2947314"/>
          </a:xfrm>
          <a:prstGeom prst="rect">
            <a:avLst/>
          </a:prstGeom>
          <a:noFill/>
          <a:ln>
            <a:noFill/>
          </a:ln>
        </p:spPr>
      </p:pic>
      <p:sp>
        <p:nvSpPr>
          <p:cNvPr id="387" name="Shape 387"/>
          <p:cNvSpPr/>
          <p:nvPr/>
        </p:nvSpPr>
        <p:spPr>
          <a:xfrm>
            <a:off x="5797023" y="1906291"/>
            <a:ext cx="1998626" cy="883404"/>
          </a:xfrm>
          <a:prstGeom prst="ellipse">
            <a:avLst/>
          </a:prstGeom>
          <a:noFill/>
          <a:ln cap="flat" cmpd="sng" w="9525">
            <a:solidFill>
              <a:srgbClr val="EE6800"/>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type="title"/>
          </p:nvPr>
        </p:nvSpPr>
        <p:spPr>
          <a:xfrm>
            <a:off x="457200" y="205979"/>
            <a:ext cx="8229600" cy="857250"/>
          </a:xfrm>
          <a:prstGeom prst="rect">
            <a:avLst/>
          </a:prstGeom>
          <a:noFill/>
          <a:ln>
            <a:noFill/>
          </a:ln>
        </p:spPr>
        <p:txBody>
          <a:bodyPr anchorCtr="0" anchor="ctr" bIns="45700" lIns="91425" rIns="91425" wrap="square" tIns="45700">
            <a:noAutofit/>
          </a:bodyPr>
          <a:lstStyle/>
          <a:p>
            <a:pPr indent="-279400" lvl="0" marL="0" marR="0" rtl="0" algn="l">
              <a:spcBef>
                <a:spcPts val="0"/>
              </a:spcBef>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Three Way Handshake</a:t>
            </a:r>
          </a:p>
        </p:txBody>
      </p:sp>
      <p:sp>
        <p:nvSpPr>
          <p:cNvPr id="393" name="Shape 393"/>
          <p:cNvSpPr txBox="1"/>
          <p:nvPr>
            <p:ph idx="1" type="body"/>
          </p:nvPr>
        </p:nvSpPr>
        <p:spPr>
          <a:xfrm>
            <a:off x="457200" y="1200151"/>
            <a:ext cx="3766088" cy="3394472"/>
          </a:xfrm>
          <a:prstGeom prst="rect">
            <a:avLst/>
          </a:prstGeom>
          <a:noFill/>
          <a:ln>
            <a:noFill/>
          </a:ln>
        </p:spPr>
        <p:txBody>
          <a:bodyPr anchorCtr="0" anchor="t" bIns="45700" lIns="91425" rIns="91425" wrap="square" tIns="45700">
            <a:noAutofit/>
          </a:bodyPr>
          <a:lstStyle/>
          <a:p>
            <a:pPr indent="-342900" lvl="0" marL="342900" marR="0" rtl="0" algn="l">
              <a:lnSpc>
                <a:spcPct val="80000"/>
              </a:lnSpc>
              <a:spcBef>
                <a:spcPts val="0"/>
              </a:spcBef>
              <a:spcAft>
                <a:spcPts val="0"/>
              </a:spcAft>
              <a:buClr>
                <a:srgbClr val="695D46"/>
              </a:buClr>
              <a:buSzPts val="2220"/>
              <a:buFont typeface="Arial"/>
              <a:buChar char="•"/>
            </a:pPr>
            <a:r>
              <a:rPr b="0" i="0" lang="en-US" sz="2220" u="none" cap="none" strike="noStrike">
                <a:solidFill>
                  <a:srgbClr val="695D46"/>
                </a:solidFill>
                <a:latin typeface="Open Sans"/>
                <a:ea typeface="Open Sans"/>
                <a:cs typeface="Open Sans"/>
                <a:sym typeface="Open Sans"/>
              </a:rPr>
              <a:t>Server responds with a SYN-ACK</a:t>
            </a:r>
          </a:p>
          <a:p>
            <a:pPr indent="-342900" lvl="0" marL="342900" marR="0" rtl="0" algn="l">
              <a:lnSpc>
                <a:spcPct val="80000"/>
              </a:lnSpc>
              <a:spcBef>
                <a:spcPts val="444"/>
              </a:spcBef>
              <a:spcAft>
                <a:spcPts val="0"/>
              </a:spcAft>
              <a:buClr>
                <a:srgbClr val="695D46"/>
              </a:buClr>
              <a:buSzPts val="2220"/>
              <a:buFont typeface="Arial"/>
              <a:buChar char="•"/>
            </a:pPr>
            <a:r>
              <a:rPr b="0" i="0" lang="en-US" sz="2220" u="none" cap="none" strike="noStrike">
                <a:solidFill>
                  <a:srgbClr val="695D46"/>
                </a:solidFill>
                <a:latin typeface="Open Sans"/>
                <a:ea typeface="Open Sans"/>
                <a:cs typeface="Open Sans"/>
                <a:sym typeface="Open Sans"/>
              </a:rPr>
              <a:t>Acknowledge the client’s SYN</a:t>
            </a:r>
          </a:p>
          <a:p>
            <a:pPr indent="-342900" lvl="0" marL="342900" marR="0" rtl="0" algn="l">
              <a:lnSpc>
                <a:spcPct val="80000"/>
              </a:lnSpc>
              <a:spcBef>
                <a:spcPts val="444"/>
              </a:spcBef>
              <a:spcAft>
                <a:spcPts val="0"/>
              </a:spcAft>
              <a:buClr>
                <a:srgbClr val="695D46"/>
              </a:buClr>
              <a:buSzPts val="2220"/>
              <a:buFont typeface="Arial"/>
              <a:buChar char="•"/>
            </a:pPr>
            <a:r>
              <a:rPr b="0" i="0" lang="en-US" sz="2220" u="none" cap="none" strike="noStrike">
                <a:solidFill>
                  <a:srgbClr val="695D46"/>
                </a:solidFill>
                <a:latin typeface="Open Sans"/>
                <a:ea typeface="Open Sans"/>
                <a:cs typeface="Open Sans"/>
                <a:sym typeface="Open Sans"/>
              </a:rPr>
              <a:t>Respond with the server’s own SYN</a:t>
            </a:r>
          </a:p>
          <a:p>
            <a:pPr indent="-342900" lvl="0" marL="342900" marR="0" rtl="0" algn="l">
              <a:lnSpc>
                <a:spcPct val="80000"/>
              </a:lnSpc>
              <a:spcBef>
                <a:spcPts val="444"/>
              </a:spcBef>
              <a:spcAft>
                <a:spcPts val="0"/>
              </a:spcAft>
              <a:buClr>
                <a:srgbClr val="695D46"/>
              </a:buClr>
              <a:buSzPts val="2220"/>
              <a:buFont typeface="Arial"/>
              <a:buChar char="•"/>
            </a:pPr>
            <a:r>
              <a:rPr b="0" i="0" lang="en-US" sz="2220" u="none" cap="none" strike="noStrike">
                <a:solidFill>
                  <a:srgbClr val="695D46"/>
                </a:solidFill>
                <a:latin typeface="Open Sans"/>
                <a:ea typeface="Open Sans"/>
                <a:cs typeface="Open Sans"/>
                <a:sym typeface="Open Sans"/>
              </a:rPr>
              <a:t>Carries server’s initial state</a:t>
            </a:r>
          </a:p>
          <a:p>
            <a:pPr indent="-285750" lvl="1" marL="742950" marR="0" rtl="0" algn="l">
              <a:lnSpc>
                <a:spcPct val="80000"/>
              </a:lnSpc>
              <a:spcBef>
                <a:spcPts val="370"/>
              </a:spcBef>
              <a:spcAft>
                <a:spcPts val="0"/>
              </a:spcAft>
              <a:buClr>
                <a:srgbClr val="695D46"/>
              </a:buClr>
              <a:buSzPts val="1850"/>
              <a:buFont typeface="Arial"/>
              <a:buChar char="–"/>
            </a:pPr>
            <a:r>
              <a:rPr b="0" i="0" lang="en-US" sz="1850" u="none" cap="none" strike="noStrike">
                <a:solidFill>
                  <a:srgbClr val="695D46"/>
                </a:solidFill>
                <a:latin typeface="Open Sans"/>
                <a:ea typeface="Open Sans"/>
                <a:cs typeface="Open Sans"/>
                <a:sym typeface="Open Sans"/>
              </a:rPr>
              <a:t>Receive window		</a:t>
            </a:r>
          </a:p>
          <a:p>
            <a:pPr indent="-285750" lvl="1" marL="742950" marR="0" rtl="0" algn="l">
              <a:lnSpc>
                <a:spcPct val="80000"/>
              </a:lnSpc>
              <a:spcBef>
                <a:spcPts val="370"/>
              </a:spcBef>
              <a:spcAft>
                <a:spcPts val="0"/>
              </a:spcAft>
              <a:buClr>
                <a:srgbClr val="695D46"/>
              </a:buClr>
              <a:buSzPts val="1850"/>
              <a:buFont typeface="Arial"/>
              <a:buChar char="–"/>
            </a:pPr>
            <a:r>
              <a:rPr b="0" i="0" lang="en-US" sz="1850" u="none" cap="none" strike="noStrike">
                <a:solidFill>
                  <a:srgbClr val="695D46"/>
                </a:solidFill>
                <a:latin typeface="Open Sans"/>
                <a:ea typeface="Open Sans"/>
                <a:cs typeface="Open Sans"/>
                <a:sym typeface="Open Sans"/>
              </a:rPr>
              <a:t>Source port number</a:t>
            </a:r>
          </a:p>
          <a:p>
            <a:pPr indent="-285750" lvl="1" marL="742950" marR="0" rtl="0" algn="l">
              <a:lnSpc>
                <a:spcPct val="80000"/>
              </a:lnSpc>
              <a:spcBef>
                <a:spcPts val="370"/>
              </a:spcBef>
              <a:buClr>
                <a:srgbClr val="695D46"/>
              </a:buClr>
              <a:buSzPts val="1850"/>
              <a:buFont typeface="Arial"/>
              <a:buChar char="–"/>
            </a:pPr>
            <a:r>
              <a:rPr b="0" i="0" lang="en-US" sz="1850" u="none" cap="none" strike="noStrike">
                <a:solidFill>
                  <a:srgbClr val="695D46"/>
                </a:solidFill>
                <a:latin typeface="Open Sans"/>
                <a:ea typeface="Open Sans"/>
                <a:cs typeface="Open Sans"/>
                <a:sym typeface="Open Sans"/>
              </a:rPr>
              <a:t>Initial sequence number</a:t>
            </a:r>
          </a:p>
        </p:txBody>
      </p:sp>
      <p:pic>
        <p:nvPicPr>
          <p:cNvPr descr="https://static.lwn.net/images/2012/tfo/3whs.png" id="394" name="Shape 394"/>
          <p:cNvPicPr preferRelativeResize="0"/>
          <p:nvPr/>
        </p:nvPicPr>
        <p:blipFill rotWithShape="1">
          <a:blip r:embed="rId3">
            <a:alphaModFix/>
          </a:blip>
          <a:srcRect b="0" l="0" r="0" t="0"/>
          <a:stretch/>
        </p:blipFill>
        <p:spPr>
          <a:xfrm>
            <a:off x="4325339" y="1421146"/>
            <a:ext cx="4818661" cy="2947314"/>
          </a:xfrm>
          <a:prstGeom prst="rect">
            <a:avLst/>
          </a:prstGeom>
          <a:noFill/>
          <a:ln>
            <a:noFill/>
          </a:ln>
        </p:spPr>
      </p:pic>
      <p:sp>
        <p:nvSpPr>
          <p:cNvPr id="395" name="Shape 395"/>
          <p:cNvSpPr/>
          <p:nvPr/>
        </p:nvSpPr>
        <p:spPr>
          <a:xfrm>
            <a:off x="5797023" y="2642461"/>
            <a:ext cx="1998626" cy="883404"/>
          </a:xfrm>
          <a:prstGeom prst="ellipse">
            <a:avLst/>
          </a:prstGeom>
          <a:noFill/>
          <a:ln cap="flat" cmpd="sng" w="9525">
            <a:solidFill>
              <a:srgbClr val="EE6800"/>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457200" y="205979"/>
            <a:ext cx="8229600" cy="857250"/>
          </a:xfrm>
          <a:prstGeom prst="rect">
            <a:avLst/>
          </a:prstGeom>
          <a:noFill/>
          <a:ln>
            <a:noFill/>
          </a:ln>
        </p:spPr>
        <p:txBody>
          <a:bodyPr anchorCtr="0" anchor="ctr" bIns="45700" lIns="91425" rIns="91425" wrap="square" tIns="45700">
            <a:noAutofit/>
          </a:bodyPr>
          <a:lstStyle/>
          <a:p>
            <a:pPr indent="-279400" lvl="0" marL="0" marR="0" rtl="0" algn="l">
              <a:spcBef>
                <a:spcPts val="0"/>
              </a:spcBef>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Three Way Handshake</a:t>
            </a:r>
          </a:p>
        </p:txBody>
      </p:sp>
      <p:sp>
        <p:nvSpPr>
          <p:cNvPr id="402" name="Shape 402"/>
          <p:cNvSpPr txBox="1"/>
          <p:nvPr>
            <p:ph idx="1" type="body"/>
          </p:nvPr>
        </p:nvSpPr>
        <p:spPr>
          <a:xfrm>
            <a:off x="457200" y="1200151"/>
            <a:ext cx="3804834" cy="33944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Client responds with an ACK</a:t>
            </a: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Now the connection is established!</a:t>
            </a:r>
          </a:p>
          <a:p>
            <a:pPr indent="-285750" lvl="1" marL="742950" marR="0" rtl="0" algn="l">
              <a:spcBef>
                <a:spcPts val="400"/>
              </a:spcBef>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Client and server can freely communicate</a:t>
            </a:r>
          </a:p>
        </p:txBody>
      </p:sp>
      <p:pic>
        <p:nvPicPr>
          <p:cNvPr descr="https://static.lwn.net/images/2012/tfo/3whs.png" id="403" name="Shape 403"/>
          <p:cNvPicPr preferRelativeResize="0"/>
          <p:nvPr/>
        </p:nvPicPr>
        <p:blipFill rotWithShape="1">
          <a:blip r:embed="rId3">
            <a:alphaModFix/>
          </a:blip>
          <a:srcRect b="0" l="0" r="0" t="0"/>
          <a:stretch/>
        </p:blipFill>
        <p:spPr>
          <a:xfrm>
            <a:off x="4325339" y="1421146"/>
            <a:ext cx="4818661" cy="2947314"/>
          </a:xfrm>
          <a:prstGeom prst="rect">
            <a:avLst/>
          </a:prstGeom>
          <a:noFill/>
          <a:ln>
            <a:noFill/>
          </a:ln>
        </p:spPr>
      </p:pic>
      <p:sp>
        <p:nvSpPr>
          <p:cNvPr id="404" name="Shape 404"/>
          <p:cNvSpPr/>
          <p:nvPr/>
        </p:nvSpPr>
        <p:spPr>
          <a:xfrm>
            <a:off x="5735356" y="3482473"/>
            <a:ext cx="1998626" cy="883404"/>
          </a:xfrm>
          <a:prstGeom prst="ellipse">
            <a:avLst/>
          </a:prstGeom>
          <a:noFill/>
          <a:ln cap="flat" cmpd="sng" w="9525">
            <a:solidFill>
              <a:srgbClr val="EE6800"/>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idx="1" type="body"/>
          </p:nvPr>
        </p:nvSpPr>
        <p:spPr>
          <a:xfrm>
            <a:off x="482423" y="2088182"/>
            <a:ext cx="8195909" cy="1125140"/>
          </a:xfrm>
          <a:prstGeom prst="rect">
            <a:avLst/>
          </a:prstGeom>
          <a:noFill/>
          <a:ln>
            <a:noFill/>
          </a:ln>
        </p:spPr>
        <p:txBody>
          <a:bodyPr anchorCtr="0" anchor="b" bIns="45700" lIns="91425" rIns="91425" wrap="square" tIns="45700">
            <a:noAutofit/>
          </a:bodyPr>
          <a:lstStyle/>
          <a:p>
            <a:pPr indent="-419100" lvl="0" marL="0" marR="0" rtl="0" algn="ctr">
              <a:spcBef>
                <a:spcPts val="0"/>
              </a:spcBef>
              <a:buClr>
                <a:schemeClr val="accent2"/>
              </a:buClr>
              <a:buSzPts val="6600"/>
              <a:buFont typeface="Arial"/>
              <a:buNone/>
            </a:pPr>
            <a:r>
              <a:rPr b="1" i="0" lang="en-US" sz="6600" u="none" cap="none" strike="noStrike">
                <a:solidFill>
                  <a:schemeClr val="accent2"/>
                </a:solidFill>
                <a:latin typeface="PT Sans Narrow"/>
                <a:ea typeface="PT Sans Narrow"/>
                <a:cs typeface="PT Sans Narrow"/>
                <a:sym typeface="PT Sans Narrow"/>
              </a:rPr>
              <a:t>Teardown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type="title"/>
          </p:nvPr>
        </p:nvSpPr>
        <p:spPr>
          <a:xfrm>
            <a:off x="457200" y="205979"/>
            <a:ext cx="8229600" cy="857250"/>
          </a:xfrm>
          <a:prstGeom prst="rect">
            <a:avLst/>
          </a:prstGeom>
          <a:noFill/>
          <a:ln>
            <a:noFill/>
          </a:ln>
        </p:spPr>
        <p:txBody>
          <a:bodyPr anchorCtr="0" anchor="ctr" bIns="45700" lIns="91425" rIns="91425" wrap="square" tIns="45700">
            <a:noAutofit/>
          </a:bodyPr>
          <a:lstStyle/>
          <a:p>
            <a:pPr indent="-279400" lvl="0" marL="0" marR="0" rtl="0" algn="l">
              <a:spcBef>
                <a:spcPts val="0"/>
              </a:spcBef>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Two Teardown Methods</a:t>
            </a:r>
          </a:p>
        </p:txBody>
      </p:sp>
      <p:sp>
        <p:nvSpPr>
          <p:cNvPr id="415" name="Shape 415"/>
          <p:cNvSpPr txBox="1"/>
          <p:nvPr>
            <p:ph idx="1" type="body"/>
          </p:nvPr>
        </p:nvSpPr>
        <p:spPr>
          <a:xfrm>
            <a:off x="457200" y="1200151"/>
            <a:ext cx="8229600" cy="33944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Four way handshake</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Graceful/normal teardown</a:t>
            </a: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Reset</a:t>
            </a:r>
          </a:p>
          <a:p>
            <a:pPr indent="-285750" lvl="1" marL="742950" marR="0" rtl="0" algn="l">
              <a:spcBef>
                <a:spcPts val="400"/>
              </a:spcBef>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Exceptional Teardown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txBox="1"/>
          <p:nvPr>
            <p:ph type="title"/>
          </p:nvPr>
        </p:nvSpPr>
        <p:spPr>
          <a:xfrm>
            <a:off x="457200" y="205979"/>
            <a:ext cx="8229600" cy="857250"/>
          </a:xfrm>
          <a:prstGeom prst="rect">
            <a:avLst/>
          </a:prstGeom>
          <a:noFill/>
          <a:ln>
            <a:noFill/>
          </a:ln>
        </p:spPr>
        <p:txBody>
          <a:bodyPr anchorCtr="0" anchor="ctr" bIns="45700" lIns="91425" rIns="91425" wrap="square" tIns="45700">
            <a:noAutofit/>
          </a:bodyPr>
          <a:lstStyle/>
          <a:p>
            <a:pPr indent="-279400" lvl="0" marL="0" marR="0" rtl="0" algn="l">
              <a:spcBef>
                <a:spcPts val="0"/>
              </a:spcBef>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Normal Teardown</a:t>
            </a:r>
          </a:p>
        </p:txBody>
      </p:sp>
      <p:sp>
        <p:nvSpPr>
          <p:cNvPr id="422" name="Shape 422"/>
          <p:cNvSpPr txBox="1"/>
          <p:nvPr>
            <p:ph idx="1" type="body"/>
          </p:nvPr>
        </p:nvSpPr>
        <p:spPr>
          <a:xfrm>
            <a:off x="457200" y="1200151"/>
            <a:ext cx="5052447" cy="3394472"/>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rgbClr val="695D46"/>
              </a:buClr>
              <a:buSzPts val="2220"/>
              <a:buFont typeface="Arial"/>
              <a:buChar char="•"/>
            </a:pPr>
            <a:r>
              <a:rPr b="0" i="0" lang="en-US" sz="2220" u="none" cap="none" strike="noStrike">
                <a:solidFill>
                  <a:srgbClr val="695D46"/>
                </a:solidFill>
                <a:latin typeface="Open Sans"/>
                <a:ea typeface="Open Sans"/>
                <a:cs typeface="Open Sans"/>
                <a:sym typeface="Open Sans"/>
              </a:rPr>
              <a:t>One side closes their connection</a:t>
            </a:r>
          </a:p>
          <a:p>
            <a:pPr indent="-285750" lvl="1" marL="742950" marR="0" rtl="0" algn="l">
              <a:lnSpc>
                <a:spcPct val="90000"/>
              </a:lnSpc>
              <a:spcBef>
                <a:spcPts val="370"/>
              </a:spcBef>
              <a:spcAft>
                <a:spcPts val="0"/>
              </a:spcAft>
              <a:buClr>
                <a:srgbClr val="695D46"/>
              </a:buClr>
              <a:buSzPts val="1850"/>
              <a:buFont typeface="Arial"/>
              <a:buChar char="–"/>
            </a:pPr>
            <a:r>
              <a:rPr b="0" i="0" lang="en-US" sz="1850" u="none" cap="none" strike="noStrike">
                <a:solidFill>
                  <a:srgbClr val="695D46"/>
                </a:solidFill>
                <a:latin typeface="Open Sans"/>
                <a:ea typeface="Open Sans"/>
                <a:cs typeface="Open Sans"/>
                <a:sym typeface="Open Sans"/>
              </a:rPr>
              <a:t>Indicates they will send no more data</a:t>
            </a:r>
          </a:p>
          <a:p>
            <a:pPr indent="-285750" lvl="1" marL="742950" marR="0" rtl="0" algn="l">
              <a:lnSpc>
                <a:spcPct val="90000"/>
              </a:lnSpc>
              <a:spcBef>
                <a:spcPts val="370"/>
              </a:spcBef>
              <a:spcAft>
                <a:spcPts val="0"/>
              </a:spcAft>
              <a:buClr>
                <a:srgbClr val="695D46"/>
              </a:buClr>
              <a:buSzPts val="1850"/>
              <a:buFont typeface="Arial"/>
              <a:buChar char="–"/>
            </a:pPr>
            <a:r>
              <a:rPr b="0" i="0" lang="en-US" sz="1850" u="none" cap="none" strike="noStrike">
                <a:solidFill>
                  <a:srgbClr val="695D46"/>
                </a:solidFill>
                <a:latin typeface="Open Sans"/>
                <a:ea typeface="Open Sans"/>
                <a:cs typeface="Open Sans"/>
                <a:sym typeface="Open Sans"/>
              </a:rPr>
              <a:t>Sends a FIN</a:t>
            </a:r>
          </a:p>
          <a:p>
            <a:pPr indent="-285750" lvl="1" marL="742950" marR="0" rtl="0" algn="l">
              <a:lnSpc>
                <a:spcPct val="90000"/>
              </a:lnSpc>
              <a:spcBef>
                <a:spcPts val="370"/>
              </a:spcBef>
              <a:spcAft>
                <a:spcPts val="0"/>
              </a:spcAft>
              <a:buClr>
                <a:srgbClr val="695D46"/>
              </a:buClr>
              <a:buSzPts val="1850"/>
              <a:buFont typeface="Arial"/>
              <a:buChar char="–"/>
            </a:pPr>
            <a:r>
              <a:rPr b="0" i="0" lang="en-US" sz="1850" u="none" cap="none" strike="noStrike">
                <a:solidFill>
                  <a:srgbClr val="695D46"/>
                </a:solidFill>
                <a:latin typeface="Open Sans"/>
                <a:ea typeface="Open Sans"/>
                <a:cs typeface="Open Sans"/>
                <a:sym typeface="Open Sans"/>
              </a:rPr>
              <a:t>Receives an ACK</a:t>
            </a:r>
          </a:p>
          <a:p>
            <a:pPr indent="-342900" lvl="0" marL="342900" marR="0" rtl="0" algn="l">
              <a:lnSpc>
                <a:spcPct val="90000"/>
              </a:lnSpc>
              <a:spcBef>
                <a:spcPts val="444"/>
              </a:spcBef>
              <a:spcAft>
                <a:spcPts val="0"/>
              </a:spcAft>
              <a:buClr>
                <a:srgbClr val="695D46"/>
              </a:buClr>
              <a:buSzPts val="2220"/>
              <a:buFont typeface="Arial"/>
              <a:buChar char="•"/>
            </a:pPr>
            <a:r>
              <a:rPr b="0" i="0" lang="en-US" sz="2220" u="none" cap="none" strike="noStrike">
                <a:solidFill>
                  <a:srgbClr val="695D46"/>
                </a:solidFill>
                <a:latin typeface="Open Sans"/>
                <a:ea typeface="Open Sans"/>
                <a:cs typeface="Open Sans"/>
                <a:sym typeface="Open Sans"/>
              </a:rPr>
              <a:t>Other side may continue transmitting</a:t>
            </a:r>
          </a:p>
          <a:p>
            <a:pPr indent="-342900" lvl="0" marL="342900" marR="0" rtl="0" algn="l">
              <a:lnSpc>
                <a:spcPct val="90000"/>
              </a:lnSpc>
              <a:spcBef>
                <a:spcPts val="444"/>
              </a:spcBef>
              <a:spcAft>
                <a:spcPts val="0"/>
              </a:spcAft>
              <a:buClr>
                <a:srgbClr val="695D46"/>
              </a:buClr>
              <a:buSzPts val="2220"/>
              <a:buFont typeface="Arial"/>
              <a:buChar char="•"/>
            </a:pPr>
            <a:r>
              <a:rPr b="0" i="0" lang="en-US" sz="2220" u="none" cap="none" strike="noStrike">
                <a:solidFill>
                  <a:srgbClr val="695D46"/>
                </a:solidFill>
                <a:latin typeface="Open Sans"/>
                <a:ea typeface="Open Sans"/>
                <a:cs typeface="Open Sans"/>
                <a:sym typeface="Open Sans"/>
              </a:rPr>
              <a:t>Eventually it closes as well</a:t>
            </a:r>
          </a:p>
          <a:p>
            <a:pPr indent="-285750" lvl="1" marL="742950" marR="0" rtl="0" algn="l">
              <a:lnSpc>
                <a:spcPct val="90000"/>
              </a:lnSpc>
              <a:spcBef>
                <a:spcPts val="370"/>
              </a:spcBef>
              <a:spcAft>
                <a:spcPts val="0"/>
              </a:spcAft>
              <a:buClr>
                <a:srgbClr val="695D46"/>
              </a:buClr>
              <a:buSzPts val="1850"/>
              <a:buFont typeface="Arial"/>
              <a:buChar char="–"/>
            </a:pPr>
            <a:r>
              <a:rPr b="0" i="0" lang="en-US" sz="1850" u="none" cap="none" strike="noStrike">
                <a:solidFill>
                  <a:srgbClr val="695D46"/>
                </a:solidFill>
                <a:latin typeface="Open Sans"/>
                <a:ea typeface="Open Sans"/>
                <a:cs typeface="Open Sans"/>
                <a:sym typeface="Open Sans"/>
              </a:rPr>
              <a:t>Sends a FIN</a:t>
            </a:r>
          </a:p>
          <a:p>
            <a:pPr indent="-285750" lvl="1" marL="742950" marR="0" rtl="0" algn="l">
              <a:lnSpc>
                <a:spcPct val="90000"/>
              </a:lnSpc>
              <a:spcBef>
                <a:spcPts val="370"/>
              </a:spcBef>
              <a:spcAft>
                <a:spcPts val="0"/>
              </a:spcAft>
              <a:buClr>
                <a:srgbClr val="695D46"/>
              </a:buClr>
              <a:buSzPts val="1850"/>
              <a:buFont typeface="Arial"/>
              <a:buChar char="–"/>
            </a:pPr>
            <a:r>
              <a:rPr b="0" i="0" lang="en-US" sz="1850" u="none" cap="none" strike="noStrike">
                <a:solidFill>
                  <a:srgbClr val="695D46"/>
                </a:solidFill>
                <a:latin typeface="Open Sans"/>
                <a:ea typeface="Open Sans"/>
                <a:cs typeface="Open Sans"/>
                <a:sym typeface="Open Sans"/>
              </a:rPr>
              <a:t>Receives an ACK</a:t>
            </a:r>
          </a:p>
          <a:p>
            <a:pPr indent="-342900" lvl="0" marL="342900" marR="0" rtl="0" algn="l">
              <a:lnSpc>
                <a:spcPct val="90000"/>
              </a:lnSpc>
              <a:spcBef>
                <a:spcPts val="444"/>
              </a:spcBef>
              <a:buClr>
                <a:srgbClr val="695D46"/>
              </a:buClr>
              <a:buSzPts val="2220"/>
              <a:buFont typeface="Arial"/>
              <a:buChar char="•"/>
            </a:pPr>
            <a:r>
              <a:rPr b="0" i="0" lang="en-US" sz="2220" u="none" cap="none" strike="noStrike">
                <a:solidFill>
                  <a:srgbClr val="695D46"/>
                </a:solidFill>
                <a:latin typeface="Open Sans"/>
                <a:ea typeface="Open Sans"/>
                <a:cs typeface="Open Sans"/>
                <a:sym typeface="Open Sans"/>
              </a:rPr>
              <a:t>Connection is closed</a:t>
            </a:r>
          </a:p>
        </p:txBody>
      </p:sp>
      <p:pic>
        <p:nvPicPr>
          <p:cNvPr descr="http://www.masterraghu.com/subjects/np/introduction/unix_network_programming_v1.3/files/02fig03.gif" id="423" name="Shape 423"/>
          <p:cNvPicPr preferRelativeResize="0"/>
          <p:nvPr/>
        </p:nvPicPr>
        <p:blipFill rotWithShape="1">
          <a:blip r:embed="rId3">
            <a:alphaModFix/>
          </a:blip>
          <a:srcRect b="0" l="0" r="0" t="0"/>
          <a:stretch/>
        </p:blipFill>
        <p:spPr>
          <a:xfrm>
            <a:off x="4313937" y="2100020"/>
            <a:ext cx="4741441" cy="228112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05979"/>
            <a:ext cx="8229600" cy="857250"/>
          </a:xfrm>
          <a:prstGeom prst="rect">
            <a:avLst/>
          </a:prstGeom>
          <a:noFill/>
          <a:ln>
            <a:noFill/>
          </a:ln>
        </p:spPr>
        <p:txBody>
          <a:bodyPr anchorCtr="0" anchor="ctr" bIns="45700" lIns="91425" rIns="91425" wrap="square" tIns="45700">
            <a:noAutofit/>
          </a:bodyPr>
          <a:lstStyle/>
          <a:p>
            <a:pPr indent="-279400" lvl="0" marL="0" marR="0" rtl="0" algn="l">
              <a:spcBef>
                <a:spcPts val="0"/>
              </a:spcBef>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Agenda</a:t>
            </a:r>
          </a:p>
        </p:txBody>
      </p:sp>
      <p:sp>
        <p:nvSpPr>
          <p:cNvPr id="101" name="Shape 101"/>
          <p:cNvSpPr txBox="1"/>
          <p:nvPr>
            <p:ph idx="1" type="body"/>
          </p:nvPr>
        </p:nvSpPr>
        <p:spPr>
          <a:xfrm>
            <a:off x="457200" y="1200151"/>
            <a:ext cx="8229600" cy="33944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Transmission Control Protocol (TCP)</a:t>
            </a:r>
          </a:p>
          <a:p>
            <a:pPr indent="-152400" lvl="0" marL="0" marR="0" rtl="0" algn="l">
              <a:spcBef>
                <a:spcPts val="480"/>
              </a:spcBef>
              <a:spcAft>
                <a:spcPts val="0"/>
              </a:spcAft>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a:p>
            <a:pPr indent="-342900" lvl="0" marL="342900" marR="0" rtl="0" algn="l">
              <a:spcBef>
                <a:spcPts val="480"/>
              </a:spcBef>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txBox="1"/>
          <p:nvPr>
            <p:ph type="title"/>
          </p:nvPr>
        </p:nvSpPr>
        <p:spPr>
          <a:xfrm>
            <a:off x="457200" y="205979"/>
            <a:ext cx="8229600" cy="857250"/>
          </a:xfrm>
          <a:prstGeom prst="rect">
            <a:avLst/>
          </a:prstGeom>
          <a:noFill/>
          <a:ln>
            <a:noFill/>
          </a:ln>
        </p:spPr>
        <p:txBody>
          <a:bodyPr anchorCtr="0" anchor="ctr" bIns="45700" lIns="91425" rIns="91425" wrap="square" tIns="45700">
            <a:noAutofit/>
          </a:bodyPr>
          <a:lstStyle/>
          <a:p>
            <a:pPr indent="-279400" lvl="0" marL="0" marR="0" rtl="0" algn="l">
              <a:spcBef>
                <a:spcPts val="0"/>
              </a:spcBef>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TCP Reset</a:t>
            </a:r>
          </a:p>
        </p:txBody>
      </p:sp>
      <p:sp>
        <p:nvSpPr>
          <p:cNvPr id="430" name="Shape 430"/>
          <p:cNvSpPr txBox="1"/>
          <p:nvPr>
            <p:ph idx="1" type="body"/>
          </p:nvPr>
        </p:nvSpPr>
        <p:spPr>
          <a:xfrm>
            <a:off x="457200" y="1200151"/>
            <a:ext cx="8229600" cy="33944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Reset the connection</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Most commonly, attempt to SYN on a closed port</a:t>
            </a:r>
          </a:p>
          <a:p>
            <a:pPr indent="-342900" lvl="0" marL="342900" marR="0" rtl="0" algn="l">
              <a:spcBef>
                <a:spcPts val="480"/>
              </a:spcBef>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Send RST packet(s) only (no ACK)</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ph idx="1" type="body"/>
          </p:nvPr>
        </p:nvSpPr>
        <p:spPr>
          <a:xfrm>
            <a:off x="722313" y="2180035"/>
            <a:ext cx="7772400" cy="1125140"/>
          </a:xfrm>
          <a:prstGeom prst="rect">
            <a:avLst/>
          </a:prstGeom>
          <a:noFill/>
          <a:ln>
            <a:noFill/>
          </a:ln>
        </p:spPr>
        <p:txBody>
          <a:bodyPr anchorCtr="0" anchor="b" bIns="45700" lIns="91425" rIns="91425" wrap="square" tIns="45700">
            <a:noAutofit/>
          </a:bodyPr>
          <a:lstStyle/>
          <a:p>
            <a:pPr indent="-762000" lvl="0" marL="0" marR="0" rtl="0" algn="ctr">
              <a:spcBef>
                <a:spcPts val="0"/>
              </a:spcBef>
              <a:buClr>
                <a:schemeClr val="accent2"/>
              </a:buClr>
              <a:buSzPts val="12000"/>
              <a:buFont typeface="Arial"/>
              <a:buNone/>
            </a:pPr>
            <a:r>
              <a:rPr b="1" i="0" lang="en-US" sz="12000" u="none" cap="none" strike="noStrike">
                <a:solidFill>
                  <a:schemeClr val="accent2"/>
                </a:solidFill>
                <a:latin typeface="PT Sans Narrow"/>
                <a:ea typeface="PT Sans Narrow"/>
                <a:cs typeface="PT Sans Narrow"/>
                <a:sym typeface="PT Sans Narrow"/>
              </a:rPr>
              <a:t>Reliability</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txBox="1"/>
          <p:nvPr>
            <p:ph type="title"/>
          </p:nvPr>
        </p:nvSpPr>
        <p:spPr>
          <a:xfrm>
            <a:off x="457200" y="205979"/>
            <a:ext cx="8229600" cy="857250"/>
          </a:xfrm>
          <a:prstGeom prst="rect">
            <a:avLst/>
          </a:prstGeom>
          <a:noFill/>
          <a:ln>
            <a:noFill/>
          </a:ln>
        </p:spPr>
        <p:txBody>
          <a:bodyPr anchorCtr="0" anchor="ctr" bIns="45700" lIns="91425" rIns="91425" wrap="square" tIns="45700">
            <a:noAutofit/>
          </a:bodyPr>
          <a:lstStyle/>
          <a:p>
            <a:pPr indent="-279400" lvl="0" marL="0" marR="0" rtl="0" algn="l">
              <a:spcBef>
                <a:spcPts val="0"/>
              </a:spcBef>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Reliability</a:t>
            </a:r>
          </a:p>
        </p:txBody>
      </p:sp>
      <p:sp>
        <p:nvSpPr>
          <p:cNvPr id="441" name="Shape 441"/>
          <p:cNvSpPr txBox="1"/>
          <p:nvPr>
            <p:ph idx="1" type="body"/>
          </p:nvPr>
        </p:nvSpPr>
        <p:spPr>
          <a:xfrm>
            <a:off x="457200" y="1200151"/>
            <a:ext cx="8229600" cy="33944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Cumulative ACKs</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Allow detection of dropped packets</a:t>
            </a: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How do we know a packet was lost?</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Timeout</a:t>
            </a:r>
          </a:p>
          <a:p>
            <a:pPr indent="-285750" lvl="1" marL="742950" marR="0" rtl="0" algn="l">
              <a:spcBef>
                <a:spcPts val="400"/>
              </a:spcBef>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Duplicate ACKs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Shape 447"/>
          <p:cNvSpPr txBox="1"/>
          <p:nvPr>
            <p:ph type="title"/>
          </p:nvPr>
        </p:nvSpPr>
        <p:spPr>
          <a:xfrm>
            <a:off x="457200" y="205979"/>
            <a:ext cx="8229600" cy="857250"/>
          </a:xfrm>
          <a:prstGeom prst="rect">
            <a:avLst/>
          </a:prstGeom>
          <a:noFill/>
          <a:ln>
            <a:noFill/>
          </a:ln>
        </p:spPr>
        <p:txBody>
          <a:bodyPr anchorCtr="0" anchor="ctr" bIns="45700" lIns="91425" rIns="91425" wrap="square" tIns="45700">
            <a:noAutofit/>
          </a:bodyPr>
          <a:lstStyle/>
          <a:p>
            <a:pPr indent="-279400" lvl="0" marL="0" marR="0" rtl="0" algn="l">
              <a:spcBef>
                <a:spcPts val="0"/>
              </a:spcBef>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Timeout</a:t>
            </a:r>
          </a:p>
        </p:txBody>
      </p:sp>
      <p:sp>
        <p:nvSpPr>
          <p:cNvPr id="448" name="Shape 448"/>
          <p:cNvSpPr txBox="1"/>
          <p:nvPr>
            <p:ph idx="1" type="body"/>
          </p:nvPr>
        </p:nvSpPr>
        <p:spPr>
          <a:xfrm>
            <a:off x="457200" y="1200151"/>
            <a:ext cx="8229600" cy="33944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Retransmission Time Out (RTO)</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Timeout after which packets are retransmitted</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Based on a constantly updated RTT estimate (and variance)</a:t>
            </a: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Single timer (not per-packet)</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Each received ACK resets RTO</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If RTO times out</a:t>
            </a:r>
          </a:p>
          <a:p>
            <a:pPr indent="-228600" lvl="2" marL="1143000" marR="0" rtl="0" algn="l">
              <a:spcBef>
                <a:spcPts val="400"/>
              </a:spcBef>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Retransmit packet containing “next byte”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txBox="1"/>
          <p:nvPr>
            <p:ph type="title"/>
          </p:nvPr>
        </p:nvSpPr>
        <p:spPr>
          <a:xfrm>
            <a:off x="457200" y="205979"/>
            <a:ext cx="8229600" cy="857250"/>
          </a:xfrm>
          <a:prstGeom prst="rect">
            <a:avLst/>
          </a:prstGeom>
          <a:noFill/>
          <a:ln>
            <a:noFill/>
          </a:ln>
        </p:spPr>
        <p:txBody>
          <a:bodyPr anchorCtr="0" anchor="ctr" bIns="45700" lIns="91425" rIns="91425" wrap="square" tIns="45700">
            <a:noAutofit/>
          </a:bodyPr>
          <a:lstStyle/>
          <a:p>
            <a:pPr indent="-279400" lvl="0" marL="0" marR="0" rtl="0" algn="l">
              <a:spcBef>
                <a:spcPts val="0"/>
              </a:spcBef>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Timeout</a:t>
            </a:r>
          </a:p>
        </p:txBody>
      </p:sp>
      <p:sp>
        <p:nvSpPr>
          <p:cNvPr id="454" name="Shape 454"/>
          <p:cNvSpPr txBox="1"/>
          <p:nvPr>
            <p:ph idx="1" type="body"/>
          </p:nvPr>
        </p:nvSpPr>
        <p:spPr>
          <a:xfrm>
            <a:off x="457200" y="1200151"/>
            <a:ext cx="8229600" cy="33944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What if RTO is too large?</a:t>
            </a: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Packet is dropped . . .</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Wait</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Keep waiting</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 Keep waiting</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Timer goes off</a:t>
            </a:r>
          </a:p>
          <a:p>
            <a:pPr indent="-228600" lvl="2" marL="114300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Finally retransmit</a:t>
            </a:r>
          </a:p>
          <a:p>
            <a:pPr indent="-342900" lvl="0" marL="342900" marR="0" rtl="0" algn="l">
              <a:spcBef>
                <a:spcPts val="480"/>
              </a:spcBef>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Can we do better?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txBox="1"/>
          <p:nvPr>
            <p:ph type="title"/>
          </p:nvPr>
        </p:nvSpPr>
        <p:spPr>
          <a:xfrm>
            <a:off x="457200" y="205979"/>
            <a:ext cx="8229600" cy="857250"/>
          </a:xfrm>
          <a:prstGeom prst="rect">
            <a:avLst/>
          </a:prstGeom>
          <a:noFill/>
          <a:ln>
            <a:noFill/>
          </a:ln>
        </p:spPr>
        <p:txBody>
          <a:bodyPr anchorCtr="0" anchor="ctr" bIns="45700" lIns="91425" rIns="91425" wrap="square" tIns="45700">
            <a:noAutofit/>
          </a:bodyPr>
          <a:lstStyle/>
          <a:p>
            <a:pPr indent="-279400" lvl="0" marL="0" marR="0" rtl="0" algn="l">
              <a:spcBef>
                <a:spcPts val="0"/>
              </a:spcBef>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Duplicate ACKs</a:t>
            </a:r>
          </a:p>
        </p:txBody>
      </p:sp>
      <p:sp>
        <p:nvSpPr>
          <p:cNvPr id="460" name="Shape 460"/>
          <p:cNvSpPr txBox="1"/>
          <p:nvPr>
            <p:ph idx="1" type="body"/>
          </p:nvPr>
        </p:nvSpPr>
        <p:spPr>
          <a:xfrm>
            <a:off x="457200" y="1200150"/>
            <a:ext cx="8229600" cy="3623519"/>
          </a:xfrm>
          <a:prstGeom prst="rect">
            <a:avLst/>
          </a:prstGeom>
          <a:noFill/>
          <a:ln>
            <a:noFill/>
          </a:ln>
        </p:spPr>
        <p:txBody>
          <a:bodyPr anchorCtr="0" anchor="t" bIns="45700" lIns="91425" rIns="91425" wrap="square" tIns="45700">
            <a:noAutofit/>
          </a:bodyPr>
          <a:lstStyle/>
          <a:p>
            <a:pPr indent="-342900" lvl="0" marL="342900" marR="0" rtl="0" algn="l">
              <a:lnSpc>
                <a:spcPct val="80000"/>
              </a:lnSpc>
              <a:spcBef>
                <a:spcPts val="0"/>
              </a:spcBef>
              <a:spcAft>
                <a:spcPts val="0"/>
              </a:spcAft>
              <a:buClr>
                <a:srgbClr val="695D46"/>
              </a:buClr>
              <a:buSzPts val="1860"/>
              <a:buFont typeface="Arial"/>
              <a:buChar char="•"/>
            </a:pPr>
            <a:r>
              <a:rPr b="0" i="0" lang="en-US" sz="1860" u="none" cap="none" strike="noStrike">
                <a:solidFill>
                  <a:srgbClr val="695D46"/>
                </a:solidFill>
                <a:latin typeface="Open Sans"/>
                <a:ea typeface="Open Sans"/>
                <a:cs typeface="Open Sans"/>
                <a:sym typeface="Open Sans"/>
              </a:rPr>
              <a:t>Transmit</a:t>
            </a:r>
          </a:p>
          <a:p>
            <a:pPr indent="-285750" lvl="1" marL="742950" marR="0" rtl="0" algn="l">
              <a:lnSpc>
                <a:spcPct val="80000"/>
              </a:lnSpc>
              <a:spcBef>
                <a:spcPts val="310"/>
              </a:spcBef>
              <a:spcAft>
                <a:spcPts val="0"/>
              </a:spcAft>
              <a:buClr>
                <a:srgbClr val="695D46"/>
              </a:buClr>
              <a:buSzPts val="1550"/>
              <a:buFont typeface="Arial"/>
              <a:buChar char="–"/>
            </a:pPr>
            <a:r>
              <a:rPr b="0" i="0" lang="en-US" sz="1550" u="none" cap="none" strike="noStrike">
                <a:solidFill>
                  <a:srgbClr val="695D46"/>
                </a:solidFill>
                <a:latin typeface="Open Sans"/>
                <a:ea typeface="Open Sans"/>
                <a:cs typeface="Open Sans"/>
                <a:sym typeface="Open Sans"/>
              </a:rPr>
              <a:t>Seq 1000</a:t>
            </a:r>
          </a:p>
          <a:p>
            <a:pPr indent="-285750" lvl="1" marL="742950" marR="0" rtl="0" algn="l">
              <a:lnSpc>
                <a:spcPct val="80000"/>
              </a:lnSpc>
              <a:spcBef>
                <a:spcPts val="310"/>
              </a:spcBef>
              <a:spcAft>
                <a:spcPts val="0"/>
              </a:spcAft>
              <a:buClr>
                <a:srgbClr val="695D46"/>
              </a:buClr>
              <a:buSzPts val="1550"/>
              <a:buFont typeface="Arial"/>
              <a:buChar char="–"/>
            </a:pPr>
            <a:r>
              <a:rPr b="0" i="0" lang="en-US" sz="1550" u="none" cap="none" strike="noStrike">
                <a:solidFill>
                  <a:srgbClr val="695D46"/>
                </a:solidFill>
                <a:latin typeface="Open Sans"/>
                <a:ea typeface="Open Sans"/>
                <a:cs typeface="Open Sans"/>
                <a:sym typeface="Open Sans"/>
              </a:rPr>
              <a:t>Seq 2000</a:t>
            </a:r>
          </a:p>
          <a:p>
            <a:pPr indent="-285750" lvl="1" marL="742950" marR="0" rtl="0" algn="l">
              <a:lnSpc>
                <a:spcPct val="80000"/>
              </a:lnSpc>
              <a:spcBef>
                <a:spcPts val="310"/>
              </a:spcBef>
              <a:spcAft>
                <a:spcPts val="0"/>
              </a:spcAft>
              <a:buClr>
                <a:srgbClr val="FF0000"/>
              </a:buClr>
              <a:buSzPts val="1550"/>
              <a:buFont typeface="Arial"/>
              <a:buChar char="–"/>
            </a:pPr>
            <a:r>
              <a:rPr b="1" i="1" lang="en-US" sz="1550" u="none" cap="none" strike="noStrike">
                <a:solidFill>
                  <a:srgbClr val="FF0000"/>
                </a:solidFill>
                <a:latin typeface="Open Sans"/>
                <a:ea typeface="Open Sans"/>
                <a:cs typeface="Open Sans"/>
                <a:sym typeface="Open Sans"/>
              </a:rPr>
              <a:t>Seq 3000 </a:t>
            </a:r>
            <a:r>
              <a:rPr b="1" i="1" lang="en-US" sz="1550" u="none" cap="none" strike="noStrike">
                <a:solidFill>
                  <a:srgbClr val="595959"/>
                </a:solidFill>
                <a:latin typeface="Open Sans"/>
                <a:ea typeface="Open Sans"/>
                <a:cs typeface="Open Sans"/>
                <a:sym typeface="Open Sans"/>
              </a:rPr>
              <a:t>Dropped in flight</a:t>
            </a:r>
          </a:p>
          <a:p>
            <a:pPr indent="-285750" lvl="1" marL="742950" marR="0" rtl="0" algn="l">
              <a:lnSpc>
                <a:spcPct val="80000"/>
              </a:lnSpc>
              <a:spcBef>
                <a:spcPts val="310"/>
              </a:spcBef>
              <a:spcAft>
                <a:spcPts val="0"/>
              </a:spcAft>
              <a:buClr>
                <a:srgbClr val="695D46"/>
              </a:buClr>
              <a:buSzPts val="1550"/>
              <a:buFont typeface="Arial"/>
              <a:buChar char="–"/>
            </a:pPr>
            <a:r>
              <a:rPr b="0" i="0" lang="en-US" sz="1550" u="none" cap="none" strike="noStrike">
                <a:solidFill>
                  <a:srgbClr val="695D46"/>
                </a:solidFill>
                <a:latin typeface="Open Sans"/>
                <a:ea typeface="Open Sans"/>
                <a:cs typeface="Open Sans"/>
                <a:sym typeface="Open Sans"/>
              </a:rPr>
              <a:t>Seq 4000</a:t>
            </a:r>
          </a:p>
          <a:p>
            <a:pPr indent="-285750" lvl="1" marL="742950" marR="0" rtl="0" algn="l">
              <a:lnSpc>
                <a:spcPct val="80000"/>
              </a:lnSpc>
              <a:spcBef>
                <a:spcPts val="310"/>
              </a:spcBef>
              <a:spcAft>
                <a:spcPts val="0"/>
              </a:spcAft>
              <a:buClr>
                <a:srgbClr val="695D46"/>
              </a:buClr>
              <a:buSzPts val="1550"/>
              <a:buFont typeface="Arial"/>
              <a:buChar char="–"/>
            </a:pPr>
            <a:r>
              <a:rPr b="0" i="0" lang="en-US" sz="1550" u="none" cap="none" strike="noStrike">
                <a:solidFill>
                  <a:srgbClr val="695D46"/>
                </a:solidFill>
                <a:latin typeface="Open Sans"/>
                <a:ea typeface="Open Sans"/>
                <a:cs typeface="Open Sans"/>
                <a:sym typeface="Open Sans"/>
              </a:rPr>
              <a:t>Seq 5000</a:t>
            </a:r>
          </a:p>
          <a:p>
            <a:pPr indent="-285750" lvl="1" marL="742950" marR="0" rtl="0" algn="l">
              <a:lnSpc>
                <a:spcPct val="80000"/>
              </a:lnSpc>
              <a:spcBef>
                <a:spcPts val="310"/>
              </a:spcBef>
              <a:spcAft>
                <a:spcPts val="0"/>
              </a:spcAft>
              <a:buClr>
                <a:srgbClr val="695D46"/>
              </a:buClr>
              <a:buSzPts val="1550"/>
              <a:buFont typeface="Arial"/>
              <a:buChar char="–"/>
            </a:pPr>
            <a:r>
              <a:rPr b="0" i="0" lang="en-US" sz="1550" u="none" cap="none" strike="noStrike">
                <a:solidFill>
                  <a:srgbClr val="695D46"/>
                </a:solidFill>
                <a:latin typeface="Open Sans"/>
                <a:ea typeface="Open Sans"/>
                <a:cs typeface="Open Sans"/>
                <a:sym typeface="Open Sans"/>
              </a:rPr>
              <a:t>Seq 6000</a:t>
            </a:r>
          </a:p>
          <a:p>
            <a:pPr indent="-342900" lvl="0" marL="342900" marR="0" rtl="0" algn="l">
              <a:lnSpc>
                <a:spcPct val="80000"/>
              </a:lnSpc>
              <a:spcBef>
                <a:spcPts val="372"/>
              </a:spcBef>
              <a:spcAft>
                <a:spcPts val="0"/>
              </a:spcAft>
              <a:buClr>
                <a:srgbClr val="695D46"/>
              </a:buClr>
              <a:buSzPts val="1860"/>
              <a:buFont typeface="Arial"/>
              <a:buChar char="•"/>
            </a:pPr>
            <a:r>
              <a:rPr b="0" i="0" lang="en-US" sz="1860" u="none" cap="none" strike="noStrike">
                <a:solidFill>
                  <a:srgbClr val="695D46"/>
                </a:solidFill>
                <a:latin typeface="Open Sans"/>
                <a:ea typeface="Open Sans"/>
                <a:cs typeface="Open Sans"/>
                <a:sym typeface="Open Sans"/>
              </a:rPr>
              <a:t>What ACKs do we receive?</a:t>
            </a:r>
          </a:p>
          <a:p>
            <a:pPr indent="-285750" lvl="1" marL="742950" marR="0" rtl="0" algn="l">
              <a:lnSpc>
                <a:spcPct val="80000"/>
              </a:lnSpc>
              <a:spcBef>
                <a:spcPts val="310"/>
              </a:spcBef>
              <a:spcAft>
                <a:spcPts val="0"/>
              </a:spcAft>
              <a:buClr>
                <a:srgbClr val="695D46"/>
              </a:buClr>
              <a:buSzPts val="1550"/>
              <a:buFont typeface="Arial"/>
              <a:buChar char="–"/>
            </a:pPr>
            <a:r>
              <a:rPr b="0" i="0" lang="en-US" sz="1550" u="none" cap="none" strike="noStrike">
                <a:solidFill>
                  <a:srgbClr val="695D46"/>
                </a:solidFill>
                <a:latin typeface="Open Sans"/>
                <a:ea typeface="Open Sans"/>
                <a:cs typeface="Open Sans"/>
                <a:sym typeface="Open Sans"/>
              </a:rPr>
              <a:t>ACK 2000</a:t>
            </a:r>
          </a:p>
          <a:p>
            <a:pPr indent="-285750" lvl="1" marL="742950" marR="0" rtl="0" algn="l">
              <a:lnSpc>
                <a:spcPct val="80000"/>
              </a:lnSpc>
              <a:spcBef>
                <a:spcPts val="310"/>
              </a:spcBef>
              <a:spcAft>
                <a:spcPts val="0"/>
              </a:spcAft>
              <a:buClr>
                <a:srgbClr val="695D46"/>
              </a:buClr>
              <a:buSzPts val="1550"/>
              <a:buFont typeface="Arial"/>
              <a:buChar char="–"/>
            </a:pPr>
            <a:r>
              <a:rPr b="0" i="0" lang="en-US" sz="1550" u="none" cap="none" strike="noStrike">
                <a:solidFill>
                  <a:srgbClr val="695D46"/>
                </a:solidFill>
                <a:latin typeface="Open Sans"/>
                <a:ea typeface="Open Sans"/>
                <a:cs typeface="Open Sans"/>
                <a:sym typeface="Open Sans"/>
              </a:rPr>
              <a:t>ACK 3000</a:t>
            </a:r>
          </a:p>
          <a:p>
            <a:pPr indent="-285750" lvl="1" marL="742950" marR="0" rtl="0" algn="l">
              <a:lnSpc>
                <a:spcPct val="80000"/>
              </a:lnSpc>
              <a:spcBef>
                <a:spcPts val="310"/>
              </a:spcBef>
              <a:spcAft>
                <a:spcPts val="0"/>
              </a:spcAft>
              <a:buClr>
                <a:srgbClr val="695D46"/>
              </a:buClr>
              <a:buSzPts val="1550"/>
              <a:buFont typeface="Arial"/>
              <a:buChar char="–"/>
            </a:pPr>
            <a:r>
              <a:rPr b="0" i="0" lang="en-US" sz="1550" u="none" cap="none" strike="noStrike">
                <a:solidFill>
                  <a:srgbClr val="695D46"/>
                </a:solidFill>
                <a:latin typeface="Open Sans"/>
                <a:ea typeface="Open Sans"/>
                <a:cs typeface="Open Sans"/>
                <a:sym typeface="Open Sans"/>
              </a:rPr>
              <a:t>ACK 3000</a:t>
            </a:r>
          </a:p>
          <a:p>
            <a:pPr indent="-285750" lvl="1" marL="742950" marR="0" rtl="0" algn="l">
              <a:lnSpc>
                <a:spcPct val="80000"/>
              </a:lnSpc>
              <a:spcBef>
                <a:spcPts val="310"/>
              </a:spcBef>
              <a:spcAft>
                <a:spcPts val="0"/>
              </a:spcAft>
              <a:buClr>
                <a:srgbClr val="695D46"/>
              </a:buClr>
              <a:buSzPts val="1550"/>
              <a:buFont typeface="Arial"/>
              <a:buChar char="–"/>
            </a:pPr>
            <a:r>
              <a:rPr b="0" i="0" lang="en-US" sz="1550" u="none" cap="none" strike="noStrike">
                <a:solidFill>
                  <a:srgbClr val="695D46"/>
                </a:solidFill>
                <a:latin typeface="Open Sans"/>
                <a:ea typeface="Open Sans"/>
                <a:cs typeface="Open Sans"/>
                <a:sym typeface="Open Sans"/>
              </a:rPr>
              <a:t>ACK 3000</a:t>
            </a:r>
          </a:p>
          <a:p>
            <a:pPr indent="-285750" lvl="1" marL="742950" marR="0" rtl="0" algn="l">
              <a:lnSpc>
                <a:spcPct val="80000"/>
              </a:lnSpc>
              <a:spcBef>
                <a:spcPts val="310"/>
              </a:spcBef>
              <a:spcAft>
                <a:spcPts val="0"/>
              </a:spcAft>
              <a:buClr>
                <a:srgbClr val="695D46"/>
              </a:buClr>
              <a:buSzPts val="1550"/>
              <a:buFont typeface="Arial"/>
              <a:buChar char="–"/>
            </a:pPr>
            <a:r>
              <a:rPr b="0" i="0" lang="en-US" sz="1550" u="none" cap="none" strike="noStrike">
                <a:solidFill>
                  <a:srgbClr val="695D46"/>
                </a:solidFill>
                <a:latin typeface="Open Sans"/>
                <a:ea typeface="Open Sans"/>
                <a:cs typeface="Open Sans"/>
                <a:sym typeface="Open Sans"/>
              </a:rPr>
              <a:t>ACK 3000</a:t>
            </a:r>
          </a:p>
          <a:p>
            <a:pPr indent="-342900" lvl="0" marL="342900" marR="0" rtl="0" algn="l">
              <a:lnSpc>
                <a:spcPct val="80000"/>
              </a:lnSpc>
              <a:spcBef>
                <a:spcPts val="372"/>
              </a:spcBef>
              <a:buClr>
                <a:srgbClr val="695D46"/>
              </a:buClr>
              <a:buSzPts val="1860"/>
              <a:buFont typeface="Arial"/>
              <a:buChar char="•"/>
            </a:pPr>
            <a:r>
              <a:rPr b="0" i="0" lang="en-US" sz="1860" u="none" cap="none" strike="noStrike">
                <a:solidFill>
                  <a:srgbClr val="695D46"/>
                </a:solidFill>
                <a:latin typeface="Open Sans"/>
                <a:ea typeface="Open Sans"/>
                <a:cs typeface="Open Sans"/>
                <a:sym typeface="Open Sans"/>
              </a:rPr>
              <a:t>Duplicate ACKs indicate packet loss/reorder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05979"/>
            <a:ext cx="8229600" cy="857250"/>
          </a:xfrm>
          <a:prstGeom prst="rect">
            <a:avLst/>
          </a:prstGeom>
          <a:noFill/>
          <a:ln>
            <a:noFill/>
          </a:ln>
        </p:spPr>
        <p:txBody>
          <a:bodyPr anchorCtr="0" anchor="ctr" bIns="45700" lIns="91425" rIns="91425" wrap="square" tIns="45700">
            <a:noAutofit/>
          </a:bodyPr>
          <a:lstStyle/>
          <a:p>
            <a:pPr indent="-279400" lvl="0" marL="0" marR="0" rtl="0" algn="l">
              <a:spcBef>
                <a:spcPts val="0"/>
              </a:spcBef>
              <a:buClr>
                <a:srgbClr val="EF6C00"/>
              </a:buClr>
              <a:buSzPts val="4400"/>
              <a:buFont typeface="Helvetica Neue"/>
              <a:buNone/>
            </a:pPr>
            <a:r>
              <a:rPr b="1" i="0" lang="en-US" sz="4400" u="none" cap="none" strike="noStrike">
                <a:solidFill>
                  <a:srgbClr val="EF6C00"/>
                </a:solidFill>
                <a:latin typeface="Helvetica Neue"/>
                <a:ea typeface="Helvetica Neue"/>
                <a:cs typeface="Helvetica Neue"/>
                <a:sym typeface="Helvetica Neue"/>
              </a:rPr>
              <a:t>TCP</a:t>
            </a:r>
          </a:p>
        </p:txBody>
      </p:sp>
      <p:grpSp>
        <p:nvGrpSpPr>
          <p:cNvPr id="108" name="Shape 108"/>
          <p:cNvGrpSpPr/>
          <p:nvPr/>
        </p:nvGrpSpPr>
        <p:grpSpPr>
          <a:xfrm>
            <a:off x="4205111" y="1162006"/>
            <a:ext cx="4769026" cy="3607549"/>
            <a:chOff x="3942821" y="671513"/>
            <a:chExt cx="4946650" cy="4114800"/>
          </a:xfrm>
        </p:grpSpPr>
        <p:sp>
          <p:nvSpPr>
            <p:cNvPr id="109" name="Shape 109"/>
            <p:cNvSpPr/>
            <p:nvPr/>
          </p:nvSpPr>
          <p:spPr>
            <a:xfrm>
              <a:off x="4012671" y="671513"/>
              <a:ext cx="23622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10" name="Shape 110"/>
            <p:cNvSpPr txBox="1"/>
            <p:nvPr/>
          </p:nvSpPr>
          <p:spPr>
            <a:xfrm>
              <a:off x="4393671" y="717551"/>
              <a:ext cx="149701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u="none">
                  <a:solidFill>
                    <a:srgbClr val="000000"/>
                  </a:solidFill>
                  <a:latin typeface="Arial"/>
                  <a:ea typeface="Arial"/>
                  <a:cs typeface="Arial"/>
                  <a:sym typeface="Arial"/>
                </a:rPr>
                <a:t>Source port</a:t>
              </a:r>
            </a:p>
          </p:txBody>
        </p:sp>
        <p:sp>
          <p:nvSpPr>
            <p:cNvPr id="111" name="Shape 111"/>
            <p:cNvSpPr/>
            <p:nvPr/>
          </p:nvSpPr>
          <p:spPr>
            <a:xfrm>
              <a:off x="6374871" y="671513"/>
              <a:ext cx="25146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12" name="Shape 112"/>
            <p:cNvSpPr txBox="1"/>
            <p:nvPr/>
          </p:nvSpPr>
          <p:spPr>
            <a:xfrm>
              <a:off x="6527271" y="717551"/>
              <a:ext cx="1963737"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u="none">
                  <a:solidFill>
                    <a:srgbClr val="000000"/>
                  </a:solidFill>
                  <a:latin typeface="Arial"/>
                  <a:ea typeface="Arial"/>
                  <a:cs typeface="Arial"/>
                  <a:sym typeface="Arial"/>
                </a:rPr>
                <a:t>Destination port</a:t>
              </a:r>
            </a:p>
          </p:txBody>
        </p:sp>
        <p:sp>
          <p:nvSpPr>
            <p:cNvPr id="113" name="Shape 113"/>
            <p:cNvSpPr/>
            <p:nvPr/>
          </p:nvSpPr>
          <p:spPr>
            <a:xfrm>
              <a:off x="4012671" y="12049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14" name="Shape 114"/>
            <p:cNvSpPr txBox="1"/>
            <p:nvPr/>
          </p:nvSpPr>
          <p:spPr>
            <a:xfrm>
              <a:off x="5308071" y="1250951"/>
              <a:ext cx="2260600"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u="none">
                  <a:solidFill>
                    <a:srgbClr val="000000"/>
                  </a:solidFill>
                  <a:latin typeface="Arial"/>
                  <a:ea typeface="Arial"/>
                  <a:cs typeface="Arial"/>
                  <a:sym typeface="Arial"/>
                </a:rPr>
                <a:t>Sequence number</a:t>
              </a:r>
            </a:p>
          </p:txBody>
        </p:sp>
        <p:sp>
          <p:nvSpPr>
            <p:cNvPr id="115" name="Shape 115"/>
            <p:cNvSpPr/>
            <p:nvPr/>
          </p:nvSpPr>
          <p:spPr>
            <a:xfrm>
              <a:off x="4012671" y="16621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16" name="Shape 116"/>
            <p:cNvSpPr txBox="1"/>
            <p:nvPr/>
          </p:nvSpPr>
          <p:spPr>
            <a:xfrm>
              <a:off x="5308071" y="1708151"/>
              <a:ext cx="211772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u="none">
                  <a:solidFill>
                    <a:srgbClr val="000000"/>
                  </a:solidFill>
                  <a:latin typeface="Arial"/>
                  <a:ea typeface="Arial"/>
                  <a:cs typeface="Arial"/>
                  <a:sym typeface="Arial"/>
                </a:rPr>
                <a:t>Acknowledgment</a:t>
              </a:r>
            </a:p>
          </p:txBody>
        </p:sp>
        <p:sp>
          <p:nvSpPr>
            <p:cNvPr id="117" name="Shape 117"/>
            <p:cNvSpPr/>
            <p:nvPr/>
          </p:nvSpPr>
          <p:spPr>
            <a:xfrm>
              <a:off x="4012671" y="21193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18" name="Shape 118"/>
            <p:cNvSpPr/>
            <p:nvPr/>
          </p:nvSpPr>
          <p:spPr>
            <a:xfrm>
              <a:off x="6451071" y="21193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19" name="Shape 119"/>
            <p:cNvSpPr txBox="1"/>
            <p:nvPr/>
          </p:nvSpPr>
          <p:spPr>
            <a:xfrm>
              <a:off x="6516158" y="2192338"/>
              <a:ext cx="230187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u="none">
                  <a:solidFill>
                    <a:srgbClr val="000000"/>
                  </a:solidFill>
                  <a:latin typeface="Arial"/>
                  <a:ea typeface="Arial"/>
                  <a:cs typeface="Arial"/>
                  <a:sym typeface="Arial"/>
                </a:rPr>
                <a:t>Advertised window</a:t>
              </a:r>
            </a:p>
          </p:txBody>
        </p:sp>
        <p:sp>
          <p:nvSpPr>
            <p:cNvPr id="120" name="Shape 120"/>
            <p:cNvSpPr txBox="1"/>
            <p:nvPr/>
          </p:nvSpPr>
          <p:spPr>
            <a:xfrm>
              <a:off x="3942821" y="2195513"/>
              <a:ext cx="1066800" cy="396875"/>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lang="en-US" sz="2000" u="none">
                  <a:solidFill>
                    <a:srgbClr val="000000"/>
                  </a:solidFill>
                  <a:latin typeface="Arial"/>
                  <a:ea typeface="Arial"/>
                  <a:cs typeface="Arial"/>
                  <a:sym typeface="Arial"/>
                </a:rPr>
                <a:t>HdrLen</a:t>
              </a:r>
            </a:p>
          </p:txBody>
        </p:sp>
        <p:cxnSp>
          <p:nvCxnSpPr>
            <p:cNvPr id="121" name="Shape 121"/>
            <p:cNvCxnSpPr/>
            <p:nvPr/>
          </p:nvCxnSpPr>
          <p:spPr>
            <a:xfrm>
              <a:off x="4927071" y="2119313"/>
              <a:ext cx="0" cy="533400"/>
            </a:xfrm>
            <a:prstGeom prst="straightConnector1">
              <a:avLst/>
            </a:prstGeom>
            <a:noFill/>
            <a:ln cap="flat" cmpd="sng" w="9525">
              <a:solidFill>
                <a:schemeClr val="dk1"/>
              </a:solidFill>
              <a:prstDash val="solid"/>
              <a:round/>
              <a:headEnd len="med" w="med" type="none"/>
              <a:tailEnd len="med" w="med" type="none"/>
            </a:ln>
          </p:spPr>
        </p:cxnSp>
        <p:cxnSp>
          <p:nvCxnSpPr>
            <p:cNvPr id="122" name="Shape 122"/>
            <p:cNvCxnSpPr/>
            <p:nvPr/>
          </p:nvCxnSpPr>
          <p:spPr>
            <a:xfrm>
              <a:off x="5384271" y="2119313"/>
              <a:ext cx="0" cy="533400"/>
            </a:xfrm>
            <a:prstGeom prst="straightConnector1">
              <a:avLst/>
            </a:prstGeom>
            <a:noFill/>
            <a:ln cap="flat" cmpd="sng" w="9525">
              <a:solidFill>
                <a:schemeClr val="dk1"/>
              </a:solidFill>
              <a:prstDash val="solid"/>
              <a:round/>
              <a:headEnd len="med" w="med" type="none"/>
              <a:tailEnd len="med" w="med" type="none"/>
            </a:ln>
          </p:spPr>
        </p:cxnSp>
        <p:sp>
          <p:nvSpPr>
            <p:cNvPr id="123" name="Shape 123"/>
            <p:cNvSpPr txBox="1"/>
            <p:nvPr/>
          </p:nvSpPr>
          <p:spPr>
            <a:xfrm>
              <a:off x="5596996" y="2206626"/>
              <a:ext cx="80486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u="none">
                  <a:solidFill>
                    <a:srgbClr val="000000"/>
                  </a:solidFill>
                  <a:latin typeface="Arial"/>
                  <a:ea typeface="Arial"/>
                  <a:cs typeface="Arial"/>
                  <a:sym typeface="Arial"/>
                </a:rPr>
                <a:t>Flags</a:t>
              </a:r>
            </a:p>
          </p:txBody>
        </p:sp>
        <p:sp>
          <p:nvSpPr>
            <p:cNvPr id="124" name="Shape 124"/>
            <p:cNvSpPr txBox="1"/>
            <p:nvPr/>
          </p:nvSpPr>
          <p:spPr>
            <a:xfrm>
              <a:off x="5003271" y="2241551"/>
              <a:ext cx="325437"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u="none">
                  <a:solidFill>
                    <a:srgbClr val="000000"/>
                  </a:solidFill>
                  <a:latin typeface="Arial"/>
                  <a:ea typeface="Arial"/>
                  <a:cs typeface="Arial"/>
                  <a:sym typeface="Arial"/>
                </a:rPr>
                <a:t>0</a:t>
              </a:r>
            </a:p>
          </p:txBody>
        </p:sp>
        <p:sp>
          <p:nvSpPr>
            <p:cNvPr id="125" name="Shape 125"/>
            <p:cNvSpPr/>
            <p:nvPr/>
          </p:nvSpPr>
          <p:spPr>
            <a:xfrm>
              <a:off x="4012671" y="26527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26" name="Shape 126"/>
            <p:cNvSpPr/>
            <p:nvPr/>
          </p:nvSpPr>
          <p:spPr>
            <a:xfrm>
              <a:off x="6451071" y="26527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27" name="Shape 127"/>
            <p:cNvSpPr txBox="1"/>
            <p:nvPr/>
          </p:nvSpPr>
          <p:spPr>
            <a:xfrm>
              <a:off x="4377796" y="2740026"/>
              <a:ext cx="1384300"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u="none">
                  <a:solidFill>
                    <a:srgbClr val="000000"/>
                  </a:solidFill>
                  <a:latin typeface="Arial"/>
                  <a:ea typeface="Arial"/>
                  <a:cs typeface="Arial"/>
                  <a:sym typeface="Arial"/>
                </a:rPr>
                <a:t>Checksum</a:t>
              </a:r>
            </a:p>
          </p:txBody>
        </p:sp>
        <p:sp>
          <p:nvSpPr>
            <p:cNvPr id="128" name="Shape 128"/>
            <p:cNvSpPr txBox="1"/>
            <p:nvPr/>
          </p:nvSpPr>
          <p:spPr>
            <a:xfrm>
              <a:off x="6739996" y="2740026"/>
              <a:ext cx="179387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u="none">
                  <a:solidFill>
                    <a:srgbClr val="000000"/>
                  </a:solidFill>
                  <a:latin typeface="Arial"/>
                  <a:ea typeface="Arial"/>
                  <a:cs typeface="Arial"/>
                  <a:sym typeface="Arial"/>
                </a:rPr>
                <a:t>Urgent pointer</a:t>
              </a:r>
            </a:p>
          </p:txBody>
        </p:sp>
        <p:sp>
          <p:nvSpPr>
            <p:cNvPr id="129" name="Shape 129"/>
            <p:cNvSpPr/>
            <p:nvPr/>
          </p:nvSpPr>
          <p:spPr>
            <a:xfrm>
              <a:off x="4012671" y="31861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30" name="Shape 130"/>
            <p:cNvSpPr txBox="1"/>
            <p:nvPr/>
          </p:nvSpPr>
          <p:spPr>
            <a:xfrm>
              <a:off x="5460471" y="3232151"/>
              <a:ext cx="218916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u="none">
                  <a:solidFill>
                    <a:srgbClr val="000000"/>
                  </a:solidFill>
                  <a:latin typeface="Arial"/>
                  <a:ea typeface="Arial"/>
                  <a:cs typeface="Arial"/>
                  <a:sym typeface="Arial"/>
                </a:rPr>
                <a:t>Options (variable)</a:t>
              </a:r>
            </a:p>
          </p:txBody>
        </p:sp>
        <p:sp>
          <p:nvSpPr>
            <p:cNvPr id="131" name="Shape 131"/>
            <p:cNvSpPr/>
            <p:nvPr/>
          </p:nvSpPr>
          <p:spPr>
            <a:xfrm>
              <a:off x="4012671" y="3643313"/>
              <a:ext cx="4876800" cy="1143000"/>
            </a:xfrm>
            <a:prstGeom prst="rect">
              <a:avLst/>
            </a:prstGeom>
            <a:solidFill>
              <a:schemeClr val="hlink"/>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b="0" lang="en-US" sz="2400">
                  <a:solidFill>
                    <a:schemeClr val="lt1"/>
                  </a:solidFill>
                  <a:latin typeface="Arial"/>
                  <a:ea typeface="Arial"/>
                  <a:cs typeface="Arial"/>
                  <a:sym typeface="Arial"/>
                </a:rPr>
                <a:t>Data</a:t>
              </a:r>
            </a:p>
          </p:txBody>
        </p:sp>
      </p:grpSp>
      <p:sp>
        <p:nvSpPr>
          <p:cNvPr id="132" name="Shape 132"/>
          <p:cNvSpPr txBox="1"/>
          <p:nvPr>
            <p:ph idx="1" type="body"/>
          </p:nvPr>
        </p:nvSpPr>
        <p:spPr>
          <a:xfrm>
            <a:off x="457200" y="1200151"/>
            <a:ext cx="8229600" cy="33944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L4 Protocol (Transport) </a:t>
            </a: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Byte Stream</a:t>
            </a: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Bi-directional</a:t>
            </a: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Reliable</a:t>
            </a:r>
          </a:p>
          <a:p>
            <a:pPr indent="-342900" lvl="0" marL="342900" marR="0" rtl="0" algn="l">
              <a:spcBef>
                <a:spcPts val="480"/>
              </a:spcBef>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In-order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05979"/>
            <a:ext cx="8229600" cy="857250"/>
          </a:xfrm>
          <a:prstGeom prst="rect">
            <a:avLst/>
          </a:prstGeom>
          <a:noFill/>
          <a:ln>
            <a:noFill/>
          </a:ln>
        </p:spPr>
        <p:txBody>
          <a:bodyPr anchorCtr="0" anchor="ctr" bIns="45700" lIns="91425" rIns="91425" wrap="square" tIns="45700">
            <a:noAutofit/>
          </a:bodyPr>
          <a:lstStyle/>
          <a:p>
            <a:pPr indent="-279400" lvl="0" marL="0" marR="0" rtl="0" algn="l">
              <a:spcBef>
                <a:spcPts val="0"/>
              </a:spcBef>
              <a:buClr>
                <a:srgbClr val="EF6C00"/>
              </a:buClr>
              <a:buSzPts val="4400"/>
              <a:buFont typeface="Helvetica Neue"/>
              <a:buNone/>
            </a:pPr>
            <a:r>
              <a:rPr b="1" i="0" lang="en-US" sz="4400" u="none" cap="none" strike="noStrike">
                <a:solidFill>
                  <a:srgbClr val="EF6C00"/>
                </a:solidFill>
                <a:latin typeface="Helvetica Neue"/>
                <a:ea typeface="Helvetica Neue"/>
                <a:cs typeface="Helvetica Neue"/>
                <a:sym typeface="Helvetica Neue"/>
              </a:rPr>
              <a:t>TCP Header</a:t>
            </a:r>
          </a:p>
        </p:txBody>
      </p:sp>
      <p:grpSp>
        <p:nvGrpSpPr>
          <p:cNvPr id="139" name="Shape 139"/>
          <p:cNvGrpSpPr/>
          <p:nvPr/>
        </p:nvGrpSpPr>
        <p:grpSpPr>
          <a:xfrm>
            <a:off x="4205111" y="1162006"/>
            <a:ext cx="4769026" cy="3607549"/>
            <a:chOff x="3942821" y="671513"/>
            <a:chExt cx="4946650" cy="4114800"/>
          </a:xfrm>
        </p:grpSpPr>
        <p:sp>
          <p:nvSpPr>
            <p:cNvPr id="140" name="Shape 140"/>
            <p:cNvSpPr/>
            <p:nvPr/>
          </p:nvSpPr>
          <p:spPr>
            <a:xfrm>
              <a:off x="4012671" y="671513"/>
              <a:ext cx="23622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41" name="Shape 141"/>
            <p:cNvSpPr txBox="1"/>
            <p:nvPr/>
          </p:nvSpPr>
          <p:spPr>
            <a:xfrm>
              <a:off x="4393671" y="717551"/>
              <a:ext cx="149701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Source port</a:t>
              </a:r>
            </a:p>
          </p:txBody>
        </p:sp>
        <p:sp>
          <p:nvSpPr>
            <p:cNvPr id="142" name="Shape 142"/>
            <p:cNvSpPr/>
            <p:nvPr/>
          </p:nvSpPr>
          <p:spPr>
            <a:xfrm>
              <a:off x="6374871" y="671513"/>
              <a:ext cx="25146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43" name="Shape 143"/>
            <p:cNvSpPr txBox="1"/>
            <p:nvPr/>
          </p:nvSpPr>
          <p:spPr>
            <a:xfrm>
              <a:off x="6527271" y="717551"/>
              <a:ext cx="1963737"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Destination port</a:t>
              </a:r>
            </a:p>
          </p:txBody>
        </p:sp>
        <p:sp>
          <p:nvSpPr>
            <p:cNvPr id="144" name="Shape 144"/>
            <p:cNvSpPr/>
            <p:nvPr/>
          </p:nvSpPr>
          <p:spPr>
            <a:xfrm>
              <a:off x="4012671" y="12049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45" name="Shape 145"/>
            <p:cNvSpPr txBox="1"/>
            <p:nvPr/>
          </p:nvSpPr>
          <p:spPr>
            <a:xfrm>
              <a:off x="5308071" y="1250951"/>
              <a:ext cx="2260600"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Sequence number</a:t>
              </a:r>
            </a:p>
          </p:txBody>
        </p:sp>
        <p:sp>
          <p:nvSpPr>
            <p:cNvPr id="146" name="Shape 146"/>
            <p:cNvSpPr/>
            <p:nvPr/>
          </p:nvSpPr>
          <p:spPr>
            <a:xfrm>
              <a:off x="4012671" y="16621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47" name="Shape 147"/>
            <p:cNvSpPr txBox="1"/>
            <p:nvPr/>
          </p:nvSpPr>
          <p:spPr>
            <a:xfrm>
              <a:off x="5308071" y="1708151"/>
              <a:ext cx="211772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Acknowledgment</a:t>
              </a:r>
            </a:p>
          </p:txBody>
        </p:sp>
        <p:sp>
          <p:nvSpPr>
            <p:cNvPr id="148" name="Shape 148"/>
            <p:cNvSpPr/>
            <p:nvPr/>
          </p:nvSpPr>
          <p:spPr>
            <a:xfrm>
              <a:off x="4012671" y="21193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49" name="Shape 149"/>
            <p:cNvSpPr/>
            <p:nvPr/>
          </p:nvSpPr>
          <p:spPr>
            <a:xfrm>
              <a:off x="6451071" y="21193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50" name="Shape 150"/>
            <p:cNvSpPr txBox="1"/>
            <p:nvPr/>
          </p:nvSpPr>
          <p:spPr>
            <a:xfrm>
              <a:off x="6516158" y="2192338"/>
              <a:ext cx="230187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Advertised window</a:t>
              </a:r>
            </a:p>
          </p:txBody>
        </p:sp>
        <p:sp>
          <p:nvSpPr>
            <p:cNvPr id="151" name="Shape 151"/>
            <p:cNvSpPr txBox="1"/>
            <p:nvPr/>
          </p:nvSpPr>
          <p:spPr>
            <a:xfrm>
              <a:off x="3942821" y="2195513"/>
              <a:ext cx="1066800" cy="396875"/>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HdrLen</a:t>
              </a:r>
            </a:p>
          </p:txBody>
        </p:sp>
        <p:cxnSp>
          <p:nvCxnSpPr>
            <p:cNvPr id="152" name="Shape 152"/>
            <p:cNvCxnSpPr/>
            <p:nvPr/>
          </p:nvCxnSpPr>
          <p:spPr>
            <a:xfrm>
              <a:off x="4927071" y="2119313"/>
              <a:ext cx="0" cy="533400"/>
            </a:xfrm>
            <a:prstGeom prst="straightConnector1">
              <a:avLst/>
            </a:prstGeom>
            <a:noFill/>
            <a:ln cap="flat" cmpd="sng" w="9525">
              <a:solidFill>
                <a:schemeClr val="dk1"/>
              </a:solidFill>
              <a:prstDash val="solid"/>
              <a:round/>
              <a:headEnd len="med" w="med" type="none"/>
              <a:tailEnd len="med" w="med" type="none"/>
            </a:ln>
          </p:spPr>
        </p:cxnSp>
        <p:cxnSp>
          <p:nvCxnSpPr>
            <p:cNvPr id="153" name="Shape 153"/>
            <p:cNvCxnSpPr/>
            <p:nvPr/>
          </p:nvCxnSpPr>
          <p:spPr>
            <a:xfrm>
              <a:off x="5384271" y="2119313"/>
              <a:ext cx="0" cy="533400"/>
            </a:xfrm>
            <a:prstGeom prst="straightConnector1">
              <a:avLst/>
            </a:prstGeom>
            <a:noFill/>
            <a:ln cap="flat" cmpd="sng" w="9525">
              <a:solidFill>
                <a:schemeClr val="dk1"/>
              </a:solidFill>
              <a:prstDash val="solid"/>
              <a:round/>
              <a:headEnd len="med" w="med" type="none"/>
              <a:tailEnd len="med" w="med" type="none"/>
            </a:ln>
          </p:spPr>
        </p:cxnSp>
        <p:sp>
          <p:nvSpPr>
            <p:cNvPr id="154" name="Shape 154"/>
            <p:cNvSpPr txBox="1"/>
            <p:nvPr/>
          </p:nvSpPr>
          <p:spPr>
            <a:xfrm>
              <a:off x="5596996" y="2206626"/>
              <a:ext cx="80486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Flags</a:t>
              </a:r>
            </a:p>
          </p:txBody>
        </p:sp>
        <p:sp>
          <p:nvSpPr>
            <p:cNvPr id="155" name="Shape 155"/>
            <p:cNvSpPr txBox="1"/>
            <p:nvPr/>
          </p:nvSpPr>
          <p:spPr>
            <a:xfrm>
              <a:off x="5003271" y="2241551"/>
              <a:ext cx="325437"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0</a:t>
              </a:r>
            </a:p>
          </p:txBody>
        </p:sp>
        <p:sp>
          <p:nvSpPr>
            <p:cNvPr id="156" name="Shape 156"/>
            <p:cNvSpPr/>
            <p:nvPr/>
          </p:nvSpPr>
          <p:spPr>
            <a:xfrm>
              <a:off x="4012671" y="26527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57" name="Shape 157"/>
            <p:cNvSpPr/>
            <p:nvPr/>
          </p:nvSpPr>
          <p:spPr>
            <a:xfrm>
              <a:off x="6451071" y="26527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58" name="Shape 158"/>
            <p:cNvSpPr txBox="1"/>
            <p:nvPr/>
          </p:nvSpPr>
          <p:spPr>
            <a:xfrm>
              <a:off x="4377796" y="2740026"/>
              <a:ext cx="1384300"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Checksum</a:t>
              </a:r>
            </a:p>
          </p:txBody>
        </p:sp>
        <p:sp>
          <p:nvSpPr>
            <p:cNvPr id="159" name="Shape 159"/>
            <p:cNvSpPr txBox="1"/>
            <p:nvPr/>
          </p:nvSpPr>
          <p:spPr>
            <a:xfrm>
              <a:off x="6739996" y="2740026"/>
              <a:ext cx="179387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Urgent pointer</a:t>
              </a:r>
            </a:p>
          </p:txBody>
        </p:sp>
        <p:sp>
          <p:nvSpPr>
            <p:cNvPr id="160" name="Shape 160"/>
            <p:cNvSpPr/>
            <p:nvPr/>
          </p:nvSpPr>
          <p:spPr>
            <a:xfrm>
              <a:off x="4012671" y="31861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61" name="Shape 161"/>
            <p:cNvSpPr txBox="1"/>
            <p:nvPr/>
          </p:nvSpPr>
          <p:spPr>
            <a:xfrm>
              <a:off x="5460471" y="3232151"/>
              <a:ext cx="218916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Options (variable)</a:t>
              </a:r>
            </a:p>
          </p:txBody>
        </p:sp>
        <p:sp>
          <p:nvSpPr>
            <p:cNvPr id="162" name="Shape 162"/>
            <p:cNvSpPr/>
            <p:nvPr/>
          </p:nvSpPr>
          <p:spPr>
            <a:xfrm>
              <a:off x="4012671" y="3643313"/>
              <a:ext cx="4876800" cy="1143000"/>
            </a:xfrm>
            <a:prstGeom prst="rect">
              <a:avLst/>
            </a:prstGeom>
            <a:solidFill>
              <a:schemeClr val="hlink"/>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b="0" lang="en-US" sz="2400">
                  <a:solidFill>
                    <a:schemeClr val="lt1"/>
                  </a:solidFill>
                  <a:latin typeface="Arial"/>
                  <a:ea typeface="Arial"/>
                  <a:cs typeface="Arial"/>
                  <a:sym typeface="Arial"/>
                </a:rPr>
                <a:t>Data</a:t>
              </a:r>
            </a:p>
          </p:txBody>
        </p:sp>
      </p:grpSp>
      <p:sp>
        <p:nvSpPr>
          <p:cNvPr id="163" name="Shape 163"/>
          <p:cNvSpPr/>
          <p:nvPr/>
        </p:nvSpPr>
        <p:spPr>
          <a:xfrm>
            <a:off x="4272453" y="1181849"/>
            <a:ext cx="4701684" cy="425312"/>
          </a:xfrm>
          <a:prstGeom prst="rect">
            <a:avLst/>
          </a:prstGeom>
          <a:noFill/>
          <a:ln cap="flat" cmpd="sng" w="57150">
            <a:solidFill>
              <a:srgbClr val="EF6C00"/>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3200">
              <a:solidFill>
                <a:schemeClr val="lt1"/>
              </a:solidFill>
              <a:latin typeface="Calibri"/>
              <a:ea typeface="Calibri"/>
              <a:cs typeface="Calibri"/>
              <a:sym typeface="Calibri"/>
            </a:endParaRPr>
          </a:p>
        </p:txBody>
      </p:sp>
      <p:sp>
        <p:nvSpPr>
          <p:cNvPr id="164" name="Shape 164"/>
          <p:cNvSpPr txBox="1"/>
          <p:nvPr>
            <p:ph idx="1" type="body"/>
          </p:nvPr>
        </p:nvSpPr>
        <p:spPr>
          <a:xfrm>
            <a:off x="457200" y="1200151"/>
            <a:ext cx="3715770" cy="33944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Host port numbers</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Multiplexing and demultiplexing</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16 bits</a:t>
            </a:r>
          </a:p>
          <a:p>
            <a:pPr indent="-342900" lvl="0" marL="342900" marR="0" rtl="0" algn="l">
              <a:spcBef>
                <a:spcPts val="480"/>
              </a:spcBef>
              <a:spcAft>
                <a:spcPts val="0"/>
              </a:spcAft>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a:p>
            <a:pPr indent="-342900" lvl="0" marL="342900" marR="0" rtl="0" algn="l">
              <a:spcBef>
                <a:spcPts val="480"/>
              </a:spcBef>
              <a:spcAft>
                <a:spcPts val="0"/>
              </a:spcAft>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a:p>
            <a:pPr indent="-342900" lvl="0" marL="342900" marR="0" rtl="0" algn="l">
              <a:spcBef>
                <a:spcPts val="480"/>
              </a:spcBef>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05979"/>
            <a:ext cx="8229600" cy="857250"/>
          </a:xfrm>
          <a:prstGeom prst="rect">
            <a:avLst/>
          </a:prstGeom>
          <a:noFill/>
          <a:ln>
            <a:noFill/>
          </a:ln>
        </p:spPr>
        <p:txBody>
          <a:bodyPr anchorCtr="0" anchor="ctr" bIns="45700" lIns="91425" rIns="91425" wrap="square" tIns="45700">
            <a:noAutofit/>
          </a:bodyPr>
          <a:lstStyle/>
          <a:p>
            <a:pPr indent="-279400" lvl="0" marL="0" marR="0" rtl="0" algn="l">
              <a:spcBef>
                <a:spcPts val="0"/>
              </a:spcBef>
              <a:buClr>
                <a:srgbClr val="EF6C00"/>
              </a:buClr>
              <a:buSzPts val="4400"/>
              <a:buFont typeface="Helvetica Neue"/>
              <a:buNone/>
            </a:pPr>
            <a:r>
              <a:rPr b="1" i="0" lang="en-US" sz="4400" u="none" cap="none" strike="noStrike">
                <a:solidFill>
                  <a:srgbClr val="EF6C00"/>
                </a:solidFill>
                <a:latin typeface="Helvetica Neue"/>
                <a:ea typeface="Helvetica Neue"/>
                <a:cs typeface="Helvetica Neue"/>
                <a:sym typeface="Helvetica Neue"/>
              </a:rPr>
              <a:t>TCP Header</a:t>
            </a:r>
          </a:p>
        </p:txBody>
      </p:sp>
      <p:grpSp>
        <p:nvGrpSpPr>
          <p:cNvPr id="171" name="Shape 171"/>
          <p:cNvGrpSpPr/>
          <p:nvPr/>
        </p:nvGrpSpPr>
        <p:grpSpPr>
          <a:xfrm>
            <a:off x="4205111" y="1162006"/>
            <a:ext cx="4769026" cy="3607549"/>
            <a:chOff x="3942821" y="671513"/>
            <a:chExt cx="4946650" cy="4114800"/>
          </a:xfrm>
        </p:grpSpPr>
        <p:sp>
          <p:nvSpPr>
            <p:cNvPr id="172" name="Shape 172"/>
            <p:cNvSpPr/>
            <p:nvPr/>
          </p:nvSpPr>
          <p:spPr>
            <a:xfrm>
              <a:off x="4012671" y="671513"/>
              <a:ext cx="23622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73" name="Shape 173"/>
            <p:cNvSpPr txBox="1"/>
            <p:nvPr/>
          </p:nvSpPr>
          <p:spPr>
            <a:xfrm>
              <a:off x="4393671" y="717551"/>
              <a:ext cx="149701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Source port</a:t>
              </a:r>
            </a:p>
          </p:txBody>
        </p:sp>
        <p:sp>
          <p:nvSpPr>
            <p:cNvPr id="174" name="Shape 174"/>
            <p:cNvSpPr/>
            <p:nvPr/>
          </p:nvSpPr>
          <p:spPr>
            <a:xfrm>
              <a:off x="6374871" y="671513"/>
              <a:ext cx="25146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75" name="Shape 175"/>
            <p:cNvSpPr txBox="1"/>
            <p:nvPr/>
          </p:nvSpPr>
          <p:spPr>
            <a:xfrm>
              <a:off x="6527271" y="717551"/>
              <a:ext cx="1963737"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Destination port</a:t>
              </a:r>
            </a:p>
          </p:txBody>
        </p:sp>
        <p:sp>
          <p:nvSpPr>
            <p:cNvPr id="176" name="Shape 176"/>
            <p:cNvSpPr/>
            <p:nvPr/>
          </p:nvSpPr>
          <p:spPr>
            <a:xfrm>
              <a:off x="4012671" y="12049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77" name="Shape 177"/>
            <p:cNvSpPr txBox="1"/>
            <p:nvPr/>
          </p:nvSpPr>
          <p:spPr>
            <a:xfrm>
              <a:off x="5308071" y="1250951"/>
              <a:ext cx="2260600"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Sequence number</a:t>
              </a:r>
            </a:p>
          </p:txBody>
        </p:sp>
        <p:sp>
          <p:nvSpPr>
            <p:cNvPr id="178" name="Shape 178"/>
            <p:cNvSpPr/>
            <p:nvPr/>
          </p:nvSpPr>
          <p:spPr>
            <a:xfrm>
              <a:off x="4012671" y="16621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79" name="Shape 179"/>
            <p:cNvSpPr txBox="1"/>
            <p:nvPr/>
          </p:nvSpPr>
          <p:spPr>
            <a:xfrm>
              <a:off x="5308071" y="1708151"/>
              <a:ext cx="211772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Acknowledgment</a:t>
              </a:r>
            </a:p>
          </p:txBody>
        </p:sp>
        <p:sp>
          <p:nvSpPr>
            <p:cNvPr id="180" name="Shape 180"/>
            <p:cNvSpPr/>
            <p:nvPr/>
          </p:nvSpPr>
          <p:spPr>
            <a:xfrm>
              <a:off x="4012671" y="21193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81" name="Shape 181"/>
            <p:cNvSpPr/>
            <p:nvPr/>
          </p:nvSpPr>
          <p:spPr>
            <a:xfrm>
              <a:off x="6451071" y="21193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82" name="Shape 182"/>
            <p:cNvSpPr txBox="1"/>
            <p:nvPr/>
          </p:nvSpPr>
          <p:spPr>
            <a:xfrm>
              <a:off x="6516158" y="2192338"/>
              <a:ext cx="230187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Advertised window</a:t>
              </a:r>
            </a:p>
          </p:txBody>
        </p:sp>
        <p:sp>
          <p:nvSpPr>
            <p:cNvPr id="183" name="Shape 183"/>
            <p:cNvSpPr txBox="1"/>
            <p:nvPr/>
          </p:nvSpPr>
          <p:spPr>
            <a:xfrm>
              <a:off x="3942821" y="2195513"/>
              <a:ext cx="1066800" cy="396875"/>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HdrLen</a:t>
              </a:r>
            </a:p>
          </p:txBody>
        </p:sp>
        <p:cxnSp>
          <p:nvCxnSpPr>
            <p:cNvPr id="184" name="Shape 184"/>
            <p:cNvCxnSpPr/>
            <p:nvPr/>
          </p:nvCxnSpPr>
          <p:spPr>
            <a:xfrm>
              <a:off x="4927071" y="2119313"/>
              <a:ext cx="0" cy="533400"/>
            </a:xfrm>
            <a:prstGeom prst="straightConnector1">
              <a:avLst/>
            </a:prstGeom>
            <a:noFill/>
            <a:ln cap="flat" cmpd="sng" w="9525">
              <a:solidFill>
                <a:schemeClr val="dk1"/>
              </a:solidFill>
              <a:prstDash val="solid"/>
              <a:round/>
              <a:headEnd len="med" w="med" type="none"/>
              <a:tailEnd len="med" w="med" type="none"/>
            </a:ln>
          </p:spPr>
        </p:cxnSp>
        <p:cxnSp>
          <p:nvCxnSpPr>
            <p:cNvPr id="185" name="Shape 185"/>
            <p:cNvCxnSpPr/>
            <p:nvPr/>
          </p:nvCxnSpPr>
          <p:spPr>
            <a:xfrm>
              <a:off x="5384271" y="2119313"/>
              <a:ext cx="0" cy="533400"/>
            </a:xfrm>
            <a:prstGeom prst="straightConnector1">
              <a:avLst/>
            </a:prstGeom>
            <a:noFill/>
            <a:ln cap="flat" cmpd="sng" w="9525">
              <a:solidFill>
                <a:schemeClr val="dk1"/>
              </a:solidFill>
              <a:prstDash val="solid"/>
              <a:round/>
              <a:headEnd len="med" w="med" type="none"/>
              <a:tailEnd len="med" w="med" type="none"/>
            </a:ln>
          </p:spPr>
        </p:cxnSp>
        <p:sp>
          <p:nvSpPr>
            <p:cNvPr id="186" name="Shape 186"/>
            <p:cNvSpPr txBox="1"/>
            <p:nvPr/>
          </p:nvSpPr>
          <p:spPr>
            <a:xfrm>
              <a:off x="5596996" y="2206626"/>
              <a:ext cx="80486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Flags</a:t>
              </a:r>
            </a:p>
          </p:txBody>
        </p:sp>
        <p:sp>
          <p:nvSpPr>
            <p:cNvPr id="187" name="Shape 187"/>
            <p:cNvSpPr txBox="1"/>
            <p:nvPr/>
          </p:nvSpPr>
          <p:spPr>
            <a:xfrm>
              <a:off x="5003271" y="2241551"/>
              <a:ext cx="325437"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0</a:t>
              </a:r>
            </a:p>
          </p:txBody>
        </p:sp>
        <p:sp>
          <p:nvSpPr>
            <p:cNvPr id="188" name="Shape 188"/>
            <p:cNvSpPr/>
            <p:nvPr/>
          </p:nvSpPr>
          <p:spPr>
            <a:xfrm>
              <a:off x="4012671" y="26527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89" name="Shape 189"/>
            <p:cNvSpPr/>
            <p:nvPr/>
          </p:nvSpPr>
          <p:spPr>
            <a:xfrm>
              <a:off x="6451071" y="26527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90" name="Shape 190"/>
            <p:cNvSpPr txBox="1"/>
            <p:nvPr/>
          </p:nvSpPr>
          <p:spPr>
            <a:xfrm>
              <a:off x="4377796" y="2740026"/>
              <a:ext cx="1384300"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Checksum</a:t>
              </a:r>
            </a:p>
          </p:txBody>
        </p:sp>
        <p:sp>
          <p:nvSpPr>
            <p:cNvPr id="191" name="Shape 191"/>
            <p:cNvSpPr txBox="1"/>
            <p:nvPr/>
          </p:nvSpPr>
          <p:spPr>
            <a:xfrm>
              <a:off x="6739996" y="2740026"/>
              <a:ext cx="179387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Urgent pointer</a:t>
              </a:r>
            </a:p>
          </p:txBody>
        </p:sp>
        <p:sp>
          <p:nvSpPr>
            <p:cNvPr id="192" name="Shape 192"/>
            <p:cNvSpPr/>
            <p:nvPr/>
          </p:nvSpPr>
          <p:spPr>
            <a:xfrm>
              <a:off x="4012671" y="31861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93" name="Shape 193"/>
            <p:cNvSpPr txBox="1"/>
            <p:nvPr/>
          </p:nvSpPr>
          <p:spPr>
            <a:xfrm>
              <a:off x="5460471" y="3232151"/>
              <a:ext cx="218916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Options (variable)</a:t>
              </a:r>
            </a:p>
          </p:txBody>
        </p:sp>
        <p:sp>
          <p:nvSpPr>
            <p:cNvPr id="194" name="Shape 194"/>
            <p:cNvSpPr/>
            <p:nvPr/>
          </p:nvSpPr>
          <p:spPr>
            <a:xfrm>
              <a:off x="4012671" y="3643313"/>
              <a:ext cx="4876800" cy="1143000"/>
            </a:xfrm>
            <a:prstGeom prst="rect">
              <a:avLst/>
            </a:prstGeom>
            <a:solidFill>
              <a:schemeClr val="hlink"/>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b="0" lang="en-US" sz="2400">
                  <a:solidFill>
                    <a:schemeClr val="lt1"/>
                  </a:solidFill>
                  <a:latin typeface="Arial"/>
                  <a:ea typeface="Arial"/>
                  <a:cs typeface="Arial"/>
                  <a:sym typeface="Arial"/>
                </a:rPr>
                <a:t>Data</a:t>
              </a:r>
            </a:p>
          </p:txBody>
        </p:sp>
      </p:grpSp>
      <p:sp>
        <p:nvSpPr>
          <p:cNvPr id="195" name="Shape 195"/>
          <p:cNvSpPr/>
          <p:nvPr/>
        </p:nvSpPr>
        <p:spPr>
          <a:xfrm>
            <a:off x="4272453" y="1619290"/>
            <a:ext cx="4701684" cy="425312"/>
          </a:xfrm>
          <a:prstGeom prst="rect">
            <a:avLst/>
          </a:prstGeom>
          <a:noFill/>
          <a:ln cap="flat" cmpd="sng" w="57150">
            <a:solidFill>
              <a:srgbClr val="EF6C00"/>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3200">
              <a:solidFill>
                <a:schemeClr val="lt1"/>
              </a:solidFill>
              <a:latin typeface="Calibri"/>
              <a:ea typeface="Calibri"/>
              <a:cs typeface="Calibri"/>
              <a:sym typeface="Calibri"/>
            </a:endParaRPr>
          </a:p>
        </p:txBody>
      </p:sp>
      <p:sp>
        <p:nvSpPr>
          <p:cNvPr id="196" name="Shape 196"/>
          <p:cNvSpPr txBox="1"/>
          <p:nvPr>
            <p:ph idx="1" type="body"/>
          </p:nvPr>
        </p:nvSpPr>
        <p:spPr>
          <a:xfrm>
            <a:off x="457200" y="1200151"/>
            <a:ext cx="8229600" cy="33944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Byte offset</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Of first payload byte</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Initialized randomly</a:t>
            </a:r>
          </a:p>
          <a:p>
            <a:pPr indent="-342900" lvl="0" marL="342900" marR="0" rtl="0" algn="l">
              <a:spcBef>
                <a:spcPts val="480"/>
              </a:spcBef>
              <a:spcAft>
                <a:spcPts val="0"/>
              </a:spcAft>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a:p>
            <a:pPr indent="-342900" lvl="0" marL="342900" marR="0" rtl="0" algn="l">
              <a:spcBef>
                <a:spcPts val="480"/>
              </a:spcBef>
              <a:spcAft>
                <a:spcPts val="0"/>
              </a:spcAft>
              <a:buClr>
                <a:srgbClr val="695D46"/>
              </a:buClr>
              <a:buSzPts val="2400"/>
              <a:buFont typeface="Arial"/>
              <a:buChar char="•"/>
            </a:pPr>
            <a:r>
              <a:rPr b="1" i="0" lang="en-US" sz="2400" u="none" cap="none" strike="noStrike">
                <a:solidFill>
                  <a:srgbClr val="695D46"/>
                </a:solidFill>
                <a:latin typeface="Open Sans"/>
                <a:ea typeface="Open Sans"/>
                <a:cs typeface="Open Sans"/>
                <a:sym typeface="Open Sans"/>
              </a:rPr>
              <a:t>Byte Stream Protocol</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Seq # refers to </a:t>
            </a:r>
            <a:r>
              <a:rPr b="1" i="0" lang="en-US" sz="2000" u="none" cap="none" strike="noStrike">
                <a:solidFill>
                  <a:srgbClr val="695D46"/>
                </a:solidFill>
                <a:latin typeface="Open Sans"/>
                <a:ea typeface="Open Sans"/>
                <a:cs typeface="Open Sans"/>
                <a:sym typeface="Open Sans"/>
              </a:rPr>
              <a:t>bytes</a:t>
            </a:r>
          </a:p>
          <a:p>
            <a:pPr indent="-152400" lvl="0" marL="0" marR="0" rtl="0" algn="l">
              <a:spcBef>
                <a:spcPts val="480"/>
              </a:spcBef>
              <a:spcAft>
                <a:spcPts val="0"/>
              </a:spcAft>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a:p>
            <a:pPr indent="-342900" lvl="0" marL="342900" marR="0" rtl="0" algn="l">
              <a:spcBef>
                <a:spcPts val="480"/>
              </a:spcBef>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p:txBody>
      </p:sp>
      <p:sp>
        <p:nvSpPr>
          <p:cNvPr id="197" name="Shape 197"/>
          <p:cNvSpPr txBox="1"/>
          <p:nvPr/>
        </p:nvSpPr>
        <p:spPr>
          <a:xfrm>
            <a:off x="609600" y="1352551"/>
            <a:ext cx="8229600" cy="33944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None/>
            </a:pPr>
            <a:r>
              <a:t/>
            </a:r>
            <a:endParaRPr sz="2400">
              <a:solidFill>
                <a:srgbClr val="695D46"/>
              </a:solidFill>
              <a:latin typeface="Open Sans"/>
              <a:ea typeface="Open Sans"/>
              <a:cs typeface="Open Sans"/>
              <a:sym typeface="Open Sans"/>
            </a:endParaRPr>
          </a:p>
          <a:p>
            <a:pPr indent="-342900" lvl="0" marL="342900" marR="0" rtl="0" algn="l">
              <a:spcBef>
                <a:spcPts val="480"/>
              </a:spcBef>
              <a:spcAft>
                <a:spcPts val="0"/>
              </a:spcAft>
              <a:buClr>
                <a:srgbClr val="695D46"/>
              </a:buClr>
              <a:buSzPts val="2400"/>
              <a:buFont typeface="Arial"/>
              <a:buNone/>
            </a:pPr>
            <a:r>
              <a:t/>
            </a:r>
            <a:endParaRPr sz="2400">
              <a:solidFill>
                <a:srgbClr val="695D46"/>
              </a:solidFill>
              <a:latin typeface="Open Sans"/>
              <a:ea typeface="Open Sans"/>
              <a:cs typeface="Open Sans"/>
              <a:sym typeface="Open Sans"/>
            </a:endParaRPr>
          </a:p>
          <a:p>
            <a:pPr indent="-342900" lvl="0" marL="342900" marR="0" rtl="0" algn="l">
              <a:spcBef>
                <a:spcPts val="480"/>
              </a:spcBef>
              <a:buClr>
                <a:srgbClr val="695D46"/>
              </a:buClr>
              <a:buSzPts val="2400"/>
              <a:buFont typeface="Arial"/>
              <a:buNone/>
            </a:pPr>
            <a:r>
              <a:t/>
            </a:r>
            <a:endParaRPr sz="2400">
              <a:solidFill>
                <a:srgbClr val="695D46"/>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05979"/>
            <a:ext cx="8229600" cy="857250"/>
          </a:xfrm>
          <a:prstGeom prst="rect">
            <a:avLst/>
          </a:prstGeom>
          <a:noFill/>
          <a:ln>
            <a:noFill/>
          </a:ln>
        </p:spPr>
        <p:txBody>
          <a:bodyPr anchorCtr="0" anchor="ctr" bIns="45700" lIns="91425" rIns="91425" wrap="square" tIns="45700">
            <a:noAutofit/>
          </a:bodyPr>
          <a:lstStyle/>
          <a:p>
            <a:pPr indent="-279400" lvl="0" marL="0" marR="0" rtl="0" algn="l">
              <a:spcBef>
                <a:spcPts val="0"/>
              </a:spcBef>
              <a:buClr>
                <a:srgbClr val="EF6C00"/>
              </a:buClr>
              <a:buSzPts val="4400"/>
              <a:buFont typeface="Helvetica Neue"/>
              <a:buNone/>
            </a:pPr>
            <a:r>
              <a:rPr b="1" i="0" lang="en-US" sz="4400" u="none" cap="none" strike="noStrike">
                <a:solidFill>
                  <a:srgbClr val="EF6C00"/>
                </a:solidFill>
                <a:latin typeface="Helvetica Neue"/>
                <a:ea typeface="Helvetica Neue"/>
                <a:cs typeface="Helvetica Neue"/>
                <a:sym typeface="Helvetica Neue"/>
              </a:rPr>
              <a:t>TCP Header</a:t>
            </a:r>
          </a:p>
        </p:txBody>
      </p:sp>
      <p:grpSp>
        <p:nvGrpSpPr>
          <p:cNvPr id="204" name="Shape 204"/>
          <p:cNvGrpSpPr/>
          <p:nvPr/>
        </p:nvGrpSpPr>
        <p:grpSpPr>
          <a:xfrm>
            <a:off x="4205111" y="1162006"/>
            <a:ext cx="4769026" cy="3607549"/>
            <a:chOff x="3942821" y="671513"/>
            <a:chExt cx="4946650" cy="4114800"/>
          </a:xfrm>
        </p:grpSpPr>
        <p:sp>
          <p:nvSpPr>
            <p:cNvPr id="205" name="Shape 205"/>
            <p:cNvSpPr/>
            <p:nvPr/>
          </p:nvSpPr>
          <p:spPr>
            <a:xfrm>
              <a:off x="4012671" y="671513"/>
              <a:ext cx="23622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06" name="Shape 206"/>
            <p:cNvSpPr txBox="1"/>
            <p:nvPr/>
          </p:nvSpPr>
          <p:spPr>
            <a:xfrm>
              <a:off x="4393671" y="717551"/>
              <a:ext cx="149701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Source port</a:t>
              </a:r>
            </a:p>
          </p:txBody>
        </p:sp>
        <p:sp>
          <p:nvSpPr>
            <p:cNvPr id="207" name="Shape 207"/>
            <p:cNvSpPr/>
            <p:nvPr/>
          </p:nvSpPr>
          <p:spPr>
            <a:xfrm>
              <a:off x="6374871" y="671513"/>
              <a:ext cx="25146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08" name="Shape 208"/>
            <p:cNvSpPr txBox="1"/>
            <p:nvPr/>
          </p:nvSpPr>
          <p:spPr>
            <a:xfrm>
              <a:off x="6527271" y="717551"/>
              <a:ext cx="1963737"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Destination port</a:t>
              </a:r>
            </a:p>
          </p:txBody>
        </p:sp>
        <p:sp>
          <p:nvSpPr>
            <p:cNvPr id="209" name="Shape 209"/>
            <p:cNvSpPr/>
            <p:nvPr/>
          </p:nvSpPr>
          <p:spPr>
            <a:xfrm>
              <a:off x="4012671" y="12049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10" name="Shape 210"/>
            <p:cNvSpPr txBox="1"/>
            <p:nvPr/>
          </p:nvSpPr>
          <p:spPr>
            <a:xfrm>
              <a:off x="5308071" y="1250951"/>
              <a:ext cx="2260600"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Sequence number</a:t>
              </a:r>
            </a:p>
          </p:txBody>
        </p:sp>
        <p:sp>
          <p:nvSpPr>
            <p:cNvPr id="211" name="Shape 211"/>
            <p:cNvSpPr/>
            <p:nvPr/>
          </p:nvSpPr>
          <p:spPr>
            <a:xfrm>
              <a:off x="4012671" y="16621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12" name="Shape 212"/>
            <p:cNvSpPr txBox="1"/>
            <p:nvPr/>
          </p:nvSpPr>
          <p:spPr>
            <a:xfrm>
              <a:off x="5308071" y="1708151"/>
              <a:ext cx="211772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Acknowledgment</a:t>
              </a:r>
            </a:p>
          </p:txBody>
        </p:sp>
        <p:sp>
          <p:nvSpPr>
            <p:cNvPr id="213" name="Shape 213"/>
            <p:cNvSpPr/>
            <p:nvPr/>
          </p:nvSpPr>
          <p:spPr>
            <a:xfrm>
              <a:off x="4012671" y="21193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14" name="Shape 214"/>
            <p:cNvSpPr/>
            <p:nvPr/>
          </p:nvSpPr>
          <p:spPr>
            <a:xfrm>
              <a:off x="6451071" y="21193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15" name="Shape 215"/>
            <p:cNvSpPr txBox="1"/>
            <p:nvPr/>
          </p:nvSpPr>
          <p:spPr>
            <a:xfrm>
              <a:off x="6516158" y="2192338"/>
              <a:ext cx="230187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Advertised window</a:t>
              </a:r>
            </a:p>
          </p:txBody>
        </p:sp>
        <p:sp>
          <p:nvSpPr>
            <p:cNvPr id="216" name="Shape 216"/>
            <p:cNvSpPr txBox="1"/>
            <p:nvPr/>
          </p:nvSpPr>
          <p:spPr>
            <a:xfrm>
              <a:off x="3942821" y="2195513"/>
              <a:ext cx="1066800" cy="396875"/>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HdrLen</a:t>
              </a:r>
            </a:p>
          </p:txBody>
        </p:sp>
        <p:cxnSp>
          <p:nvCxnSpPr>
            <p:cNvPr id="217" name="Shape 217"/>
            <p:cNvCxnSpPr/>
            <p:nvPr/>
          </p:nvCxnSpPr>
          <p:spPr>
            <a:xfrm>
              <a:off x="4927071" y="2119313"/>
              <a:ext cx="0" cy="533400"/>
            </a:xfrm>
            <a:prstGeom prst="straightConnector1">
              <a:avLst/>
            </a:prstGeom>
            <a:noFill/>
            <a:ln cap="flat" cmpd="sng" w="9525">
              <a:solidFill>
                <a:schemeClr val="dk1"/>
              </a:solidFill>
              <a:prstDash val="solid"/>
              <a:round/>
              <a:headEnd len="med" w="med" type="none"/>
              <a:tailEnd len="med" w="med" type="none"/>
            </a:ln>
          </p:spPr>
        </p:cxnSp>
        <p:cxnSp>
          <p:nvCxnSpPr>
            <p:cNvPr id="218" name="Shape 218"/>
            <p:cNvCxnSpPr/>
            <p:nvPr/>
          </p:nvCxnSpPr>
          <p:spPr>
            <a:xfrm>
              <a:off x="5384271" y="2119313"/>
              <a:ext cx="0" cy="533400"/>
            </a:xfrm>
            <a:prstGeom prst="straightConnector1">
              <a:avLst/>
            </a:prstGeom>
            <a:noFill/>
            <a:ln cap="flat" cmpd="sng" w="9525">
              <a:solidFill>
                <a:schemeClr val="dk1"/>
              </a:solidFill>
              <a:prstDash val="solid"/>
              <a:round/>
              <a:headEnd len="med" w="med" type="none"/>
              <a:tailEnd len="med" w="med" type="none"/>
            </a:ln>
          </p:spPr>
        </p:cxnSp>
        <p:sp>
          <p:nvSpPr>
            <p:cNvPr id="219" name="Shape 219"/>
            <p:cNvSpPr txBox="1"/>
            <p:nvPr/>
          </p:nvSpPr>
          <p:spPr>
            <a:xfrm>
              <a:off x="5596996" y="2206626"/>
              <a:ext cx="80486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Flags</a:t>
              </a:r>
            </a:p>
          </p:txBody>
        </p:sp>
        <p:sp>
          <p:nvSpPr>
            <p:cNvPr id="220" name="Shape 220"/>
            <p:cNvSpPr txBox="1"/>
            <p:nvPr/>
          </p:nvSpPr>
          <p:spPr>
            <a:xfrm>
              <a:off x="5003271" y="2241551"/>
              <a:ext cx="325437"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0</a:t>
              </a:r>
            </a:p>
          </p:txBody>
        </p:sp>
        <p:sp>
          <p:nvSpPr>
            <p:cNvPr id="221" name="Shape 221"/>
            <p:cNvSpPr/>
            <p:nvPr/>
          </p:nvSpPr>
          <p:spPr>
            <a:xfrm>
              <a:off x="4012671" y="26527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22" name="Shape 222"/>
            <p:cNvSpPr/>
            <p:nvPr/>
          </p:nvSpPr>
          <p:spPr>
            <a:xfrm>
              <a:off x="6451071" y="26527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23" name="Shape 223"/>
            <p:cNvSpPr txBox="1"/>
            <p:nvPr/>
          </p:nvSpPr>
          <p:spPr>
            <a:xfrm>
              <a:off x="4377796" y="2740026"/>
              <a:ext cx="1384300"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Checksum</a:t>
              </a:r>
            </a:p>
          </p:txBody>
        </p:sp>
        <p:sp>
          <p:nvSpPr>
            <p:cNvPr id="224" name="Shape 224"/>
            <p:cNvSpPr txBox="1"/>
            <p:nvPr/>
          </p:nvSpPr>
          <p:spPr>
            <a:xfrm>
              <a:off x="6739996" y="2740026"/>
              <a:ext cx="179387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Urgent pointer</a:t>
              </a:r>
            </a:p>
          </p:txBody>
        </p:sp>
        <p:sp>
          <p:nvSpPr>
            <p:cNvPr id="225" name="Shape 225"/>
            <p:cNvSpPr/>
            <p:nvPr/>
          </p:nvSpPr>
          <p:spPr>
            <a:xfrm>
              <a:off x="4012671" y="31861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26" name="Shape 226"/>
            <p:cNvSpPr txBox="1"/>
            <p:nvPr/>
          </p:nvSpPr>
          <p:spPr>
            <a:xfrm>
              <a:off x="5460471" y="3232151"/>
              <a:ext cx="218916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Options (variable)</a:t>
              </a:r>
            </a:p>
          </p:txBody>
        </p:sp>
        <p:sp>
          <p:nvSpPr>
            <p:cNvPr id="227" name="Shape 227"/>
            <p:cNvSpPr/>
            <p:nvPr/>
          </p:nvSpPr>
          <p:spPr>
            <a:xfrm>
              <a:off x="4012671" y="3643313"/>
              <a:ext cx="4876800" cy="1143000"/>
            </a:xfrm>
            <a:prstGeom prst="rect">
              <a:avLst/>
            </a:prstGeom>
            <a:solidFill>
              <a:schemeClr val="hlink"/>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b="0" lang="en-US" sz="2400">
                  <a:solidFill>
                    <a:schemeClr val="lt1"/>
                  </a:solidFill>
                  <a:latin typeface="Arial"/>
                  <a:ea typeface="Arial"/>
                  <a:cs typeface="Arial"/>
                  <a:sym typeface="Arial"/>
                </a:rPr>
                <a:t>Data</a:t>
              </a:r>
            </a:p>
          </p:txBody>
        </p:sp>
      </p:grpSp>
      <p:sp>
        <p:nvSpPr>
          <p:cNvPr id="228" name="Shape 228"/>
          <p:cNvSpPr/>
          <p:nvPr/>
        </p:nvSpPr>
        <p:spPr>
          <a:xfrm>
            <a:off x="4272453" y="2014398"/>
            <a:ext cx="4701684" cy="425312"/>
          </a:xfrm>
          <a:prstGeom prst="rect">
            <a:avLst/>
          </a:prstGeom>
          <a:noFill/>
          <a:ln cap="flat" cmpd="sng" w="57150">
            <a:solidFill>
              <a:srgbClr val="EF6C00"/>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3200">
              <a:solidFill>
                <a:schemeClr val="lt1"/>
              </a:solidFill>
              <a:latin typeface="Calibri"/>
              <a:ea typeface="Calibri"/>
              <a:cs typeface="Calibri"/>
              <a:sym typeface="Calibri"/>
            </a:endParaRPr>
          </a:p>
        </p:txBody>
      </p:sp>
      <p:sp>
        <p:nvSpPr>
          <p:cNvPr id="229" name="Shape 229"/>
          <p:cNvSpPr txBox="1"/>
          <p:nvPr>
            <p:ph idx="1" type="body"/>
          </p:nvPr>
        </p:nvSpPr>
        <p:spPr>
          <a:xfrm>
            <a:off x="333214" y="1200151"/>
            <a:ext cx="3939239" cy="33944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Cumulative ACKs</a:t>
            </a: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Seq # of next byte</a:t>
            </a:r>
          </a:p>
          <a:p>
            <a:pPr indent="-342900" lvl="0" marL="342900" marR="0" rtl="0" algn="l">
              <a:spcBef>
                <a:spcPts val="480"/>
              </a:spcBef>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Data packets carry ACKs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05979"/>
            <a:ext cx="8229600" cy="857250"/>
          </a:xfrm>
          <a:prstGeom prst="rect">
            <a:avLst/>
          </a:prstGeom>
          <a:noFill/>
          <a:ln>
            <a:noFill/>
          </a:ln>
        </p:spPr>
        <p:txBody>
          <a:bodyPr anchorCtr="0" anchor="ctr" bIns="45700" lIns="91425" rIns="91425" wrap="square" tIns="45700">
            <a:noAutofit/>
          </a:bodyPr>
          <a:lstStyle/>
          <a:p>
            <a:pPr indent="-279400" lvl="0" marL="0" marR="0" rtl="0" algn="l">
              <a:spcBef>
                <a:spcPts val="0"/>
              </a:spcBef>
              <a:buClr>
                <a:srgbClr val="EF6C00"/>
              </a:buClr>
              <a:buSzPts val="4400"/>
              <a:buFont typeface="Helvetica Neue"/>
              <a:buNone/>
            </a:pPr>
            <a:r>
              <a:rPr b="1" i="0" lang="en-US" sz="4400" u="none" cap="none" strike="noStrike">
                <a:solidFill>
                  <a:srgbClr val="EF6C00"/>
                </a:solidFill>
                <a:latin typeface="Helvetica Neue"/>
                <a:ea typeface="Helvetica Neue"/>
                <a:cs typeface="Helvetica Neue"/>
                <a:sym typeface="Helvetica Neue"/>
              </a:rPr>
              <a:t>TCP Header</a:t>
            </a:r>
          </a:p>
        </p:txBody>
      </p:sp>
      <p:grpSp>
        <p:nvGrpSpPr>
          <p:cNvPr id="236" name="Shape 236"/>
          <p:cNvGrpSpPr/>
          <p:nvPr/>
        </p:nvGrpSpPr>
        <p:grpSpPr>
          <a:xfrm>
            <a:off x="4205111" y="1162006"/>
            <a:ext cx="4769026" cy="3607549"/>
            <a:chOff x="3942821" y="671513"/>
            <a:chExt cx="4946650" cy="4114800"/>
          </a:xfrm>
        </p:grpSpPr>
        <p:sp>
          <p:nvSpPr>
            <p:cNvPr id="237" name="Shape 237"/>
            <p:cNvSpPr/>
            <p:nvPr/>
          </p:nvSpPr>
          <p:spPr>
            <a:xfrm>
              <a:off x="4012671" y="671513"/>
              <a:ext cx="23622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38" name="Shape 238"/>
            <p:cNvSpPr txBox="1"/>
            <p:nvPr/>
          </p:nvSpPr>
          <p:spPr>
            <a:xfrm>
              <a:off x="4393671" y="717551"/>
              <a:ext cx="149701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Source port</a:t>
              </a:r>
            </a:p>
          </p:txBody>
        </p:sp>
        <p:sp>
          <p:nvSpPr>
            <p:cNvPr id="239" name="Shape 239"/>
            <p:cNvSpPr/>
            <p:nvPr/>
          </p:nvSpPr>
          <p:spPr>
            <a:xfrm>
              <a:off x="6374871" y="671513"/>
              <a:ext cx="25146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40" name="Shape 240"/>
            <p:cNvSpPr txBox="1"/>
            <p:nvPr/>
          </p:nvSpPr>
          <p:spPr>
            <a:xfrm>
              <a:off x="6527271" y="717551"/>
              <a:ext cx="1963737"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Destination port</a:t>
              </a:r>
            </a:p>
          </p:txBody>
        </p:sp>
        <p:sp>
          <p:nvSpPr>
            <p:cNvPr id="241" name="Shape 241"/>
            <p:cNvSpPr/>
            <p:nvPr/>
          </p:nvSpPr>
          <p:spPr>
            <a:xfrm>
              <a:off x="4012671" y="12049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42" name="Shape 242"/>
            <p:cNvSpPr txBox="1"/>
            <p:nvPr/>
          </p:nvSpPr>
          <p:spPr>
            <a:xfrm>
              <a:off x="5308071" y="1250951"/>
              <a:ext cx="2260600"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Sequence number</a:t>
              </a:r>
            </a:p>
          </p:txBody>
        </p:sp>
        <p:sp>
          <p:nvSpPr>
            <p:cNvPr id="243" name="Shape 243"/>
            <p:cNvSpPr/>
            <p:nvPr/>
          </p:nvSpPr>
          <p:spPr>
            <a:xfrm>
              <a:off x="4012671" y="16621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44" name="Shape 244"/>
            <p:cNvSpPr txBox="1"/>
            <p:nvPr/>
          </p:nvSpPr>
          <p:spPr>
            <a:xfrm>
              <a:off x="5308071" y="1708151"/>
              <a:ext cx="211772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Acknowledgment</a:t>
              </a:r>
            </a:p>
          </p:txBody>
        </p:sp>
        <p:sp>
          <p:nvSpPr>
            <p:cNvPr id="245" name="Shape 245"/>
            <p:cNvSpPr/>
            <p:nvPr/>
          </p:nvSpPr>
          <p:spPr>
            <a:xfrm>
              <a:off x="4012671" y="21193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46" name="Shape 246"/>
            <p:cNvSpPr/>
            <p:nvPr/>
          </p:nvSpPr>
          <p:spPr>
            <a:xfrm>
              <a:off x="6451071" y="21193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47" name="Shape 247"/>
            <p:cNvSpPr txBox="1"/>
            <p:nvPr/>
          </p:nvSpPr>
          <p:spPr>
            <a:xfrm>
              <a:off x="6516158" y="2192338"/>
              <a:ext cx="230187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Advertised window</a:t>
              </a:r>
            </a:p>
          </p:txBody>
        </p:sp>
        <p:sp>
          <p:nvSpPr>
            <p:cNvPr id="248" name="Shape 248"/>
            <p:cNvSpPr txBox="1"/>
            <p:nvPr/>
          </p:nvSpPr>
          <p:spPr>
            <a:xfrm>
              <a:off x="3942821" y="2195513"/>
              <a:ext cx="1066800" cy="396875"/>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HdrLen</a:t>
              </a:r>
            </a:p>
          </p:txBody>
        </p:sp>
        <p:cxnSp>
          <p:nvCxnSpPr>
            <p:cNvPr id="249" name="Shape 249"/>
            <p:cNvCxnSpPr/>
            <p:nvPr/>
          </p:nvCxnSpPr>
          <p:spPr>
            <a:xfrm>
              <a:off x="4927071" y="2119313"/>
              <a:ext cx="0" cy="533400"/>
            </a:xfrm>
            <a:prstGeom prst="straightConnector1">
              <a:avLst/>
            </a:prstGeom>
            <a:noFill/>
            <a:ln cap="flat" cmpd="sng" w="9525">
              <a:solidFill>
                <a:schemeClr val="dk1"/>
              </a:solidFill>
              <a:prstDash val="solid"/>
              <a:round/>
              <a:headEnd len="med" w="med" type="none"/>
              <a:tailEnd len="med" w="med" type="none"/>
            </a:ln>
          </p:spPr>
        </p:cxnSp>
        <p:cxnSp>
          <p:nvCxnSpPr>
            <p:cNvPr id="250" name="Shape 250"/>
            <p:cNvCxnSpPr/>
            <p:nvPr/>
          </p:nvCxnSpPr>
          <p:spPr>
            <a:xfrm>
              <a:off x="5384271" y="2119313"/>
              <a:ext cx="0" cy="533400"/>
            </a:xfrm>
            <a:prstGeom prst="straightConnector1">
              <a:avLst/>
            </a:prstGeom>
            <a:noFill/>
            <a:ln cap="flat" cmpd="sng" w="9525">
              <a:solidFill>
                <a:schemeClr val="dk1"/>
              </a:solidFill>
              <a:prstDash val="solid"/>
              <a:round/>
              <a:headEnd len="med" w="med" type="none"/>
              <a:tailEnd len="med" w="med" type="none"/>
            </a:ln>
          </p:spPr>
        </p:cxnSp>
        <p:sp>
          <p:nvSpPr>
            <p:cNvPr id="251" name="Shape 251"/>
            <p:cNvSpPr txBox="1"/>
            <p:nvPr/>
          </p:nvSpPr>
          <p:spPr>
            <a:xfrm>
              <a:off x="5596996" y="2206626"/>
              <a:ext cx="80486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Flags</a:t>
              </a:r>
            </a:p>
          </p:txBody>
        </p:sp>
        <p:sp>
          <p:nvSpPr>
            <p:cNvPr id="252" name="Shape 252"/>
            <p:cNvSpPr txBox="1"/>
            <p:nvPr/>
          </p:nvSpPr>
          <p:spPr>
            <a:xfrm>
              <a:off x="5003271" y="2241551"/>
              <a:ext cx="325437"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0</a:t>
              </a:r>
            </a:p>
          </p:txBody>
        </p:sp>
        <p:sp>
          <p:nvSpPr>
            <p:cNvPr id="253" name="Shape 253"/>
            <p:cNvSpPr/>
            <p:nvPr/>
          </p:nvSpPr>
          <p:spPr>
            <a:xfrm>
              <a:off x="4012671" y="26527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54" name="Shape 254"/>
            <p:cNvSpPr/>
            <p:nvPr/>
          </p:nvSpPr>
          <p:spPr>
            <a:xfrm>
              <a:off x="6451071" y="26527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55" name="Shape 255"/>
            <p:cNvSpPr txBox="1"/>
            <p:nvPr/>
          </p:nvSpPr>
          <p:spPr>
            <a:xfrm>
              <a:off x="4377796" y="2740026"/>
              <a:ext cx="1384300"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Checksum</a:t>
              </a:r>
            </a:p>
          </p:txBody>
        </p:sp>
        <p:sp>
          <p:nvSpPr>
            <p:cNvPr id="256" name="Shape 256"/>
            <p:cNvSpPr txBox="1"/>
            <p:nvPr/>
          </p:nvSpPr>
          <p:spPr>
            <a:xfrm>
              <a:off x="6739996" y="2740026"/>
              <a:ext cx="179387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Urgent pointer</a:t>
              </a:r>
            </a:p>
          </p:txBody>
        </p:sp>
        <p:sp>
          <p:nvSpPr>
            <p:cNvPr id="257" name="Shape 257"/>
            <p:cNvSpPr/>
            <p:nvPr/>
          </p:nvSpPr>
          <p:spPr>
            <a:xfrm>
              <a:off x="4012671" y="31861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58" name="Shape 258"/>
            <p:cNvSpPr txBox="1"/>
            <p:nvPr/>
          </p:nvSpPr>
          <p:spPr>
            <a:xfrm>
              <a:off x="5460471" y="3232151"/>
              <a:ext cx="218916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Options (variable)</a:t>
              </a:r>
            </a:p>
          </p:txBody>
        </p:sp>
        <p:sp>
          <p:nvSpPr>
            <p:cNvPr id="259" name="Shape 259"/>
            <p:cNvSpPr/>
            <p:nvPr/>
          </p:nvSpPr>
          <p:spPr>
            <a:xfrm>
              <a:off x="4012671" y="3643313"/>
              <a:ext cx="4876800" cy="1143000"/>
            </a:xfrm>
            <a:prstGeom prst="rect">
              <a:avLst/>
            </a:prstGeom>
            <a:solidFill>
              <a:schemeClr val="hlink"/>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b="0" lang="en-US" sz="2400">
                  <a:solidFill>
                    <a:schemeClr val="lt1"/>
                  </a:solidFill>
                  <a:latin typeface="Arial"/>
                  <a:ea typeface="Arial"/>
                  <a:cs typeface="Arial"/>
                  <a:sym typeface="Arial"/>
                </a:rPr>
                <a:t>Data</a:t>
              </a:r>
            </a:p>
          </p:txBody>
        </p:sp>
      </p:grpSp>
      <p:sp>
        <p:nvSpPr>
          <p:cNvPr id="260" name="Shape 260"/>
          <p:cNvSpPr/>
          <p:nvPr/>
        </p:nvSpPr>
        <p:spPr>
          <a:xfrm>
            <a:off x="4272453" y="2438908"/>
            <a:ext cx="881566" cy="460066"/>
          </a:xfrm>
          <a:prstGeom prst="rect">
            <a:avLst/>
          </a:prstGeom>
          <a:noFill/>
          <a:ln cap="flat" cmpd="sng" w="57150">
            <a:solidFill>
              <a:srgbClr val="EF6C00"/>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3200">
              <a:solidFill>
                <a:schemeClr val="lt1"/>
              </a:solidFill>
              <a:latin typeface="Calibri"/>
              <a:ea typeface="Calibri"/>
              <a:cs typeface="Calibri"/>
              <a:sym typeface="Calibri"/>
            </a:endParaRPr>
          </a:p>
        </p:txBody>
      </p:sp>
      <p:sp>
        <p:nvSpPr>
          <p:cNvPr id="261" name="Shape 261"/>
          <p:cNvSpPr txBox="1"/>
          <p:nvPr>
            <p:ph idx="1" type="body"/>
          </p:nvPr>
        </p:nvSpPr>
        <p:spPr>
          <a:xfrm>
            <a:off x="457200" y="1200151"/>
            <a:ext cx="8229600" cy="33944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a:p>
            <a:pPr indent="-342900" lvl="0" marL="342900" marR="0" rtl="0" algn="l">
              <a:spcBef>
                <a:spcPts val="480"/>
              </a:spcBef>
              <a:spcAft>
                <a:spcPts val="0"/>
              </a:spcAft>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a:p>
            <a:pPr indent="-342900" lvl="0" marL="342900" marR="0" rtl="0" algn="l">
              <a:spcBef>
                <a:spcPts val="480"/>
              </a:spcBef>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p:txBody>
      </p:sp>
      <p:sp>
        <p:nvSpPr>
          <p:cNvPr id="262" name="Shape 262"/>
          <p:cNvSpPr txBox="1"/>
          <p:nvPr/>
        </p:nvSpPr>
        <p:spPr>
          <a:xfrm>
            <a:off x="395208" y="1200151"/>
            <a:ext cx="3877246" cy="33944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lang="en-US" sz="2400">
                <a:solidFill>
                  <a:srgbClr val="695D46"/>
                </a:solidFill>
                <a:latin typeface="Open Sans"/>
                <a:ea typeface="Open Sans"/>
                <a:cs typeface="Open Sans"/>
                <a:sym typeface="Open Sans"/>
              </a:rPr>
              <a:t>Header length</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4 bits</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In 4-byte words</a:t>
            </a:r>
          </a:p>
          <a:p>
            <a:pPr indent="-342900" lvl="0" marL="342900" marR="0" rtl="0" algn="l">
              <a:spcBef>
                <a:spcPts val="480"/>
              </a:spcBef>
              <a:spcAft>
                <a:spcPts val="0"/>
              </a:spcAft>
              <a:buClr>
                <a:srgbClr val="695D46"/>
              </a:buClr>
              <a:buSzPts val="2400"/>
              <a:buFont typeface="Arial"/>
              <a:buChar char="•"/>
            </a:pPr>
            <a:r>
              <a:rPr lang="en-US" sz="2400">
                <a:solidFill>
                  <a:srgbClr val="695D46"/>
                </a:solidFill>
                <a:latin typeface="Open Sans"/>
                <a:ea typeface="Open Sans"/>
                <a:cs typeface="Open Sans"/>
                <a:sym typeface="Open Sans"/>
              </a:rPr>
              <a:t>Minimum 5 words (20 B)</a:t>
            </a:r>
          </a:p>
          <a:p>
            <a:pPr indent="-342900" lvl="0" marL="342900" marR="0" rtl="0" algn="l">
              <a:spcBef>
                <a:spcPts val="480"/>
              </a:spcBef>
              <a:spcAft>
                <a:spcPts val="0"/>
              </a:spcAft>
              <a:buClr>
                <a:srgbClr val="695D46"/>
              </a:buClr>
              <a:buSzPts val="2400"/>
              <a:buFont typeface="Arial"/>
              <a:buChar char="•"/>
            </a:pPr>
            <a:r>
              <a:rPr lang="en-US" sz="2400">
                <a:solidFill>
                  <a:srgbClr val="695D46"/>
                </a:solidFill>
                <a:latin typeface="Open Sans"/>
                <a:ea typeface="Open Sans"/>
                <a:cs typeface="Open Sans"/>
                <a:sym typeface="Open Sans"/>
              </a:rPr>
              <a:t>Maximum 15 words</a:t>
            </a:r>
          </a:p>
          <a:p>
            <a:pPr indent="-285750" lvl="1" marL="742950" marR="0" rtl="0" algn="l">
              <a:spcBef>
                <a:spcPts val="400"/>
              </a:spcBef>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Why?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205979"/>
            <a:ext cx="8229600" cy="857250"/>
          </a:xfrm>
          <a:prstGeom prst="rect">
            <a:avLst/>
          </a:prstGeom>
          <a:noFill/>
          <a:ln>
            <a:noFill/>
          </a:ln>
        </p:spPr>
        <p:txBody>
          <a:bodyPr anchorCtr="0" anchor="ctr" bIns="45700" lIns="91425" rIns="91425" wrap="square" tIns="45700">
            <a:noAutofit/>
          </a:bodyPr>
          <a:lstStyle/>
          <a:p>
            <a:pPr indent="-279400" lvl="0" marL="0" marR="0" rtl="0" algn="l">
              <a:spcBef>
                <a:spcPts val="0"/>
              </a:spcBef>
              <a:buClr>
                <a:srgbClr val="EF6C00"/>
              </a:buClr>
              <a:buSzPts val="4400"/>
              <a:buFont typeface="Helvetica Neue"/>
              <a:buNone/>
            </a:pPr>
            <a:r>
              <a:rPr b="1" i="0" lang="en-US" sz="4400" u="none" cap="none" strike="noStrike">
                <a:solidFill>
                  <a:srgbClr val="EF6C00"/>
                </a:solidFill>
                <a:latin typeface="Helvetica Neue"/>
                <a:ea typeface="Helvetica Neue"/>
                <a:cs typeface="Helvetica Neue"/>
                <a:sym typeface="Helvetica Neue"/>
              </a:rPr>
              <a:t>TCP Header</a:t>
            </a:r>
          </a:p>
        </p:txBody>
      </p:sp>
      <p:grpSp>
        <p:nvGrpSpPr>
          <p:cNvPr id="269" name="Shape 269"/>
          <p:cNvGrpSpPr/>
          <p:nvPr/>
        </p:nvGrpSpPr>
        <p:grpSpPr>
          <a:xfrm>
            <a:off x="4205111" y="1162006"/>
            <a:ext cx="4769026" cy="3607549"/>
            <a:chOff x="3942821" y="671513"/>
            <a:chExt cx="4946650" cy="4114800"/>
          </a:xfrm>
        </p:grpSpPr>
        <p:sp>
          <p:nvSpPr>
            <p:cNvPr id="270" name="Shape 270"/>
            <p:cNvSpPr/>
            <p:nvPr/>
          </p:nvSpPr>
          <p:spPr>
            <a:xfrm>
              <a:off x="4012671" y="671513"/>
              <a:ext cx="23622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71" name="Shape 271"/>
            <p:cNvSpPr txBox="1"/>
            <p:nvPr/>
          </p:nvSpPr>
          <p:spPr>
            <a:xfrm>
              <a:off x="4393671" y="717551"/>
              <a:ext cx="149701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Source port</a:t>
              </a:r>
            </a:p>
          </p:txBody>
        </p:sp>
        <p:sp>
          <p:nvSpPr>
            <p:cNvPr id="272" name="Shape 272"/>
            <p:cNvSpPr/>
            <p:nvPr/>
          </p:nvSpPr>
          <p:spPr>
            <a:xfrm>
              <a:off x="6374871" y="671513"/>
              <a:ext cx="25146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73" name="Shape 273"/>
            <p:cNvSpPr txBox="1"/>
            <p:nvPr/>
          </p:nvSpPr>
          <p:spPr>
            <a:xfrm>
              <a:off x="6527271" y="717551"/>
              <a:ext cx="1963737"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Destination port</a:t>
              </a:r>
            </a:p>
          </p:txBody>
        </p:sp>
        <p:sp>
          <p:nvSpPr>
            <p:cNvPr id="274" name="Shape 274"/>
            <p:cNvSpPr/>
            <p:nvPr/>
          </p:nvSpPr>
          <p:spPr>
            <a:xfrm>
              <a:off x="4012671" y="12049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75" name="Shape 275"/>
            <p:cNvSpPr txBox="1"/>
            <p:nvPr/>
          </p:nvSpPr>
          <p:spPr>
            <a:xfrm>
              <a:off x="5308071" y="1250951"/>
              <a:ext cx="2260600"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Sequence number</a:t>
              </a:r>
            </a:p>
          </p:txBody>
        </p:sp>
        <p:sp>
          <p:nvSpPr>
            <p:cNvPr id="276" name="Shape 276"/>
            <p:cNvSpPr/>
            <p:nvPr/>
          </p:nvSpPr>
          <p:spPr>
            <a:xfrm>
              <a:off x="4012671" y="16621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77" name="Shape 277"/>
            <p:cNvSpPr txBox="1"/>
            <p:nvPr/>
          </p:nvSpPr>
          <p:spPr>
            <a:xfrm>
              <a:off x="5308071" y="1708151"/>
              <a:ext cx="211772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Acknowledgment</a:t>
              </a:r>
            </a:p>
          </p:txBody>
        </p:sp>
        <p:sp>
          <p:nvSpPr>
            <p:cNvPr id="278" name="Shape 278"/>
            <p:cNvSpPr/>
            <p:nvPr/>
          </p:nvSpPr>
          <p:spPr>
            <a:xfrm>
              <a:off x="4012671" y="21193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79" name="Shape 279"/>
            <p:cNvSpPr/>
            <p:nvPr/>
          </p:nvSpPr>
          <p:spPr>
            <a:xfrm>
              <a:off x="6451071" y="21193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80" name="Shape 280"/>
            <p:cNvSpPr txBox="1"/>
            <p:nvPr/>
          </p:nvSpPr>
          <p:spPr>
            <a:xfrm>
              <a:off x="6516158" y="2192338"/>
              <a:ext cx="230187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Advertised window</a:t>
              </a:r>
            </a:p>
          </p:txBody>
        </p:sp>
        <p:sp>
          <p:nvSpPr>
            <p:cNvPr id="281" name="Shape 281"/>
            <p:cNvSpPr txBox="1"/>
            <p:nvPr/>
          </p:nvSpPr>
          <p:spPr>
            <a:xfrm>
              <a:off x="3942821" y="2195513"/>
              <a:ext cx="1066800" cy="396875"/>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HdrLen</a:t>
              </a:r>
            </a:p>
          </p:txBody>
        </p:sp>
        <p:cxnSp>
          <p:nvCxnSpPr>
            <p:cNvPr id="282" name="Shape 282"/>
            <p:cNvCxnSpPr/>
            <p:nvPr/>
          </p:nvCxnSpPr>
          <p:spPr>
            <a:xfrm>
              <a:off x="4927071" y="2119313"/>
              <a:ext cx="0" cy="533400"/>
            </a:xfrm>
            <a:prstGeom prst="straightConnector1">
              <a:avLst/>
            </a:prstGeom>
            <a:noFill/>
            <a:ln cap="flat" cmpd="sng" w="9525">
              <a:solidFill>
                <a:schemeClr val="dk1"/>
              </a:solidFill>
              <a:prstDash val="solid"/>
              <a:round/>
              <a:headEnd len="med" w="med" type="none"/>
              <a:tailEnd len="med" w="med" type="none"/>
            </a:ln>
          </p:spPr>
        </p:cxnSp>
        <p:cxnSp>
          <p:nvCxnSpPr>
            <p:cNvPr id="283" name="Shape 283"/>
            <p:cNvCxnSpPr/>
            <p:nvPr/>
          </p:nvCxnSpPr>
          <p:spPr>
            <a:xfrm>
              <a:off x="5384271" y="2119313"/>
              <a:ext cx="0" cy="533400"/>
            </a:xfrm>
            <a:prstGeom prst="straightConnector1">
              <a:avLst/>
            </a:prstGeom>
            <a:noFill/>
            <a:ln cap="flat" cmpd="sng" w="9525">
              <a:solidFill>
                <a:schemeClr val="dk1"/>
              </a:solidFill>
              <a:prstDash val="solid"/>
              <a:round/>
              <a:headEnd len="med" w="med" type="none"/>
              <a:tailEnd len="med" w="med" type="none"/>
            </a:ln>
          </p:spPr>
        </p:cxnSp>
        <p:sp>
          <p:nvSpPr>
            <p:cNvPr id="284" name="Shape 284"/>
            <p:cNvSpPr txBox="1"/>
            <p:nvPr/>
          </p:nvSpPr>
          <p:spPr>
            <a:xfrm>
              <a:off x="5596996" y="2206626"/>
              <a:ext cx="80486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Flags</a:t>
              </a:r>
            </a:p>
          </p:txBody>
        </p:sp>
        <p:sp>
          <p:nvSpPr>
            <p:cNvPr id="285" name="Shape 285"/>
            <p:cNvSpPr txBox="1"/>
            <p:nvPr/>
          </p:nvSpPr>
          <p:spPr>
            <a:xfrm>
              <a:off x="5003271" y="2241551"/>
              <a:ext cx="325437"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0</a:t>
              </a:r>
            </a:p>
          </p:txBody>
        </p:sp>
        <p:sp>
          <p:nvSpPr>
            <p:cNvPr id="286" name="Shape 286"/>
            <p:cNvSpPr/>
            <p:nvPr/>
          </p:nvSpPr>
          <p:spPr>
            <a:xfrm>
              <a:off x="4012671" y="26527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87" name="Shape 287"/>
            <p:cNvSpPr/>
            <p:nvPr/>
          </p:nvSpPr>
          <p:spPr>
            <a:xfrm>
              <a:off x="6451071" y="26527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88" name="Shape 288"/>
            <p:cNvSpPr txBox="1"/>
            <p:nvPr/>
          </p:nvSpPr>
          <p:spPr>
            <a:xfrm>
              <a:off x="4377796" y="2740026"/>
              <a:ext cx="1384300"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Checksum</a:t>
              </a:r>
            </a:p>
          </p:txBody>
        </p:sp>
        <p:sp>
          <p:nvSpPr>
            <p:cNvPr id="289" name="Shape 289"/>
            <p:cNvSpPr txBox="1"/>
            <p:nvPr/>
          </p:nvSpPr>
          <p:spPr>
            <a:xfrm>
              <a:off x="6739996" y="2740026"/>
              <a:ext cx="179387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Urgent pointer</a:t>
              </a:r>
            </a:p>
          </p:txBody>
        </p:sp>
        <p:sp>
          <p:nvSpPr>
            <p:cNvPr id="290" name="Shape 290"/>
            <p:cNvSpPr/>
            <p:nvPr/>
          </p:nvSpPr>
          <p:spPr>
            <a:xfrm>
              <a:off x="4012671" y="31861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91" name="Shape 291"/>
            <p:cNvSpPr txBox="1"/>
            <p:nvPr/>
          </p:nvSpPr>
          <p:spPr>
            <a:xfrm>
              <a:off x="5460471" y="3232151"/>
              <a:ext cx="218916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Options (variable)</a:t>
              </a:r>
            </a:p>
          </p:txBody>
        </p:sp>
        <p:sp>
          <p:nvSpPr>
            <p:cNvPr id="292" name="Shape 292"/>
            <p:cNvSpPr/>
            <p:nvPr/>
          </p:nvSpPr>
          <p:spPr>
            <a:xfrm>
              <a:off x="4012671" y="3643313"/>
              <a:ext cx="4876800" cy="1143000"/>
            </a:xfrm>
            <a:prstGeom prst="rect">
              <a:avLst/>
            </a:prstGeom>
            <a:solidFill>
              <a:schemeClr val="hlink"/>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b="0" lang="en-US" sz="2400">
                  <a:solidFill>
                    <a:schemeClr val="lt1"/>
                  </a:solidFill>
                  <a:latin typeface="Arial"/>
                  <a:ea typeface="Arial"/>
                  <a:cs typeface="Arial"/>
                  <a:sym typeface="Arial"/>
                </a:rPr>
                <a:t>Data</a:t>
              </a:r>
            </a:p>
          </p:txBody>
        </p:sp>
      </p:grpSp>
      <p:sp>
        <p:nvSpPr>
          <p:cNvPr id="293" name="Shape 293"/>
          <p:cNvSpPr/>
          <p:nvPr/>
        </p:nvSpPr>
        <p:spPr>
          <a:xfrm>
            <a:off x="5612998" y="2438908"/>
            <a:ext cx="1010297" cy="460066"/>
          </a:xfrm>
          <a:prstGeom prst="rect">
            <a:avLst/>
          </a:prstGeom>
          <a:noFill/>
          <a:ln cap="flat" cmpd="sng" w="57150">
            <a:solidFill>
              <a:srgbClr val="EF6C00"/>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3200">
              <a:solidFill>
                <a:schemeClr val="lt1"/>
              </a:solidFill>
              <a:latin typeface="Calibri"/>
              <a:ea typeface="Calibri"/>
              <a:cs typeface="Calibri"/>
              <a:sym typeface="Calibri"/>
            </a:endParaRPr>
          </a:p>
        </p:txBody>
      </p:sp>
      <p:sp>
        <p:nvSpPr>
          <p:cNvPr id="294" name="Shape 294"/>
          <p:cNvSpPr txBox="1"/>
          <p:nvPr/>
        </p:nvSpPr>
        <p:spPr>
          <a:xfrm>
            <a:off x="457200" y="1200151"/>
            <a:ext cx="3815253" cy="33944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lang="en-US" sz="2400">
                <a:solidFill>
                  <a:srgbClr val="695D46"/>
                </a:solidFill>
                <a:latin typeface="Open Sans"/>
                <a:ea typeface="Open Sans"/>
                <a:cs typeface="Open Sans"/>
                <a:sym typeface="Open Sans"/>
              </a:rPr>
              <a:t>SYN</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SYNchronize initial state</a:t>
            </a:r>
          </a:p>
          <a:p>
            <a:pPr indent="-342900" lvl="0" marL="342900" marR="0" rtl="0" algn="l">
              <a:spcBef>
                <a:spcPts val="480"/>
              </a:spcBef>
              <a:spcAft>
                <a:spcPts val="0"/>
              </a:spcAft>
              <a:buClr>
                <a:srgbClr val="695D46"/>
              </a:buClr>
              <a:buSzPts val="2400"/>
              <a:buFont typeface="Arial"/>
              <a:buChar char="•"/>
            </a:pPr>
            <a:r>
              <a:rPr lang="en-US" sz="2400">
                <a:solidFill>
                  <a:srgbClr val="695D46"/>
                </a:solidFill>
                <a:latin typeface="Open Sans"/>
                <a:ea typeface="Open Sans"/>
                <a:cs typeface="Open Sans"/>
                <a:sym typeface="Open Sans"/>
              </a:rPr>
              <a:t>ACK</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ACKnowledgement</a:t>
            </a:r>
          </a:p>
          <a:p>
            <a:pPr indent="-342900" lvl="0" marL="342900" marR="0" rtl="0" algn="l">
              <a:spcBef>
                <a:spcPts val="480"/>
              </a:spcBef>
              <a:spcAft>
                <a:spcPts val="0"/>
              </a:spcAft>
              <a:buClr>
                <a:srgbClr val="695D46"/>
              </a:buClr>
              <a:buSzPts val="2400"/>
              <a:buFont typeface="Arial"/>
              <a:buChar char="•"/>
            </a:pPr>
            <a:r>
              <a:rPr lang="en-US" sz="2400">
                <a:solidFill>
                  <a:srgbClr val="695D46"/>
                </a:solidFill>
                <a:latin typeface="Open Sans"/>
                <a:ea typeface="Open Sans"/>
                <a:cs typeface="Open Sans"/>
                <a:sym typeface="Open Sans"/>
              </a:rPr>
              <a:t>FIN</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No more data</a:t>
            </a:r>
          </a:p>
          <a:p>
            <a:pPr indent="-342900" lvl="0" marL="342900" marR="0" rtl="0" algn="l">
              <a:spcBef>
                <a:spcPts val="480"/>
              </a:spcBef>
              <a:spcAft>
                <a:spcPts val="0"/>
              </a:spcAft>
              <a:buClr>
                <a:srgbClr val="695D46"/>
              </a:buClr>
              <a:buSzPts val="2400"/>
              <a:buFont typeface="Arial"/>
              <a:buChar char="•"/>
            </a:pPr>
            <a:r>
              <a:rPr lang="en-US" sz="2400">
                <a:solidFill>
                  <a:srgbClr val="695D46"/>
                </a:solidFill>
                <a:latin typeface="Open Sans"/>
                <a:ea typeface="Open Sans"/>
                <a:cs typeface="Open Sans"/>
                <a:sym typeface="Open Sans"/>
              </a:rPr>
              <a:t>RST</a:t>
            </a:r>
          </a:p>
          <a:p>
            <a:pPr indent="-285750" lvl="1" marL="742950" marR="0" rtl="0" algn="l">
              <a:spcBef>
                <a:spcPts val="400"/>
              </a:spcBef>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Connection ReSeT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205979"/>
            <a:ext cx="8229600" cy="857250"/>
          </a:xfrm>
          <a:prstGeom prst="rect">
            <a:avLst/>
          </a:prstGeom>
          <a:noFill/>
          <a:ln>
            <a:noFill/>
          </a:ln>
        </p:spPr>
        <p:txBody>
          <a:bodyPr anchorCtr="0" anchor="ctr" bIns="45700" lIns="91425" rIns="91425" wrap="square" tIns="45700">
            <a:noAutofit/>
          </a:bodyPr>
          <a:lstStyle/>
          <a:p>
            <a:pPr indent="-279400" lvl="0" marL="0" marR="0" rtl="0" algn="l">
              <a:spcBef>
                <a:spcPts val="0"/>
              </a:spcBef>
              <a:buClr>
                <a:srgbClr val="EF6C00"/>
              </a:buClr>
              <a:buSzPts val="4400"/>
              <a:buFont typeface="Helvetica Neue"/>
              <a:buNone/>
            </a:pPr>
            <a:r>
              <a:rPr b="1" i="0" lang="en-US" sz="4400" u="none" cap="none" strike="noStrike">
                <a:solidFill>
                  <a:srgbClr val="EF6C00"/>
                </a:solidFill>
                <a:latin typeface="Helvetica Neue"/>
                <a:ea typeface="Helvetica Neue"/>
                <a:cs typeface="Helvetica Neue"/>
                <a:sym typeface="Helvetica Neue"/>
              </a:rPr>
              <a:t>TCP Header</a:t>
            </a:r>
          </a:p>
        </p:txBody>
      </p:sp>
      <p:grpSp>
        <p:nvGrpSpPr>
          <p:cNvPr id="301" name="Shape 301"/>
          <p:cNvGrpSpPr/>
          <p:nvPr/>
        </p:nvGrpSpPr>
        <p:grpSpPr>
          <a:xfrm>
            <a:off x="4205111" y="1162006"/>
            <a:ext cx="4769026" cy="3607549"/>
            <a:chOff x="3942821" y="671513"/>
            <a:chExt cx="4946650" cy="4114800"/>
          </a:xfrm>
        </p:grpSpPr>
        <p:sp>
          <p:nvSpPr>
            <p:cNvPr id="302" name="Shape 302"/>
            <p:cNvSpPr/>
            <p:nvPr/>
          </p:nvSpPr>
          <p:spPr>
            <a:xfrm>
              <a:off x="4012671" y="671513"/>
              <a:ext cx="23622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303" name="Shape 303"/>
            <p:cNvSpPr txBox="1"/>
            <p:nvPr/>
          </p:nvSpPr>
          <p:spPr>
            <a:xfrm>
              <a:off x="4393671" y="717551"/>
              <a:ext cx="149701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Source port</a:t>
              </a:r>
            </a:p>
          </p:txBody>
        </p:sp>
        <p:sp>
          <p:nvSpPr>
            <p:cNvPr id="304" name="Shape 304"/>
            <p:cNvSpPr/>
            <p:nvPr/>
          </p:nvSpPr>
          <p:spPr>
            <a:xfrm>
              <a:off x="6374871" y="671513"/>
              <a:ext cx="25146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305" name="Shape 305"/>
            <p:cNvSpPr txBox="1"/>
            <p:nvPr/>
          </p:nvSpPr>
          <p:spPr>
            <a:xfrm>
              <a:off x="6527271" y="717551"/>
              <a:ext cx="1963737"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Destination port</a:t>
              </a:r>
            </a:p>
          </p:txBody>
        </p:sp>
        <p:sp>
          <p:nvSpPr>
            <p:cNvPr id="306" name="Shape 306"/>
            <p:cNvSpPr/>
            <p:nvPr/>
          </p:nvSpPr>
          <p:spPr>
            <a:xfrm>
              <a:off x="4012671" y="12049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307" name="Shape 307"/>
            <p:cNvSpPr txBox="1"/>
            <p:nvPr/>
          </p:nvSpPr>
          <p:spPr>
            <a:xfrm>
              <a:off x="5308071" y="1250951"/>
              <a:ext cx="2260600"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Sequence number</a:t>
              </a:r>
            </a:p>
          </p:txBody>
        </p:sp>
        <p:sp>
          <p:nvSpPr>
            <p:cNvPr id="308" name="Shape 308"/>
            <p:cNvSpPr/>
            <p:nvPr/>
          </p:nvSpPr>
          <p:spPr>
            <a:xfrm>
              <a:off x="4012671" y="16621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309" name="Shape 309"/>
            <p:cNvSpPr txBox="1"/>
            <p:nvPr/>
          </p:nvSpPr>
          <p:spPr>
            <a:xfrm>
              <a:off x="5308071" y="1708151"/>
              <a:ext cx="211772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Acknowledgment</a:t>
              </a:r>
            </a:p>
          </p:txBody>
        </p:sp>
        <p:sp>
          <p:nvSpPr>
            <p:cNvPr id="310" name="Shape 310"/>
            <p:cNvSpPr/>
            <p:nvPr/>
          </p:nvSpPr>
          <p:spPr>
            <a:xfrm>
              <a:off x="4012671" y="21193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311" name="Shape 311"/>
            <p:cNvSpPr/>
            <p:nvPr/>
          </p:nvSpPr>
          <p:spPr>
            <a:xfrm>
              <a:off x="6451071" y="21193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312" name="Shape 312"/>
            <p:cNvSpPr txBox="1"/>
            <p:nvPr/>
          </p:nvSpPr>
          <p:spPr>
            <a:xfrm>
              <a:off x="6516158" y="2192338"/>
              <a:ext cx="230187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Advertised window</a:t>
              </a:r>
            </a:p>
          </p:txBody>
        </p:sp>
        <p:sp>
          <p:nvSpPr>
            <p:cNvPr id="313" name="Shape 313"/>
            <p:cNvSpPr txBox="1"/>
            <p:nvPr/>
          </p:nvSpPr>
          <p:spPr>
            <a:xfrm>
              <a:off x="3942821" y="2195513"/>
              <a:ext cx="1066800" cy="396875"/>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HdrLen</a:t>
              </a:r>
            </a:p>
          </p:txBody>
        </p:sp>
        <p:cxnSp>
          <p:nvCxnSpPr>
            <p:cNvPr id="314" name="Shape 314"/>
            <p:cNvCxnSpPr/>
            <p:nvPr/>
          </p:nvCxnSpPr>
          <p:spPr>
            <a:xfrm>
              <a:off x="4927071" y="2119313"/>
              <a:ext cx="0" cy="533400"/>
            </a:xfrm>
            <a:prstGeom prst="straightConnector1">
              <a:avLst/>
            </a:prstGeom>
            <a:noFill/>
            <a:ln cap="flat" cmpd="sng" w="9525">
              <a:solidFill>
                <a:schemeClr val="dk1"/>
              </a:solidFill>
              <a:prstDash val="solid"/>
              <a:round/>
              <a:headEnd len="med" w="med" type="none"/>
              <a:tailEnd len="med" w="med" type="none"/>
            </a:ln>
          </p:spPr>
        </p:cxnSp>
        <p:cxnSp>
          <p:nvCxnSpPr>
            <p:cNvPr id="315" name="Shape 315"/>
            <p:cNvCxnSpPr/>
            <p:nvPr/>
          </p:nvCxnSpPr>
          <p:spPr>
            <a:xfrm>
              <a:off x="5384271" y="2119313"/>
              <a:ext cx="0" cy="533400"/>
            </a:xfrm>
            <a:prstGeom prst="straightConnector1">
              <a:avLst/>
            </a:prstGeom>
            <a:noFill/>
            <a:ln cap="flat" cmpd="sng" w="9525">
              <a:solidFill>
                <a:schemeClr val="dk1"/>
              </a:solidFill>
              <a:prstDash val="solid"/>
              <a:round/>
              <a:headEnd len="med" w="med" type="none"/>
              <a:tailEnd len="med" w="med" type="none"/>
            </a:ln>
          </p:spPr>
        </p:cxnSp>
        <p:sp>
          <p:nvSpPr>
            <p:cNvPr id="316" name="Shape 316"/>
            <p:cNvSpPr txBox="1"/>
            <p:nvPr/>
          </p:nvSpPr>
          <p:spPr>
            <a:xfrm>
              <a:off x="5596996" y="2206626"/>
              <a:ext cx="80486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Flags</a:t>
              </a:r>
            </a:p>
          </p:txBody>
        </p:sp>
        <p:sp>
          <p:nvSpPr>
            <p:cNvPr id="317" name="Shape 317"/>
            <p:cNvSpPr txBox="1"/>
            <p:nvPr/>
          </p:nvSpPr>
          <p:spPr>
            <a:xfrm>
              <a:off x="5003271" y="2241551"/>
              <a:ext cx="325437"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0</a:t>
              </a:r>
            </a:p>
          </p:txBody>
        </p:sp>
        <p:sp>
          <p:nvSpPr>
            <p:cNvPr id="318" name="Shape 318"/>
            <p:cNvSpPr/>
            <p:nvPr/>
          </p:nvSpPr>
          <p:spPr>
            <a:xfrm>
              <a:off x="4012671" y="26527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319" name="Shape 319"/>
            <p:cNvSpPr/>
            <p:nvPr/>
          </p:nvSpPr>
          <p:spPr>
            <a:xfrm>
              <a:off x="6451071" y="2652713"/>
              <a:ext cx="2438400" cy="5334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320" name="Shape 320"/>
            <p:cNvSpPr txBox="1"/>
            <p:nvPr/>
          </p:nvSpPr>
          <p:spPr>
            <a:xfrm>
              <a:off x="4377796" y="2740026"/>
              <a:ext cx="1384300"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Checksum</a:t>
              </a:r>
            </a:p>
          </p:txBody>
        </p:sp>
        <p:sp>
          <p:nvSpPr>
            <p:cNvPr id="321" name="Shape 321"/>
            <p:cNvSpPr txBox="1"/>
            <p:nvPr/>
          </p:nvSpPr>
          <p:spPr>
            <a:xfrm>
              <a:off x="6739996" y="2740026"/>
              <a:ext cx="1793875"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Urgent pointer</a:t>
              </a:r>
            </a:p>
          </p:txBody>
        </p:sp>
        <p:sp>
          <p:nvSpPr>
            <p:cNvPr id="322" name="Shape 322"/>
            <p:cNvSpPr/>
            <p:nvPr/>
          </p:nvSpPr>
          <p:spPr>
            <a:xfrm>
              <a:off x="4012671" y="3186113"/>
              <a:ext cx="4876800" cy="457200"/>
            </a:xfrm>
            <a:prstGeom prst="rect">
              <a:avLst/>
            </a:prstGeom>
            <a:solidFill>
              <a:srgbClr val="CCFFFF"/>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323" name="Shape 323"/>
            <p:cNvSpPr txBox="1"/>
            <p:nvPr/>
          </p:nvSpPr>
          <p:spPr>
            <a:xfrm>
              <a:off x="5460471" y="3232151"/>
              <a:ext cx="2189162" cy="396875"/>
            </a:xfrm>
            <a:prstGeom prst="rect">
              <a:avLst/>
            </a:prstGeom>
            <a:solidFill>
              <a:srgbClr val="CCFFFF"/>
            </a:solidFill>
            <a:ln>
              <a:noFill/>
            </a:ln>
          </p:spPr>
          <p:txBody>
            <a:bodyPr anchorCtr="0" anchor="t" bIns="45700" lIns="91425" rIns="91425" wrap="square" tIns="45700">
              <a:noAutofit/>
            </a:bodyPr>
            <a:lstStyle/>
            <a:p>
              <a:pPr indent="0" lvl="0" marL="0" marR="0" rtl="0" algn="l">
                <a:spcBef>
                  <a:spcPts val="0"/>
                </a:spcBef>
                <a:buNone/>
              </a:pPr>
              <a:r>
                <a:rPr b="0" lang="en-US" sz="2000">
                  <a:solidFill>
                    <a:srgbClr val="000000"/>
                  </a:solidFill>
                  <a:latin typeface="Arial"/>
                  <a:ea typeface="Arial"/>
                  <a:cs typeface="Arial"/>
                  <a:sym typeface="Arial"/>
                </a:rPr>
                <a:t>Options (variable)</a:t>
              </a:r>
            </a:p>
          </p:txBody>
        </p:sp>
        <p:sp>
          <p:nvSpPr>
            <p:cNvPr id="324" name="Shape 324"/>
            <p:cNvSpPr/>
            <p:nvPr/>
          </p:nvSpPr>
          <p:spPr>
            <a:xfrm>
              <a:off x="4012671" y="3643313"/>
              <a:ext cx="4876800" cy="1143000"/>
            </a:xfrm>
            <a:prstGeom prst="rect">
              <a:avLst/>
            </a:prstGeom>
            <a:solidFill>
              <a:schemeClr val="hlink"/>
            </a:solidFill>
            <a:ln cap="flat" cmpd="sng" w="9525">
              <a:solidFill>
                <a:schemeClr val="dk1"/>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b="0" lang="en-US" sz="2400">
                  <a:solidFill>
                    <a:schemeClr val="lt1"/>
                  </a:solidFill>
                  <a:latin typeface="Arial"/>
                  <a:ea typeface="Arial"/>
                  <a:cs typeface="Arial"/>
                  <a:sym typeface="Arial"/>
                </a:rPr>
                <a:t>Data</a:t>
              </a:r>
            </a:p>
          </p:txBody>
        </p:sp>
      </p:grpSp>
      <p:sp>
        <p:nvSpPr>
          <p:cNvPr id="325" name="Shape 325"/>
          <p:cNvSpPr/>
          <p:nvPr/>
        </p:nvSpPr>
        <p:spPr>
          <a:xfrm>
            <a:off x="6614879" y="2438908"/>
            <a:ext cx="2359258" cy="460066"/>
          </a:xfrm>
          <a:prstGeom prst="rect">
            <a:avLst/>
          </a:prstGeom>
          <a:noFill/>
          <a:ln cap="flat" cmpd="sng" w="57150">
            <a:solidFill>
              <a:srgbClr val="EF6C00"/>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3200">
              <a:solidFill>
                <a:schemeClr val="lt1"/>
              </a:solidFill>
              <a:latin typeface="Calibri"/>
              <a:ea typeface="Calibri"/>
              <a:cs typeface="Calibri"/>
              <a:sym typeface="Calibri"/>
            </a:endParaRPr>
          </a:p>
        </p:txBody>
      </p:sp>
      <p:sp>
        <p:nvSpPr>
          <p:cNvPr id="326" name="Shape 326"/>
          <p:cNvSpPr txBox="1"/>
          <p:nvPr/>
        </p:nvSpPr>
        <p:spPr>
          <a:xfrm>
            <a:off x="457200" y="1200151"/>
            <a:ext cx="3815253" cy="33944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lang="en-US" sz="2400">
                <a:solidFill>
                  <a:srgbClr val="695D46"/>
                </a:solidFill>
                <a:latin typeface="Open Sans"/>
                <a:ea typeface="Open Sans"/>
                <a:cs typeface="Open Sans"/>
                <a:sym typeface="Open Sans"/>
              </a:rPr>
              <a:t>Receive Window Size</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Maximum receiver buffer</a:t>
            </a:r>
          </a:p>
          <a:p>
            <a:pPr indent="-342900" lvl="0" marL="342900" marR="0" rtl="0" algn="l">
              <a:spcBef>
                <a:spcPts val="480"/>
              </a:spcBef>
              <a:spcAft>
                <a:spcPts val="0"/>
              </a:spcAft>
              <a:buClr>
                <a:srgbClr val="695D46"/>
              </a:buClr>
              <a:buSzPts val="2400"/>
              <a:buFont typeface="Arial"/>
              <a:buChar char="•"/>
            </a:pPr>
            <a:r>
              <a:rPr lang="en-US" sz="2400">
                <a:solidFill>
                  <a:srgbClr val="695D46"/>
                </a:solidFill>
                <a:latin typeface="Open Sans"/>
                <a:ea typeface="Open Sans"/>
                <a:cs typeface="Open Sans"/>
                <a:sym typeface="Open Sans"/>
              </a:rPr>
              <a:t>Limits sending rate</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Open Sans"/>
                <a:ea typeface="Open Sans"/>
                <a:cs typeface="Open Sans"/>
                <a:sym typeface="Open Sans"/>
              </a:rPr>
              <a:t>Don’t send faster than receiver can process</a:t>
            </a:r>
          </a:p>
          <a:p>
            <a:pPr indent="-342900" lvl="0" marL="342900" marR="0" rtl="0" algn="l">
              <a:spcBef>
                <a:spcPts val="480"/>
              </a:spcBef>
              <a:buClr>
                <a:srgbClr val="695D46"/>
              </a:buClr>
              <a:buSzPts val="2400"/>
              <a:buFont typeface="Arial"/>
              <a:buNone/>
            </a:pPr>
            <a:r>
              <a:t/>
            </a:r>
            <a:endParaRPr sz="2400">
              <a:solidFill>
                <a:srgbClr val="695D46"/>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Tropic">
      <a:dk1>
        <a:srgbClr val="000000"/>
      </a:dk1>
      <a:lt1>
        <a:srgbClr val="FFFFFF"/>
      </a:lt1>
      <a:dk2>
        <a:srgbClr val="1F497D"/>
      </a:dk2>
      <a:lt2>
        <a:srgbClr val="EEECE1"/>
      </a:lt2>
      <a:accent1>
        <a:srgbClr val="EF6C00"/>
      </a:accent1>
      <a:accent2>
        <a:srgbClr val="4DB6AC"/>
      </a:accent2>
      <a:accent3>
        <a:srgbClr val="B3A77D"/>
      </a:accent3>
      <a:accent4>
        <a:srgbClr val="A1E8D9"/>
      </a:accent4>
      <a:accent5>
        <a:srgbClr val="695D46"/>
      </a:accent5>
      <a:accent6>
        <a:srgbClr val="00966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