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7" r:id="rId2"/>
    <p:sldId id="258" r:id="rId3"/>
    <p:sldId id="354" r:id="rId4"/>
    <p:sldId id="353" r:id="rId5"/>
    <p:sldId id="355" r:id="rId6"/>
    <p:sldId id="356" r:id="rId7"/>
    <p:sldId id="357" r:id="rId8"/>
    <p:sldId id="363" r:id="rId9"/>
    <p:sldId id="359" r:id="rId10"/>
    <p:sldId id="360" r:id="rId11"/>
    <p:sldId id="364" r:id="rId12"/>
    <p:sldId id="365" r:id="rId13"/>
    <p:sldId id="366" r:id="rId14"/>
    <p:sldId id="368" r:id="rId15"/>
    <p:sldId id="369" r:id="rId16"/>
    <p:sldId id="370" r:id="rId17"/>
    <p:sldId id="371" r:id="rId18"/>
    <p:sldId id="372" r:id="rId19"/>
    <p:sldId id="373" r:id="rId20"/>
    <p:sldId id="374" r:id="rId21"/>
    <p:sldId id="375" r:id="rId22"/>
    <p:sldId id="376" r:id="rId23"/>
    <p:sldId id="377" r:id="rId24"/>
    <p:sldId id="383" r:id="rId25"/>
    <p:sldId id="397"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B5"/>
    <a:srgbClr val="EF6C00"/>
    <a:srgbClr val="AA1717"/>
    <a:srgbClr val="E55D28"/>
    <a:srgbClr val="F3DCBA"/>
    <a:srgbClr val="B3A77D"/>
    <a:srgbClr val="695D46"/>
    <a:srgbClr val="4DB6AC"/>
    <a:srgbClr val="000000"/>
    <a:srgbClr val="C42C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7" autoAdjust="0"/>
    <p:restoredTop sz="85661" autoAdjust="0"/>
  </p:normalViewPr>
  <p:slideViewPr>
    <p:cSldViewPr snapToGrid="0" snapToObjects="1">
      <p:cViewPr varScale="1">
        <p:scale>
          <a:sx n="99" d="100"/>
          <a:sy n="99" d="100"/>
        </p:scale>
        <p:origin x="595" y="7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80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175D8F-F2C6-2C4F-B383-FE4BF4C10A97}" type="datetime1">
              <a:rPr lang="en-US" smtClean="0"/>
              <a:t>10/23/2017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FAE5C0-C7D8-6847-954E-397D12A4B560}" type="slidenum">
              <a:rPr lang="en-US" smtClean="0"/>
              <a:t>‹#›</a:t>
            </a:fld>
            <a:endParaRPr lang="en-US"/>
          </a:p>
        </p:txBody>
      </p:sp>
    </p:spTree>
    <p:extLst>
      <p:ext uri="{BB962C8B-B14F-4D97-AF65-F5344CB8AC3E}">
        <p14:creationId xmlns:p14="http://schemas.microsoft.com/office/powerpoint/2010/main" val="3250853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114A71-7442-3C4E-A435-2BC44299A0C8}" type="datetime1">
              <a:rPr lang="en-US" smtClean="0"/>
              <a:t>10/23/2017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6A15BD-7F48-1A45-88E2-CD63D7EDA2FD}" type="slidenum">
              <a:rPr lang="en-US" smtClean="0"/>
              <a:t>‹#›</a:t>
            </a:fld>
            <a:endParaRPr lang="en-US"/>
          </a:p>
        </p:txBody>
      </p:sp>
    </p:spTree>
    <p:extLst>
      <p:ext uri="{BB962C8B-B14F-4D97-AF65-F5344CB8AC3E}">
        <p14:creationId xmlns:p14="http://schemas.microsoft.com/office/powerpoint/2010/main" val="3473816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3</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r>
              <a:rPr lang="en-US" dirty="0" smtClean="0">
                <a:ea typeface="ＭＳ Ｐゴシック" charset="0"/>
                <a:cs typeface="ＭＳ Ｐゴシック" charset="0"/>
              </a:rPr>
              <a:t>UDP is message-oriented </a:t>
            </a:r>
          </a:p>
          <a:p>
            <a:endParaRPr lang="en-US" dirty="0" smtClean="0">
              <a:ea typeface="ＭＳ Ｐゴシック" charset="0"/>
              <a:cs typeface="ＭＳ Ｐゴシック" charset="0"/>
            </a:endParaRPr>
          </a:p>
          <a:p>
            <a:r>
              <a:rPr lang="en-US" sz="1200" b="0" i="0" kern="1200" dirty="0" smtClean="0">
                <a:solidFill>
                  <a:schemeClr val="tx1"/>
                </a:solidFill>
                <a:effectLst/>
                <a:latin typeface="+mn-lt"/>
                <a:ea typeface="+mn-ea"/>
                <a:cs typeface="+mn-cs"/>
              </a:rPr>
              <a:t>Message Oriented protocols send data in distinct chunks or groups. Stream protocols send a continuous flow of data.</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example about TCP options: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sz="1200" b="0" i="0" kern="1200" dirty="0" smtClean="0">
                <a:solidFill>
                  <a:schemeClr val="tx1"/>
                </a:solidFill>
                <a:effectLst/>
                <a:latin typeface="+mn-lt"/>
                <a:ea typeface="+mn-ea"/>
                <a:cs typeface="+mn-cs"/>
              </a:rPr>
              <a:t>Maximum Segment Size (MSS)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Selective Acknowledgements (SACK)</a:t>
            </a:r>
          </a:p>
          <a:p>
            <a:endParaRPr lang="en-US" dirty="0"/>
          </a:p>
        </p:txBody>
      </p:sp>
      <p:sp>
        <p:nvSpPr>
          <p:cNvPr id="4" name="Slide Number Placeholder 3"/>
          <p:cNvSpPr>
            <a:spLocks noGrp="1"/>
          </p:cNvSpPr>
          <p:nvPr>
            <p:ph type="sldNum" sz="quarter" idx="10"/>
          </p:nvPr>
        </p:nvSpPr>
        <p:spPr/>
        <p:txBody>
          <a:bodyPr/>
          <a:lstStyle/>
          <a:p>
            <a:fld id="{1C6A15BD-7F48-1A45-88E2-CD63D7EDA2FD}" type="slidenum">
              <a:rPr lang="en-US" smtClean="0"/>
              <a:t>13</a:t>
            </a:fld>
            <a:endParaRPr lang="en-US"/>
          </a:p>
        </p:txBody>
      </p:sp>
    </p:spTree>
    <p:extLst>
      <p:ext uri="{BB962C8B-B14F-4D97-AF65-F5344CB8AC3E}">
        <p14:creationId xmlns:p14="http://schemas.microsoft.com/office/powerpoint/2010/main" val="33141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A15BD-7F48-1A45-88E2-CD63D7EDA2FD}" type="slidenum">
              <a:rPr lang="en-US" smtClean="0"/>
              <a:t>14</a:t>
            </a:fld>
            <a:endParaRPr lang="en-US"/>
          </a:p>
        </p:txBody>
      </p:sp>
    </p:spTree>
    <p:extLst>
      <p:ext uri="{BB962C8B-B14F-4D97-AF65-F5344CB8AC3E}">
        <p14:creationId xmlns:p14="http://schemas.microsoft.com/office/powerpoint/2010/main" val="2751777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A15BD-7F48-1A45-88E2-CD63D7EDA2FD}" type="slidenum">
              <a:rPr lang="en-US" smtClean="0"/>
              <a:t>16</a:t>
            </a:fld>
            <a:endParaRPr lang="en-US"/>
          </a:p>
        </p:txBody>
      </p:sp>
    </p:spTree>
    <p:extLst>
      <p:ext uri="{BB962C8B-B14F-4D97-AF65-F5344CB8AC3E}">
        <p14:creationId xmlns:p14="http://schemas.microsoft.com/office/powerpoint/2010/main" val="851998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combine into three-way handshake</a:t>
            </a:r>
            <a:endParaRPr lang="en-US" dirty="0"/>
          </a:p>
        </p:txBody>
      </p:sp>
      <p:sp>
        <p:nvSpPr>
          <p:cNvPr id="4" name="Slide Number Placeholder 3"/>
          <p:cNvSpPr>
            <a:spLocks noGrp="1"/>
          </p:cNvSpPr>
          <p:nvPr>
            <p:ph type="sldNum" sz="quarter" idx="10"/>
          </p:nvPr>
        </p:nvSpPr>
        <p:spPr/>
        <p:txBody>
          <a:bodyPr/>
          <a:lstStyle/>
          <a:p>
            <a:fld id="{1C6A15BD-7F48-1A45-88E2-CD63D7EDA2FD}" type="slidenum">
              <a:rPr lang="en-US" smtClean="0"/>
              <a:t>19</a:t>
            </a:fld>
            <a:endParaRPr lang="en-US"/>
          </a:p>
        </p:txBody>
      </p:sp>
    </p:spTree>
    <p:extLst>
      <p:ext uri="{BB962C8B-B14F-4D97-AF65-F5344CB8AC3E}">
        <p14:creationId xmlns:p14="http://schemas.microsoft.com/office/powerpoint/2010/main" val="165250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side that sent RST receives more packets, will resend the RST</a:t>
            </a:r>
            <a:endParaRPr lang="en-US" dirty="0"/>
          </a:p>
        </p:txBody>
      </p:sp>
      <p:sp>
        <p:nvSpPr>
          <p:cNvPr id="4" name="Slide Number Placeholder 3"/>
          <p:cNvSpPr>
            <a:spLocks noGrp="1"/>
          </p:cNvSpPr>
          <p:nvPr>
            <p:ph type="sldNum" sz="quarter" idx="10"/>
          </p:nvPr>
        </p:nvSpPr>
        <p:spPr/>
        <p:txBody>
          <a:bodyPr/>
          <a:lstStyle/>
          <a:p>
            <a:fld id="{1C6A15BD-7F48-1A45-88E2-CD63D7EDA2FD}" type="slidenum">
              <a:rPr lang="en-US" smtClean="0"/>
              <a:t>20</a:t>
            </a:fld>
            <a:endParaRPr lang="en-US"/>
          </a:p>
        </p:txBody>
      </p:sp>
    </p:spTree>
    <p:extLst>
      <p:ext uri="{BB962C8B-B14F-4D97-AF65-F5344CB8AC3E}">
        <p14:creationId xmlns:p14="http://schemas.microsoft.com/office/powerpoint/2010/main" val="1995667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exponential weighted moving average</a:t>
            </a:r>
            <a:endParaRPr lang="en-US" dirty="0"/>
          </a:p>
        </p:txBody>
      </p:sp>
      <p:sp>
        <p:nvSpPr>
          <p:cNvPr id="4" name="Slide Number Placeholder 3"/>
          <p:cNvSpPr>
            <a:spLocks noGrp="1"/>
          </p:cNvSpPr>
          <p:nvPr>
            <p:ph type="sldNum" sz="quarter" idx="10"/>
          </p:nvPr>
        </p:nvSpPr>
        <p:spPr/>
        <p:txBody>
          <a:bodyPr/>
          <a:lstStyle/>
          <a:p>
            <a:fld id="{1C6A15BD-7F48-1A45-88E2-CD63D7EDA2FD}" type="slidenum">
              <a:rPr lang="en-US" smtClean="0"/>
              <a:t>23</a:t>
            </a:fld>
            <a:endParaRPr lang="en-US"/>
          </a:p>
        </p:txBody>
      </p:sp>
    </p:spTree>
    <p:extLst>
      <p:ext uri="{BB962C8B-B14F-4D97-AF65-F5344CB8AC3E}">
        <p14:creationId xmlns:p14="http://schemas.microsoft.com/office/powerpoint/2010/main" val="202119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4</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5</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r>
              <a:rPr lang="en-US" sz="1200" b="0" i="0" kern="1200" dirty="0" smtClean="0">
                <a:solidFill>
                  <a:schemeClr val="tx1"/>
                </a:solidFill>
                <a:effectLst/>
                <a:latin typeface="+mn-lt"/>
                <a:ea typeface="+mn-ea"/>
                <a:cs typeface="+mn-cs"/>
              </a:rPr>
              <a:t>If the SYN flag is set (1), then this is the initial sequence number. The sequence number of the actual first data byte and the acknowledged number in the corresponding ACK are then this sequence number plus 1.</a:t>
            </a:r>
          </a:p>
          <a:p>
            <a:r>
              <a:rPr lang="en-US" sz="1200" b="0" i="0" kern="1200" dirty="0" smtClean="0">
                <a:solidFill>
                  <a:schemeClr val="tx1"/>
                </a:solidFill>
                <a:effectLst/>
                <a:latin typeface="+mn-lt"/>
                <a:ea typeface="+mn-ea"/>
                <a:cs typeface="+mn-cs"/>
              </a:rPr>
              <a:t>If the SYN flag is clear (0), then this is the accumulated sequence number of the first data byte of this segment for the current session.</a:t>
            </a:r>
          </a:p>
          <a:p>
            <a:r>
              <a:rPr lang="en-US" sz="1200" b="0" i="0" kern="1200" dirty="0" smtClean="0">
                <a:solidFill>
                  <a:schemeClr val="tx1"/>
                </a:solidFill>
                <a:effectLst/>
                <a:latin typeface="+mn-lt"/>
                <a:ea typeface="+mn-ea"/>
                <a:cs typeface="+mn-cs"/>
              </a:rPr>
              <a:t>Bytes rather than packets</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6</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7</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r>
              <a:rPr lang="en-US" dirty="0" smtClean="0">
                <a:ea typeface="ＭＳ Ｐゴシック" charset="0"/>
                <a:cs typeface="ＭＳ Ｐゴシック" charset="0"/>
              </a:rPr>
              <a:t>Only</a:t>
            </a:r>
            <a:r>
              <a:rPr lang="en-US" baseline="0" dirty="0" smtClean="0">
                <a:ea typeface="ＭＳ Ｐゴシック" charset="0"/>
                <a:cs typeface="ＭＳ Ｐゴシック" charset="0"/>
              </a:rPr>
              <a:t> 4 bits, so max is 2^4 – 1 = 15 words</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8</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r>
              <a:rPr lang="en-US" dirty="0" smtClean="0">
                <a:ea typeface="ＭＳ Ｐゴシック" charset="0"/>
                <a:cs typeface="ＭＳ Ｐゴシック" charset="0"/>
              </a:rPr>
              <a:t>9 bits</a:t>
            </a:r>
          </a:p>
          <a:p>
            <a:endParaRPr lang="en-US" dirty="0" smtClean="0">
              <a:ea typeface="ＭＳ Ｐゴシック" charset="0"/>
              <a:cs typeface="ＭＳ Ｐゴシック" charset="0"/>
            </a:endParaRPr>
          </a:p>
          <a:p>
            <a:r>
              <a:rPr lang="en-US" sz="1200" b="0" i="0" kern="1200" dirty="0" smtClean="0">
                <a:solidFill>
                  <a:schemeClr val="tx1"/>
                </a:solidFill>
                <a:effectLst/>
                <a:latin typeface="+mn-lt"/>
                <a:ea typeface="+mn-ea"/>
                <a:cs typeface="+mn-cs"/>
              </a:rPr>
              <a:t>FIN says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finished talking to you, but </a:t>
            </a:r>
            <a:r>
              <a:rPr lang="en-US" sz="1200" b="0" i="0" kern="1200" dirty="0" err="1" smtClean="0">
                <a:solidFill>
                  <a:schemeClr val="tx1"/>
                </a:solidFill>
                <a:effectLst/>
                <a:latin typeface="+mn-lt"/>
                <a:ea typeface="+mn-ea"/>
                <a:cs typeface="+mn-cs"/>
              </a:rPr>
              <a:t>i'll</a:t>
            </a:r>
            <a:r>
              <a:rPr lang="en-US" sz="1200" b="0" i="0" kern="1200" dirty="0" smtClean="0">
                <a:solidFill>
                  <a:schemeClr val="tx1"/>
                </a:solidFill>
                <a:effectLst/>
                <a:latin typeface="+mn-lt"/>
                <a:ea typeface="+mn-ea"/>
                <a:cs typeface="+mn-cs"/>
              </a:rPr>
              <a:t> still listen to everything you have to say until you're done"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RST says "there is no conversation.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won't say anything and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won't listen to anything you say</a:t>
            </a:r>
          </a:p>
          <a:p>
            <a:endParaRPr lang="en-US" dirty="0" smtClean="0">
              <a:ea typeface="ＭＳ Ｐゴシック" charset="0"/>
              <a:cs typeface="ＭＳ Ｐゴシック" charset="0"/>
            </a:endParaRPr>
          </a:p>
          <a:p>
            <a:r>
              <a:rPr lang="en-US" sz="1200" b="0" i="0" kern="1200" dirty="0" smtClean="0">
                <a:solidFill>
                  <a:schemeClr val="tx1"/>
                </a:solidFill>
                <a:effectLst/>
                <a:latin typeface="+mn-lt"/>
                <a:ea typeface="+mn-ea"/>
                <a:cs typeface="+mn-cs"/>
              </a:rPr>
              <a:t>If the SYN flag is set (1), then this is the initial sequence number. The sequence number of the actual first data byte and the acknowledged number in the corresponding ACK are then this sequence number plus 1.</a:t>
            </a:r>
          </a:p>
          <a:p>
            <a:r>
              <a:rPr lang="en-US" sz="1200" b="0" i="0" kern="1200" dirty="0" smtClean="0">
                <a:solidFill>
                  <a:schemeClr val="tx1"/>
                </a:solidFill>
                <a:effectLst/>
                <a:latin typeface="+mn-lt"/>
                <a:ea typeface="+mn-ea"/>
                <a:cs typeface="+mn-cs"/>
              </a:rPr>
              <a:t>If the SYN flag is clear (0), then this is the accumulated sequence number of the first data byte of this segment for the current session.</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9</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r>
              <a:rPr lang="en-US" sz="1200" b="0" i="0" kern="1200" dirty="0" smtClean="0">
                <a:solidFill>
                  <a:schemeClr val="tx1"/>
                </a:solidFill>
                <a:effectLst/>
                <a:latin typeface="+mn-lt"/>
                <a:ea typeface="+mn-ea"/>
                <a:cs typeface="+mn-cs"/>
              </a:rPr>
              <a:t>unit:</a:t>
            </a:r>
            <a:r>
              <a:rPr lang="en-US" sz="1200" b="0" i="0" kern="1200" baseline="0" dirty="0" smtClean="0">
                <a:solidFill>
                  <a:schemeClr val="tx1"/>
                </a:solidFill>
                <a:effectLst/>
                <a:latin typeface="+mn-lt"/>
                <a:ea typeface="+mn-ea"/>
                <a:cs typeface="+mn-cs"/>
              </a:rPr>
              <a:t> byte</a:t>
            </a:r>
          </a:p>
          <a:p>
            <a:r>
              <a:rPr lang="en-US" sz="1200" b="0" i="0" kern="1200" dirty="0" smtClean="0">
                <a:solidFill>
                  <a:schemeClr val="tx1"/>
                </a:solidFill>
                <a:effectLst/>
                <a:latin typeface="+mn-lt"/>
                <a:ea typeface="+mn-ea"/>
                <a:cs typeface="+mn-cs"/>
              </a:rPr>
              <a:t>limited to between 2 and 65,535 bytes.</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Arial" charset="0"/>
              </a:defRPr>
            </a:lvl1pPr>
            <a:lvl2pPr marL="35879619" indent="-35447153" defTabSz="905475" eaLnBrk="0" hangingPunct="0">
              <a:defRPr sz="1900" b="1">
                <a:solidFill>
                  <a:schemeClr val="tx1"/>
                </a:solidFill>
                <a:latin typeface="Courier New" charset="0"/>
                <a:ea typeface="Arial" charset="0"/>
                <a:cs typeface="Arial" charset="0"/>
              </a:defRPr>
            </a:lvl2pPr>
            <a:lvl3pPr eaLnBrk="0" hangingPunct="0">
              <a:defRPr sz="1900" b="1">
                <a:solidFill>
                  <a:schemeClr val="tx1"/>
                </a:solidFill>
                <a:latin typeface="Courier New" charset="0"/>
                <a:ea typeface="Arial" charset="0"/>
                <a:cs typeface="Arial" charset="0"/>
              </a:defRPr>
            </a:lvl3pPr>
            <a:lvl4pPr eaLnBrk="0" hangingPunct="0">
              <a:defRPr sz="1900" b="1">
                <a:solidFill>
                  <a:schemeClr val="tx1"/>
                </a:solidFill>
                <a:latin typeface="Courier New" charset="0"/>
                <a:ea typeface="Arial" charset="0"/>
                <a:cs typeface="Arial" charset="0"/>
              </a:defRPr>
            </a:lvl4pPr>
            <a:lvl5pPr eaLnBrk="0" hangingPunct="0">
              <a:defRPr sz="1900" b="1">
                <a:solidFill>
                  <a:schemeClr val="tx1"/>
                </a:solidFill>
                <a:latin typeface="Courier New" charset="0"/>
                <a:ea typeface="Arial" charset="0"/>
                <a:cs typeface="Arial" charset="0"/>
              </a:defRPr>
            </a:lvl5pPr>
            <a:lvl6pPr marL="432465" eaLnBrk="0" fontAlgn="base" hangingPunct="0">
              <a:spcBef>
                <a:spcPct val="0"/>
              </a:spcBef>
              <a:spcAft>
                <a:spcPct val="0"/>
              </a:spcAft>
              <a:defRPr sz="1900" b="1">
                <a:solidFill>
                  <a:schemeClr val="tx1"/>
                </a:solidFill>
                <a:latin typeface="Courier New" charset="0"/>
                <a:ea typeface="Arial" charset="0"/>
                <a:cs typeface="Arial" charset="0"/>
              </a:defRPr>
            </a:lvl6pPr>
            <a:lvl7pPr marL="864931" eaLnBrk="0" fontAlgn="base" hangingPunct="0">
              <a:spcBef>
                <a:spcPct val="0"/>
              </a:spcBef>
              <a:spcAft>
                <a:spcPct val="0"/>
              </a:spcAft>
              <a:defRPr sz="1900" b="1">
                <a:solidFill>
                  <a:schemeClr val="tx1"/>
                </a:solidFill>
                <a:latin typeface="Courier New" charset="0"/>
                <a:ea typeface="Arial" charset="0"/>
                <a:cs typeface="Arial" charset="0"/>
              </a:defRPr>
            </a:lvl7pPr>
            <a:lvl8pPr marL="1297396" eaLnBrk="0" fontAlgn="base" hangingPunct="0">
              <a:spcBef>
                <a:spcPct val="0"/>
              </a:spcBef>
              <a:spcAft>
                <a:spcPct val="0"/>
              </a:spcAft>
              <a:defRPr sz="1900" b="1">
                <a:solidFill>
                  <a:schemeClr val="tx1"/>
                </a:solidFill>
                <a:latin typeface="Courier New" charset="0"/>
                <a:ea typeface="Arial" charset="0"/>
                <a:cs typeface="Arial" charset="0"/>
              </a:defRPr>
            </a:lvl8pPr>
            <a:lvl9pPr marL="1729862" eaLnBrk="0" fontAlgn="base" hangingPunct="0">
              <a:spcBef>
                <a:spcPct val="0"/>
              </a:spcBef>
              <a:spcAft>
                <a:spcPct val="0"/>
              </a:spcAft>
              <a:defRPr sz="1900" b="1">
                <a:solidFill>
                  <a:schemeClr val="tx1"/>
                </a:solidFill>
                <a:latin typeface="Courier New" charset="0"/>
                <a:ea typeface="Arial" charset="0"/>
                <a:cs typeface="Arial" charset="0"/>
              </a:defRPr>
            </a:lvl9pPr>
          </a:lstStyle>
          <a:p>
            <a:pPr eaLnBrk="1" hangingPunct="1"/>
            <a:fld id="{6AB86DB4-DB02-434D-BF4E-8499BEC609E4}" type="slidenum">
              <a:rPr lang="en-US" sz="1200" b="0">
                <a:latin typeface="Times New Roman" charset="0"/>
              </a:rPr>
              <a:pPr eaLnBrk="1" hangingPunct="1"/>
              <a:t>10</a:t>
            </a:fld>
            <a:endParaRPr lang="en-US" sz="1200" b="0">
              <a:latin typeface="Times New Roman" charset="0"/>
            </a:endParaRPr>
          </a:p>
        </p:txBody>
      </p:sp>
      <p:sp>
        <p:nvSpPr>
          <p:cNvPr id="35843" name="Rectangle 2"/>
          <p:cNvSpPr>
            <a:spLocks noGrp="1" noRot="1" noChangeAspect="1" noChangeArrowheads="1"/>
          </p:cNvSpPr>
          <p:nvPr>
            <p:ph type="sldImg"/>
          </p:nvPr>
        </p:nvSpPr>
        <p:spPr>
          <a:xfrm>
            <a:off x="381000" y="685800"/>
            <a:ext cx="6096000" cy="34290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262051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Connection spoofing, connection resetting, and data injection</a:t>
            </a:r>
            <a:endParaRPr lang="en-US" dirty="0"/>
          </a:p>
        </p:txBody>
      </p:sp>
      <p:sp>
        <p:nvSpPr>
          <p:cNvPr id="4" name="Slide Number Placeholder 3"/>
          <p:cNvSpPr>
            <a:spLocks noGrp="1"/>
          </p:cNvSpPr>
          <p:nvPr>
            <p:ph type="sldNum" sz="quarter" idx="10"/>
          </p:nvPr>
        </p:nvSpPr>
        <p:spPr/>
        <p:txBody>
          <a:bodyPr/>
          <a:lstStyle/>
          <a:p>
            <a:fld id="{1C6A15BD-7F48-1A45-88E2-CD63D7EDA2FD}" type="slidenum">
              <a:rPr lang="en-US" smtClean="0"/>
              <a:t>12</a:t>
            </a:fld>
            <a:endParaRPr lang="en-US"/>
          </a:p>
        </p:txBody>
      </p:sp>
    </p:spTree>
    <p:extLst>
      <p:ext uri="{BB962C8B-B14F-4D97-AF65-F5344CB8AC3E}">
        <p14:creationId xmlns:p14="http://schemas.microsoft.com/office/powerpoint/2010/main" val="79029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4346"/>
            <a:ext cx="7772400" cy="745992"/>
          </a:xfrm>
        </p:spPr>
        <p:txBody>
          <a:bodyPr>
            <a:normAutofit/>
          </a:bodyPr>
          <a:lstStyle>
            <a:lvl1pPr algn="ctr">
              <a:defRPr sz="5400"/>
            </a:lvl1pPr>
          </a:lstStyle>
          <a:p>
            <a:r>
              <a:rPr lang="en-US" dirty="0"/>
              <a:t>Click to edit Master title style</a:t>
            </a:r>
          </a:p>
        </p:txBody>
      </p:sp>
      <p:sp>
        <p:nvSpPr>
          <p:cNvPr id="3" name="Subtitle 2"/>
          <p:cNvSpPr>
            <a:spLocks noGrp="1"/>
          </p:cNvSpPr>
          <p:nvPr>
            <p:ph type="subTitle" idx="1" hasCustomPrompt="1"/>
          </p:nvPr>
        </p:nvSpPr>
        <p:spPr>
          <a:xfrm>
            <a:off x="1664038" y="2711450"/>
            <a:ext cx="5813188" cy="395692"/>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CS 168 – Fall 2016 – Section X</a:t>
            </a:r>
          </a:p>
        </p:txBody>
      </p:sp>
      <p:sp>
        <p:nvSpPr>
          <p:cNvPr id="4" name="Date Placeholder 3"/>
          <p:cNvSpPr>
            <a:spLocks noGrp="1"/>
          </p:cNvSpPr>
          <p:nvPr>
            <p:ph type="dt" sz="half" idx="10"/>
          </p:nvPr>
        </p:nvSpPr>
        <p:spPr/>
        <p:txBody>
          <a:bodyPr/>
          <a:lstStyle/>
          <a:p>
            <a:fld id="{7C027093-1BEB-5947-9E07-61D3EBE8911A}"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12B88-C843-EA4A-9C65-8E0E395A8805}" type="slidenum">
              <a:rPr lang="en-US" smtClean="0"/>
              <a:t>‹#›</a:t>
            </a:fld>
            <a:endParaRPr lang="en-US"/>
          </a:p>
        </p:txBody>
      </p:sp>
      <p:cxnSp>
        <p:nvCxnSpPr>
          <p:cNvPr id="7" name="Straight Connector 6"/>
          <p:cNvCxnSpPr/>
          <p:nvPr userDrawn="1"/>
        </p:nvCxnSpPr>
        <p:spPr>
          <a:xfrm>
            <a:off x="457200" y="3722904"/>
            <a:ext cx="8229600" cy="0"/>
          </a:xfrm>
          <a:prstGeom prst="line">
            <a:avLst/>
          </a:prstGeom>
          <a:ln w="127000" cmpd="sng">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userDrawn="1"/>
        </p:nvCxnSpPr>
        <p:spPr>
          <a:xfrm>
            <a:off x="457200" y="1488704"/>
            <a:ext cx="8229600" cy="0"/>
          </a:xfrm>
          <a:prstGeom prst="line">
            <a:avLst/>
          </a:prstGeom>
          <a:ln w="127000" cmpd="sng">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userDrawn="1"/>
        </p:nvCxnSpPr>
        <p:spPr>
          <a:xfrm>
            <a:off x="457200" y="1603004"/>
            <a:ext cx="8229600" cy="0"/>
          </a:xfrm>
          <a:prstGeom prst="line">
            <a:avLst/>
          </a:prstGeom>
          <a:ln w="28575" cmpd="sng">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userDrawn="1"/>
        </p:nvCxnSpPr>
        <p:spPr>
          <a:xfrm>
            <a:off x="457200" y="3605957"/>
            <a:ext cx="8229600" cy="0"/>
          </a:xfrm>
          <a:prstGeom prst="line">
            <a:avLst/>
          </a:prstGeom>
          <a:ln w="28575" cmpd="sng">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userDrawn="1"/>
        </p:nvCxnSpPr>
        <p:spPr>
          <a:xfrm>
            <a:off x="1081214" y="2909296"/>
            <a:ext cx="582824" cy="0"/>
          </a:xfrm>
          <a:prstGeom prst="line">
            <a:avLst/>
          </a:prstGeom>
          <a:ln w="127000" cmpd="sng">
            <a:solidFill>
              <a:schemeClr val="accent3"/>
            </a:solidFill>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userDrawn="1"/>
        </p:nvCxnSpPr>
        <p:spPr>
          <a:xfrm>
            <a:off x="7480987" y="2902841"/>
            <a:ext cx="582824" cy="0"/>
          </a:xfrm>
          <a:prstGeom prst="line">
            <a:avLst/>
          </a:prstGeom>
          <a:ln w="127000" cmpd="sng">
            <a:solidFill>
              <a:schemeClr val="accent3"/>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9261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305A2E-E0D2-C042-B2D5-4E9815B5BF1D}"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222674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F20D31-C5D6-F542-A882-6398D64DCC0C}"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364371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63FE0-D495-2A4B-B519-2D5543C39631}" type="datetime1">
              <a:rPr lang="en-US" smtClean="0"/>
              <a:t>10/23/2017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912B88-C843-EA4A-9C65-8E0E395A8805}" type="slidenum">
              <a:rPr lang="en-US" smtClean="0"/>
              <a:t>‹#›</a:t>
            </a:fld>
            <a:endParaRPr lang="en-US"/>
          </a:p>
        </p:txBody>
      </p:sp>
      <p:cxnSp>
        <p:nvCxnSpPr>
          <p:cNvPr id="8" name="Straight Connector 7"/>
          <p:cNvCxnSpPr/>
          <p:nvPr userDrawn="1"/>
        </p:nvCxnSpPr>
        <p:spPr>
          <a:xfrm>
            <a:off x="0" y="5118865"/>
            <a:ext cx="9144000" cy="0"/>
          </a:xfrm>
          <a:prstGeom prst="line">
            <a:avLst/>
          </a:prstGeom>
          <a:ln w="127000" cmpd="sng">
            <a:solidFill>
              <a:schemeClr val="accent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332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22313" y="2180035"/>
            <a:ext cx="7772400" cy="1125140"/>
          </a:xfrm>
        </p:spPr>
        <p:txBody>
          <a:bodyPr anchor="b">
            <a:noAutofit/>
          </a:bodyPr>
          <a:lstStyle>
            <a:lvl1pPr marL="0" indent="0" algn="ctr">
              <a:buNone/>
              <a:defRPr sz="12000" b="1">
                <a:solidFill>
                  <a:schemeClr val="accent2"/>
                </a:solidFill>
                <a:latin typeface="PT Sans Narrow"/>
                <a:cs typeface="PT Sans Narrow"/>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Big Title</a:t>
            </a:r>
          </a:p>
        </p:txBody>
      </p:sp>
      <p:sp>
        <p:nvSpPr>
          <p:cNvPr id="4" name="Date Placeholder 3"/>
          <p:cNvSpPr>
            <a:spLocks noGrp="1"/>
          </p:cNvSpPr>
          <p:nvPr>
            <p:ph type="dt" sz="half" idx="10"/>
          </p:nvPr>
        </p:nvSpPr>
        <p:spPr/>
        <p:txBody>
          <a:bodyPr/>
          <a:lstStyle/>
          <a:p>
            <a:fld id="{B4D7F4BC-9A7F-2545-8BED-49BB6981D50F}" type="datetime1">
              <a:rPr lang="en-US" smtClean="0"/>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373214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69535D8-2255-054B-9A50-8781887FA3EE}" type="datetime1">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99063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CB5C0-612A-D545-9C1C-D222B12DB2D0}" type="datetime1">
              <a:rPr lang="en-US" smtClean="0"/>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66837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3D6A56-3099-5842-9EF7-AAEDCA50CFE5}" type="datetime1">
              <a:rPr lang="en-US" smtClean="0"/>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206533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3880F-021C-1D41-9C80-1D8B2BC2EF3F}" type="datetime1">
              <a:rPr lang="en-US" smtClean="0"/>
              <a:t>10/23/2017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266139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4A42D1-3661-2848-AF2A-1DC79D7B3521}" type="datetime1">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366810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72D9B2-9044-7945-8F0A-42D47F54DEB7}" type="datetime1">
              <a:rPr lang="en-US" smtClean="0"/>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12B88-C843-EA4A-9C65-8E0E395A8805}" type="slidenum">
              <a:rPr lang="en-US" smtClean="0"/>
              <a:t>‹#›</a:t>
            </a:fld>
            <a:endParaRPr lang="en-US"/>
          </a:p>
        </p:txBody>
      </p:sp>
    </p:spTree>
    <p:extLst>
      <p:ext uri="{BB962C8B-B14F-4D97-AF65-F5344CB8AC3E}">
        <p14:creationId xmlns:p14="http://schemas.microsoft.com/office/powerpoint/2010/main" val="264936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DE6A2B-20B0-7F4E-8D06-140750EE6923}" type="datetime1">
              <a:rPr lang="en-US" smtClean="0"/>
              <a:t>10/23/2017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3912B88-C843-EA4A-9C65-8E0E395A8805}" type="slidenum">
              <a:rPr lang="en-US" smtClean="0"/>
              <a:t>‹#›</a:t>
            </a:fld>
            <a:endParaRPr lang="en-US"/>
          </a:p>
        </p:txBody>
      </p:sp>
    </p:spTree>
    <p:extLst>
      <p:ext uri="{BB962C8B-B14F-4D97-AF65-F5344CB8AC3E}">
        <p14:creationId xmlns:p14="http://schemas.microsoft.com/office/powerpoint/2010/main" val="4037326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4400" b="1" i="0" kern="1200">
          <a:solidFill>
            <a:srgbClr val="EF6C00"/>
          </a:solidFill>
          <a:latin typeface="PT Sans Narrow"/>
          <a:ea typeface="+mj-ea"/>
          <a:cs typeface="PT Sans Narrow"/>
        </a:defRPr>
      </a:lvl1pPr>
    </p:titleStyle>
    <p:bodyStyle>
      <a:lvl1pPr marL="342900" indent="-342900" algn="l" defTabSz="457200" rtl="0" eaLnBrk="1" latinLnBrk="0" hangingPunct="1">
        <a:spcBef>
          <a:spcPct val="20000"/>
        </a:spcBef>
        <a:buFont typeface="Arial"/>
        <a:buChar char="•"/>
        <a:defRPr sz="2400" kern="1200">
          <a:solidFill>
            <a:srgbClr val="695D46"/>
          </a:solidFill>
          <a:latin typeface="Open Sans"/>
          <a:ea typeface="+mn-ea"/>
          <a:cs typeface="Open Sans"/>
        </a:defRPr>
      </a:lvl1pPr>
      <a:lvl2pPr marL="742950" indent="-285750" algn="l" defTabSz="457200" rtl="0" eaLnBrk="1" latinLnBrk="0" hangingPunct="1">
        <a:spcBef>
          <a:spcPct val="20000"/>
        </a:spcBef>
        <a:buFont typeface="Arial"/>
        <a:buChar char="–"/>
        <a:defRPr sz="2000" kern="1200">
          <a:solidFill>
            <a:srgbClr val="695D46"/>
          </a:solidFill>
          <a:latin typeface="Open Sans"/>
          <a:ea typeface="+mn-ea"/>
          <a:cs typeface="Open Sans"/>
        </a:defRPr>
      </a:lvl2pPr>
      <a:lvl3pPr marL="11430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dirty="0" smtClean="0"/>
              <a:t>TCP</a:t>
            </a:r>
            <a:endParaRPr lang="en-US" sz="5400" dirty="0"/>
          </a:p>
        </p:txBody>
      </p:sp>
      <p:sp>
        <p:nvSpPr>
          <p:cNvPr id="3" name="Subtitle 2"/>
          <p:cNvSpPr>
            <a:spLocks noGrp="1"/>
          </p:cNvSpPr>
          <p:nvPr>
            <p:ph type="subTitle" idx="1"/>
          </p:nvPr>
        </p:nvSpPr>
        <p:spPr/>
        <p:txBody>
          <a:bodyPr>
            <a:normAutofit fontScale="92500" lnSpcReduction="10000"/>
          </a:bodyPr>
          <a:lstStyle/>
          <a:p>
            <a:r>
              <a:rPr lang="en-US" dirty="0"/>
              <a:t>CS 168 – Fall </a:t>
            </a:r>
            <a:r>
              <a:rPr lang="en-US" dirty="0" smtClean="0"/>
              <a:t>2017 </a:t>
            </a:r>
            <a:r>
              <a:rPr lang="en-US" dirty="0"/>
              <a:t>– Section 9</a:t>
            </a:r>
          </a:p>
        </p:txBody>
      </p:sp>
    </p:spTree>
    <p:extLst>
      <p:ext uri="{BB962C8B-B14F-4D97-AF65-F5344CB8AC3E}">
        <p14:creationId xmlns:p14="http://schemas.microsoft.com/office/powerpoint/2010/main" val="1008829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a:latin typeface="Helvetica" charset="0"/>
                <a:ea typeface="ＭＳ Ｐゴシック" charset="0"/>
                <a:cs typeface="ＭＳ Ｐゴシック" charset="0"/>
              </a:rPr>
              <a:t>TCP Header</a:t>
            </a: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err="1">
                  <a:solidFill>
                    <a:srgbClr val="000000"/>
                  </a:solidFill>
                  <a:latin typeface="Arial" charset="0"/>
                </a:rPr>
                <a:t>HdrLen</a:t>
              </a:r>
              <a:endParaRPr lang="en-US" b="0" dirty="0">
                <a:solidFill>
                  <a:srgbClr val="000000"/>
                </a:solidFill>
                <a:latin typeface="Arial" charset="0"/>
              </a:endParaRP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7" name="Rectangle 6"/>
          <p:cNvSpPr/>
          <p:nvPr/>
        </p:nvSpPr>
        <p:spPr>
          <a:xfrm>
            <a:off x="4269732" y="2903964"/>
            <a:ext cx="2359258" cy="460066"/>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8" name="Content Placeholder 2"/>
          <p:cNvSpPr txBox="1">
            <a:spLocks/>
          </p:cNvSpPr>
          <p:nvPr/>
        </p:nvSpPr>
        <p:spPr>
          <a:xfrm>
            <a:off x="457200" y="1200151"/>
            <a:ext cx="3815253"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rgbClr val="695D46"/>
                </a:solidFill>
                <a:latin typeface="Open Sans"/>
                <a:ea typeface="+mn-ea"/>
                <a:cs typeface="Open Sans"/>
              </a:defRPr>
            </a:lvl1pPr>
            <a:lvl2pPr marL="742950" indent="-285750" algn="l" defTabSz="457200" rtl="0" eaLnBrk="1" latinLnBrk="0" hangingPunct="1">
              <a:spcBef>
                <a:spcPct val="20000"/>
              </a:spcBef>
              <a:buFont typeface="Arial"/>
              <a:buChar char="–"/>
              <a:defRPr sz="2000" kern="1200">
                <a:solidFill>
                  <a:srgbClr val="695D46"/>
                </a:solidFill>
                <a:latin typeface="Open Sans"/>
                <a:ea typeface="+mn-ea"/>
                <a:cs typeface="Open Sans"/>
              </a:defRPr>
            </a:lvl2pPr>
            <a:lvl3pPr marL="11430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s-IS" dirty="0" smtClean="0"/>
              <a:t>Checksum</a:t>
            </a:r>
          </a:p>
          <a:p>
            <a:pPr lvl="1"/>
            <a:r>
              <a:rPr lang="is-IS" dirty="0" smtClean="0"/>
              <a:t>Includes header and payload</a:t>
            </a:r>
          </a:p>
          <a:p>
            <a:r>
              <a:rPr lang="is-IS" dirty="0"/>
              <a:t>Options common</a:t>
            </a:r>
          </a:p>
          <a:p>
            <a:pPr lvl="1"/>
            <a:r>
              <a:rPr lang="en-US" dirty="0"/>
              <a:t>U</a:t>
            </a:r>
            <a:r>
              <a:rPr lang="is-IS" dirty="0"/>
              <a:t>nlike IP</a:t>
            </a:r>
          </a:p>
          <a:p>
            <a:pPr lvl="1"/>
            <a:r>
              <a:rPr lang="is-IS" dirty="0"/>
              <a:t>Not covered </a:t>
            </a:r>
          </a:p>
          <a:p>
            <a:pPr lvl="1"/>
            <a:r>
              <a:rPr lang="is-IS" dirty="0"/>
              <a:t>Assume no options unless specified</a:t>
            </a:r>
          </a:p>
          <a:p>
            <a:pPr lvl="1"/>
            <a:endParaRPr lang="is-IS" dirty="0" smtClean="0"/>
          </a:p>
          <a:p>
            <a:pPr lvl="1"/>
            <a:endParaRPr lang="is-IS" dirty="0" smtClean="0"/>
          </a:p>
        </p:txBody>
      </p:sp>
      <p:sp>
        <p:nvSpPr>
          <p:cNvPr id="29" name="Rectangle 28"/>
          <p:cNvSpPr/>
          <p:nvPr/>
        </p:nvSpPr>
        <p:spPr>
          <a:xfrm>
            <a:off x="4272453" y="3366619"/>
            <a:ext cx="4713074" cy="388313"/>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1276658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82423" y="2088182"/>
            <a:ext cx="8195909" cy="1125140"/>
          </a:xfrm>
        </p:spPr>
        <p:txBody>
          <a:bodyPr/>
          <a:lstStyle/>
          <a:p>
            <a:r>
              <a:rPr lang="en-US" sz="6600" dirty="0" smtClean="0"/>
              <a:t>Connection Establishment</a:t>
            </a:r>
            <a:endParaRPr lang="en-US" sz="6600" dirty="0"/>
          </a:p>
        </p:txBody>
      </p:sp>
    </p:spTree>
    <p:extLst>
      <p:ext uri="{BB962C8B-B14F-4D97-AF65-F5344CB8AC3E}">
        <p14:creationId xmlns:p14="http://schemas.microsoft.com/office/powerpoint/2010/main" val="2912049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Connection Establishment</a:t>
            </a:r>
            <a:endParaRPr lang="en-US" dirty="0"/>
          </a:p>
        </p:txBody>
      </p:sp>
      <p:sp>
        <p:nvSpPr>
          <p:cNvPr id="4" name="Content Placeholder 3"/>
          <p:cNvSpPr>
            <a:spLocks noGrp="1"/>
          </p:cNvSpPr>
          <p:nvPr>
            <p:ph idx="1"/>
          </p:nvPr>
        </p:nvSpPr>
        <p:spPr/>
        <p:txBody>
          <a:bodyPr/>
          <a:lstStyle/>
          <a:p>
            <a:r>
              <a:rPr lang="en-US" dirty="0" smtClean="0"/>
              <a:t>Sequence number and acknowledgement number don’t start from zero</a:t>
            </a:r>
          </a:p>
          <a:p>
            <a:r>
              <a:rPr lang="en-US" dirty="0" smtClean="0"/>
              <a:t>Instead client and server choose a </a:t>
            </a:r>
            <a:r>
              <a:rPr lang="en-US" b="1" dirty="0" smtClean="0"/>
              <a:t>random</a:t>
            </a:r>
            <a:r>
              <a:rPr lang="en-US" dirty="0" smtClean="0"/>
              <a:t> initial </a:t>
            </a:r>
            <a:r>
              <a:rPr lang="en-US" dirty="0" err="1" smtClean="0"/>
              <a:t>seq</a:t>
            </a:r>
            <a:r>
              <a:rPr lang="en-US" dirty="0" smtClean="0"/>
              <a:t> #</a:t>
            </a:r>
          </a:p>
          <a:p>
            <a:pPr lvl="1"/>
            <a:r>
              <a:rPr lang="en-US" dirty="0" smtClean="0"/>
              <a:t>Why?</a:t>
            </a:r>
          </a:p>
          <a:p>
            <a:r>
              <a:rPr lang="en-US" dirty="0" smtClean="0"/>
              <a:t>Must be communicated between client and server</a:t>
            </a:r>
          </a:p>
          <a:p>
            <a:pPr marL="0" indent="0">
              <a:buNone/>
            </a:pPr>
            <a:endParaRPr lang="en-US" dirty="0" smtClean="0"/>
          </a:p>
        </p:txBody>
      </p:sp>
    </p:spTree>
    <p:extLst>
      <p:ext uri="{BB962C8B-B14F-4D97-AF65-F5344CB8AC3E}">
        <p14:creationId xmlns:p14="http://schemas.microsoft.com/office/powerpoint/2010/main" val="3877440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Connection Establishment</a:t>
            </a:r>
            <a:endParaRPr lang="en-US" dirty="0"/>
          </a:p>
        </p:txBody>
      </p:sp>
      <p:sp>
        <p:nvSpPr>
          <p:cNvPr id="4" name="Content Placeholder 3"/>
          <p:cNvSpPr>
            <a:spLocks noGrp="1"/>
          </p:cNvSpPr>
          <p:nvPr>
            <p:ph idx="1"/>
          </p:nvPr>
        </p:nvSpPr>
        <p:spPr/>
        <p:txBody>
          <a:bodyPr/>
          <a:lstStyle/>
          <a:p>
            <a:r>
              <a:rPr lang="en-US" dirty="0" smtClean="0"/>
              <a:t>Client/Server exchange state</a:t>
            </a:r>
          </a:p>
          <a:p>
            <a:pPr lvl="1"/>
            <a:r>
              <a:rPr lang="en-US" dirty="0" smtClean="0"/>
              <a:t>Initial Sequence numbers</a:t>
            </a:r>
          </a:p>
          <a:p>
            <a:pPr lvl="1"/>
            <a:r>
              <a:rPr lang="en-US" dirty="0"/>
              <a:t>P</a:t>
            </a:r>
            <a:r>
              <a:rPr lang="en-US" dirty="0" smtClean="0"/>
              <a:t>ort number</a:t>
            </a:r>
          </a:p>
          <a:p>
            <a:pPr lvl="1"/>
            <a:r>
              <a:rPr lang="en-US" dirty="0" smtClean="0"/>
              <a:t>TCP Options</a:t>
            </a:r>
          </a:p>
          <a:p>
            <a:endParaRPr lang="en-US" dirty="0" smtClean="0"/>
          </a:p>
        </p:txBody>
      </p:sp>
    </p:spTree>
    <p:extLst>
      <p:ext uri="{BB962C8B-B14F-4D97-AF65-F5344CB8AC3E}">
        <p14:creationId xmlns:p14="http://schemas.microsoft.com/office/powerpoint/2010/main" val="1267314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Way Handshake</a:t>
            </a:r>
            <a:endParaRPr lang="en-US" dirty="0"/>
          </a:p>
        </p:txBody>
      </p:sp>
      <p:sp>
        <p:nvSpPr>
          <p:cNvPr id="3" name="Content Placeholder 2"/>
          <p:cNvSpPr>
            <a:spLocks noGrp="1"/>
          </p:cNvSpPr>
          <p:nvPr>
            <p:ph idx="1"/>
          </p:nvPr>
        </p:nvSpPr>
        <p:spPr>
          <a:xfrm>
            <a:off x="457200" y="1200151"/>
            <a:ext cx="3868139" cy="3394472"/>
          </a:xfrm>
        </p:spPr>
        <p:txBody>
          <a:bodyPr>
            <a:normAutofit lnSpcReduction="10000"/>
          </a:bodyPr>
          <a:lstStyle/>
          <a:p>
            <a:r>
              <a:rPr lang="en-US" dirty="0" smtClean="0"/>
              <a:t>Client sends server a SYN</a:t>
            </a:r>
          </a:p>
          <a:p>
            <a:pPr lvl="1"/>
            <a:r>
              <a:rPr lang="en-US" dirty="0" smtClean="0"/>
              <a:t>A TCP packet with the SYN flag set</a:t>
            </a:r>
          </a:p>
          <a:p>
            <a:r>
              <a:rPr lang="en-US" dirty="0" smtClean="0"/>
              <a:t>SYN packet carries initial state</a:t>
            </a:r>
          </a:p>
          <a:p>
            <a:pPr lvl="1"/>
            <a:r>
              <a:rPr lang="en-US" dirty="0" smtClean="0"/>
              <a:t>Receive window		</a:t>
            </a:r>
          </a:p>
          <a:p>
            <a:pPr lvl="1"/>
            <a:r>
              <a:rPr lang="en-US" dirty="0" smtClean="0"/>
              <a:t>Source port number</a:t>
            </a:r>
          </a:p>
          <a:p>
            <a:pPr lvl="1"/>
            <a:r>
              <a:rPr lang="en-US" dirty="0"/>
              <a:t>I</a:t>
            </a:r>
            <a:r>
              <a:rPr lang="en-US" dirty="0" smtClean="0"/>
              <a:t>nitial sequence number</a:t>
            </a:r>
          </a:p>
          <a:p>
            <a:pPr marL="0" indent="0">
              <a:buNone/>
            </a:pPr>
            <a:endParaRPr lang="en-US" dirty="0" smtClean="0"/>
          </a:p>
        </p:txBody>
      </p:sp>
      <p:pic>
        <p:nvPicPr>
          <p:cNvPr id="1026" name="Picture 2" descr="https://static.lwn.net/images/2012/tfo/3wh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339" y="1421146"/>
            <a:ext cx="4818661" cy="2952481"/>
          </a:xfrm>
          <a:prstGeom prst="rect">
            <a:avLst/>
          </a:prstGeom>
          <a:noFill/>
          <a:extLst>
            <a:ext uri="{909E8E84-426E-40DD-AFC4-6F175D3DCCD1}">
              <a14:hiddenFill xmlns:a14="http://schemas.microsoft.com/office/drawing/2010/main">
                <a:solidFill>
                  <a:srgbClr val="FFFFFF"/>
                </a:solidFill>
              </a14:hiddenFill>
            </a:ext>
          </a:extLst>
        </p:spPr>
      </p:pic>
      <p:sp>
        <p:nvSpPr>
          <p:cNvPr id="40" name="Oval 39"/>
          <p:cNvSpPr/>
          <p:nvPr/>
        </p:nvSpPr>
        <p:spPr>
          <a:xfrm>
            <a:off x="5797023" y="1906291"/>
            <a:ext cx="1998626" cy="8834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98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Way Handshake</a:t>
            </a:r>
            <a:endParaRPr lang="en-US" dirty="0"/>
          </a:p>
        </p:txBody>
      </p:sp>
      <p:sp>
        <p:nvSpPr>
          <p:cNvPr id="3" name="Content Placeholder 2"/>
          <p:cNvSpPr>
            <a:spLocks noGrp="1"/>
          </p:cNvSpPr>
          <p:nvPr>
            <p:ph idx="1"/>
          </p:nvPr>
        </p:nvSpPr>
        <p:spPr>
          <a:xfrm>
            <a:off x="457200" y="1200151"/>
            <a:ext cx="3766088" cy="3394472"/>
          </a:xfrm>
        </p:spPr>
        <p:txBody>
          <a:bodyPr>
            <a:normAutofit fontScale="92500" lnSpcReduction="20000"/>
          </a:bodyPr>
          <a:lstStyle/>
          <a:p>
            <a:r>
              <a:rPr lang="en-US" dirty="0" smtClean="0"/>
              <a:t>Server responds with a SYN-ACK</a:t>
            </a:r>
          </a:p>
          <a:p>
            <a:r>
              <a:rPr lang="en-US" dirty="0" smtClean="0"/>
              <a:t>Acknowledge the client’s SYN</a:t>
            </a:r>
          </a:p>
          <a:p>
            <a:r>
              <a:rPr lang="en-US" dirty="0" smtClean="0"/>
              <a:t>Respond with the server’s own SYN</a:t>
            </a:r>
          </a:p>
          <a:p>
            <a:r>
              <a:rPr lang="en-US" dirty="0" smtClean="0"/>
              <a:t>Carries server’s initial state</a:t>
            </a:r>
          </a:p>
          <a:p>
            <a:pPr lvl="1"/>
            <a:r>
              <a:rPr lang="en-US" dirty="0"/>
              <a:t>Receive window		</a:t>
            </a:r>
          </a:p>
          <a:p>
            <a:pPr lvl="1"/>
            <a:r>
              <a:rPr lang="en-US" dirty="0"/>
              <a:t>Source port number</a:t>
            </a:r>
          </a:p>
          <a:p>
            <a:pPr lvl="1"/>
            <a:r>
              <a:rPr lang="en-US" dirty="0"/>
              <a:t>Initial sequence </a:t>
            </a:r>
            <a:r>
              <a:rPr lang="en-US" dirty="0" smtClean="0"/>
              <a:t>number</a:t>
            </a:r>
            <a:endParaRPr lang="en-US" dirty="0"/>
          </a:p>
        </p:txBody>
      </p:sp>
      <p:pic>
        <p:nvPicPr>
          <p:cNvPr id="4" name="Picture 2" descr="https://static.lwn.net/images/2012/tfo/3wh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339" y="1421146"/>
            <a:ext cx="4818661" cy="295248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5797023" y="2642461"/>
            <a:ext cx="1998626" cy="8834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4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Way Handshake</a:t>
            </a:r>
            <a:endParaRPr lang="en-US" dirty="0"/>
          </a:p>
        </p:txBody>
      </p:sp>
      <p:sp>
        <p:nvSpPr>
          <p:cNvPr id="3" name="Content Placeholder 2"/>
          <p:cNvSpPr>
            <a:spLocks noGrp="1"/>
          </p:cNvSpPr>
          <p:nvPr>
            <p:ph idx="1"/>
          </p:nvPr>
        </p:nvSpPr>
        <p:spPr>
          <a:xfrm>
            <a:off x="457200" y="1200151"/>
            <a:ext cx="3804834" cy="3394472"/>
          </a:xfrm>
        </p:spPr>
        <p:txBody>
          <a:bodyPr/>
          <a:lstStyle/>
          <a:p>
            <a:r>
              <a:rPr lang="en-US" dirty="0" smtClean="0"/>
              <a:t>Client responds with an ACK</a:t>
            </a:r>
          </a:p>
          <a:p>
            <a:r>
              <a:rPr lang="en-US" dirty="0" smtClean="0"/>
              <a:t>Now the connection is established!</a:t>
            </a:r>
          </a:p>
          <a:p>
            <a:pPr lvl="1"/>
            <a:r>
              <a:rPr lang="en-US" dirty="0" smtClean="0"/>
              <a:t>Client and server can freely communicate</a:t>
            </a:r>
          </a:p>
        </p:txBody>
      </p:sp>
      <p:pic>
        <p:nvPicPr>
          <p:cNvPr id="4" name="Picture 2" descr="https://static.lwn.net/images/2012/tfo/3wh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339" y="1421146"/>
            <a:ext cx="4818661" cy="295248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5735356" y="3482473"/>
            <a:ext cx="1998626" cy="8834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7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482423" y="2088182"/>
            <a:ext cx="8195909" cy="1125140"/>
          </a:xfrm>
        </p:spPr>
        <p:txBody>
          <a:bodyPr/>
          <a:lstStyle/>
          <a:p>
            <a:r>
              <a:rPr lang="en-US" sz="6600" dirty="0" smtClean="0"/>
              <a:t>Teardown</a:t>
            </a:r>
            <a:endParaRPr lang="en-US" sz="6600" dirty="0"/>
          </a:p>
        </p:txBody>
      </p:sp>
    </p:spTree>
    <p:extLst>
      <p:ext uri="{BB962C8B-B14F-4D97-AF65-F5344CB8AC3E}">
        <p14:creationId xmlns:p14="http://schemas.microsoft.com/office/powerpoint/2010/main" val="2490206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Teardown </a:t>
            </a:r>
            <a:r>
              <a:rPr lang="en-US" dirty="0"/>
              <a:t>M</a:t>
            </a:r>
            <a:r>
              <a:rPr lang="en-US" dirty="0" smtClean="0"/>
              <a:t>ethods</a:t>
            </a:r>
            <a:endParaRPr lang="en-US" dirty="0"/>
          </a:p>
        </p:txBody>
      </p:sp>
      <p:sp>
        <p:nvSpPr>
          <p:cNvPr id="4" name="Content Placeholder 3"/>
          <p:cNvSpPr>
            <a:spLocks noGrp="1"/>
          </p:cNvSpPr>
          <p:nvPr>
            <p:ph idx="1"/>
          </p:nvPr>
        </p:nvSpPr>
        <p:spPr/>
        <p:txBody>
          <a:bodyPr/>
          <a:lstStyle/>
          <a:p>
            <a:r>
              <a:rPr lang="en-US" dirty="0" smtClean="0"/>
              <a:t>Four way handshake</a:t>
            </a:r>
          </a:p>
          <a:p>
            <a:pPr lvl="1"/>
            <a:r>
              <a:rPr lang="en-US" dirty="0" smtClean="0"/>
              <a:t>Graceful/normal teardown</a:t>
            </a:r>
          </a:p>
          <a:p>
            <a:r>
              <a:rPr lang="en-US" dirty="0" smtClean="0"/>
              <a:t>Reset</a:t>
            </a:r>
          </a:p>
          <a:p>
            <a:pPr lvl="1"/>
            <a:r>
              <a:rPr lang="en-US" dirty="0" smtClean="0"/>
              <a:t>Exceptional Teardown</a:t>
            </a:r>
            <a:endParaRPr lang="en-US" dirty="0"/>
          </a:p>
        </p:txBody>
      </p:sp>
    </p:spTree>
    <p:extLst>
      <p:ext uri="{BB962C8B-B14F-4D97-AF65-F5344CB8AC3E}">
        <p14:creationId xmlns:p14="http://schemas.microsoft.com/office/powerpoint/2010/main" val="970507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Teardown</a:t>
            </a:r>
            <a:endParaRPr lang="en-US" dirty="0"/>
          </a:p>
        </p:txBody>
      </p:sp>
      <p:sp>
        <p:nvSpPr>
          <p:cNvPr id="3" name="Content Placeholder 2"/>
          <p:cNvSpPr>
            <a:spLocks noGrp="1"/>
          </p:cNvSpPr>
          <p:nvPr>
            <p:ph idx="1"/>
          </p:nvPr>
        </p:nvSpPr>
        <p:spPr>
          <a:xfrm>
            <a:off x="457200" y="1200151"/>
            <a:ext cx="5052447" cy="3394472"/>
          </a:xfrm>
        </p:spPr>
        <p:txBody>
          <a:bodyPr>
            <a:normAutofit fontScale="92500" lnSpcReduction="10000"/>
          </a:bodyPr>
          <a:lstStyle/>
          <a:p>
            <a:r>
              <a:rPr lang="en-US" dirty="0" smtClean="0"/>
              <a:t>One side closes their connection</a:t>
            </a:r>
          </a:p>
          <a:p>
            <a:pPr lvl="1"/>
            <a:r>
              <a:rPr lang="en-US" dirty="0" smtClean="0"/>
              <a:t>Indicates they will send no more data</a:t>
            </a:r>
          </a:p>
          <a:p>
            <a:pPr lvl="1"/>
            <a:r>
              <a:rPr lang="en-US" dirty="0" smtClean="0"/>
              <a:t>Sends a FIN</a:t>
            </a:r>
          </a:p>
          <a:p>
            <a:pPr lvl="1"/>
            <a:r>
              <a:rPr lang="en-US" dirty="0" smtClean="0"/>
              <a:t>Receives an ACK</a:t>
            </a:r>
          </a:p>
          <a:p>
            <a:r>
              <a:rPr lang="en-US" dirty="0" smtClean="0"/>
              <a:t>Other side may continue transmitting</a:t>
            </a:r>
          </a:p>
          <a:p>
            <a:r>
              <a:rPr lang="en-US" dirty="0" smtClean="0"/>
              <a:t>Eventually it closes as well</a:t>
            </a:r>
          </a:p>
          <a:p>
            <a:pPr lvl="1"/>
            <a:r>
              <a:rPr lang="en-US" dirty="0" smtClean="0"/>
              <a:t>Sends a FIN</a:t>
            </a:r>
          </a:p>
          <a:p>
            <a:pPr lvl="1"/>
            <a:r>
              <a:rPr lang="en-US" dirty="0" smtClean="0"/>
              <a:t>Receives an ACK</a:t>
            </a:r>
          </a:p>
          <a:p>
            <a:r>
              <a:rPr lang="en-US" dirty="0" smtClean="0"/>
              <a:t>Connection is closed</a:t>
            </a:r>
            <a:endParaRPr lang="en-US" dirty="0"/>
          </a:p>
        </p:txBody>
      </p:sp>
      <p:pic>
        <p:nvPicPr>
          <p:cNvPr id="2050" name="Picture 2" descr="http://www.masterraghu.com/subjects/np/introduction/unix_network_programming_v1.3/files/02fig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937" y="2100020"/>
            <a:ext cx="4741441" cy="228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84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is-IS" dirty="0" smtClean="0"/>
              <a:t>Transmission Control Protocol (TCP)</a:t>
            </a:r>
          </a:p>
          <a:p>
            <a:pPr marL="0" indent="0">
              <a:buNone/>
            </a:pPr>
            <a:endParaRPr lang="is-IS" dirty="0" smtClean="0"/>
          </a:p>
          <a:p>
            <a:endParaRPr lang="is-IS" dirty="0" smtClean="0"/>
          </a:p>
        </p:txBody>
      </p:sp>
    </p:spTree>
    <p:extLst>
      <p:ext uri="{BB962C8B-B14F-4D97-AF65-F5344CB8AC3E}">
        <p14:creationId xmlns:p14="http://schemas.microsoft.com/office/powerpoint/2010/main" val="15722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Reset</a:t>
            </a:r>
            <a:endParaRPr lang="en-US" dirty="0"/>
          </a:p>
        </p:txBody>
      </p:sp>
      <p:sp>
        <p:nvSpPr>
          <p:cNvPr id="3" name="Content Placeholder 2"/>
          <p:cNvSpPr>
            <a:spLocks noGrp="1"/>
          </p:cNvSpPr>
          <p:nvPr>
            <p:ph idx="1"/>
          </p:nvPr>
        </p:nvSpPr>
        <p:spPr/>
        <p:txBody>
          <a:bodyPr/>
          <a:lstStyle/>
          <a:p>
            <a:r>
              <a:rPr lang="en-US" dirty="0" smtClean="0"/>
              <a:t>Reset the connection</a:t>
            </a:r>
          </a:p>
          <a:p>
            <a:pPr lvl="1"/>
            <a:r>
              <a:rPr lang="en-US" dirty="0" smtClean="0"/>
              <a:t>Most commonly, attempt to SYN on a closed port</a:t>
            </a:r>
          </a:p>
          <a:p>
            <a:r>
              <a:rPr lang="en-US" dirty="0"/>
              <a:t>Send </a:t>
            </a:r>
            <a:r>
              <a:rPr lang="en-US" dirty="0" smtClean="0"/>
              <a:t>RST </a:t>
            </a:r>
            <a:r>
              <a:rPr lang="en-US" dirty="0"/>
              <a:t>packet(s) only (no ACK</a:t>
            </a:r>
            <a:r>
              <a:rPr lang="en-US" dirty="0" smtClean="0"/>
              <a:t>)</a:t>
            </a:r>
            <a:endParaRPr lang="en-US" dirty="0"/>
          </a:p>
        </p:txBody>
      </p:sp>
    </p:spTree>
    <p:extLst>
      <p:ext uri="{BB962C8B-B14F-4D97-AF65-F5344CB8AC3E}">
        <p14:creationId xmlns:p14="http://schemas.microsoft.com/office/powerpoint/2010/main" val="3568555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dirty="0" smtClean="0"/>
              <a:t>Reliability</a:t>
            </a:r>
            <a:endParaRPr lang="en-US" dirty="0"/>
          </a:p>
        </p:txBody>
      </p:sp>
    </p:spTree>
    <p:extLst>
      <p:ext uri="{BB962C8B-B14F-4D97-AF65-F5344CB8AC3E}">
        <p14:creationId xmlns:p14="http://schemas.microsoft.com/office/powerpoint/2010/main" val="4154513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Reliability</a:t>
            </a:r>
            <a:endParaRPr lang="en-US" dirty="0"/>
          </a:p>
        </p:txBody>
      </p:sp>
      <p:sp>
        <p:nvSpPr>
          <p:cNvPr id="4" name="Content Placeholder 3"/>
          <p:cNvSpPr>
            <a:spLocks noGrp="1"/>
          </p:cNvSpPr>
          <p:nvPr>
            <p:ph idx="1"/>
          </p:nvPr>
        </p:nvSpPr>
        <p:spPr/>
        <p:txBody>
          <a:bodyPr/>
          <a:lstStyle/>
          <a:p>
            <a:r>
              <a:rPr lang="en-US" dirty="0" smtClean="0"/>
              <a:t>Cumulative ACKs</a:t>
            </a:r>
          </a:p>
          <a:p>
            <a:pPr lvl="1"/>
            <a:r>
              <a:rPr lang="en-US" dirty="0" smtClean="0"/>
              <a:t>Allow detection of dropped packets</a:t>
            </a:r>
          </a:p>
          <a:p>
            <a:r>
              <a:rPr lang="en-US" dirty="0" smtClean="0"/>
              <a:t>How do we know a packet was lost?</a:t>
            </a:r>
          </a:p>
          <a:p>
            <a:pPr lvl="1"/>
            <a:r>
              <a:rPr lang="en-US" dirty="0" smtClean="0"/>
              <a:t>Timeout</a:t>
            </a:r>
          </a:p>
          <a:p>
            <a:pPr lvl="1"/>
            <a:r>
              <a:rPr lang="en-US" dirty="0" smtClean="0"/>
              <a:t>Duplicate ACKs</a:t>
            </a:r>
          </a:p>
        </p:txBody>
      </p:sp>
    </p:spTree>
    <p:extLst>
      <p:ext uri="{BB962C8B-B14F-4D97-AF65-F5344CB8AC3E}">
        <p14:creationId xmlns:p14="http://schemas.microsoft.com/office/powerpoint/2010/main" val="2763979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a:t>
            </a:r>
            <a:endParaRPr lang="en-US" dirty="0"/>
          </a:p>
        </p:txBody>
      </p:sp>
      <p:sp>
        <p:nvSpPr>
          <p:cNvPr id="3" name="Content Placeholder 2"/>
          <p:cNvSpPr>
            <a:spLocks noGrp="1"/>
          </p:cNvSpPr>
          <p:nvPr>
            <p:ph idx="1"/>
          </p:nvPr>
        </p:nvSpPr>
        <p:spPr/>
        <p:txBody>
          <a:bodyPr/>
          <a:lstStyle/>
          <a:p>
            <a:r>
              <a:rPr lang="en-US" dirty="0" smtClean="0"/>
              <a:t>Retransmission Time Out (RTO)</a:t>
            </a:r>
          </a:p>
          <a:p>
            <a:pPr lvl="1"/>
            <a:r>
              <a:rPr lang="en-US" dirty="0" smtClean="0"/>
              <a:t>Timeout after which packets are retransmitted</a:t>
            </a:r>
          </a:p>
          <a:p>
            <a:pPr lvl="1"/>
            <a:r>
              <a:rPr lang="en-US" dirty="0" smtClean="0"/>
              <a:t>Based on a constantly updated RTT estimate (and variance)</a:t>
            </a:r>
            <a:endParaRPr lang="en-US" dirty="0"/>
          </a:p>
          <a:p>
            <a:r>
              <a:rPr lang="en-US" dirty="0" smtClean="0"/>
              <a:t>Single timer (not per-packet)</a:t>
            </a:r>
          </a:p>
          <a:p>
            <a:pPr lvl="1"/>
            <a:r>
              <a:rPr lang="en-US" dirty="0" smtClean="0"/>
              <a:t>Each received ACK resets RTO</a:t>
            </a:r>
          </a:p>
          <a:p>
            <a:pPr lvl="1"/>
            <a:r>
              <a:rPr lang="en-US" dirty="0" smtClean="0"/>
              <a:t>If RTO times out</a:t>
            </a:r>
          </a:p>
          <a:p>
            <a:pPr lvl="2"/>
            <a:r>
              <a:rPr lang="en-US" dirty="0"/>
              <a:t>Retransmit packet containing “next </a:t>
            </a:r>
            <a:r>
              <a:rPr lang="en-US" dirty="0" smtClean="0"/>
              <a:t>byte”</a:t>
            </a:r>
            <a:endParaRPr lang="en-US" dirty="0"/>
          </a:p>
        </p:txBody>
      </p:sp>
    </p:spTree>
    <p:extLst>
      <p:ext uri="{BB962C8B-B14F-4D97-AF65-F5344CB8AC3E}">
        <p14:creationId xmlns:p14="http://schemas.microsoft.com/office/powerpoint/2010/main" val="163252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a:t>
            </a:r>
            <a:endParaRPr lang="en-US" dirty="0"/>
          </a:p>
        </p:txBody>
      </p:sp>
      <p:sp>
        <p:nvSpPr>
          <p:cNvPr id="3" name="Content Placeholder 2"/>
          <p:cNvSpPr>
            <a:spLocks noGrp="1"/>
          </p:cNvSpPr>
          <p:nvPr>
            <p:ph idx="1"/>
          </p:nvPr>
        </p:nvSpPr>
        <p:spPr/>
        <p:txBody>
          <a:bodyPr/>
          <a:lstStyle/>
          <a:p>
            <a:r>
              <a:rPr lang="en-US" dirty="0" smtClean="0"/>
              <a:t>What if RTO is too large?</a:t>
            </a:r>
          </a:p>
          <a:p>
            <a:r>
              <a:rPr lang="en-US" dirty="0" smtClean="0"/>
              <a:t>Packet is dropped . . .</a:t>
            </a:r>
          </a:p>
          <a:p>
            <a:pPr lvl="1"/>
            <a:r>
              <a:rPr lang="en-US" dirty="0" smtClean="0"/>
              <a:t>Wait</a:t>
            </a:r>
          </a:p>
          <a:p>
            <a:pPr lvl="1"/>
            <a:r>
              <a:rPr lang="en-US" dirty="0" smtClean="0"/>
              <a:t>Keep waiting</a:t>
            </a:r>
          </a:p>
          <a:p>
            <a:pPr lvl="1"/>
            <a:r>
              <a:rPr lang="mr-IN" dirty="0" smtClean="0"/>
              <a:t>…</a:t>
            </a:r>
            <a:r>
              <a:rPr lang="en-US" dirty="0" smtClean="0"/>
              <a:t> Keep waiting</a:t>
            </a:r>
          </a:p>
          <a:p>
            <a:pPr lvl="1"/>
            <a:r>
              <a:rPr lang="en-US" dirty="0" smtClean="0"/>
              <a:t>Timer goes off</a:t>
            </a:r>
          </a:p>
          <a:p>
            <a:pPr lvl="2"/>
            <a:r>
              <a:rPr lang="en-US" dirty="0" smtClean="0"/>
              <a:t>Finally retransmit</a:t>
            </a:r>
          </a:p>
          <a:p>
            <a:r>
              <a:rPr lang="en-US" dirty="0" smtClean="0"/>
              <a:t>Can we do better?</a:t>
            </a:r>
          </a:p>
        </p:txBody>
      </p:sp>
    </p:spTree>
    <p:extLst>
      <p:ext uri="{BB962C8B-B14F-4D97-AF65-F5344CB8AC3E}">
        <p14:creationId xmlns:p14="http://schemas.microsoft.com/office/powerpoint/2010/main" val="342085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ACKs</a:t>
            </a:r>
            <a:endParaRPr lang="en-US" dirty="0"/>
          </a:p>
        </p:txBody>
      </p:sp>
      <p:sp>
        <p:nvSpPr>
          <p:cNvPr id="3" name="Content Placeholder 2"/>
          <p:cNvSpPr>
            <a:spLocks noGrp="1"/>
          </p:cNvSpPr>
          <p:nvPr>
            <p:ph idx="1"/>
          </p:nvPr>
        </p:nvSpPr>
        <p:spPr>
          <a:xfrm>
            <a:off x="457200" y="1200150"/>
            <a:ext cx="8229600" cy="3623519"/>
          </a:xfrm>
        </p:spPr>
        <p:txBody>
          <a:bodyPr>
            <a:normAutofit fontScale="77500" lnSpcReduction="20000"/>
          </a:bodyPr>
          <a:lstStyle/>
          <a:p>
            <a:r>
              <a:rPr lang="en-US" dirty="0" smtClean="0"/>
              <a:t>Transmit</a:t>
            </a:r>
          </a:p>
          <a:p>
            <a:pPr lvl="1"/>
            <a:r>
              <a:rPr lang="en-US" dirty="0" err="1" smtClean="0"/>
              <a:t>Seq</a:t>
            </a:r>
            <a:r>
              <a:rPr lang="en-US" dirty="0" smtClean="0"/>
              <a:t> 1000</a:t>
            </a:r>
          </a:p>
          <a:p>
            <a:pPr lvl="1"/>
            <a:r>
              <a:rPr lang="en-US" dirty="0" err="1" smtClean="0"/>
              <a:t>Seq</a:t>
            </a:r>
            <a:r>
              <a:rPr lang="en-US" dirty="0" smtClean="0"/>
              <a:t> 2000</a:t>
            </a:r>
          </a:p>
          <a:p>
            <a:pPr lvl="1"/>
            <a:r>
              <a:rPr lang="en-US" b="1" i="1" dirty="0" err="1" smtClean="0">
                <a:solidFill>
                  <a:srgbClr val="FF0000"/>
                </a:solidFill>
              </a:rPr>
              <a:t>Seq</a:t>
            </a:r>
            <a:r>
              <a:rPr lang="en-US" b="1" i="1" dirty="0" smtClean="0">
                <a:solidFill>
                  <a:srgbClr val="FF0000"/>
                </a:solidFill>
              </a:rPr>
              <a:t> 3000 </a:t>
            </a:r>
            <a:r>
              <a:rPr lang="en-US" b="1" i="1" dirty="0" smtClean="0">
                <a:solidFill>
                  <a:schemeClr val="tx1">
                    <a:lumMod val="65000"/>
                    <a:lumOff val="35000"/>
                  </a:schemeClr>
                </a:solidFill>
              </a:rPr>
              <a:t>Dropped in flight</a:t>
            </a:r>
          </a:p>
          <a:p>
            <a:pPr lvl="1"/>
            <a:r>
              <a:rPr lang="en-US" dirty="0" err="1" smtClean="0"/>
              <a:t>Seq</a:t>
            </a:r>
            <a:r>
              <a:rPr lang="en-US" dirty="0" smtClean="0"/>
              <a:t> 4000</a:t>
            </a:r>
          </a:p>
          <a:p>
            <a:pPr lvl="1"/>
            <a:r>
              <a:rPr lang="en-US" dirty="0" err="1" smtClean="0"/>
              <a:t>Seq</a:t>
            </a:r>
            <a:r>
              <a:rPr lang="en-US" dirty="0" smtClean="0"/>
              <a:t> </a:t>
            </a:r>
            <a:r>
              <a:rPr lang="en-US" dirty="0"/>
              <a:t>5000</a:t>
            </a:r>
          </a:p>
          <a:p>
            <a:pPr lvl="1"/>
            <a:r>
              <a:rPr lang="en-US" dirty="0" err="1"/>
              <a:t>Seq</a:t>
            </a:r>
            <a:r>
              <a:rPr lang="en-US" dirty="0"/>
              <a:t> </a:t>
            </a:r>
            <a:r>
              <a:rPr lang="en-US" dirty="0" smtClean="0"/>
              <a:t>6000</a:t>
            </a:r>
          </a:p>
          <a:p>
            <a:r>
              <a:rPr lang="en-US" dirty="0" smtClean="0"/>
              <a:t>What ACKs do we receive?</a:t>
            </a:r>
          </a:p>
          <a:p>
            <a:pPr lvl="1"/>
            <a:r>
              <a:rPr lang="en-US" dirty="0" smtClean="0"/>
              <a:t>ACK 2000</a:t>
            </a:r>
          </a:p>
          <a:p>
            <a:pPr lvl="1"/>
            <a:r>
              <a:rPr lang="en-US" dirty="0" smtClean="0"/>
              <a:t>ACK 3000</a:t>
            </a:r>
          </a:p>
          <a:p>
            <a:pPr lvl="1"/>
            <a:r>
              <a:rPr lang="en-US" dirty="0" smtClean="0"/>
              <a:t>ACK 3000</a:t>
            </a:r>
          </a:p>
          <a:p>
            <a:pPr lvl="1"/>
            <a:r>
              <a:rPr lang="en-US" dirty="0" smtClean="0"/>
              <a:t>ACK 3000</a:t>
            </a:r>
          </a:p>
          <a:p>
            <a:pPr lvl="1"/>
            <a:r>
              <a:rPr lang="en-US" dirty="0" smtClean="0"/>
              <a:t>ACK 3000</a:t>
            </a:r>
          </a:p>
          <a:p>
            <a:r>
              <a:rPr lang="en-US" dirty="0" smtClean="0"/>
              <a:t>Duplicate ACKs indicate packet loss/reorder</a:t>
            </a:r>
          </a:p>
        </p:txBody>
      </p:sp>
    </p:spTree>
    <p:extLst>
      <p:ext uri="{BB962C8B-B14F-4D97-AF65-F5344CB8AC3E}">
        <p14:creationId xmlns:p14="http://schemas.microsoft.com/office/powerpoint/2010/main" val="220626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smtClean="0">
                <a:latin typeface="Helvetica" charset="0"/>
                <a:ea typeface="ＭＳ Ｐゴシック" charset="0"/>
                <a:cs typeface="ＭＳ Ｐゴシック" charset="0"/>
              </a:rPr>
              <a:t>TCP</a:t>
            </a:r>
            <a:endParaRPr lang="en-US" dirty="0">
              <a:latin typeface="Helvetica" charset="0"/>
              <a:ea typeface="ＭＳ Ｐゴシック" charset="0"/>
              <a:cs typeface="ＭＳ Ｐゴシック" charset="0"/>
            </a:endParaRP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HdrLen</a:t>
              </a: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28" name="Content Placeholder 2"/>
          <p:cNvSpPr>
            <a:spLocks noGrp="1"/>
          </p:cNvSpPr>
          <p:nvPr>
            <p:ph idx="1"/>
          </p:nvPr>
        </p:nvSpPr>
        <p:spPr>
          <a:xfrm>
            <a:off x="457200" y="1200151"/>
            <a:ext cx="8229600" cy="3394472"/>
          </a:xfrm>
        </p:spPr>
        <p:txBody>
          <a:bodyPr/>
          <a:lstStyle/>
          <a:p>
            <a:r>
              <a:rPr lang="en-US" dirty="0" smtClean="0"/>
              <a:t>L4 Protocol (Transport) </a:t>
            </a:r>
          </a:p>
          <a:p>
            <a:r>
              <a:rPr lang="en-US" dirty="0" smtClean="0"/>
              <a:t>Byte Stream</a:t>
            </a:r>
          </a:p>
          <a:p>
            <a:r>
              <a:rPr lang="en-US" dirty="0" smtClean="0"/>
              <a:t>Bi-directional</a:t>
            </a:r>
          </a:p>
          <a:p>
            <a:r>
              <a:rPr lang="en-US" dirty="0" smtClean="0"/>
              <a:t>Reliable</a:t>
            </a:r>
          </a:p>
          <a:p>
            <a:r>
              <a:rPr lang="en-US" dirty="0" smtClean="0"/>
              <a:t>In-order</a:t>
            </a:r>
          </a:p>
        </p:txBody>
      </p:sp>
    </p:spTree>
    <p:extLst>
      <p:ext uri="{BB962C8B-B14F-4D97-AF65-F5344CB8AC3E}">
        <p14:creationId xmlns:p14="http://schemas.microsoft.com/office/powerpoint/2010/main" val="4137027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a:latin typeface="Helvetica" charset="0"/>
                <a:ea typeface="ＭＳ Ｐゴシック" charset="0"/>
                <a:cs typeface="ＭＳ Ｐゴシック" charset="0"/>
              </a:rPr>
              <a:t>TCP Header</a:t>
            </a: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HdrLen</a:t>
              </a: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7" name="Rectangle 6"/>
          <p:cNvSpPr/>
          <p:nvPr/>
        </p:nvSpPr>
        <p:spPr>
          <a:xfrm>
            <a:off x="4272453" y="1181849"/>
            <a:ext cx="4701684" cy="425312"/>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82" name="Content Placeholder 2"/>
          <p:cNvSpPr>
            <a:spLocks noGrp="1"/>
          </p:cNvSpPr>
          <p:nvPr>
            <p:ph idx="1"/>
          </p:nvPr>
        </p:nvSpPr>
        <p:spPr>
          <a:xfrm>
            <a:off x="457200" y="1200151"/>
            <a:ext cx="3715770" cy="3394472"/>
          </a:xfrm>
        </p:spPr>
        <p:txBody>
          <a:bodyPr/>
          <a:lstStyle/>
          <a:p>
            <a:r>
              <a:rPr lang="is-IS" dirty="0" smtClean="0"/>
              <a:t>Host port numbers</a:t>
            </a:r>
          </a:p>
          <a:p>
            <a:pPr lvl="1"/>
            <a:r>
              <a:rPr lang="is-IS" dirty="0" smtClean="0"/>
              <a:t>Multiplexing and demultiplexing</a:t>
            </a:r>
          </a:p>
          <a:p>
            <a:pPr lvl="1"/>
            <a:r>
              <a:rPr lang="is-IS" dirty="0" smtClean="0"/>
              <a:t>16 bits</a:t>
            </a:r>
          </a:p>
          <a:p>
            <a:endParaRPr lang="is-IS" dirty="0" smtClean="0"/>
          </a:p>
          <a:p>
            <a:endParaRPr lang="is-IS" dirty="0" smtClean="0"/>
          </a:p>
          <a:p>
            <a:endParaRPr lang="is-IS" dirty="0" smtClean="0"/>
          </a:p>
        </p:txBody>
      </p:sp>
    </p:spTree>
    <p:extLst>
      <p:ext uri="{BB962C8B-B14F-4D97-AF65-F5344CB8AC3E}">
        <p14:creationId xmlns:p14="http://schemas.microsoft.com/office/powerpoint/2010/main" val="27229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a:latin typeface="Helvetica" charset="0"/>
                <a:ea typeface="ＭＳ Ｐゴシック" charset="0"/>
                <a:cs typeface="ＭＳ Ｐゴシック" charset="0"/>
              </a:rPr>
              <a:t>TCP Header</a:t>
            </a: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HdrLen</a:t>
              </a: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7" name="Rectangle 6"/>
          <p:cNvSpPr/>
          <p:nvPr/>
        </p:nvSpPr>
        <p:spPr>
          <a:xfrm>
            <a:off x="4272453" y="1619290"/>
            <a:ext cx="4701684" cy="425312"/>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8" name="Content Placeholder 2"/>
          <p:cNvSpPr>
            <a:spLocks noGrp="1"/>
          </p:cNvSpPr>
          <p:nvPr>
            <p:ph idx="1"/>
          </p:nvPr>
        </p:nvSpPr>
        <p:spPr>
          <a:xfrm>
            <a:off x="457200" y="1200151"/>
            <a:ext cx="8229600" cy="3394472"/>
          </a:xfrm>
        </p:spPr>
        <p:txBody>
          <a:bodyPr/>
          <a:lstStyle/>
          <a:p>
            <a:r>
              <a:rPr lang="is-IS" dirty="0" smtClean="0"/>
              <a:t>Byte offset</a:t>
            </a:r>
          </a:p>
          <a:p>
            <a:pPr lvl="1"/>
            <a:r>
              <a:rPr lang="en-US" dirty="0" smtClean="0"/>
              <a:t>O</a:t>
            </a:r>
            <a:r>
              <a:rPr lang="is-IS" dirty="0" smtClean="0"/>
              <a:t>f first payload byte</a:t>
            </a:r>
            <a:endParaRPr lang="is-IS" dirty="0"/>
          </a:p>
          <a:p>
            <a:pPr lvl="1"/>
            <a:r>
              <a:rPr lang="is-IS" dirty="0" smtClean="0"/>
              <a:t>Initialized randomly</a:t>
            </a:r>
          </a:p>
          <a:p>
            <a:endParaRPr lang="is-IS" dirty="0" smtClean="0"/>
          </a:p>
          <a:p>
            <a:r>
              <a:rPr lang="is-IS" b="1" dirty="0" smtClean="0"/>
              <a:t>Byte Stream Protocol</a:t>
            </a:r>
          </a:p>
          <a:p>
            <a:pPr lvl="1"/>
            <a:r>
              <a:rPr lang="is-IS" dirty="0" smtClean="0"/>
              <a:t>Seq # refers to </a:t>
            </a:r>
            <a:r>
              <a:rPr lang="is-IS" b="1" dirty="0" smtClean="0"/>
              <a:t>bytes</a:t>
            </a:r>
          </a:p>
          <a:p>
            <a:pPr marL="0" indent="0">
              <a:buNone/>
            </a:pPr>
            <a:endParaRPr lang="is-IS" dirty="0" smtClean="0"/>
          </a:p>
          <a:p>
            <a:endParaRPr lang="is-IS" dirty="0" smtClean="0"/>
          </a:p>
        </p:txBody>
      </p:sp>
      <p:sp>
        <p:nvSpPr>
          <p:cNvPr id="29" name="Content Placeholder 2"/>
          <p:cNvSpPr txBox="1">
            <a:spLocks/>
          </p:cNvSpPr>
          <p:nvPr/>
        </p:nvSpPr>
        <p:spPr>
          <a:xfrm>
            <a:off x="609600" y="1352551"/>
            <a:ext cx="8229600"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rgbClr val="695D46"/>
                </a:solidFill>
                <a:latin typeface="Open Sans"/>
                <a:ea typeface="+mn-ea"/>
                <a:cs typeface="Open Sans"/>
              </a:defRPr>
            </a:lvl1pPr>
            <a:lvl2pPr marL="742950" indent="-285750" algn="l" defTabSz="457200" rtl="0" eaLnBrk="1" latinLnBrk="0" hangingPunct="1">
              <a:spcBef>
                <a:spcPct val="20000"/>
              </a:spcBef>
              <a:buFont typeface="Arial"/>
              <a:buChar char="–"/>
              <a:defRPr sz="2000" kern="1200">
                <a:solidFill>
                  <a:srgbClr val="695D46"/>
                </a:solidFill>
                <a:latin typeface="Open Sans"/>
                <a:ea typeface="+mn-ea"/>
                <a:cs typeface="Open Sans"/>
              </a:defRPr>
            </a:lvl2pPr>
            <a:lvl3pPr marL="11430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is-IS" smtClean="0"/>
          </a:p>
          <a:p>
            <a:endParaRPr lang="is-IS" smtClean="0"/>
          </a:p>
          <a:p>
            <a:endParaRPr lang="is-IS" dirty="0" smtClean="0"/>
          </a:p>
        </p:txBody>
      </p:sp>
    </p:spTree>
    <p:extLst>
      <p:ext uri="{BB962C8B-B14F-4D97-AF65-F5344CB8AC3E}">
        <p14:creationId xmlns:p14="http://schemas.microsoft.com/office/powerpoint/2010/main" val="281112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a:latin typeface="Helvetica" charset="0"/>
                <a:ea typeface="ＭＳ Ｐゴシック" charset="0"/>
                <a:cs typeface="ＭＳ Ｐゴシック" charset="0"/>
              </a:rPr>
              <a:t>TCP Header</a:t>
            </a: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HdrLen</a:t>
              </a: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7" name="Rectangle 6"/>
          <p:cNvSpPr/>
          <p:nvPr/>
        </p:nvSpPr>
        <p:spPr>
          <a:xfrm>
            <a:off x="4272453" y="2014398"/>
            <a:ext cx="4701684" cy="425312"/>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8" name="Content Placeholder 2"/>
          <p:cNvSpPr>
            <a:spLocks noGrp="1"/>
          </p:cNvSpPr>
          <p:nvPr>
            <p:ph idx="1"/>
          </p:nvPr>
        </p:nvSpPr>
        <p:spPr>
          <a:xfrm>
            <a:off x="333214" y="1200151"/>
            <a:ext cx="3939239" cy="3394472"/>
          </a:xfrm>
        </p:spPr>
        <p:txBody>
          <a:bodyPr/>
          <a:lstStyle/>
          <a:p>
            <a:r>
              <a:rPr lang="is-IS" dirty="0" smtClean="0"/>
              <a:t>Cumulative ACKs</a:t>
            </a:r>
          </a:p>
          <a:p>
            <a:r>
              <a:rPr lang="is-IS" dirty="0" smtClean="0"/>
              <a:t>Seq # of next byte</a:t>
            </a:r>
            <a:endParaRPr lang="is-IS" dirty="0"/>
          </a:p>
          <a:p>
            <a:r>
              <a:rPr lang="is-IS" dirty="0" smtClean="0"/>
              <a:t>Data packets carry ACKs</a:t>
            </a:r>
            <a:endParaRPr lang="is-IS" dirty="0"/>
          </a:p>
        </p:txBody>
      </p:sp>
    </p:spTree>
    <p:extLst>
      <p:ext uri="{BB962C8B-B14F-4D97-AF65-F5344CB8AC3E}">
        <p14:creationId xmlns:p14="http://schemas.microsoft.com/office/powerpoint/2010/main" val="3548658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a:latin typeface="Helvetica" charset="0"/>
                <a:ea typeface="ＭＳ Ｐゴシック" charset="0"/>
                <a:cs typeface="ＭＳ Ｐゴシック" charset="0"/>
              </a:rPr>
              <a:t>TCP Header</a:t>
            </a: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err="1">
                  <a:solidFill>
                    <a:srgbClr val="000000"/>
                  </a:solidFill>
                  <a:latin typeface="Arial" charset="0"/>
                </a:rPr>
                <a:t>HdrLen</a:t>
              </a:r>
              <a:endParaRPr lang="en-US" b="0" dirty="0">
                <a:solidFill>
                  <a:srgbClr val="000000"/>
                </a:solidFill>
                <a:latin typeface="Arial" charset="0"/>
              </a:endParaRP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7" name="Rectangle 6"/>
          <p:cNvSpPr/>
          <p:nvPr/>
        </p:nvSpPr>
        <p:spPr>
          <a:xfrm>
            <a:off x="4272453" y="2438908"/>
            <a:ext cx="881566" cy="460066"/>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8" name="Content Placeholder 2"/>
          <p:cNvSpPr>
            <a:spLocks noGrp="1"/>
          </p:cNvSpPr>
          <p:nvPr>
            <p:ph idx="1"/>
          </p:nvPr>
        </p:nvSpPr>
        <p:spPr>
          <a:xfrm>
            <a:off x="457200" y="1200151"/>
            <a:ext cx="8229600" cy="3394472"/>
          </a:xfrm>
        </p:spPr>
        <p:txBody>
          <a:bodyPr/>
          <a:lstStyle/>
          <a:p>
            <a:endParaRPr lang="is-IS" dirty="0" smtClean="0"/>
          </a:p>
          <a:p>
            <a:endParaRPr lang="is-IS" dirty="0" smtClean="0"/>
          </a:p>
          <a:p>
            <a:endParaRPr lang="is-IS" dirty="0" smtClean="0"/>
          </a:p>
        </p:txBody>
      </p:sp>
      <p:sp>
        <p:nvSpPr>
          <p:cNvPr id="30" name="Content Placeholder 2"/>
          <p:cNvSpPr txBox="1">
            <a:spLocks/>
          </p:cNvSpPr>
          <p:nvPr/>
        </p:nvSpPr>
        <p:spPr>
          <a:xfrm>
            <a:off x="395208" y="1200151"/>
            <a:ext cx="3877246"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rgbClr val="695D46"/>
                </a:solidFill>
                <a:latin typeface="Open Sans"/>
                <a:ea typeface="+mn-ea"/>
                <a:cs typeface="Open Sans"/>
              </a:defRPr>
            </a:lvl1pPr>
            <a:lvl2pPr marL="742950" indent="-285750" algn="l" defTabSz="457200" rtl="0" eaLnBrk="1" latinLnBrk="0" hangingPunct="1">
              <a:spcBef>
                <a:spcPct val="20000"/>
              </a:spcBef>
              <a:buFont typeface="Arial"/>
              <a:buChar char="–"/>
              <a:defRPr sz="2000" kern="1200">
                <a:solidFill>
                  <a:srgbClr val="695D46"/>
                </a:solidFill>
                <a:latin typeface="Open Sans"/>
                <a:ea typeface="+mn-ea"/>
                <a:cs typeface="Open Sans"/>
              </a:defRPr>
            </a:lvl2pPr>
            <a:lvl3pPr marL="11430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s-IS" dirty="0" smtClean="0"/>
              <a:t>Header length</a:t>
            </a:r>
          </a:p>
          <a:p>
            <a:pPr lvl="1"/>
            <a:r>
              <a:rPr lang="is-IS" dirty="0" smtClean="0"/>
              <a:t>4 bits</a:t>
            </a:r>
          </a:p>
          <a:p>
            <a:pPr lvl="1"/>
            <a:r>
              <a:rPr lang="is-IS" dirty="0" smtClean="0"/>
              <a:t>In 4-byte words</a:t>
            </a:r>
          </a:p>
          <a:p>
            <a:r>
              <a:rPr lang="is-IS" dirty="0" smtClean="0"/>
              <a:t>Minimum 5 words (20 B)</a:t>
            </a:r>
          </a:p>
          <a:p>
            <a:r>
              <a:rPr lang="is-IS" dirty="0" smtClean="0"/>
              <a:t>Maximum 15 words</a:t>
            </a:r>
          </a:p>
          <a:p>
            <a:pPr lvl="1"/>
            <a:r>
              <a:rPr lang="en-US" dirty="0" smtClean="0"/>
              <a:t>W</a:t>
            </a:r>
            <a:r>
              <a:rPr lang="is-IS" dirty="0" smtClean="0"/>
              <a:t>hy?</a:t>
            </a:r>
          </a:p>
        </p:txBody>
      </p:sp>
    </p:spTree>
    <p:extLst>
      <p:ext uri="{BB962C8B-B14F-4D97-AF65-F5344CB8AC3E}">
        <p14:creationId xmlns:p14="http://schemas.microsoft.com/office/powerpoint/2010/main" val="427618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a:latin typeface="Helvetica" charset="0"/>
                <a:ea typeface="ＭＳ Ｐゴシック" charset="0"/>
                <a:cs typeface="ＭＳ Ｐゴシック" charset="0"/>
              </a:rPr>
              <a:t>TCP Header</a:t>
            </a: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err="1">
                  <a:solidFill>
                    <a:srgbClr val="000000"/>
                  </a:solidFill>
                  <a:latin typeface="Arial" charset="0"/>
                </a:rPr>
                <a:t>HdrLen</a:t>
              </a:r>
              <a:endParaRPr lang="en-US" b="0" dirty="0">
                <a:solidFill>
                  <a:srgbClr val="000000"/>
                </a:solidFill>
                <a:latin typeface="Arial" charset="0"/>
              </a:endParaRP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7" name="Rectangle 6"/>
          <p:cNvSpPr/>
          <p:nvPr/>
        </p:nvSpPr>
        <p:spPr>
          <a:xfrm>
            <a:off x="5612998" y="2438908"/>
            <a:ext cx="1010297" cy="460066"/>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8" name="Content Placeholder 2"/>
          <p:cNvSpPr txBox="1">
            <a:spLocks/>
          </p:cNvSpPr>
          <p:nvPr/>
        </p:nvSpPr>
        <p:spPr>
          <a:xfrm>
            <a:off x="457200" y="1200151"/>
            <a:ext cx="3815253"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rgbClr val="695D46"/>
                </a:solidFill>
                <a:latin typeface="Open Sans"/>
                <a:ea typeface="+mn-ea"/>
                <a:cs typeface="Open Sans"/>
              </a:defRPr>
            </a:lvl1pPr>
            <a:lvl2pPr marL="742950" indent="-285750" algn="l" defTabSz="457200" rtl="0" eaLnBrk="1" latinLnBrk="0" hangingPunct="1">
              <a:spcBef>
                <a:spcPct val="20000"/>
              </a:spcBef>
              <a:buFont typeface="Arial"/>
              <a:buChar char="–"/>
              <a:defRPr sz="2000" kern="1200">
                <a:solidFill>
                  <a:srgbClr val="695D46"/>
                </a:solidFill>
                <a:latin typeface="Open Sans"/>
                <a:ea typeface="+mn-ea"/>
                <a:cs typeface="Open Sans"/>
              </a:defRPr>
            </a:lvl2pPr>
            <a:lvl3pPr marL="11430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s-IS" dirty="0" smtClean="0"/>
              <a:t>SYN</a:t>
            </a:r>
          </a:p>
          <a:p>
            <a:pPr lvl="1"/>
            <a:r>
              <a:rPr lang="is-IS" dirty="0" smtClean="0"/>
              <a:t>SYNchronize initial state</a:t>
            </a:r>
          </a:p>
          <a:p>
            <a:r>
              <a:rPr lang="is-IS" dirty="0" smtClean="0"/>
              <a:t>ACK</a:t>
            </a:r>
          </a:p>
          <a:p>
            <a:pPr lvl="1"/>
            <a:r>
              <a:rPr lang="is-IS" dirty="0" smtClean="0"/>
              <a:t>ACKnowledgement</a:t>
            </a:r>
          </a:p>
          <a:p>
            <a:r>
              <a:rPr lang="is-IS" dirty="0" smtClean="0"/>
              <a:t>FIN</a:t>
            </a:r>
          </a:p>
          <a:p>
            <a:pPr lvl="1"/>
            <a:r>
              <a:rPr lang="is-IS" dirty="0" smtClean="0"/>
              <a:t>No more data</a:t>
            </a:r>
          </a:p>
          <a:p>
            <a:r>
              <a:rPr lang="is-IS" dirty="0" smtClean="0"/>
              <a:t>RST</a:t>
            </a:r>
          </a:p>
          <a:p>
            <a:pPr lvl="1"/>
            <a:r>
              <a:rPr lang="is-IS" dirty="0" smtClean="0"/>
              <a:t>Connection ReSeT</a:t>
            </a:r>
            <a:endParaRPr lang="is-IS" dirty="0"/>
          </a:p>
        </p:txBody>
      </p:sp>
    </p:spTree>
    <p:extLst>
      <p:ext uri="{BB962C8B-B14F-4D97-AF65-F5344CB8AC3E}">
        <p14:creationId xmlns:p14="http://schemas.microsoft.com/office/powerpoint/2010/main" val="249725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p:txBody>
          <a:bodyPr/>
          <a:lstStyle/>
          <a:p>
            <a:r>
              <a:rPr lang="en-US" dirty="0">
                <a:latin typeface="Helvetica" charset="0"/>
                <a:ea typeface="ＭＳ Ｐゴシック" charset="0"/>
                <a:cs typeface="ＭＳ Ｐゴシック" charset="0"/>
              </a:rPr>
              <a:t>TCP Header</a:t>
            </a:r>
          </a:p>
        </p:txBody>
      </p:sp>
      <p:grpSp>
        <p:nvGrpSpPr>
          <p:cNvPr id="5" name="Group 4"/>
          <p:cNvGrpSpPr/>
          <p:nvPr/>
        </p:nvGrpSpPr>
        <p:grpSpPr>
          <a:xfrm>
            <a:off x="4205111" y="1162006"/>
            <a:ext cx="4769026" cy="3607549"/>
            <a:chOff x="3942821" y="671513"/>
            <a:chExt cx="4946650" cy="4114800"/>
          </a:xfrm>
        </p:grpSpPr>
        <p:sp>
          <p:nvSpPr>
            <p:cNvPr id="33" name="Rectangle 4"/>
            <p:cNvSpPr>
              <a:spLocks noChangeArrowheads="1"/>
            </p:cNvSpPr>
            <p:nvPr/>
          </p:nvSpPr>
          <p:spPr bwMode="auto">
            <a:xfrm>
              <a:off x="4012671" y="671513"/>
              <a:ext cx="23622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4" name="Text Box 5"/>
            <p:cNvSpPr txBox="1">
              <a:spLocks noChangeArrowheads="1"/>
            </p:cNvSpPr>
            <p:nvPr/>
          </p:nvSpPr>
          <p:spPr bwMode="auto">
            <a:xfrm>
              <a:off x="4393671" y="717551"/>
              <a:ext cx="149701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Source port</a:t>
              </a:r>
            </a:p>
          </p:txBody>
        </p:sp>
        <p:sp>
          <p:nvSpPr>
            <p:cNvPr id="35" name="Rectangle 6"/>
            <p:cNvSpPr>
              <a:spLocks noChangeArrowheads="1"/>
            </p:cNvSpPr>
            <p:nvPr/>
          </p:nvSpPr>
          <p:spPr bwMode="auto">
            <a:xfrm>
              <a:off x="6374871" y="671513"/>
              <a:ext cx="25146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6" name="Text Box 7"/>
            <p:cNvSpPr txBox="1">
              <a:spLocks noChangeArrowheads="1"/>
            </p:cNvSpPr>
            <p:nvPr/>
          </p:nvSpPr>
          <p:spPr bwMode="auto">
            <a:xfrm>
              <a:off x="6527271" y="717551"/>
              <a:ext cx="19637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Destination port</a:t>
              </a:r>
            </a:p>
          </p:txBody>
        </p:sp>
        <p:sp>
          <p:nvSpPr>
            <p:cNvPr id="37" name="Rectangle 8"/>
            <p:cNvSpPr>
              <a:spLocks noChangeArrowheads="1"/>
            </p:cNvSpPr>
            <p:nvPr/>
          </p:nvSpPr>
          <p:spPr bwMode="auto">
            <a:xfrm>
              <a:off x="4012671" y="12049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38" name="Text Box 9"/>
            <p:cNvSpPr txBox="1">
              <a:spLocks noChangeArrowheads="1"/>
            </p:cNvSpPr>
            <p:nvPr/>
          </p:nvSpPr>
          <p:spPr bwMode="auto">
            <a:xfrm>
              <a:off x="5308071" y="1250951"/>
              <a:ext cx="22606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Sequence number</a:t>
              </a:r>
            </a:p>
          </p:txBody>
        </p:sp>
        <p:sp>
          <p:nvSpPr>
            <p:cNvPr id="39" name="Rectangle 10"/>
            <p:cNvSpPr>
              <a:spLocks noChangeArrowheads="1"/>
            </p:cNvSpPr>
            <p:nvPr/>
          </p:nvSpPr>
          <p:spPr bwMode="auto">
            <a:xfrm>
              <a:off x="4012671" y="1662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0" name="Text Box 11"/>
            <p:cNvSpPr txBox="1">
              <a:spLocks noChangeArrowheads="1"/>
            </p:cNvSpPr>
            <p:nvPr/>
          </p:nvSpPr>
          <p:spPr bwMode="auto">
            <a:xfrm>
              <a:off x="5308071" y="1708151"/>
              <a:ext cx="211772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Acknowledgment</a:t>
              </a:r>
            </a:p>
          </p:txBody>
        </p:sp>
        <p:sp>
          <p:nvSpPr>
            <p:cNvPr id="41" name="Rectangle 12"/>
            <p:cNvSpPr>
              <a:spLocks noChangeArrowheads="1"/>
            </p:cNvSpPr>
            <p:nvPr/>
          </p:nvSpPr>
          <p:spPr bwMode="auto">
            <a:xfrm>
              <a:off x="40126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2" name="Rectangle 13"/>
            <p:cNvSpPr>
              <a:spLocks noChangeArrowheads="1"/>
            </p:cNvSpPr>
            <p:nvPr/>
          </p:nvSpPr>
          <p:spPr bwMode="auto">
            <a:xfrm>
              <a:off x="6451071" y="21193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43" name="Text Box 14"/>
            <p:cNvSpPr txBox="1">
              <a:spLocks noChangeArrowheads="1"/>
            </p:cNvSpPr>
            <p:nvPr/>
          </p:nvSpPr>
          <p:spPr bwMode="auto">
            <a:xfrm>
              <a:off x="6516158" y="2192338"/>
              <a:ext cx="2301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Advertised window</a:t>
              </a:r>
            </a:p>
          </p:txBody>
        </p:sp>
        <p:sp>
          <p:nvSpPr>
            <p:cNvPr id="44" name="Text Box 15"/>
            <p:cNvSpPr txBox="1">
              <a:spLocks noChangeArrowheads="1"/>
            </p:cNvSpPr>
            <p:nvPr/>
          </p:nvSpPr>
          <p:spPr bwMode="auto">
            <a:xfrm>
              <a:off x="3942821" y="2195513"/>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err="1">
                  <a:solidFill>
                    <a:srgbClr val="000000"/>
                  </a:solidFill>
                  <a:latin typeface="Arial" charset="0"/>
                </a:rPr>
                <a:t>HdrLen</a:t>
              </a:r>
              <a:endParaRPr lang="en-US" b="0" dirty="0">
                <a:solidFill>
                  <a:srgbClr val="000000"/>
                </a:solidFill>
                <a:latin typeface="Arial" charset="0"/>
              </a:endParaRPr>
            </a:p>
          </p:txBody>
        </p:sp>
        <p:sp>
          <p:nvSpPr>
            <p:cNvPr id="45" name="Line 16"/>
            <p:cNvSpPr>
              <a:spLocks noChangeShapeType="1"/>
            </p:cNvSpPr>
            <p:nvPr/>
          </p:nvSpPr>
          <p:spPr bwMode="auto">
            <a:xfrm>
              <a:off x="49270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5384271" y="2119313"/>
              <a:ext cx="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Text Box 18"/>
            <p:cNvSpPr txBox="1">
              <a:spLocks noChangeArrowheads="1"/>
            </p:cNvSpPr>
            <p:nvPr/>
          </p:nvSpPr>
          <p:spPr bwMode="auto">
            <a:xfrm>
              <a:off x="5596996" y="2206626"/>
              <a:ext cx="8048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Flags</a:t>
              </a:r>
            </a:p>
          </p:txBody>
        </p:sp>
        <p:sp>
          <p:nvSpPr>
            <p:cNvPr id="48" name="Text Box 19"/>
            <p:cNvSpPr txBox="1">
              <a:spLocks noChangeArrowheads="1"/>
            </p:cNvSpPr>
            <p:nvPr/>
          </p:nvSpPr>
          <p:spPr bwMode="auto">
            <a:xfrm>
              <a:off x="5003271" y="2241551"/>
              <a:ext cx="325437"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0</a:t>
              </a:r>
            </a:p>
          </p:txBody>
        </p:sp>
        <p:sp>
          <p:nvSpPr>
            <p:cNvPr id="49" name="Rectangle 20"/>
            <p:cNvSpPr>
              <a:spLocks noChangeArrowheads="1"/>
            </p:cNvSpPr>
            <p:nvPr/>
          </p:nvSpPr>
          <p:spPr bwMode="auto">
            <a:xfrm>
              <a:off x="40126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0" name="Rectangle 21"/>
            <p:cNvSpPr>
              <a:spLocks noChangeArrowheads="1"/>
            </p:cNvSpPr>
            <p:nvPr/>
          </p:nvSpPr>
          <p:spPr bwMode="auto">
            <a:xfrm>
              <a:off x="6451071" y="2652713"/>
              <a:ext cx="2438400" cy="5334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1" name="Text Box 22"/>
            <p:cNvSpPr txBox="1">
              <a:spLocks noChangeArrowheads="1"/>
            </p:cNvSpPr>
            <p:nvPr/>
          </p:nvSpPr>
          <p:spPr bwMode="auto">
            <a:xfrm>
              <a:off x="4377796" y="2740026"/>
              <a:ext cx="1384300"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dirty="0">
                  <a:solidFill>
                    <a:srgbClr val="000000"/>
                  </a:solidFill>
                  <a:latin typeface="Arial" charset="0"/>
                </a:rPr>
                <a:t>Checksum</a:t>
              </a:r>
            </a:p>
          </p:txBody>
        </p:sp>
        <p:sp>
          <p:nvSpPr>
            <p:cNvPr id="52" name="Text Box 23"/>
            <p:cNvSpPr txBox="1">
              <a:spLocks noChangeArrowheads="1"/>
            </p:cNvSpPr>
            <p:nvPr/>
          </p:nvSpPr>
          <p:spPr bwMode="auto">
            <a:xfrm>
              <a:off x="6739996" y="2740026"/>
              <a:ext cx="1793875"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Urgent pointer</a:t>
              </a:r>
            </a:p>
          </p:txBody>
        </p:sp>
        <p:sp>
          <p:nvSpPr>
            <p:cNvPr id="53" name="Rectangle 24"/>
            <p:cNvSpPr>
              <a:spLocks noChangeArrowheads="1"/>
            </p:cNvSpPr>
            <p:nvPr/>
          </p:nvSpPr>
          <p:spPr bwMode="auto">
            <a:xfrm>
              <a:off x="4012671" y="3186113"/>
              <a:ext cx="4876800" cy="457200"/>
            </a:xfrm>
            <a:prstGeom prst="rect">
              <a:avLst/>
            </a:prstGeom>
            <a:solidFill>
              <a:srgbClr val="CCFFFF"/>
            </a:solidFill>
            <a:ln w="9525">
              <a:solidFill>
                <a:schemeClr val="tx1"/>
              </a:solidFill>
              <a:miter lim="800000"/>
              <a:headEnd/>
              <a:tailEnd/>
            </a:ln>
          </p:spPr>
          <p:txBody>
            <a:bodyPr wrap="none" anchor="ctr"/>
            <a:lstStyle/>
            <a:p>
              <a:endParaRPr lang="en-US"/>
            </a:p>
          </p:txBody>
        </p:sp>
        <p:sp>
          <p:nvSpPr>
            <p:cNvPr id="54" name="Text Box 25"/>
            <p:cNvSpPr txBox="1">
              <a:spLocks noChangeArrowheads="1"/>
            </p:cNvSpPr>
            <p:nvPr/>
          </p:nvSpPr>
          <p:spPr bwMode="auto">
            <a:xfrm>
              <a:off x="5460471" y="3232151"/>
              <a:ext cx="2189162" cy="39687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b="0">
                  <a:solidFill>
                    <a:srgbClr val="000000"/>
                  </a:solidFill>
                  <a:latin typeface="Arial" charset="0"/>
                </a:rPr>
                <a:t>Options (variable)</a:t>
              </a:r>
            </a:p>
          </p:txBody>
        </p:sp>
        <p:sp>
          <p:nvSpPr>
            <p:cNvPr id="55" name="Rectangle 26"/>
            <p:cNvSpPr>
              <a:spLocks noChangeArrowheads="1"/>
            </p:cNvSpPr>
            <p:nvPr/>
          </p:nvSpPr>
          <p:spPr bwMode="auto">
            <a:xfrm>
              <a:off x="4012671" y="3643313"/>
              <a:ext cx="4876800" cy="11430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sz="2400" b="0">
                  <a:solidFill>
                    <a:schemeClr val="bg1"/>
                  </a:solidFill>
                  <a:latin typeface="Arial" charset="0"/>
                </a:rPr>
                <a:t>Data</a:t>
              </a:r>
            </a:p>
          </p:txBody>
        </p:sp>
      </p:grpSp>
      <p:sp>
        <p:nvSpPr>
          <p:cNvPr id="7" name="Rectangle 6"/>
          <p:cNvSpPr/>
          <p:nvPr/>
        </p:nvSpPr>
        <p:spPr>
          <a:xfrm>
            <a:off x="6614879" y="2438908"/>
            <a:ext cx="2359258" cy="460066"/>
          </a:xfrm>
          <a:prstGeom prst="rect">
            <a:avLst/>
          </a:prstGeom>
          <a:noFill/>
          <a:ln w="57150" cmpd="sng">
            <a:solidFill>
              <a:srgbClr val="EF6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8" name="Content Placeholder 2"/>
          <p:cNvSpPr txBox="1">
            <a:spLocks/>
          </p:cNvSpPr>
          <p:nvPr/>
        </p:nvSpPr>
        <p:spPr>
          <a:xfrm>
            <a:off x="457200" y="1200151"/>
            <a:ext cx="3815253"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rgbClr val="695D46"/>
                </a:solidFill>
                <a:latin typeface="Open Sans"/>
                <a:ea typeface="+mn-ea"/>
                <a:cs typeface="Open Sans"/>
              </a:defRPr>
            </a:lvl1pPr>
            <a:lvl2pPr marL="742950" indent="-285750" algn="l" defTabSz="457200" rtl="0" eaLnBrk="1" latinLnBrk="0" hangingPunct="1">
              <a:spcBef>
                <a:spcPct val="20000"/>
              </a:spcBef>
              <a:buFont typeface="Arial"/>
              <a:buChar char="–"/>
              <a:defRPr sz="2000" kern="1200">
                <a:solidFill>
                  <a:srgbClr val="695D46"/>
                </a:solidFill>
                <a:latin typeface="Open Sans"/>
                <a:ea typeface="+mn-ea"/>
                <a:cs typeface="Open Sans"/>
              </a:defRPr>
            </a:lvl2pPr>
            <a:lvl3pPr marL="11430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3pPr>
            <a:lvl4pPr marL="16002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4pPr>
            <a:lvl5pPr marL="2057400" indent="-228600" algn="l" defTabSz="457200" rtl="0" eaLnBrk="1" latinLnBrk="0" hangingPunct="1">
              <a:spcBef>
                <a:spcPct val="20000"/>
              </a:spcBef>
              <a:buFont typeface="Arial"/>
              <a:buChar char="»"/>
              <a:defRPr sz="2000" kern="1200">
                <a:solidFill>
                  <a:srgbClr val="695D46"/>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s-IS" dirty="0" smtClean="0"/>
              <a:t>Receive Window Size</a:t>
            </a:r>
          </a:p>
          <a:p>
            <a:pPr lvl="1"/>
            <a:r>
              <a:rPr lang="is-IS" dirty="0" smtClean="0"/>
              <a:t>Maximum receiver buffer</a:t>
            </a:r>
          </a:p>
          <a:p>
            <a:r>
              <a:rPr lang="is-IS" dirty="0" smtClean="0"/>
              <a:t>Limits sending rate</a:t>
            </a:r>
          </a:p>
          <a:p>
            <a:pPr lvl="1"/>
            <a:r>
              <a:rPr lang="is-IS" dirty="0" smtClean="0"/>
              <a:t>Don’t send faster than receiver can process</a:t>
            </a:r>
          </a:p>
          <a:p>
            <a:endParaRPr lang="is-IS" dirty="0" smtClean="0"/>
          </a:p>
        </p:txBody>
      </p:sp>
    </p:spTree>
    <p:extLst>
      <p:ext uri="{BB962C8B-B14F-4D97-AF65-F5344CB8AC3E}">
        <p14:creationId xmlns:p14="http://schemas.microsoft.com/office/powerpoint/2010/main" val="2625446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Tropic">
      <a:dk1>
        <a:sysClr val="windowText" lastClr="000000"/>
      </a:dk1>
      <a:lt1>
        <a:sysClr val="window" lastClr="FFFFFF"/>
      </a:lt1>
      <a:dk2>
        <a:srgbClr val="1F497D"/>
      </a:dk2>
      <a:lt2>
        <a:srgbClr val="EEECE1"/>
      </a:lt2>
      <a:accent1>
        <a:srgbClr val="EF6C00"/>
      </a:accent1>
      <a:accent2>
        <a:srgbClr val="4DB6AC"/>
      </a:accent2>
      <a:accent3>
        <a:srgbClr val="B3A77D"/>
      </a:accent3>
      <a:accent4>
        <a:srgbClr val="A1E8D9"/>
      </a:accent4>
      <a:accent5>
        <a:srgbClr val="695D46"/>
      </a:accent5>
      <a:accent6>
        <a:srgbClr val="00966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2"/>
        </a:lnRef>
        <a:fillRef idx="0">
          <a:schemeClr val="accent2"/>
        </a:fillRef>
        <a:effectRef idx="1">
          <a:schemeClr val="accent2"/>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6595</TotalTime>
  <Words>785</Words>
  <Application>Microsoft Office PowerPoint</Application>
  <PresentationFormat>On-screen Show (16:9)</PresentationFormat>
  <Paragraphs>280</Paragraphs>
  <Slides>25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ＭＳ Ｐゴシック</vt:lpstr>
      <vt:lpstr>Open Sans</vt:lpstr>
      <vt:lpstr>PT Sans Narrow</vt:lpstr>
      <vt:lpstr>Arial</vt:lpstr>
      <vt:lpstr>Calibri</vt:lpstr>
      <vt:lpstr>Helvetica</vt:lpstr>
      <vt:lpstr>Times New Roman</vt:lpstr>
      <vt:lpstr>Office Theme</vt:lpstr>
      <vt:lpstr>TCP</vt:lpstr>
      <vt:lpstr>Agenda</vt:lpstr>
      <vt:lpstr>TCP</vt:lpstr>
      <vt:lpstr>TCP Header</vt:lpstr>
      <vt:lpstr>TCP Header</vt:lpstr>
      <vt:lpstr>TCP Header</vt:lpstr>
      <vt:lpstr>TCP Header</vt:lpstr>
      <vt:lpstr>TCP Header</vt:lpstr>
      <vt:lpstr>TCP Header</vt:lpstr>
      <vt:lpstr>TCP Header</vt:lpstr>
      <vt:lpstr>PowerPoint Presentation</vt:lpstr>
      <vt:lpstr>Connection Establishment</vt:lpstr>
      <vt:lpstr>Connection Establishment</vt:lpstr>
      <vt:lpstr>Three Way Handshake</vt:lpstr>
      <vt:lpstr>Three Way Handshake</vt:lpstr>
      <vt:lpstr>Three Way Handshake</vt:lpstr>
      <vt:lpstr>PowerPoint Presentation</vt:lpstr>
      <vt:lpstr>Two Teardown Methods</vt:lpstr>
      <vt:lpstr>Normal Teardown</vt:lpstr>
      <vt:lpstr>TCP Reset</vt:lpstr>
      <vt:lpstr>PowerPoint Presentation</vt:lpstr>
      <vt:lpstr>Reliability</vt:lpstr>
      <vt:lpstr>Timeout</vt:lpstr>
      <vt:lpstr>Timeout</vt:lpstr>
      <vt:lpstr>Duplicate ACKs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Ross Teixeira</dc:creator>
  <cp:lastModifiedBy>Kevin Chiang</cp:lastModifiedBy>
  <cp:revision>482</cp:revision>
  <dcterms:created xsi:type="dcterms:W3CDTF">2016-09-01T20:19:22Z</dcterms:created>
  <dcterms:modified xsi:type="dcterms:W3CDTF">2017-10-23T20:57:08Z</dcterms:modified>
</cp:coreProperties>
</file>