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90"/>
  </p:notesMasterIdLst>
  <p:handoutMasterIdLst>
    <p:handoutMasterId r:id="rId91"/>
  </p:handoutMasterIdLst>
  <p:sldIdLst>
    <p:sldId id="431" r:id="rId2"/>
    <p:sldId id="787" r:id="rId3"/>
    <p:sldId id="801" r:id="rId4"/>
    <p:sldId id="802" r:id="rId5"/>
    <p:sldId id="815" r:id="rId6"/>
    <p:sldId id="768" r:id="rId7"/>
    <p:sldId id="793" r:id="rId8"/>
    <p:sldId id="797" r:id="rId9"/>
    <p:sldId id="798" r:id="rId10"/>
    <p:sldId id="799" r:id="rId11"/>
    <p:sldId id="800" r:id="rId12"/>
    <p:sldId id="632" r:id="rId13"/>
    <p:sldId id="694" r:id="rId14"/>
    <p:sldId id="695" r:id="rId15"/>
    <p:sldId id="696" r:id="rId16"/>
    <p:sldId id="697" r:id="rId17"/>
    <p:sldId id="698" r:id="rId18"/>
    <p:sldId id="782" r:id="rId19"/>
    <p:sldId id="816" r:id="rId20"/>
    <p:sldId id="763" r:id="rId21"/>
    <p:sldId id="776" r:id="rId22"/>
    <p:sldId id="673" r:id="rId23"/>
    <p:sldId id="674" r:id="rId24"/>
    <p:sldId id="675" r:id="rId25"/>
    <p:sldId id="676" r:id="rId26"/>
    <p:sldId id="677" r:id="rId27"/>
    <p:sldId id="774" r:id="rId28"/>
    <p:sldId id="783" r:id="rId29"/>
    <p:sldId id="678" r:id="rId30"/>
    <p:sldId id="679" r:id="rId31"/>
    <p:sldId id="681" r:id="rId32"/>
    <p:sldId id="817" r:id="rId33"/>
    <p:sldId id="683" r:id="rId34"/>
    <p:sldId id="575" r:id="rId35"/>
    <p:sldId id="762" r:id="rId36"/>
    <p:sldId id="687" r:id="rId37"/>
    <p:sldId id="581" r:id="rId38"/>
    <p:sldId id="578" r:id="rId39"/>
    <p:sldId id="579" r:id="rId40"/>
    <p:sldId id="541" r:id="rId41"/>
    <p:sldId id="580" r:id="rId42"/>
    <p:sldId id="794" r:id="rId43"/>
    <p:sldId id="734" r:id="rId44"/>
    <p:sldId id="775" r:id="rId45"/>
    <p:sldId id="736" r:id="rId46"/>
    <p:sldId id="769" r:id="rId47"/>
    <p:sldId id="818" r:id="rId48"/>
    <p:sldId id="765" r:id="rId49"/>
    <p:sldId id="728" r:id="rId50"/>
    <p:sldId id="729" r:id="rId51"/>
    <p:sldId id="730" r:id="rId52"/>
    <p:sldId id="731" r:id="rId53"/>
    <p:sldId id="704" r:id="rId54"/>
    <p:sldId id="703" r:id="rId55"/>
    <p:sldId id="705" r:id="rId56"/>
    <p:sldId id="819" r:id="rId57"/>
    <p:sldId id="767" r:id="rId58"/>
    <p:sldId id="792" r:id="rId59"/>
    <p:sldId id="796" r:id="rId60"/>
    <p:sldId id="634" r:id="rId61"/>
    <p:sldId id="809" r:id="rId62"/>
    <p:sldId id="648" r:id="rId63"/>
    <p:sldId id="647" r:id="rId64"/>
    <p:sldId id="723" r:id="rId65"/>
    <p:sldId id="791" r:id="rId66"/>
    <p:sldId id="638" r:id="rId67"/>
    <p:sldId id="643" r:id="rId68"/>
    <p:sldId id="637" r:id="rId69"/>
    <p:sldId id="770" r:id="rId70"/>
    <p:sldId id="820" r:id="rId71"/>
    <p:sldId id="757" r:id="rId72"/>
    <p:sldId id="707" r:id="rId73"/>
    <p:sldId id="795" r:id="rId74"/>
    <p:sldId id="780" r:id="rId75"/>
    <p:sldId id="806" r:id="rId76"/>
    <p:sldId id="708" r:id="rId77"/>
    <p:sldId id="803" r:id="rId78"/>
    <p:sldId id="804" r:id="rId79"/>
    <p:sldId id="813" r:id="rId80"/>
    <p:sldId id="811" r:id="rId81"/>
    <p:sldId id="814" r:id="rId82"/>
    <p:sldId id="812" r:id="rId83"/>
    <p:sldId id="714" r:id="rId84"/>
    <p:sldId id="788" r:id="rId85"/>
    <p:sldId id="785" r:id="rId86"/>
    <p:sldId id="789" r:id="rId87"/>
    <p:sldId id="690" r:id="rId88"/>
    <p:sldId id="631" r:id="rId89"/>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1pPr>
    <a:lvl2pPr marL="4572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2pPr>
    <a:lvl3pPr marL="9144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3pPr>
    <a:lvl4pPr marL="13716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4pPr>
    <a:lvl5pPr marL="18288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6CCFF"/>
    <a:srgbClr val="800080"/>
    <a:srgbClr val="FF9857"/>
    <a:srgbClr val="FFFF99"/>
    <a:srgbClr val="FFCC99"/>
    <a:srgbClr val="FF3300"/>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6"/>
    <p:restoredTop sz="86395"/>
  </p:normalViewPr>
  <p:slideViewPr>
    <p:cSldViewPr>
      <p:cViewPr>
        <p:scale>
          <a:sx n="108" d="100"/>
          <a:sy n="108" d="100"/>
        </p:scale>
        <p:origin x="704" y="184"/>
      </p:cViewPr>
      <p:guideLst>
        <p:guide orient="horz" pos="2160"/>
        <p:guide pos="2880"/>
      </p:guideLst>
    </p:cSldViewPr>
  </p:slideViewPr>
  <p:outlineViewPr>
    <p:cViewPr>
      <p:scale>
        <a:sx n="33" d="100"/>
        <a:sy n="33" d="100"/>
      </p:scale>
      <p:origin x="0" y="-20440"/>
    </p:cViewPr>
  </p:outlineViewPr>
  <p:notesTextViewPr>
    <p:cViewPr>
      <p:scale>
        <a:sx n="66" d="100"/>
        <a:sy n="66" d="100"/>
      </p:scale>
      <p:origin x="0" y="0"/>
    </p:cViewPr>
  </p:notesTextViewPr>
  <p:sorterViewPr>
    <p:cViewPr>
      <p:scale>
        <a:sx n="100" d="100"/>
        <a:sy n="100" d="100"/>
      </p:scale>
      <p:origin x="0" y="2432"/>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handoutMaster" Target="handoutMasters/handout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eaLnBrk="1" hangingPunct="1">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eaLnBrk="1" hangingPunct="1">
              <a:defRPr sz="1300" smtClean="0"/>
            </a:lvl1pPr>
          </a:lstStyle>
          <a:p>
            <a:pPr>
              <a:defRPr/>
            </a:pPr>
            <a:fld id="{B48BE3C3-F760-C44A-B472-7818E133FA7A}" type="slidenum">
              <a:rPr lang="en-US" altLang="en-US"/>
              <a:pPr>
                <a:defRPr/>
              </a:pPr>
              <a:t>‹#›</a:t>
            </a:fld>
            <a:endParaRPr lang="en-US" altLang="en-US"/>
          </a:p>
        </p:txBody>
      </p:sp>
    </p:spTree>
    <p:extLst>
      <p:ext uri="{BB962C8B-B14F-4D97-AF65-F5344CB8AC3E}">
        <p14:creationId xmlns:p14="http://schemas.microsoft.com/office/powerpoint/2010/main" val="1610049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eaLnBrk="1" hangingPunct="1">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eaLnBrk="1" hangingPunct="1">
              <a:defRPr sz="1300" b="0" smtClean="0">
                <a:latin typeface="Times New Roman" charset="0"/>
              </a:defRPr>
            </a:lvl1pPr>
          </a:lstStyle>
          <a:p>
            <a:pPr>
              <a:defRPr/>
            </a:pPr>
            <a:fld id="{8BD814C7-3223-AB4B-93E5-59B823641D1E}" type="slidenum">
              <a:rPr lang="en-US" altLang="en-US"/>
              <a:pPr>
                <a:defRPr/>
              </a:pPr>
              <a:t>‹#›</a:t>
            </a:fld>
            <a:endParaRPr lang="en-US" altLang="en-US"/>
          </a:p>
        </p:txBody>
      </p:sp>
    </p:spTree>
    <p:extLst>
      <p:ext uri="{BB962C8B-B14F-4D97-AF65-F5344CB8AC3E}">
        <p14:creationId xmlns:p14="http://schemas.microsoft.com/office/powerpoint/2010/main" val="110763362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2</a:t>
            </a:fld>
            <a:endParaRPr lang="en-US" altLang="en-US"/>
          </a:p>
        </p:txBody>
      </p:sp>
    </p:spTree>
    <p:extLst>
      <p:ext uri="{BB962C8B-B14F-4D97-AF65-F5344CB8AC3E}">
        <p14:creationId xmlns:p14="http://schemas.microsoft.com/office/powerpoint/2010/main" val="199884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hape 192"/>
          <p:cNvSpPr>
            <a:spLocks noGrp="1" noRot="1" noChangeAspect="1" noTextEdit="1"/>
          </p:cNvSpPr>
          <p:nvPr>
            <p:ph type="sldImg"/>
          </p:nvPr>
        </p:nvSpPr>
        <p:spPr>
          <a:ln/>
        </p:spPr>
      </p:sp>
      <p:sp>
        <p:nvSpPr>
          <p:cNvPr id="28674" name="Shape 193"/>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50387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28</a:t>
            </a:fld>
            <a:endParaRPr lang="en-US" altLang="en-US"/>
          </a:p>
        </p:txBody>
      </p:sp>
    </p:spTree>
    <p:extLst>
      <p:ext uri="{BB962C8B-B14F-4D97-AF65-F5344CB8AC3E}">
        <p14:creationId xmlns:p14="http://schemas.microsoft.com/office/powerpoint/2010/main" val="1650190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hape 241"/>
          <p:cNvSpPr>
            <a:spLocks noGrp="1" noRot="1" noChangeAspect="1" noTextEdit="1"/>
          </p:cNvSpPr>
          <p:nvPr>
            <p:ph type="sldImg"/>
          </p:nvPr>
        </p:nvSpPr>
        <p:spPr>
          <a:ln/>
        </p:spPr>
      </p:sp>
      <p:sp>
        <p:nvSpPr>
          <p:cNvPr id="30722" name="Shape 242"/>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72015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284"/>
          <p:cNvSpPr>
            <a:spLocks noGrp="1" noRot="1" noChangeAspect="1" noTextEdit="1"/>
          </p:cNvSpPr>
          <p:nvPr>
            <p:ph type="sldImg"/>
          </p:nvPr>
        </p:nvSpPr>
        <p:spPr>
          <a:ln/>
        </p:spPr>
      </p:sp>
      <p:sp>
        <p:nvSpPr>
          <p:cNvPr id="32770" name="Shape 285"/>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8302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hape 344"/>
          <p:cNvSpPr>
            <a:spLocks noGrp="1" noRot="1" noChangeAspect="1" noTextEdit="1"/>
          </p:cNvSpPr>
          <p:nvPr>
            <p:ph type="sldImg"/>
          </p:nvPr>
        </p:nvSpPr>
        <p:spPr>
          <a:ln/>
        </p:spPr>
      </p:sp>
      <p:sp>
        <p:nvSpPr>
          <p:cNvPr id="34818" name="Shape 345"/>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553276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Took the dissemination of information to the next level.</a:t>
            </a:r>
          </a:p>
        </p:txBody>
      </p:sp>
    </p:spTree>
    <p:extLst>
      <p:ext uri="{BB962C8B-B14F-4D97-AF65-F5344CB8AC3E}">
        <p14:creationId xmlns:p14="http://schemas.microsoft.com/office/powerpoint/2010/main" val="84062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936790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82224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107825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CCB6C52-2C27-8C4D-90A8-FB2B899AD895}" type="slidenum">
              <a:rPr lang="en-US" altLang="en-US" sz="1300"/>
              <a:pPr>
                <a:spcBef>
                  <a:spcPct val="0"/>
                </a:spcBef>
              </a:pPr>
              <a:t>40</a:t>
            </a:fld>
            <a:endParaRPr lang="en-US" altLang="en-US" sz="1300"/>
          </a:p>
        </p:txBody>
      </p:sp>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53177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3</a:t>
            </a:fld>
            <a:endParaRPr lang="en-US" altLang="en-US"/>
          </a:p>
        </p:txBody>
      </p:sp>
    </p:spTree>
    <p:extLst>
      <p:ext uri="{BB962C8B-B14F-4D97-AF65-F5344CB8AC3E}">
        <p14:creationId xmlns:p14="http://schemas.microsoft.com/office/powerpoint/2010/main" val="634968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17266C5B-1C77-4A4D-A942-0F0FCD7414D8}" type="slidenum">
              <a:rPr lang="en-US" altLang="en-US" sz="1300"/>
              <a:pPr>
                <a:spcBef>
                  <a:spcPct val="0"/>
                </a:spcBef>
              </a:pPr>
              <a:t>41</a:t>
            </a:fld>
            <a:endParaRPr lang="en-US" altLang="en-US" sz="1300"/>
          </a:p>
        </p:txBody>
      </p:sp>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t>This need to handle failures led to….</a:t>
            </a:r>
            <a:endParaRPr lang="en-US" altLang="en-US" dirty="0"/>
          </a:p>
        </p:txBody>
      </p:sp>
    </p:spTree>
    <p:extLst>
      <p:ext uri="{BB962C8B-B14F-4D97-AF65-F5344CB8AC3E}">
        <p14:creationId xmlns:p14="http://schemas.microsoft.com/office/powerpoint/2010/main" val="1846179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 what are the questions????</a:t>
            </a:r>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ACB08885-403A-2643-8516-88E6DE3604BA}" type="slidenum">
              <a:rPr lang="en-US" altLang="en-US" sz="1300" b="0">
                <a:latin typeface="Times New Roman" charset="0"/>
              </a:rPr>
              <a:pPr/>
              <a:t>54</a:t>
            </a:fld>
            <a:endParaRPr lang="en-US" altLang="en-US" sz="1300" b="0">
              <a:latin typeface="Times New Roman" charset="0"/>
            </a:endParaRPr>
          </a:p>
        </p:txBody>
      </p:sp>
    </p:spTree>
    <p:extLst>
      <p:ext uri="{BB962C8B-B14F-4D97-AF65-F5344CB8AC3E}">
        <p14:creationId xmlns:p14="http://schemas.microsoft.com/office/powerpoint/2010/main" val="1897477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Lot of this here is about resource contention</a:t>
            </a:r>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02A228DD-6980-F14E-9DD1-8BC70DB01D56}" type="slidenum">
              <a:rPr lang="en-US" altLang="en-US" sz="1300" b="0">
                <a:latin typeface="Times New Roman" charset="0"/>
              </a:rPr>
              <a:pPr/>
              <a:t>55</a:t>
            </a:fld>
            <a:endParaRPr lang="en-US" altLang="en-US" sz="1300" b="0">
              <a:latin typeface="Times New Roman" charset="0"/>
            </a:endParaRPr>
          </a:p>
        </p:txBody>
      </p:sp>
    </p:spTree>
    <p:extLst>
      <p:ext uri="{BB962C8B-B14F-4D97-AF65-F5344CB8AC3E}">
        <p14:creationId xmlns:p14="http://schemas.microsoft.com/office/powerpoint/2010/main" val="774268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about Hopper</a:t>
            </a:r>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62</a:t>
            </a:fld>
            <a:endParaRPr lang="en-US" altLang="en-US"/>
          </a:p>
        </p:txBody>
      </p:sp>
    </p:spTree>
    <p:extLst>
      <p:ext uri="{BB962C8B-B14F-4D97-AF65-F5344CB8AC3E}">
        <p14:creationId xmlns:p14="http://schemas.microsoft.com/office/powerpoint/2010/main" val="432083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EA923F7A-15D6-F14E-B985-CD866561EDE4}" type="slidenum">
              <a:rPr lang="en-US" altLang="en-US" sz="1300"/>
              <a:pPr>
                <a:spcBef>
                  <a:spcPct val="0"/>
                </a:spcBef>
              </a:pPr>
              <a:t>63</a:t>
            </a:fld>
            <a:endParaRPr lang="en-US" altLang="en-US" sz="13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529245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D3E5865A-9C18-5343-9341-905E232AF71E}" type="slidenum">
              <a:rPr lang="en-US" altLang="en-US" sz="1300"/>
              <a:pPr>
                <a:spcBef>
                  <a:spcPct val="0"/>
                </a:spcBef>
              </a:pPr>
              <a:t>67</a:t>
            </a:fld>
            <a:endParaRPr lang="en-US" altLang="en-US" sz="13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222762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F959850-D7B9-1741-B76E-A32997C2EB0C}" type="slidenum">
              <a:rPr lang="en-US" altLang="en-US" sz="1300"/>
              <a:pPr>
                <a:spcBef>
                  <a:spcPct val="0"/>
                </a:spcBef>
              </a:pPr>
              <a:t>68</a:t>
            </a:fld>
            <a:endParaRPr lang="en-US" altLang="en-US" sz="130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945721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7AF710A6-BD1B-034B-8E1D-B2DC75F6EB48}" type="slidenum">
              <a:rPr lang="en-US" altLang="en-US" sz="1300"/>
              <a:pPr>
                <a:spcBef>
                  <a:spcPct val="0"/>
                </a:spcBef>
              </a:pPr>
              <a:t>72</a:t>
            </a:fld>
            <a:endParaRPr lang="en-US" altLang="en-US" sz="13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69626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7AF710A6-BD1B-034B-8E1D-B2DC75F6EB48}" type="slidenum">
              <a:rPr lang="en-US" altLang="en-US" sz="1300"/>
              <a:pPr>
                <a:spcBef>
                  <a:spcPct val="0"/>
                </a:spcBef>
              </a:pPr>
              <a:t>73</a:t>
            </a:fld>
            <a:endParaRPr lang="en-US" altLang="en-US" sz="13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069904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78</a:t>
            </a:fld>
            <a:endParaRPr lang="en-US" altLang="en-US"/>
          </a:p>
        </p:txBody>
      </p:sp>
    </p:spTree>
    <p:extLst>
      <p:ext uri="{BB962C8B-B14F-4D97-AF65-F5344CB8AC3E}">
        <p14:creationId xmlns:p14="http://schemas.microsoft.com/office/powerpoint/2010/main" val="161710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4</a:t>
            </a:fld>
            <a:endParaRPr lang="en-US" altLang="en-US"/>
          </a:p>
        </p:txBody>
      </p:sp>
    </p:spTree>
    <p:extLst>
      <p:ext uri="{BB962C8B-B14F-4D97-AF65-F5344CB8AC3E}">
        <p14:creationId xmlns:p14="http://schemas.microsoft.com/office/powerpoint/2010/main" val="13947747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88</a:t>
            </a:fld>
            <a:endParaRPr lang="en-US" altLang="en-US"/>
          </a:p>
        </p:txBody>
      </p:sp>
    </p:spTree>
    <p:extLst>
      <p:ext uri="{BB962C8B-B14F-4D97-AF65-F5344CB8AC3E}">
        <p14:creationId xmlns:p14="http://schemas.microsoft.com/office/powerpoint/2010/main" val="229283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r>
              <a:rPr lang="en-US" altLang="en-US"/>
              <a:t>(much more money spent on non-IP equipment!)</a:t>
            </a:r>
          </a:p>
          <a:p>
            <a:endParaRPr lang="en-US" altLang="en-US"/>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A11F67CA-EA1F-5D4E-B8FE-9798A966B222}" type="slidenum">
              <a:rPr lang="en-US" altLang="en-US" sz="1300" b="0">
                <a:latin typeface="Times New Roman" charset="0"/>
              </a:rPr>
              <a:pPr/>
              <a:t>13</a:t>
            </a:fld>
            <a:endParaRPr lang="en-US" altLang="en-US" sz="1300" b="0">
              <a:latin typeface="Times New Roman" charset="0"/>
            </a:endParaRPr>
          </a:p>
        </p:txBody>
      </p:sp>
    </p:spTree>
    <p:extLst>
      <p:ext uri="{BB962C8B-B14F-4D97-AF65-F5344CB8AC3E}">
        <p14:creationId xmlns:p14="http://schemas.microsoft.com/office/powerpoint/2010/main" val="1809086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21</a:t>
            </a:fld>
            <a:endParaRPr lang="en-US" altLang="en-US"/>
          </a:p>
        </p:txBody>
      </p:sp>
    </p:spTree>
    <p:extLst>
      <p:ext uri="{BB962C8B-B14F-4D97-AF65-F5344CB8AC3E}">
        <p14:creationId xmlns:p14="http://schemas.microsoft.com/office/powerpoint/2010/main" val="210667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hape 40"/>
          <p:cNvSpPr>
            <a:spLocks noGrp="1" noRot="1" noChangeAspect="1" noTextEdit="1"/>
          </p:cNvSpPr>
          <p:nvPr>
            <p:ph type="sldImg"/>
          </p:nvPr>
        </p:nvSpPr>
        <p:spPr>
          <a:ln/>
        </p:spPr>
      </p:sp>
      <p:sp>
        <p:nvSpPr>
          <p:cNvPr id="20482" name="Shape 41"/>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247617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61"/>
          <p:cNvSpPr>
            <a:spLocks noGrp="1" noRot="1" noChangeAspect="1" noTextEdit="1"/>
          </p:cNvSpPr>
          <p:nvPr>
            <p:ph type="sldImg"/>
          </p:nvPr>
        </p:nvSpPr>
        <p:spPr>
          <a:ln/>
        </p:spPr>
      </p:sp>
      <p:sp>
        <p:nvSpPr>
          <p:cNvPr id="22530" name="Shape 62"/>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66958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hape 102"/>
          <p:cNvSpPr>
            <a:spLocks noGrp="1" noRot="1" noChangeAspect="1" noTextEdit="1"/>
          </p:cNvSpPr>
          <p:nvPr>
            <p:ph type="sldImg"/>
          </p:nvPr>
        </p:nvSpPr>
        <p:spPr>
          <a:ln/>
        </p:spPr>
      </p:sp>
      <p:sp>
        <p:nvSpPr>
          <p:cNvPr id="24578" name="Shape 103"/>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83868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hape 146"/>
          <p:cNvSpPr>
            <a:spLocks noGrp="1" noRot="1" noChangeAspect="1" noTextEdit="1"/>
          </p:cNvSpPr>
          <p:nvPr>
            <p:ph type="sldImg"/>
          </p:nvPr>
        </p:nvSpPr>
        <p:spPr>
          <a:ln/>
        </p:spPr>
      </p:sp>
      <p:sp>
        <p:nvSpPr>
          <p:cNvPr id="26626" name="Shape 147"/>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0756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682788-C7CE-9044-87D5-275ACBF26035}" type="slidenum">
              <a:rPr lang="en-US" altLang="en-US"/>
              <a:pPr>
                <a:defRPr/>
              </a:pPr>
              <a:t>‹#›</a:t>
            </a:fld>
            <a:endParaRPr lang="en-US" altLang="en-US"/>
          </a:p>
        </p:txBody>
      </p:sp>
    </p:spTree>
    <p:extLst>
      <p:ext uri="{BB962C8B-B14F-4D97-AF65-F5344CB8AC3E}">
        <p14:creationId xmlns:p14="http://schemas.microsoft.com/office/powerpoint/2010/main" val="128130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0C1565-3E36-7B4A-B50F-E3686F8F960F}" type="slidenum">
              <a:rPr lang="en-US" altLang="en-US"/>
              <a:pPr>
                <a:defRPr/>
              </a:pPr>
              <a:t>‹#›</a:t>
            </a:fld>
            <a:endParaRPr lang="en-US" altLang="en-US"/>
          </a:p>
        </p:txBody>
      </p:sp>
    </p:spTree>
    <p:extLst>
      <p:ext uri="{BB962C8B-B14F-4D97-AF65-F5344CB8AC3E}">
        <p14:creationId xmlns:p14="http://schemas.microsoft.com/office/powerpoint/2010/main" val="60547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C9ECEF-3851-E64E-9465-C326272ABD2F}" type="slidenum">
              <a:rPr lang="en-US" altLang="en-US"/>
              <a:pPr>
                <a:defRPr/>
              </a:pPr>
              <a:t>‹#›</a:t>
            </a:fld>
            <a:endParaRPr lang="en-US" altLang="en-US"/>
          </a:p>
        </p:txBody>
      </p:sp>
    </p:spTree>
    <p:extLst>
      <p:ext uri="{BB962C8B-B14F-4D97-AF65-F5344CB8AC3E}">
        <p14:creationId xmlns:p14="http://schemas.microsoft.com/office/powerpoint/2010/main" val="139146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xfrm>
            <a:off x="457200" y="122238"/>
            <a:ext cx="8229600" cy="715962"/>
          </a:xfrm>
          <a:prstGeom prst="rect">
            <a:avLst/>
          </a:prstGeom>
        </p:spPr>
        <p:txBody>
          <a:bodyPr/>
          <a:lstStyle/>
          <a:p>
            <a:pPr lvl="0"/>
            <a:r>
              <a:rPr/>
              <a:t>Title Text</a:t>
            </a:r>
          </a:p>
        </p:txBody>
      </p:sp>
      <p:sp>
        <p:nvSpPr>
          <p:cNvPr id="11" name="Shape 11"/>
          <p:cNvSpPr>
            <a:spLocks noGrp="1"/>
          </p:cNvSpPr>
          <p:nvPr>
            <p:ph type="body" idx="1"/>
          </p:nvPr>
        </p:nvSpPr>
        <p:spPr>
          <a:xfrm>
            <a:off x="457200" y="1143000"/>
            <a:ext cx="8229600" cy="5105400"/>
          </a:xfrm>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12"/>
          <p:cNvSpPr>
            <a:spLocks noGrp="1"/>
          </p:cNvSpPr>
          <p:nvPr>
            <p:ph type="sldNum" sz="quarter" idx="10"/>
          </p:nvPr>
        </p:nvSpPr>
        <p:spPr/>
        <p:txBody>
          <a:bodyPr/>
          <a:lstStyle>
            <a:lvl1pPr>
              <a:defRPr smtClean="0"/>
            </a:lvl1pPr>
          </a:lstStyle>
          <a:p>
            <a:pPr>
              <a:defRPr/>
            </a:pPr>
            <a:fld id="{F59CD7D8-2B1C-0B46-9490-23946C82A226}" type="slidenum">
              <a:rPr lang="en-US" altLang="en-US"/>
              <a:pPr>
                <a:defRPr/>
              </a:pPr>
              <a:t>‹#›</a:t>
            </a:fld>
            <a:endParaRPr lang="en-US" altLang="en-US"/>
          </a:p>
        </p:txBody>
      </p:sp>
    </p:spTree>
    <p:extLst>
      <p:ext uri="{BB962C8B-B14F-4D97-AF65-F5344CB8AC3E}">
        <p14:creationId xmlns:p14="http://schemas.microsoft.com/office/powerpoint/2010/main" val="17402690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868362"/>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AD96B3-034F-0E44-B7B5-FAB526374CDC}" type="slidenum">
              <a:rPr lang="en-US" altLang="en-US"/>
              <a:pPr>
                <a:defRPr/>
              </a:pPr>
              <a:t>‹#›</a:t>
            </a:fld>
            <a:endParaRPr lang="en-US" altLang="en-US"/>
          </a:p>
        </p:txBody>
      </p:sp>
    </p:spTree>
    <p:extLst>
      <p:ext uri="{BB962C8B-B14F-4D97-AF65-F5344CB8AC3E}">
        <p14:creationId xmlns:p14="http://schemas.microsoft.com/office/powerpoint/2010/main" val="210610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8C2CCC-6E69-BC47-A41A-7A10A3BF14BA}" type="slidenum">
              <a:rPr lang="en-US" altLang="en-US"/>
              <a:pPr>
                <a:defRPr/>
              </a:pPr>
              <a:t>‹#›</a:t>
            </a:fld>
            <a:endParaRPr lang="en-US" altLang="en-US"/>
          </a:p>
        </p:txBody>
      </p:sp>
    </p:spTree>
    <p:extLst>
      <p:ext uri="{BB962C8B-B14F-4D97-AF65-F5344CB8AC3E}">
        <p14:creationId xmlns:p14="http://schemas.microsoft.com/office/powerpoint/2010/main" val="2976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2BB04E-45F0-884C-AC41-9D9048442690}" type="slidenum">
              <a:rPr lang="en-US" altLang="en-US"/>
              <a:pPr>
                <a:defRPr/>
              </a:pPr>
              <a:t>‹#›</a:t>
            </a:fld>
            <a:endParaRPr lang="en-US" altLang="en-US"/>
          </a:p>
        </p:txBody>
      </p:sp>
    </p:spTree>
    <p:extLst>
      <p:ext uri="{BB962C8B-B14F-4D97-AF65-F5344CB8AC3E}">
        <p14:creationId xmlns:p14="http://schemas.microsoft.com/office/powerpoint/2010/main" val="77197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C4C743-DB08-0142-BD41-3437DE85F9B2}" type="slidenum">
              <a:rPr lang="en-US" altLang="en-US"/>
              <a:pPr>
                <a:defRPr/>
              </a:pPr>
              <a:t>‹#›</a:t>
            </a:fld>
            <a:endParaRPr lang="en-US" altLang="en-US"/>
          </a:p>
        </p:txBody>
      </p:sp>
    </p:spTree>
    <p:extLst>
      <p:ext uri="{BB962C8B-B14F-4D97-AF65-F5344CB8AC3E}">
        <p14:creationId xmlns:p14="http://schemas.microsoft.com/office/powerpoint/2010/main" val="170622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ADF5061-46DE-5F40-8717-B0C451628FED}" type="slidenum">
              <a:rPr lang="en-US" altLang="en-US"/>
              <a:pPr>
                <a:defRPr/>
              </a:pPr>
              <a:t>‹#›</a:t>
            </a:fld>
            <a:endParaRPr lang="en-US" altLang="en-US"/>
          </a:p>
        </p:txBody>
      </p:sp>
    </p:spTree>
    <p:extLst>
      <p:ext uri="{BB962C8B-B14F-4D97-AF65-F5344CB8AC3E}">
        <p14:creationId xmlns:p14="http://schemas.microsoft.com/office/powerpoint/2010/main" val="115578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DA8D3D-8FC4-F943-8A10-AC38D0F8C23A}" type="slidenum">
              <a:rPr lang="en-US" altLang="en-US"/>
              <a:pPr>
                <a:defRPr/>
              </a:pPr>
              <a:t>‹#›</a:t>
            </a:fld>
            <a:endParaRPr lang="en-US" altLang="en-US"/>
          </a:p>
        </p:txBody>
      </p:sp>
    </p:spTree>
    <p:extLst>
      <p:ext uri="{BB962C8B-B14F-4D97-AF65-F5344CB8AC3E}">
        <p14:creationId xmlns:p14="http://schemas.microsoft.com/office/powerpoint/2010/main" val="1218973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93B812-F004-4944-A80B-EFB1BB9F1009}" type="slidenum">
              <a:rPr lang="en-US" altLang="en-US"/>
              <a:pPr>
                <a:defRPr/>
              </a:pPr>
              <a:t>‹#›</a:t>
            </a:fld>
            <a:endParaRPr lang="en-US" altLang="en-US"/>
          </a:p>
        </p:txBody>
      </p:sp>
    </p:spTree>
    <p:extLst>
      <p:ext uri="{BB962C8B-B14F-4D97-AF65-F5344CB8AC3E}">
        <p14:creationId xmlns:p14="http://schemas.microsoft.com/office/powerpoint/2010/main" val="30131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678A81-BDE1-0645-BE0C-CE688D8C5CED}" type="slidenum">
              <a:rPr lang="en-US" altLang="en-US"/>
              <a:pPr>
                <a:defRPr/>
              </a:pPr>
              <a:t>‹#›</a:t>
            </a:fld>
            <a:endParaRPr lang="en-US" altLang="en-US"/>
          </a:p>
        </p:txBody>
      </p:sp>
    </p:spTree>
    <p:extLst>
      <p:ext uri="{BB962C8B-B14F-4D97-AF65-F5344CB8AC3E}">
        <p14:creationId xmlns:p14="http://schemas.microsoft.com/office/powerpoint/2010/main" val="51419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22238"/>
            <a:ext cx="9144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295400"/>
            <a:ext cx="82296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charset="0"/>
              </a:defRPr>
            </a:lvl1pPr>
          </a:lstStyle>
          <a:p>
            <a:pPr>
              <a:defRPr/>
            </a:pPr>
            <a:fld id="{0435BEAC-A497-874B-A146-DD514129D7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p:txBody>
          <a:bodyPr/>
          <a:lstStyle/>
          <a:p>
            <a:pPr algn="ctr" eaLnBrk="1" hangingPunct="1"/>
            <a:r>
              <a:rPr lang="en-US" altLang="en-US" dirty="0"/>
              <a:t>CS 168</a:t>
            </a:r>
            <a:br>
              <a:rPr lang="en-US" altLang="en-US" dirty="0"/>
            </a:br>
            <a:r>
              <a:rPr lang="en-US" altLang="en-US" dirty="0"/>
              <a:t> Introduction to the Internet: Architecture and Protocols</a:t>
            </a:r>
          </a:p>
        </p:txBody>
      </p:sp>
      <p:sp>
        <p:nvSpPr>
          <p:cNvPr id="16386" name="Subtitle 2"/>
          <p:cNvSpPr>
            <a:spLocks noGrp="1"/>
          </p:cNvSpPr>
          <p:nvPr>
            <p:ph type="subTitle" idx="1"/>
          </p:nvPr>
        </p:nvSpPr>
        <p:spPr>
          <a:xfrm>
            <a:off x="0" y="3886200"/>
            <a:ext cx="9144000" cy="1752600"/>
          </a:xfrm>
        </p:spPr>
        <p:txBody>
          <a:bodyPr/>
          <a:lstStyle/>
          <a:p>
            <a:pPr eaLnBrk="1" hangingPunct="1"/>
            <a:r>
              <a:rPr lang="en-US" altLang="en-US" dirty="0">
                <a:solidFill>
                  <a:srgbClr val="660066"/>
                </a:solidFill>
              </a:rPr>
              <a:t>Fall </a:t>
            </a:r>
            <a:r>
              <a:rPr lang="en-US" altLang="en-US" dirty="0" smtClean="0">
                <a:solidFill>
                  <a:srgbClr val="660066"/>
                </a:solidFill>
              </a:rPr>
              <a:t>2017</a:t>
            </a:r>
            <a:endParaRPr lang="en-US" altLang="en-US" dirty="0">
              <a:solidFill>
                <a:srgbClr val="660066"/>
              </a:solidFill>
            </a:endParaRPr>
          </a:p>
          <a:p>
            <a:pPr eaLnBrk="1" hangingPunct="1"/>
            <a:r>
              <a:rPr lang="en-US" altLang="en-US" dirty="0">
                <a:solidFill>
                  <a:srgbClr val="660066"/>
                </a:solidFill>
              </a:rPr>
              <a:t>Scott </a:t>
            </a:r>
            <a:r>
              <a:rPr lang="en-US" altLang="en-US" dirty="0" smtClean="0">
                <a:solidFill>
                  <a:srgbClr val="660066"/>
                </a:solidFill>
              </a:rPr>
              <a:t>Shenker</a:t>
            </a:r>
          </a:p>
          <a:p>
            <a:pPr eaLnBrk="1" hangingPunct="1"/>
            <a:r>
              <a:rPr lang="en-US" altLang="en-US" u="sng" dirty="0" smtClean="0">
                <a:solidFill>
                  <a:srgbClr val="660066"/>
                </a:solidFill>
              </a:rPr>
              <a:t>CS168.io</a:t>
            </a:r>
            <a:endParaRPr lang="en-US" altLang="en-US" u="sng" dirty="0">
              <a:solidFill>
                <a:srgbClr val="660066"/>
              </a:solidFill>
            </a:endParaRPr>
          </a:p>
        </p:txBody>
      </p:sp>
      <p:sp>
        <p:nvSpPr>
          <p:cNvPr id="163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C38D374-E50A-2840-9D66-740E093B59C9}" type="slidenum">
              <a:rPr lang="en-US" altLang="en-US" sz="1000" b="0">
                <a:latin typeface="Arial" charset="0"/>
              </a:rPr>
              <a:pPr/>
              <a:t>1</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What Does the Internet Do?</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10</a:t>
            </a:fld>
            <a:endParaRPr lang="en-US" altLang="en-US"/>
          </a:p>
        </p:txBody>
      </p:sp>
    </p:spTree>
    <p:extLst>
      <p:ext uri="{BB962C8B-B14F-4D97-AF65-F5344CB8AC3E}">
        <p14:creationId xmlns:p14="http://schemas.microsoft.com/office/powerpoint/2010/main" val="630410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Clear Answer</a:t>
            </a:r>
            <a:endParaRPr lang="en-US" dirty="0"/>
          </a:p>
        </p:txBody>
      </p:sp>
      <p:sp>
        <p:nvSpPr>
          <p:cNvPr id="3" name="Content Placeholder 2"/>
          <p:cNvSpPr>
            <a:spLocks noGrp="1"/>
          </p:cNvSpPr>
          <p:nvPr>
            <p:ph idx="1"/>
          </p:nvPr>
        </p:nvSpPr>
        <p:spPr/>
        <p:txBody>
          <a:bodyPr/>
          <a:lstStyle/>
          <a:p>
            <a:r>
              <a:rPr lang="en-US" dirty="0" smtClean="0"/>
              <a:t>The Internet delivers data between end points.</a:t>
            </a:r>
          </a:p>
          <a:p>
            <a:endParaRPr lang="en-US" dirty="0"/>
          </a:p>
          <a:p>
            <a:r>
              <a:rPr lang="en-US" dirty="0" smtClean="0"/>
              <a:t>This delivery is done by:</a:t>
            </a:r>
          </a:p>
          <a:p>
            <a:pPr lvl="1"/>
            <a:r>
              <a:rPr lang="en-US" dirty="0" smtClean="0"/>
              <a:t>Chopping the data into “packets”</a:t>
            </a:r>
          </a:p>
          <a:p>
            <a:pPr lvl="1"/>
            <a:r>
              <a:rPr lang="en-US" dirty="0" smtClean="0"/>
              <a:t>Sending individual packets across the network</a:t>
            </a:r>
          </a:p>
          <a:p>
            <a:pPr lvl="1"/>
            <a:r>
              <a:rPr lang="en-US" dirty="0" smtClean="0"/>
              <a:t>Reconstructing the data on the other side</a:t>
            </a:r>
            <a:endParaRPr lang="en-US" dirty="0"/>
          </a:p>
          <a:p>
            <a:endParaRPr lang="en-US" dirty="0" smtClean="0"/>
          </a:p>
          <a:p>
            <a:r>
              <a:rPr lang="en-US" dirty="0" smtClean="0"/>
              <a:t>That’s all it does</a:t>
            </a:r>
            <a:r>
              <a:rPr lang="mr-IN" dirty="0" smtClean="0"/>
              <a:t>…</a:t>
            </a:r>
            <a:endParaRPr lang="en-US" dirty="0" smtClean="0"/>
          </a:p>
          <a:p>
            <a:pPr lvl="1"/>
            <a:r>
              <a:rPr lang="en-US" dirty="0" smtClean="0"/>
              <a:t>We will study how this works</a:t>
            </a:r>
          </a:p>
          <a:p>
            <a:pPr lvl="1"/>
            <a:r>
              <a:rPr lang="en-US" dirty="0" smtClean="0"/>
              <a:t>And why it is harder than it seems</a:t>
            </a:r>
            <a:endParaRPr lang="en-US" dirty="0"/>
          </a:p>
          <a:p>
            <a:endParaRPr lang="en-US" dirty="0" smtClean="0"/>
          </a:p>
          <a:p>
            <a:pPr lvl="1"/>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11</a:t>
            </a:fld>
            <a:endParaRPr lang="en-US" altLang="en-US"/>
          </a:p>
        </p:txBody>
      </p:sp>
    </p:spTree>
    <p:extLst>
      <p:ext uri="{BB962C8B-B14F-4D97-AF65-F5344CB8AC3E}">
        <p14:creationId xmlns:p14="http://schemas.microsoft.com/office/powerpoint/2010/main" val="1775182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6"/>
          <p:cNvSpPr>
            <a:spLocks noGrp="1"/>
          </p:cNvSpPr>
          <p:nvPr>
            <p:ph type="ctrTitle"/>
          </p:nvPr>
        </p:nvSpPr>
        <p:spPr/>
        <p:txBody>
          <a:bodyPr/>
          <a:lstStyle/>
          <a:p>
            <a:pPr algn="ctr"/>
            <a:r>
              <a:rPr lang="en-US" altLang="en-US"/>
              <a:t>What is this course about?</a:t>
            </a:r>
          </a:p>
        </p:txBody>
      </p:sp>
      <p:sp>
        <p:nvSpPr>
          <p:cNvPr id="17410" name="Subtitle 1"/>
          <p:cNvSpPr>
            <a:spLocks noGrp="1"/>
          </p:cNvSpPr>
          <p:nvPr>
            <p:ph type="subTitle" idx="1"/>
          </p:nvPr>
        </p:nvSpPr>
        <p:spPr/>
        <p:txBody>
          <a:bodyPr/>
          <a:lstStyle/>
          <a:p>
            <a:endParaRPr lang="en-US" altLang="en-US"/>
          </a:p>
        </p:txBody>
      </p:sp>
      <p:sp>
        <p:nvSpPr>
          <p:cNvPr id="1741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244BF94-3D4C-6846-BFAC-B4D24E324248}" type="slidenum">
              <a:rPr lang="en-US" altLang="en-US" sz="1000" b="0">
                <a:latin typeface="Arial" charset="0"/>
              </a:rPr>
              <a:pPr/>
              <a:t>12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tLang="en-US"/>
              <a:t>There are many kinds of networks</a:t>
            </a:r>
          </a:p>
        </p:txBody>
      </p:sp>
      <p:sp>
        <p:nvSpPr>
          <p:cNvPr id="3" name="Content Placeholder 2"/>
          <p:cNvSpPr>
            <a:spLocks noGrp="1"/>
          </p:cNvSpPr>
          <p:nvPr>
            <p:ph idx="1"/>
          </p:nvPr>
        </p:nvSpPr>
        <p:spPr>
          <a:xfrm>
            <a:off x="457200" y="1066800"/>
            <a:ext cx="8229600" cy="4835525"/>
          </a:xfrm>
        </p:spPr>
        <p:txBody>
          <a:bodyPr/>
          <a:lstStyle/>
          <a:p>
            <a:pPr>
              <a:defRPr/>
            </a:pPr>
            <a:r>
              <a:rPr lang="en-US" dirty="0" smtClean="0"/>
              <a:t>Telephone (landline) networks</a:t>
            </a:r>
          </a:p>
          <a:p>
            <a:pPr>
              <a:defRPr/>
            </a:pPr>
            <a:r>
              <a:rPr lang="en-US" dirty="0" smtClean="0"/>
              <a:t>Cellular networks</a:t>
            </a:r>
          </a:p>
          <a:p>
            <a:pPr>
              <a:defRPr/>
            </a:pPr>
            <a:r>
              <a:rPr lang="en-US" dirty="0" err="1" smtClean="0"/>
              <a:t>WiFi</a:t>
            </a:r>
            <a:r>
              <a:rPr lang="en-US" dirty="0" smtClean="0"/>
              <a:t> networks</a:t>
            </a:r>
          </a:p>
          <a:p>
            <a:pPr>
              <a:defRPr/>
            </a:pPr>
            <a:r>
              <a:rPr lang="en-US" dirty="0" smtClean="0"/>
              <a:t>Ethernets</a:t>
            </a:r>
          </a:p>
          <a:p>
            <a:pPr>
              <a:defRPr/>
            </a:pPr>
            <a:r>
              <a:rPr lang="en-US" dirty="0" err="1" smtClean="0"/>
              <a:t>Infiniband</a:t>
            </a:r>
            <a:endParaRPr lang="en-US" dirty="0" smtClean="0"/>
          </a:p>
          <a:p>
            <a:pPr>
              <a:defRPr/>
            </a:pPr>
            <a:r>
              <a:rPr lang="en-US" dirty="0" smtClean="0"/>
              <a:t>Supervisory control </a:t>
            </a:r>
            <a:r>
              <a:rPr lang="en-US" dirty="0"/>
              <a:t>a</a:t>
            </a:r>
            <a:r>
              <a:rPr lang="en-US" dirty="0" smtClean="0"/>
              <a:t>nd data acquisition</a:t>
            </a:r>
          </a:p>
          <a:p>
            <a:pPr>
              <a:defRPr/>
            </a:pPr>
            <a:r>
              <a:rPr lang="en-US" dirty="0" smtClean="0"/>
              <a:t>Frame relay networks, optical networks, ATM…..</a:t>
            </a:r>
            <a:endParaRPr lang="en-US" dirty="0"/>
          </a:p>
          <a:p>
            <a:pPr>
              <a:defRPr/>
            </a:pPr>
            <a:r>
              <a:rPr lang="en-US" b="1" dirty="0" smtClean="0"/>
              <a:t>We won’t study any of them….</a:t>
            </a:r>
          </a:p>
          <a:p>
            <a:pPr lvl="8">
              <a:defRPr/>
            </a:pPr>
            <a:endParaRPr lang="en-US" dirty="0" smtClean="0"/>
          </a:p>
          <a:p>
            <a:pPr marL="0" indent="0" algn="ctr">
              <a:buFont typeface="Wingdings" charset="2"/>
              <a:buNone/>
              <a:defRPr/>
            </a:pPr>
            <a:r>
              <a:rPr lang="en-US" i="1" u="sng" dirty="0"/>
              <a:t>C</a:t>
            </a:r>
            <a:r>
              <a:rPr lang="en-US" i="1" u="sng" dirty="0" smtClean="0"/>
              <a:t>lass will focus almost exclusively on the </a:t>
            </a:r>
            <a:r>
              <a:rPr lang="en-US" b="1" i="1" u="sng" dirty="0" smtClean="0"/>
              <a:t>Internet</a:t>
            </a:r>
          </a:p>
        </p:txBody>
      </p:sp>
      <p:sp>
        <p:nvSpPr>
          <p:cNvPr id="66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CBBC54B-3AA5-BE4D-9527-8A4BF8BFA043}" type="slidenum">
              <a:rPr lang="en-US" altLang="en-US" sz="1000" b="0">
                <a:latin typeface="Arial" charset="0"/>
              </a:rPr>
              <a:pPr/>
              <a:t>13</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tLang="en-US"/>
              <a:t>Networks versus “The Internet”</a:t>
            </a:r>
          </a:p>
        </p:txBody>
      </p:sp>
      <p:sp>
        <p:nvSpPr>
          <p:cNvPr id="3" name="Content Placeholder 2"/>
          <p:cNvSpPr>
            <a:spLocks noGrp="1"/>
          </p:cNvSpPr>
          <p:nvPr>
            <p:ph idx="1"/>
          </p:nvPr>
        </p:nvSpPr>
        <p:spPr>
          <a:extLst/>
        </p:spPr>
        <p:txBody>
          <a:bodyPr/>
          <a:lstStyle/>
          <a:p>
            <a:pPr>
              <a:defRPr/>
            </a:pPr>
            <a:r>
              <a:rPr lang="en-US" dirty="0" smtClean="0"/>
              <a:t>The Internet is not a particular kind of network</a:t>
            </a:r>
          </a:p>
          <a:p>
            <a:pPr lvl="1">
              <a:defRPr/>
            </a:pPr>
            <a:r>
              <a:rPr lang="en-US" dirty="0" smtClean="0"/>
              <a:t>It is not just one more technology on the list</a:t>
            </a:r>
          </a:p>
          <a:p>
            <a:pPr lvl="5">
              <a:defRPr/>
            </a:pPr>
            <a:endParaRPr lang="en-US" dirty="0"/>
          </a:p>
          <a:p>
            <a:pPr>
              <a:defRPr/>
            </a:pPr>
            <a:r>
              <a:rPr lang="en-US" dirty="0" smtClean="0"/>
              <a:t>The Internet ties different networks together</a:t>
            </a:r>
          </a:p>
          <a:p>
            <a:pPr lvl="1">
              <a:defRPr/>
            </a:pPr>
            <a:r>
              <a:rPr lang="en-US" dirty="0" smtClean="0"/>
              <a:t>The </a:t>
            </a:r>
            <a:r>
              <a:rPr lang="en-US" b="1" i="1" u="sng" dirty="0" smtClean="0"/>
              <a:t>Inter</a:t>
            </a:r>
            <a:r>
              <a:rPr lang="en-US" dirty="0" smtClean="0"/>
              <a:t>net</a:t>
            </a:r>
          </a:p>
          <a:p>
            <a:pPr lvl="1">
              <a:defRPr/>
            </a:pPr>
            <a:endParaRPr lang="en-US" dirty="0" smtClean="0"/>
          </a:p>
          <a:p>
            <a:pPr>
              <a:defRPr/>
            </a:pPr>
            <a:r>
              <a:rPr lang="en-US" b="1" i="1" dirty="0" smtClean="0"/>
              <a:t>Why does this matter?</a:t>
            </a:r>
          </a:p>
        </p:txBody>
      </p:sp>
      <p:sp>
        <p:nvSpPr>
          <p:cNvPr id="686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BC28A3A-6822-4F45-AA41-96E86C1AC1B5}" type="slidenum">
              <a:rPr lang="en-US" altLang="en-US" sz="1000" b="0">
                <a:latin typeface="Arial" charset="0"/>
              </a:rPr>
              <a:pPr/>
              <a:t>14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tLang="en-US"/>
              <a:t>Goals for a network technology</a:t>
            </a:r>
          </a:p>
        </p:txBody>
      </p:sp>
      <p:sp>
        <p:nvSpPr>
          <p:cNvPr id="3" name="Content Placeholder 2"/>
          <p:cNvSpPr>
            <a:spLocks noGrp="1"/>
          </p:cNvSpPr>
          <p:nvPr>
            <p:ph idx="1"/>
          </p:nvPr>
        </p:nvSpPr>
        <p:spPr/>
        <p:txBody>
          <a:bodyPr/>
          <a:lstStyle/>
          <a:p>
            <a:r>
              <a:rPr lang="en-US" altLang="en-US" dirty="0" smtClean="0"/>
              <a:t>Speed (bits per second)</a:t>
            </a:r>
          </a:p>
          <a:p>
            <a:pPr lvl="5"/>
            <a:endParaRPr lang="en-US" altLang="en-US" dirty="0"/>
          </a:p>
          <a:p>
            <a:r>
              <a:rPr lang="en-US" altLang="en-US" dirty="0" smtClean="0"/>
              <a:t>Cost</a:t>
            </a:r>
          </a:p>
          <a:p>
            <a:pPr lvl="5"/>
            <a:endParaRPr lang="en-US" altLang="en-US" dirty="0"/>
          </a:p>
          <a:p>
            <a:r>
              <a:rPr lang="en-US" altLang="en-US" dirty="0" smtClean="0"/>
              <a:t>Port-density (# of links into a single switch)</a:t>
            </a:r>
          </a:p>
          <a:p>
            <a:pPr lvl="5"/>
            <a:endParaRPr lang="en-US" altLang="en-US" dirty="0"/>
          </a:p>
          <a:p>
            <a:r>
              <a:rPr lang="en-US" altLang="en-US" dirty="0" smtClean="0"/>
              <a:t>Reliability (mean time between failures)</a:t>
            </a:r>
          </a:p>
          <a:p>
            <a:pPr lvl="4"/>
            <a:endParaRPr lang="en-US" altLang="en-US" dirty="0"/>
          </a:p>
          <a:p>
            <a:r>
              <a:rPr lang="en-US" altLang="en-US" dirty="0"/>
              <a:t>Other “features</a:t>
            </a:r>
            <a:r>
              <a:rPr lang="en-US" altLang="en-US" dirty="0" smtClean="0"/>
              <a:t>” specific to that network</a:t>
            </a:r>
          </a:p>
          <a:p>
            <a:pPr lvl="1"/>
            <a:r>
              <a:rPr lang="en-US" altLang="en-US" dirty="0" err="1" smtClean="0"/>
              <a:t>Infiniband</a:t>
            </a:r>
            <a:r>
              <a:rPr lang="en-US" altLang="en-US" dirty="0" smtClean="0"/>
              <a:t>: no packet drops</a:t>
            </a:r>
          </a:p>
          <a:p>
            <a:pPr lvl="1"/>
            <a:r>
              <a:rPr lang="en-US" altLang="en-US" dirty="0" smtClean="0"/>
              <a:t>Ethernet: no configuration (L2)</a:t>
            </a:r>
          </a:p>
          <a:p>
            <a:pPr lvl="1"/>
            <a:r>
              <a:rPr lang="is-IS" altLang="en-US" dirty="0" smtClean="0"/>
              <a:t>…</a:t>
            </a:r>
            <a:endParaRPr lang="en-US" altLang="en-US" dirty="0" smtClean="0"/>
          </a:p>
          <a:p>
            <a:pPr lvl="1"/>
            <a:endParaRPr lang="en-US" altLang="en-US" dirty="0"/>
          </a:p>
        </p:txBody>
      </p:sp>
      <p:sp>
        <p:nvSpPr>
          <p:cNvPr id="696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7031BCA-EDD0-B44B-922F-459EB75D1406}" type="slidenum">
              <a:rPr lang="en-US" altLang="en-US" sz="1000" b="0">
                <a:latin typeface="Arial" charset="0"/>
              </a:rPr>
              <a:pPr/>
              <a:t>15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tLang="en-US"/>
              <a:t>Goals for the Internet</a:t>
            </a:r>
          </a:p>
        </p:txBody>
      </p:sp>
      <p:sp>
        <p:nvSpPr>
          <p:cNvPr id="3" name="Content Placeholder 2"/>
          <p:cNvSpPr>
            <a:spLocks noGrp="1"/>
          </p:cNvSpPr>
          <p:nvPr>
            <p:ph idx="1"/>
          </p:nvPr>
        </p:nvSpPr>
        <p:spPr/>
        <p:txBody>
          <a:bodyPr/>
          <a:lstStyle/>
          <a:p>
            <a:pPr>
              <a:defRPr/>
            </a:pPr>
            <a:r>
              <a:rPr lang="en-US" dirty="0" smtClean="0"/>
              <a:t>Ability to connect many different networks</a:t>
            </a:r>
          </a:p>
          <a:p>
            <a:pPr lvl="1">
              <a:defRPr/>
            </a:pPr>
            <a:r>
              <a:rPr lang="en-US" dirty="0" smtClean="0"/>
              <a:t>Ethernet and optical and ATM and ….</a:t>
            </a:r>
          </a:p>
          <a:p>
            <a:pPr lvl="7">
              <a:defRPr/>
            </a:pPr>
            <a:endParaRPr lang="en-US" dirty="0" smtClean="0"/>
          </a:p>
          <a:p>
            <a:pPr>
              <a:defRPr/>
            </a:pPr>
            <a:r>
              <a:rPr lang="en-US" dirty="0"/>
              <a:t>Ability to </a:t>
            </a:r>
            <a:r>
              <a:rPr lang="en-US" dirty="0" smtClean="0"/>
              <a:t>scale to entire world</a:t>
            </a:r>
          </a:p>
          <a:p>
            <a:pPr lvl="1">
              <a:defRPr/>
            </a:pPr>
            <a:r>
              <a:rPr lang="en-US" dirty="0" smtClean="0"/>
              <a:t>Geographically and numerically</a:t>
            </a:r>
          </a:p>
          <a:p>
            <a:pPr lvl="6">
              <a:defRPr/>
            </a:pPr>
            <a:endParaRPr lang="en-US" dirty="0"/>
          </a:p>
          <a:p>
            <a:pPr>
              <a:defRPr/>
            </a:pPr>
            <a:r>
              <a:rPr lang="en-US" dirty="0" smtClean="0"/>
              <a:t>Ability to tolerate and recover from failures</a:t>
            </a:r>
          </a:p>
          <a:p>
            <a:pPr lvl="1">
              <a:defRPr/>
            </a:pPr>
            <a:r>
              <a:rPr lang="en-US" dirty="0" smtClean="0"/>
              <a:t>Which are inevitable…</a:t>
            </a:r>
          </a:p>
          <a:p>
            <a:pPr lvl="8">
              <a:defRPr/>
            </a:pPr>
            <a:endParaRPr lang="en-US" dirty="0" smtClean="0"/>
          </a:p>
          <a:p>
            <a:pPr>
              <a:defRPr/>
            </a:pPr>
            <a:r>
              <a:rPr lang="en-US" dirty="0" smtClean="0"/>
              <a:t>…..</a:t>
            </a:r>
            <a:endParaRPr lang="en-US" dirty="0"/>
          </a:p>
          <a:p>
            <a:pPr marL="0" indent="0" algn="ctr">
              <a:buFont typeface="Wingdings" charset="2"/>
              <a:buNone/>
              <a:defRPr/>
            </a:pPr>
            <a:r>
              <a:rPr lang="en-US" b="1" i="1" dirty="0" smtClean="0"/>
              <a:t>These are vague but more interesting goals!</a:t>
            </a:r>
          </a:p>
          <a:p>
            <a:pPr marL="0" indent="0" algn="ctr">
              <a:buFont typeface="Wingdings" charset="2"/>
              <a:buNone/>
              <a:defRPr/>
            </a:pPr>
            <a:r>
              <a:rPr lang="en-US" i="1" dirty="0" smtClean="0"/>
              <a:t>(more architectural than engineering)</a:t>
            </a:r>
          </a:p>
        </p:txBody>
      </p:sp>
      <p:sp>
        <p:nvSpPr>
          <p:cNvPr id="706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7D3A615B-62CF-8642-B9F7-DAA944D5A62A}" type="slidenum">
              <a:rPr lang="en-US" altLang="en-US" sz="1000" b="0">
                <a:latin typeface="Arial" charset="0"/>
              </a:rPr>
              <a:pPr/>
              <a:t>16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tLang="en-US"/>
              <a:t>Architecture vs Engineering</a:t>
            </a:r>
          </a:p>
        </p:txBody>
      </p:sp>
      <p:sp>
        <p:nvSpPr>
          <p:cNvPr id="3" name="Content Placeholder 2"/>
          <p:cNvSpPr>
            <a:spLocks noGrp="1"/>
          </p:cNvSpPr>
          <p:nvPr>
            <p:ph idx="1"/>
          </p:nvPr>
        </p:nvSpPr>
        <p:spPr>
          <a:extLst/>
        </p:spPr>
        <p:txBody>
          <a:bodyPr/>
          <a:lstStyle/>
          <a:p>
            <a:pPr>
              <a:defRPr/>
            </a:pPr>
            <a:r>
              <a:rPr lang="en-US" dirty="0" smtClean="0"/>
              <a:t>Architecture:</a:t>
            </a:r>
          </a:p>
          <a:p>
            <a:pPr lvl="1">
              <a:defRPr/>
            </a:pPr>
            <a:r>
              <a:rPr lang="en-US" dirty="0" smtClean="0"/>
              <a:t>The </a:t>
            </a:r>
            <a:r>
              <a:rPr lang="en-US" dirty="0"/>
              <a:t>allocation of functionality and definition of interfaces among </a:t>
            </a:r>
            <a:r>
              <a:rPr lang="en-US" dirty="0" smtClean="0"/>
              <a:t>elements</a:t>
            </a:r>
          </a:p>
          <a:p>
            <a:pPr lvl="8">
              <a:defRPr/>
            </a:pPr>
            <a:endParaRPr lang="en-US" dirty="0"/>
          </a:p>
          <a:p>
            <a:pPr>
              <a:defRPr/>
            </a:pPr>
            <a:r>
              <a:rPr lang="en-US" dirty="0" smtClean="0"/>
              <a:t>The Internet “architecture” is the decision about </a:t>
            </a:r>
            <a:r>
              <a:rPr lang="en-US" i="1" u="sng" dirty="0" smtClean="0"/>
              <a:t>what</a:t>
            </a:r>
            <a:r>
              <a:rPr lang="en-US" dirty="0" smtClean="0"/>
              <a:t> tasks get done, and </a:t>
            </a:r>
            <a:r>
              <a:rPr lang="en-US" i="1" u="sng" dirty="0" smtClean="0"/>
              <a:t>where</a:t>
            </a:r>
            <a:r>
              <a:rPr lang="en-US" dirty="0" smtClean="0"/>
              <a:t>:</a:t>
            </a:r>
          </a:p>
          <a:p>
            <a:pPr lvl="1">
              <a:defRPr/>
            </a:pPr>
            <a:r>
              <a:rPr lang="en-US" b="1" dirty="0" smtClean="0"/>
              <a:t>What</a:t>
            </a:r>
            <a:r>
              <a:rPr lang="en-US" dirty="0" smtClean="0"/>
              <a:t>: Delivering packets or files?  Reliably or not?</a:t>
            </a:r>
          </a:p>
          <a:p>
            <a:pPr lvl="1">
              <a:defRPr/>
            </a:pPr>
            <a:r>
              <a:rPr lang="en-US" b="1" dirty="0" smtClean="0"/>
              <a:t>Where</a:t>
            </a:r>
            <a:r>
              <a:rPr lang="en-US" dirty="0" smtClean="0"/>
              <a:t>: In the network, or in the hosts?</a:t>
            </a:r>
          </a:p>
          <a:p>
            <a:pPr lvl="1">
              <a:defRPr/>
            </a:pPr>
            <a:endParaRPr lang="en-US" dirty="0" smtClean="0"/>
          </a:p>
          <a:p>
            <a:pPr>
              <a:defRPr/>
            </a:pPr>
            <a:r>
              <a:rPr lang="en-US" dirty="0" smtClean="0"/>
              <a:t>Engineering is about </a:t>
            </a:r>
            <a:r>
              <a:rPr lang="en-US" i="1" u="sng" dirty="0" smtClean="0"/>
              <a:t>how</a:t>
            </a:r>
            <a:r>
              <a:rPr lang="en-US" dirty="0" smtClean="0"/>
              <a:t> tasks get done</a:t>
            </a:r>
          </a:p>
          <a:p>
            <a:pPr lvl="1">
              <a:defRPr/>
            </a:pPr>
            <a:r>
              <a:rPr lang="en-US" dirty="0" smtClean="0"/>
              <a:t>The particular algorithms or protocols</a:t>
            </a:r>
          </a:p>
          <a:p>
            <a:pPr>
              <a:defRPr/>
            </a:pPr>
            <a:endParaRPr lang="en-US" dirty="0"/>
          </a:p>
        </p:txBody>
      </p:sp>
      <p:sp>
        <p:nvSpPr>
          <p:cNvPr id="71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FD72993-7C4F-524B-AA53-170B1BCDA499}" type="slidenum">
              <a:rPr lang="en-US" altLang="en-US" sz="1000" b="0">
                <a:latin typeface="Arial" charset="0"/>
              </a:rPr>
              <a:pPr/>
              <a:t>17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My Obsession</a:t>
            </a:r>
            <a:endParaRPr lang="en-US" dirty="0"/>
          </a:p>
        </p:txBody>
      </p:sp>
      <p:sp>
        <p:nvSpPr>
          <p:cNvPr id="3" name="Content Placeholder 2"/>
          <p:cNvSpPr>
            <a:spLocks noGrp="1"/>
          </p:cNvSpPr>
          <p:nvPr>
            <p:ph idx="1"/>
          </p:nvPr>
        </p:nvSpPr>
        <p:spPr/>
        <p:txBody>
          <a:bodyPr/>
          <a:lstStyle/>
          <a:p>
            <a:pPr>
              <a:defRPr/>
            </a:pPr>
            <a:r>
              <a:rPr lang="en-US" dirty="0" smtClean="0"/>
              <a:t>Architectural </a:t>
            </a:r>
            <a:r>
              <a:rPr lang="en-US" dirty="0"/>
              <a:t>decisions play a crucial role in scaling, heterogeneity, robustness, </a:t>
            </a:r>
            <a:r>
              <a:rPr lang="en-US" dirty="0" err="1"/>
              <a:t>etc</a:t>
            </a:r>
            <a:r>
              <a:rPr lang="en-US" dirty="0" smtClean="0"/>
              <a:t>…</a:t>
            </a:r>
          </a:p>
          <a:p>
            <a:pPr>
              <a:defRPr/>
            </a:pPr>
            <a:endParaRPr lang="en-US" dirty="0"/>
          </a:p>
          <a:p>
            <a:pPr>
              <a:defRPr/>
            </a:pPr>
            <a:r>
              <a:rPr lang="en-US" dirty="0" smtClean="0"/>
              <a:t>True for Internet, and systems more generally</a:t>
            </a:r>
          </a:p>
          <a:p>
            <a:pPr>
              <a:defRPr/>
            </a:pPr>
            <a:endParaRPr lang="en-US" b="1" dirty="0"/>
          </a:p>
          <a:p>
            <a:pPr>
              <a:defRPr/>
            </a:pPr>
            <a:r>
              <a:rPr lang="en-US" b="1" i="1" dirty="0" smtClean="0"/>
              <a:t>This </a:t>
            </a:r>
            <a:r>
              <a:rPr lang="en-US" b="1" i="1" dirty="0"/>
              <a:t>is what I spend my life worrying </a:t>
            </a:r>
            <a:r>
              <a:rPr lang="en-US" b="1" i="1" dirty="0" smtClean="0"/>
              <a:t>about</a:t>
            </a:r>
          </a:p>
          <a:p>
            <a:pPr lvl="1">
              <a:defRPr/>
            </a:pPr>
            <a:r>
              <a:rPr lang="en-US" dirty="0" smtClean="0"/>
              <a:t>It is what interests me</a:t>
            </a:r>
          </a:p>
          <a:p>
            <a:pPr lvl="1">
              <a:defRPr/>
            </a:pPr>
            <a:r>
              <a:rPr lang="en-US" dirty="0" smtClean="0"/>
              <a:t>And I’m not good at the other stuff (algorithms, etc.)</a:t>
            </a:r>
            <a:endParaRPr lang="en-US" dirty="0"/>
          </a:p>
          <a:p>
            <a:pPr>
              <a:defRPr/>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18</a:t>
            </a:fld>
            <a:endParaRPr lang="en-US" altLang="en-US"/>
          </a:p>
        </p:txBody>
      </p:sp>
    </p:spTree>
    <p:extLst>
      <p:ext uri="{BB962C8B-B14F-4D97-AF65-F5344CB8AC3E}">
        <p14:creationId xmlns:p14="http://schemas.microsoft.com/office/powerpoint/2010/main" val="204595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Any Questions?</a:t>
            </a:r>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2682788-C7CE-9044-87D5-275ACBF26035}" type="slidenum">
              <a:rPr lang="en-US" altLang="en-US" smtClean="0"/>
              <a:pPr>
                <a:defRPr/>
              </a:pPr>
              <a:t>19</a:t>
            </a:fld>
            <a:endParaRPr lang="en-US" altLang="en-US"/>
          </a:p>
        </p:txBody>
      </p:sp>
    </p:spTree>
    <p:extLst>
      <p:ext uri="{BB962C8B-B14F-4D97-AF65-F5344CB8AC3E}">
        <p14:creationId xmlns:p14="http://schemas.microsoft.com/office/powerpoint/2010/main" val="2139044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1"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3836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6"/>
          <p:cNvSpPr>
            <a:spLocks noGrp="1"/>
          </p:cNvSpPr>
          <p:nvPr>
            <p:ph type="ctrTitle"/>
          </p:nvPr>
        </p:nvSpPr>
        <p:spPr>
          <a:xfrm>
            <a:off x="0" y="2130425"/>
            <a:ext cx="9144000" cy="1470025"/>
          </a:xfrm>
        </p:spPr>
        <p:txBody>
          <a:bodyPr/>
          <a:lstStyle/>
          <a:p>
            <a:pPr algn="ctr"/>
            <a:r>
              <a:rPr lang="en-US" altLang="en-US" dirty="0"/>
              <a:t>What Does the Internet Look Like?</a:t>
            </a:r>
          </a:p>
        </p:txBody>
      </p:sp>
      <p:sp>
        <p:nvSpPr>
          <p:cNvPr id="18434" name="Subtitle 1"/>
          <p:cNvSpPr>
            <a:spLocks noGrp="1"/>
          </p:cNvSpPr>
          <p:nvPr>
            <p:ph type="subTitle" idx="1"/>
          </p:nvPr>
        </p:nvSpPr>
        <p:spPr/>
        <p:txBody>
          <a:bodyPr/>
          <a:lstStyle/>
          <a:p>
            <a:endParaRPr lang="en-US" altLang="en-US"/>
          </a:p>
        </p:txBody>
      </p:sp>
      <p:sp>
        <p:nvSpPr>
          <p:cNvPr id="1843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2A554AF-F131-F248-88AB-67418EBBE278}" type="slidenum">
              <a:rPr lang="en-US" altLang="en-US" sz="1000" b="0">
                <a:latin typeface="Arial" charset="0"/>
              </a:rPr>
              <a:pPr/>
              <a:t>20</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Networking Components</a:t>
            </a:r>
            <a:endParaRPr lang="en-US" dirty="0"/>
          </a:p>
        </p:txBody>
      </p:sp>
      <p:sp>
        <p:nvSpPr>
          <p:cNvPr id="3" name="Text Placeholder 2"/>
          <p:cNvSpPr>
            <a:spLocks noGrp="1"/>
          </p:cNvSpPr>
          <p:nvPr>
            <p:ph idx="1"/>
          </p:nvPr>
        </p:nvSpPr>
        <p:spPr/>
        <p:txBody>
          <a:bodyPr/>
          <a:lstStyle/>
          <a:p>
            <a:r>
              <a:rPr lang="en-US" b="1" dirty="0" smtClean="0"/>
              <a:t>End systems</a:t>
            </a:r>
            <a:r>
              <a:rPr lang="en-US" dirty="0" smtClean="0"/>
              <a:t>: they send/receive </a:t>
            </a:r>
            <a:r>
              <a:rPr lang="en-US" u="sng" dirty="0" smtClean="0"/>
              <a:t>packets</a:t>
            </a:r>
          </a:p>
          <a:p>
            <a:pPr lvl="6"/>
            <a:endParaRPr lang="en-US" dirty="0"/>
          </a:p>
          <a:p>
            <a:r>
              <a:rPr lang="en-US" b="1" dirty="0" smtClean="0"/>
              <a:t>Switchers/routers</a:t>
            </a:r>
            <a:r>
              <a:rPr lang="en-US" dirty="0" smtClean="0"/>
              <a:t>: they forward packets</a:t>
            </a:r>
          </a:p>
          <a:p>
            <a:pPr lvl="1"/>
            <a:r>
              <a:rPr lang="en-US" dirty="0" smtClean="0"/>
              <a:t>Routing decisions ensure packets reach destination</a:t>
            </a:r>
          </a:p>
          <a:p>
            <a:pPr lvl="1"/>
            <a:r>
              <a:rPr lang="en-US" dirty="0" smtClean="0"/>
              <a:t>Will use terms </a:t>
            </a:r>
            <a:r>
              <a:rPr lang="en-US" b="1" dirty="0" smtClean="0"/>
              <a:t>switch</a:t>
            </a:r>
            <a:r>
              <a:rPr lang="en-US" dirty="0" smtClean="0"/>
              <a:t> and </a:t>
            </a:r>
            <a:r>
              <a:rPr lang="en-US" b="1" dirty="0" smtClean="0"/>
              <a:t>router</a:t>
            </a:r>
            <a:r>
              <a:rPr lang="en-US" dirty="0" smtClean="0"/>
              <a:t> interchangeably</a:t>
            </a:r>
          </a:p>
          <a:p>
            <a:pPr lvl="2"/>
            <a:r>
              <a:rPr lang="en-US" dirty="0" smtClean="0"/>
              <a:t>Next lecture will explain technical difference</a:t>
            </a:r>
          </a:p>
          <a:p>
            <a:pPr lvl="5"/>
            <a:endParaRPr lang="en-US" dirty="0"/>
          </a:p>
          <a:p>
            <a:r>
              <a:rPr lang="en-US" b="1" dirty="0" smtClean="0"/>
              <a:t>Links</a:t>
            </a:r>
            <a:r>
              <a:rPr lang="en-US" dirty="0" smtClean="0"/>
              <a:t>: connect end systems to switches, and switches to each other</a:t>
            </a:r>
            <a:endParaRPr lang="en-US" dirty="0"/>
          </a:p>
        </p:txBody>
      </p:sp>
      <p:sp>
        <p:nvSpPr>
          <p:cNvPr id="4" name="Slide Number Placeholder 3"/>
          <p:cNvSpPr>
            <a:spLocks noGrp="1"/>
          </p:cNvSpPr>
          <p:nvPr>
            <p:ph type="sldNum" sz="quarter" idx="12"/>
          </p:nvPr>
        </p:nvSpPr>
        <p:spPr/>
        <p:txBody>
          <a:bodyPr/>
          <a:lstStyle/>
          <a:p>
            <a:pPr>
              <a:defRPr/>
            </a:pPr>
            <a:fld id="{F59CD7D8-2B1C-0B46-9490-23946C82A226}" type="slidenum">
              <a:rPr lang="en-US" altLang="en-US" smtClean="0"/>
              <a:pPr>
                <a:defRPr/>
              </a:pPr>
              <a:t>21</a:t>
            </a:fld>
            <a:endParaRPr lang="en-US" altLang="en-US"/>
          </a:p>
        </p:txBody>
      </p:sp>
    </p:spTree>
    <p:extLst>
      <p:ext uri="{BB962C8B-B14F-4D97-AF65-F5344CB8AC3E}">
        <p14:creationId xmlns:p14="http://schemas.microsoft.com/office/powerpoint/2010/main" val="448388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hape 19"/>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100AE419-4AA0-BE4A-BFF5-E325CDDFF1D2}" type="slidenum">
              <a:rPr lang="en-US" altLang="en-US" sz="1000">
                <a:solidFill>
                  <a:srgbClr val="919191"/>
                </a:solidFill>
              </a:rPr>
              <a:pPr>
                <a:spcBef>
                  <a:spcPct val="0"/>
                </a:spcBef>
                <a:buClrTx/>
                <a:buSzTx/>
                <a:buFontTx/>
                <a:buNone/>
              </a:pPr>
              <a:t>22</a:t>
            </a:fld>
            <a:endParaRPr lang="en-US" altLang="en-US" sz="1000">
              <a:solidFill>
                <a:srgbClr val="919191"/>
              </a:solidFill>
            </a:endParaRPr>
          </a:p>
        </p:txBody>
      </p:sp>
      <p:sp>
        <p:nvSpPr>
          <p:cNvPr id="20" name="Shape 20"/>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 name="Shape 21"/>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 name="Shape 22"/>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 name="Shape 23"/>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 name="Shape 24"/>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 name="Shape 25"/>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 name="Shape 2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 name="Shape 2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 name="Shape 28"/>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 name="Shape 29"/>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0" name="Shape 30"/>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469" name="Shape 31"/>
          <p:cNvSpPr>
            <a:spLocks noChangeArrowheads="1"/>
          </p:cNvSpPr>
          <p:nvPr/>
        </p:nvSpPr>
        <p:spPr bwMode="auto">
          <a:xfrm>
            <a:off x="228600" y="3708400"/>
            <a:ext cx="2089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end-system</a:t>
            </a:r>
          </a:p>
        </p:txBody>
      </p:sp>
      <p:sp>
        <p:nvSpPr>
          <p:cNvPr id="32" name="Shape 32"/>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3" name="Shape 33"/>
          <p:cNvSpPr>
            <a:spLocks noChangeArrowheads="1"/>
          </p:cNvSpPr>
          <p:nvPr/>
        </p:nvSpPr>
        <p:spPr bwMode="auto">
          <a:xfrm>
            <a:off x="1803400" y="5715000"/>
            <a:ext cx="29210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Windows PC</a:t>
            </a:r>
          </a:p>
        </p:txBody>
      </p:sp>
      <p:sp>
        <p:nvSpPr>
          <p:cNvPr id="34" name="Shape 34"/>
          <p:cNvSpPr>
            <a:spLocks noChangeArrowheads="1"/>
          </p:cNvSpPr>
          <p:nvPr/>
        </p:nvSpPr>
        <p:spPr bwMode="auto">
          <a:xfrm>
            <a:off x="1158875" y="5156200"/>
            <a:ext cx="20891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Linux server</a:t>
            </a:r>
          </a:p>
        </p:txBody>
      </p:sp>
      <p:sp>
        <p:nvSpPr>
          <p:cNvPr id="35" name="Shape 35"/>
          <p:cNvSpPr>
            <a:spLocks noChangeArrowheads="1"/>
          </p:cNvSpPr>
          <p:nvPr/>
        </p:nvSpPr>
        <p:spPr bwMode="auto">
          <a:xfrm>
            <a:off x="4819650" y="5164138"/>
            <a:ext cx="20891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MAC laptop</a:t>
            </a:r>
          </a:p>
        </p:txBody>
      </p:sp>
      <p:sp>
        <p:nvSpPr>
          <p:cNvPr id="36" name="Shape 36"/>
          <p:cNvSpPr>
            <a:spLocks noChangeArrowheads="1"/>
          </p:cNvSpPr>
          <p:nvPr/>
        </p:nvSpPr>
        <p:spPr bwMode="auto">
          <a:xfrm>
            <a:off x="3856038" y="1584325"/>
            <a:ext cx="23209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car navigator</a:t>
            </a:r>
          </a:p>
        </p:txBody>
      </p:sp>
      <p:sp>
        <p:nvSpPr>
          <p:cNvPr id="37" name="Shape 37"/>
          <p:cNvSpPr>
            <a:spLocks noChangeArrowheads="1"/>
          </p:cNvSpPr>
          <p:nvPr/>
        </p:nvSpPr>
        <p:spPr bwMode="auto">
          <a:xfrm>
            <a:off x="2070100" y="2414588"/>
            <a:ext cx="29289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heart pacemaker</a:t>
            </a:r>
          </a:p>
        </p:txBody>
      </p:sp>
      <p:sp>
        <p:nvSpPr>
          <p:cNvPr id="38" name="Shape 38"/>
          <p:cNvSpPr>
            <a:spLocks noChangeArrowheads="1"/>
          </p:cNvSpPr>
          <p:nvPr/>
        </p:nvSpPr>
        <p:spPr bwMode="auto">
          <a:xfrm>
            <a:off x="5738813" y="3316288"/>
            <a:ext cx="20907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smartphone</a:t>
            </a:r>
          </a:p>
        </p:txBody>
      </p:sp>
      <p:sp>
        <p:nvSpPr>
          <p:cNvPr id="39" name="Shape 39"/>
          <p:cNvSpPr>
            <a:spLocks noChangeArrowheads="1"/>
          </p:cNvSpPr>
          <p:nvPr/>
        </p:nvSpPr>
        <p:spPr bwMode="auto">
          <a:xfrm>
            <a:off x="6477000" y="4521200"/>
            <a:ext cx="12858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iPad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p:tmAbs val="0"/>
                                  </p:iterate>
                                  <p:childTnLst>
                                    <p:set>
                                      <p:cBhvr>
                                        <p:cTn id="6" fill="hold"/>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iterate>
                                    <p:tmAbs val="0"/>
                                  </p:iterate>
                                  <p:childTnLst>
                                    <p:set>
                                      <p:cBhvr>
                                        <p:cTn id="10" fill="hold"/>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iterate>
                                    <p:tmAbs val="0"/>
                                  </p:iterate>
                                  <p:childTnLst>
                                    <p:set>
                                      <p:cBhvr>
                                        <p:cTn id="14" fill="hold"/>
                                        <p:tgtEl>
                                          <p:spTgt spid="35"/>
                                        </p:tgtEl>
                                        <p:attrNameLst>
                                          <p:attrName>style.visibility</p:attrName>
                                        </p:attrNameLst>
                                      </p:cBhvr>
                                      <p:to>
                                        <p:strVal val="visible"/>
                                      </p:to>
                                    </p:set>
                                    <p:animEffect transition="in" filter="dissolve">
                                      <p:cBhvr>
                                        <p:cTn id="15" dur="500"/>
                                        <p:tgtEl>
                                          <p:spTgt spid="35"/>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iterate>
                                    <p:tmAbs val="0"/>
                                  </p:iterate>
                                  <p:childTnLst>
                                    <p:set>
                                      <p:cBhvr>
                                        <p:cTn id="18" fill="hold"/>
                                        <p:tgtEl>
                                          <p:spTgt spid="39"/>
                                        </p:tgtEl>
                                        <p:attrNameLst>
                                          <p:attrName>style.visibility</p:attrName>
                                        </p:attrNameLst>
                                      </p:cBhvr>
                                      <p:to>
                                        <p:strVal val="visible"/>
                                      </p:to>
                                    </p:set>
                                    <p:animEffect transition="in" filter="dissolve">
                                      <p:cBhvr>
                                        <p:cTn id="19" dur="500"/>
                                        <p:tgtEl>
                                          <p:spTgt spid="39"/>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iterate>
                                    <p:tmAbs val="0"/>
                                  </p:iterate>
                                  <p:childTnLst>
                                    <p:set>
                                      <p:cBhvr>
                                        <p:cTn id="22" fill="hold"/>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iterate>
                                    <p:tmAbs val="0"/>
                                  </p:iterate>
                                  <p:childTnLst>
                                    <p:set>
                                      <p:cBhvr>
                                        <p:cTn id="26" fill="hold"/>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iterate>
                                    <p:tmAbs val="0"/>
                                  </p:iterate>
                                  <p:childTnLst>
                                    <p:set>
                                      <p:cBhvr>
                                        <p:cTn id="30" fill="hold"/>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grpId="1" nodeType="clickEffect">
                                  <p:stCondLst>
                                    <p:cond delay="0"/>
                                  </p:stCondLst>
                                  <p:iterate>
                                    <p:tmAbs val="0"/>
                                  </p:iterate>
                                  <p:childTnLst>
                                    <p:set>
                                      <p:cBhvr>
                                        <p:cTn id="35" fill="hold">
                                          <p:stCondLst>
                                            <p:cond delay="0"/>
                                          </p:stCondLst>
                                        </p:cTn>
                                        <p:tgtEl>
                                          <p:spTgt spid="33"/>
                                        </p:tgtEl>
                                        <p:attrNameLst>
                                          <p:attrName>style.visibility</p:attrName>
                                        </p:attrNameLst>
                                      </p:cBhvr>
                                      <p:to>
                                        <p:strVal val="hidden"/>
                                      </p:to>
                                    </p:set>
                                  </p:childTnLst>
                                </p:cTn>
                              </p:par>
                            </p:childTnLst>
                          </p:cTn>
                        </p:par>
                        <p:par>
                          <p:cTn id="36" fill="hold" nodeType="afterGroup">
                            <p:stCondLst>
                              <p:cond delay="0"/>
                            </p:stCondLst>
                            <p:childTnLst>
                              <p:par>
                                <p:cTn id="37" presetID="1" presetClass="exit" presetSubtype="0" fill="hold" grpId="1" nodeType="afterEffect">
                                  <p:stCondLst>
                                    <p:cond delay="0"/>
                                  </p:stCondLst>
                                  <p:iterate>
                                    <p:tmAbs val="0"/>
                                  </p:iterate>
                                  <p:childTnLst>
                                    <p:set>
                                      <p:cBhvr>
                                        <p:cTn id="38" fill="hold">
                                          <p:stCondLst>
                                            <p:cond delay="0"/>
                                          </p:stCondLst>
                                        </p:cTn>
                                        <p:tgtEl>
                                          <p:spTgt spid="34"/>
                                        </p:tgtEl>
                                        <p:attrNameLst>
                                          <p:attrName>style.visibility</p:attrName>
                                        </p:attrNameLst>
                                      </p:cBhvr>
                                      <p:to>
                                        <p:strVal val="hidden"/>
                                      </p:to>
                                    </p:set>
                                  </p:childTnLst>
                                </p:cTn>
                              </p:par>
                            </p:childTnLst>
                          </p:cTn>
                        </p:par>
                        <p:par>
                          <p:cTn id="39" fill="hold" nodeType="afterGroup">
                            <p:stCondLst>
                              <p:cond delay="0"/>
                            </p:stCondLst>
                            <p:childTnLst>
                              <p:par>
                                <p:cTn id="40" presetID="1" presetClass="exit" presetSubtype="0" fill="hold" grpId="1" nodeType="afterEffect">
                                  <p:stCondLst>
                                    <p:cond delay="0"/>
                                  </p:stCondLst>
                                  <p:iterate>
                                    <p:tmAbs val="0"/>
                                  </p:iterate>
                                  <p:childTnLst>
                                    <p:set>
                                      <p:cBhvr>
                                        <p:cTn id="41" fill="hold">
                                          <p:stCondLst>
                                            <p:cond delay="0"/>
                                          </p:stCondLst>
                                        </p:cTn>
                                        <p:tgtEl>
                                          <p:spTgt spid="35"/>
                                        </p:tgtEl>
                                        <p:attrNameLst>
                                          <p:attrName>style.visibility</p:attrName>
                                        </p:attrNameLst>
                                      </p:cBhvr>
                                      <p:to>
                                        <p:strVal val="hidden"/>
                                      </p:to>
                                    </p:set>
                                  </p:childTnLst>
                                </p:cTn>
                              </p:par>
                            </p:childTnLst>
                          </p:cTn>
                        </p:par>
                        <p:par>
                          <p:cTn id="42" fill="hold" nodeType="afterGroup">
                            <p:stCondLst>
                              <p:cond delay="0"/>
                            </p:stCondLst>
                            <p:childTnLst>
                              <p:par>
                                <p:cTn id="43" presetID="1" presetClass="exit" presetSubtype="0" fill="hold" grpId="1" nodeType="afterEffect">
                                  <p:stCondLst>
                                    <p:cond delay="0"/>
                                  </p:stCondLst>
                                  <p:iterate>
                                    <p:tmAbs val="0"/>
                                  </p:iterate>
                                  <p:childTnLst>
                                    <p:set>
                                      <p:cBhvr>
                                        <p:cTn id="44" fill="hold">
                                          <p:stCondLst>
                                            <p:cond delay="0"/>
                                          </p:stCondLst>
                                        </p:cTn>
                                        <p:tgtEl>
                                          <p:spTgt spid="36"/>
                                        </p:tgtEl>
                                        <p:attrNameLst>
                                          <p:attrName>style.visibility</p:attrName>
                                        </p:attrNameLst>
                                      </p:cBhvr>
                                      <p:to>
                                        <p:strVal val="hidden"/>
                                      </p:to>
                                    </p:set>
                                  </p:childTnLst>
                                </p:cTn>
                              </p:par>
                            </p:childTnLst>
                          </p:cTn>
                        </p:par>
                        <p:par>
                          <p:cTn id="45" fill="hold" nodeType="afterGroup">
                            <p:stCondLst>
                              <p:cond delay="0"/>
                            </p:stCondLst>
                            <p:childTnLst>
                              <p:par>
                                <p:cTn id="46" presetID="1" presetClass="exit" presetSubtype="0" fill="hold" grpId="1" nodeType="afterEffect">
                                  <p:stCondLst>
                                    <p:cond delay="0"/>
                                  </p:stCondLst>
                                  <p:iterate>
                                    <p:tmAbs val="0"/>
                                  </p:iterate>
                                  <p:childTnLst>
                                    <p:set>
                                      <p:cBhvr>
                                        <p:cTn id="47" fill="hold">
                                          <p:stCondLst>
                                            <p:cond delay="0"/>
                                          </p:stCondLst>
                                        </p:cTn>
                                        <p:tgtEl>
                                          <p:spTgt spid="37"/>
                                        </p:tgtEl>
                                        <p:attrNameLst>
                                          <p:attrName>style.visibility</p:attrName>
                                        </p:attrNameLst>
                                      </p:cBhvr>
                                      <p:to>
                                        <p:strVal val="hidden"/>
                                      </p:to>
                                    </p:set>
                                  </p:childTnLst>
                                </p:cTn>
                              </p:par>
                            </p:childTnLst>
                          </p:cTn>
                        </p:par>
                        <p:par>
                          <p:cTn id="48" fill="hold" nodeType="afterGroup">
                            <p:stCondLst>
                              <p:cond delay="0"/>
                            </p:stCondLst>
                            <p:childTnLst>
                              <p:par>
                                <p:cTn id="49" presetID="1" presetClass="exit" presetSubtype="0" fill="hold" grpId="1" nodeType="afterEffect">
                                  <p:stCondLst>
                                    <p:cond delay="0"/>
                                  </p:stCondLst>
                                  <p:iterate>
                                    <p:tmAbs val="0"/>
                                  </p:iterate>
                                  <p:childTnLst>
                                    <p:set>
                                      <p:cBhvr>
                                        <p:cTn id="50" fill="hold">
                                          <p:stCondLst>
                                            <p:cond delay="0"/>
                                          </p:stCondLst>
                                        </p:cTn>
                                        <p:tgtEl>
                                          <p:spTgt spid="38"/>
                                        </p:tgtEl>
                                        <p:attrNameLst>
                                          <p:attrName>style.visibility</p:attrName>
                                        </p:attrNameLst>
                                      </p:cBhvr>
                                      <p:to>
                                        <p:strVal val="hidden"/>
                                      </p:to>
                                    </p:set>
                                  </p:childTnLst>
                                </p:cTn>
                              </p:par>
                            </p:childTnLst>
                          </p:cTn>
                        </p:par>
                        <p:par>
                          <p:cTn id="51" fill="hold" nodeType="afterGroup">
                            <p:stCondLst>
                              <p:cond delay="0"/>
                            </p:stCondLst>
                            <p:childTnLst>
                              <p:par>
                                <p:cTn id="52" presetID="1" presetClass="exit" presetSubtype="0" fill="hold" grpId="1" nodeType="afterEffect">
                                  <p:stCondLst>
                                    <p:cond delay="0"/>
                                  </p:stCondLst>
                                  <p:iterate>
                                    <p:tmAbs val="0"/>
                                  </p:iterate>
                                  <p:childTnLst>
                                    <p:set>
                                      <p:cBhvr>
                                        <p:cTn id="53"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advAuto="0"/>
      <p:bldP spid="33" grpId="1" animBg="1" advAuto="0"/>
      <p:bldP spid="34" grpId="0" animBg="1" advAuto="0"/>
      <p:bldP spid="34" grpId="1" animBg="1" advAuto="0"/>
      <p:bldP spid="35" grpId="0" animBg="1" advAuto="0"/>
      <p:bldP spid="35" grpId="1" animBg="1" advAuto="0"/>
      <p:bldP spid="36" grpId="0" animBg="1" advAuto="0"/>
      <p:bldP spid="36" grpId="1" animBg="1" advAuto="0"/>
      <p:bldP spid="37" grpId="0" animBg="1" advAuto="0"/>
      <p:bldP spid="37" grpId="1" animBg="1" advAuto="0"/>
      <p:bldP spid="38" grpId="0" animBg="1" advAuto="0"/>
      <p:bldP spid="38" grpId="1" animBg="1" advAuto="0"/>
      <p:bldP spid="39" grpId="0" animBg="1" advAuto="0"/>
      <p:bldP spid="39" grpId="1"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hape 4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5A447D18-7685-3544-A72E-14367A235F48}" type="slidenum">
              <a:rPr lang="en-US" altLang="en-US" sz="1000">
                <a:solidFill>
                  <a:srgbClr val="919191"/>
                </a:solidFill>
              </a:rPr>
              <a:pPr>
                <a:spcBef>
                  <a:spcPct val="0"/>
                </a:spcBef>
                <a:buClrTx/>
                <a:buSzTx/>
                <a:buFontTx/>
                <a:buNone/>
              </a:pPr>
              <a:t>23</a:t>
            </a:fld>
            <a:endParaRPr lang="en-US" altLang="en-US" sz="1000">
              <a:solidFill>
                <a:srgbClr val="919191"/>
              </a:solidFill>
            </a:endParaRPr>
          </a:p>
        </p:txBody>
      </p:sp>
      <p:sp>
        <p:nvSpPr>
          <p:cNvPr id="44" name="Shape 44"/>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5" name="Shape 45"/>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6" name="Shape 46"/>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7" name="Shape 47"/>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8" name="Shape 48"/>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9" name="Shape 49"/>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0" name="Shape 50"/>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1" name="Shape 51"/>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2" name="Shape 52"/>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3" name="Shape 53"/>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4" name="Shape 54"/>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517" name="Shape 55"/>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1518" name="Shape 56"/>
          <p:cNvSpPr>
            <a:spLocks noChangeArrowheads="1"/>
          </p:cNvSpPr>
          <p:nvPr/>
        </p:nvSpPr>
        <p:spPr bwMode="auto">
          <a:xfrm>
            <a:off x="5683250" y="3640138"/>
            <a:ext cx="11414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switch</a:t>
            </a:r>
          </a:p>
        </p:txBody>
      </p:sp>
      <p:sp>
        <p:nvSpPr>
          <p:cNvPr id="57" name="Shape 57"/>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8" name="Shape 58"/>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9" name="Shape 59"/>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60" name="Shape 60"/>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ChangeArrowheads="1"/>
          </p:cNvSpPr>
          <p:nvPr/>
        </p:nvSpPr>
        <p:spPr bwMode="auto">
          <a:xfrm>
            <a:off x="1970088" y="2343150"/>
            <a:ext cx="183991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chemeClr val="bg2"/>
                </a:solidFill>
                <a:sym typeface="Calibri" charset="0"/>
              </a:rPr>
              <a:t>phone lines</a:t>
            </a:r>
          </a:p>
        </p:txBody>
      </p:sp>
      <p:sp>
        <p:nvSpPr>
          <p:cNvPr id="23554" name="Shape 65"/>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5" name="Shape 66"/>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6" name="Shape 67"/>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7" name="Shape 6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ED53EC55-AE25-A743-934F-25631023B4E1}" type="slidenum">
              <a:rPr lang="en-US" altLang="en-US" sz="1000">
                <a:solidFill>
                  <a:srgbClr val="919191"/>
                </a:solidFill>
              </a:rPr>
              <a:pPr>
                <a:spcBef>
                  <a:spcPct val="0"/>
                </a:spcBef>
                <a:buClrTx/>
                <a:buSzTx/>
                <a:buFontTx/>
                <a:buNone/>
              </a:pPr>
              <a:t>24</a:t>
            </a:fld>
            <a:endParaRPr lang="en-US" altLang="en-US" sz="1000">
              <a:solidFill>
                <a:srgbClr val="919191"/>
              </a:solidFill>
            </a:endParaRPr>
          </a:p>
        </p:txBody>
      </p:sp>
      <p:sp>
        <p:nvSpPr>
          <p:cNvPr id="23558" name="Shape 69"/>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9" name="Shape 70"/>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60" name="Shape 71"/>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2" name="Shape 72"/>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3" name="Shape 73"/>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4" name="Shape 74"/>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64" name="Shape 75"/>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65" name="Shape 76"/>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7" name="Shape 77"/>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8" name="Shape 78"/>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68" name="Shape 79"/>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0" name="Shape 80"/>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70" name="Shape 81"/>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71" name="Shape 82"/>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3" name="Shape 83"/>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4" name="Shape 84"/>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74" name="Shape 85"/>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6" name="Shape 86"/>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7" name="Shape 87"/>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8" name="Shape 88"/>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9" name="Shape 89"/>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90" name="Shape 90"/>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91" name="Shape 91"/>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81" name="Shape 92"/>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3582" name="Shape 93"/>
          <p:cNvSpPr>
            <a:spLocks noChangeArrowheads="1"/>
          </p:cNvSpPr>
          <p:nvPr/>
        </p:nvSpPr>
        <p:spPr bwMode="auto">
          <a:xfrm>
            <a:off x="5754688" y="3656013"/>
            <a:ext cx="10699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ym typeface="Calibri" charset="0"/>
              </a:rPr>
              <a:t>switch</a:t>
            </a:r>
          </a:p>
        </p:txBody>
      </p:sp>
      <p:sp>
        <p:nvSpPr>
          <p:cNvPr id="23583" name="Shape 94"/>
          <p:cNvSpPr>
            <a:spLocks noChangeArrowheads="1"/>
          </p:cNvSpPr>
          <p:nvPr/>
        </p:nvSpPr>
        <p:spPr bwMode="auto">
          <a:xfrm>
            <a:off x="4057650" y="2155825"/>
            <a:ext cx="609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link</a:t>
            </a:r>
          </a:p>
        </p:txBody>
      </p:sp>
      <p:sp>
        <p:nvSpPr>
          <p:cNvPr id="95" name="Shape 95"/>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6" name="Shape 96"/>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7" name="Shape 97"/>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8" name="Shape 98"/>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9" name="Shape 99"/>
          <p:cNvSpPr>
            <a:spLocks noChangeArrowheads="1"/>
          </p:cNvSpPr>
          <p:nvPr/>
        </p:nvSpPr>
        <p:spPr bwMode="auto">
          <a:xfrm>
            <a:off x="4030663" y="3860800"/>
            <a:ext cx="9493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fibers</a:t>
            </a:r>
          </a:p>
        </p:txBody>
      </p:sp>
      <p:sp>
        <p:nvSpPr>
          <p:cNvPr id="100" name="Shape 100"/>
          <p:cNvSpPr>
            <a:spLocks noChangeArrowheads="1"/>
          </p:cNvSpPr>
          <p:nvPr/>
        </p:nvSpPr>
        <p:spPr bwMode="auto">
          <a:xfrm>
            <a:off x="685800" y="4648200"/>
            <a:ext cx="19018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cable TV lines</a:t>
            </a:r>
          </a:p>
        </p:txBody>
      </p:sp>
      <p:sp>
        <p:nvSpPr>
          <p:cNvPr id="101" name="Shape 101"/>
          <p:cNvSpPr>
            <a:spLocks noChangeArrowheads="1"/>
          </p:cNvSpPr>
          <p:nvPr/>
        </p:nvSpPr>
        <p:spPr bwMode="auto">
          <a:xfrm>
            <a:off x="6403975" y="4095750"/>
            <a:ext cx="19018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chemeClr val="bg2"/>
                </a:solidFill>
                <a:sym typeface="Calibri" charset="0"/>
              </a:rPr>
              <a:t>wireless links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8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90"/>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iterate>
                                    <p:tmAbs val="0"/>
                                  </p:iterate>
                                  <p:childTnLst>
                                    <p:set>
                                      <p:cBhvr>
                                        <p:cTn id="12" fill="hold"/>
                                        <p:tgtEl>
                                          <p:spTgt spid="9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p:tmAbs val="0"/>
                                  </p:iterate>
                                  <p:childTnLst>
                                    <p:set>
                                      <p:cBhvr>
                                        <p:cTn id="16" fill="hold"/>
                                        <p:tgtEl>
                                          <p:spTgt spid="64"/>
                                        </p:tgtEl>
                                        <p:attrNameLst>
                                          <p:attrName>style.visibility</p:attrName>
                                        </p:attrNameLst>
                                      </p:cBhvr>
                                      <p:to>
                                        <p:strVal val="visible"/>
                                      </p:to>
                                    </p:set>
                                    <p:animEffect transition="in" filter="dissolve">
                                      <p:cBhvr>
                                        <p:cTn id="17" dur="500"/>
                                        <p:tgtEl>
                                          <p:spTgt spid="64"/>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iterate>
                                    <p:tmAbs val="0"/>
                                  </p:iterate>
                                  <p:childTnLst>
                                    <p:set>
                                      <p:cBhvr>
                                        <p:cTn id="20" fill="hold"/>
                                        <p:tgtEl>
                                          <p:spTgt spid="100"/>
                                        </p:tgtEl>
                                        <p:attrNameLst>
                                          <p:attrName>style.visibility</p:attrName>
                                        </p:attrNameLst>
                                      </p:cBhvr>
                                      <p:to>
                                        <p:strVal val="visible"/>
                                      </p:to>
                                    </p:set>
                                    <p:animEffect transition="in" filter="dissolve">
                                      <p:cBhvr>
                                        <p:cTn id="21" dur="500"/>
                                        <p:tgtEl>
                                          <p:spTgt spid="100"/>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iterate>
                                    <p:tmAbs val="0"/>
                                  </p:iterate>
                                  <p:childTnLst>
                                    <p:set>
                                      <p:cBhvr>
                                        <p:cTn id="24" fill="hold"/>
                                        <p:tgtEl>
                                          <p:spTgt spid="101"/>
                                        </p:tgtEl>
                                        <p:attrNameLst>
                                          <p:attrName>style.visibility</p:attrName>
                                        </p:attrNameLst>
                                      </p:cBhvr>
                                      <p:to>
                                        <p:strVal val="visible"/>
                                      </p:to>
                                    </p:set>
                                    <p:animEffect transition="in" filter="dissolve">
                                      <p:cBhvr>
                                        <p:cTn id="25" dur="500"/>
                                        <p:tgtEl>
                                          <p:spTgt spid="101"/>
                                        </p:tgtEl>
                                      </p:cBhvr>
                                    </p:animEffect>
                                  </p:childTnLst>
                                </p:cTn>
                              </p:par>
                            </p:childTnLst>
                          </p:cTn>
                        </p:par>
                        <p:par>
                          <p:cTn id="26" fill="hold" nodeType="afterGroup">
                            <p:stCondLst>
                              <p:cond delay="1500"/>
                            </p:stCondLst>
                            <p:childTnLst>
                              <p:par>
                                <p:cTn id="27" presetID="9" presetClass="entr" presetSubtype="0" fill="hold" grpId="0" nodeType="afterEffect">
                                  <p:stCondLst>
                                    <p:cond delay="0"/>
                                  </p:stCondLst>
                                  <p:iterate>
                                    <p:tmAbs val="0"/>
                                  </p:iterate>
                                  <p:childTnLst>
                                    <p:set>
                                      <p:cBhvr>
                                        <p:cTn id="28" fill="hold"/>
                                        <p:tgtEl>
                                          <p:spTgt spid="99"/>
                                        </p:tgtEl>
                                        <p:attrNameLst>
                                          <p:attrName>style.visibility</p:attrName>
                                        </p:attrNameLst>
                                      </p:cBhvr>
                                      <p:to>
                                        <p:strVal val="visible"/>
                                      </p:to>
                                    </p:set>
                                    <p:animEffect transition="in" filter="dissolve">
                                      <p:cBhvr>
                                        <p:cTn id="29" dur="500"/>
                                        <p:tgtEl>
                                          <p:spTgt spid="9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1" nodeType="clickEffect">
                                  <p:stCondLst>
                                    <p:cond delay="0"/>
                                  </p:stCondLst>
                                  <p:iterate>
                                    <p:tmAbs val="0"/>
                                  </p:iterate>
                                  <p:childTnLst>
                                    <p:set>
                                      <p:cBhvr>
                                        <p:cTn id="33" fill="hold">
                                          <p:stCondLst>
                                            <p:cond delay="0"/>
                                          </p:stCondLst>
                                        </p:cTn>
                                        <p:tgtEl>
                                          <p:spTgt spid="99"/>
                                        </p:tgtEl>
                                        <p:attrNameLst>
                                          <p:attrName>style.visibility</p:attrName>
                                        </p:attrNameLst>
                                      </p:cBhvr>
                                      <p:to>
                                        <p:strVal val="hidden"/>
                                      </p:to>
                                    </p:set>
                                  </p:childTnLst>
                                </p:cTn>
                              </p:par>
                            </p:childTnLst>
                          </p:cTn>
                        </p:par>
                        <p:par>
                          <p:cTn id="34" fill="hold" nodeType="afterGroup">
                            <p:stCondLst>
                              <p:cond delay="0"/>
                            </p:stCondLst>
                            <p:childTnLst>
                              <p:par>
                                <p:cTn id="35" presetID="1" presetClass="exit" presetSubtype="0" fill="hold" grpId="1" nodeType="afterEffect">
                                  <p:stCondLst>
                                    <p:cond delay="0"/>
                                  </p:stCondLst>
                                  <p:iterate>
                                    <p:tmAbs val="0"/>
                                  </p:iterate>
                                  <p:childTnLst>
                                    <p:set>
                                      <p:cBhvr>
                                        <p:cTn id="36" fill="hold">
                                          <p:stCondLst>
                                            <p:cond delay="0"/>
                                          </p:stCondLst>
                                        </p:cTn>
                                        <p:tgtEl>
                                          <p:spTgt spid="64"/>
                                        </p:tgtEl>
                                        <p:attrNameLst>
                                          <p:attrName>style.visibility</p:attrName>
                                        </p:attrNameLst>
                                      </p:cBhvr>
                                      <p:to>
                                        <p:strVal val="hidden"/>
                                      </p:to>
                                    </p:set>
                                  </p:childTnLst>
                                </p:cTn>
                              </p:par>
                            </p:childTnLst>
                          </p:cTn>
                        </p:par>
                        <p:par>
                          <p:cTn id="37" fill="hold" nodeType="afterGroup">
                            <p:stCondLst>
                              <p:cond delay="0"/>
                            </p:stCondLst>
                            <p:childTnLst>
                              <p:par>
                                <p:cTn id="38" presetID="1" presetClass="exit" presetSubtype="0" fill="hold" grpId="1" nodeType="afterEffect">
                                  <p:stCondLst>
                                    <p:cond delay="0"/>
                                  </p:stCondLst>
                                  <p:iterate>
                                    <p:tmAbs val="0"/>
                                  </p:iterate>
                                  <p:childTnLst>
                                    <p:set>
                                      <p:cBhvr>
                                        <p:cTn id="39" fill="hold">
                                          <p:stCondLst>
                                            <p:cond delay="0"/>
                                          </p:stCondLst>
                                        </p:cTn>
                                        <p:tgtEl>
                                          <p:spTgt spid="100"/>
                                        </p:tgtEl>
                                        <p:attrNameLst>
                                          <p:attrName>style.visibility</p:attrName>
                                        </p:attrNameLst>
                                      </p:cBhvr>
                                      <p:to>
                                        <p:strVal val="hidden"/>
                                      </p:to>
                                    </p:set>
                                  </p:childTnLst>
                                </p:cTn>
                              </p:par>
                            </p:childTnLst>
                          </p:cTn>
                        </p:par>
                        <p:par>
                          <p:cTn id="40" fill="hold" nodeType="afterGroup">
                            <p:stCondLst>
                              <p:cond delay="0"/>
                            </p:stCondLst>
                            <p:childTnLst>
                              <p:par>
                                <p:cTn id="41" presetID="1" presetClass="exit" presetSubtype="0" fill="hold" grpId="1" nodeType="afterEffect">
                                  <p:stCondLst>
                                    <p:cond delay="0"/>
                                  </p:stCondLst>
                                  <p:iterate>
                                    <p:tmAbs val="0"/>
                                  </p:iterate>
                                  <p:childTnLst>
                                    <p:set>
                                      <p:cBhvr>
                                        <p:cTn id="42"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dvAuto="0"/>
      <p:bldP spid="64" grpId="1" animBg="1" advAuto="0"/>
      <p:bldP spid="89" grpId="0" animBg="1"/>
      <p:bldP spid="90" grpId="0" animBg="1"/>
      <p:bldP spid="91" grpId="0" animBg="1"/>
      <p:bldP spid="99" grpId="0" animBg="1" advAuto="0"/>
      <p:bldP spid="99" grpId="1" animBg="1" advAuto="0"/>
      <p:bldP spid="100" grpId="0" animBg="1" advAuto="0"/>
      <p:bldP spid="100" grpId="1" animBg="1" advAuto="0"/>
      <p:bldP spid="101" grpId="0" animBg="1" advAuto="0"/>
      <p:bldP spid="101" grpId="1"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06" name="Shape 106"/>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07" name="Shape 107"/>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04" name="Shape 108"/>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5" name="Shape 109"/>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6" name="Shape 110"/>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 name="Title 1"/>
          <p:cNvSpPr>
            <a:spLocks noGrp="1"/>
          </p:cNvSpPr>
          <p:nvPr>
            <p:ph type="title"/>
          </p:nvPr>
        </p:nvSpPr>
        <p:spPr/>
        <p:txBody>
          <a:bodyPr/>
          <a:lstStyle/>
          <a:p>
            <a:pPr algn="ctr"/>
            <a:r>
              <a:rPr lang="en-US" dirty="0" smtClean="0"/>
              <a:t>Who runs the network?</a:t>
            </a:r>
            <a:endParaRPr lang="en-US" dirty="0"/>
          </a:p>
        </p:txBody>
      </p:sp>
      <p:sp>
        <p:nvSpPr>
          <p:cNvPr id="25607" name="Shape 1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DC5B9691-08E6-A642-A9AD-BEFA5AD87A1B}" type="slidenum">
              <a:rPr lang="en-US" altLang="en-US" sz="1000">
                <a:solidFill>
                  <a:srgbClr val="919191"/>
                </a:solidFill>
              </a:rPr>
              <a:pPr>
                <a:spcBef>
                  <a:spcPct val="0"/>
                </a:spcBef>
                <a:buClrTx/>
                <a:buSzTx/>
                <a:buFontTx/>
                <a:buNone/>
              </a:pPr>
              <a:t>25</a:t>
            </a:fld>
            <a:endParaRPr lang="en-US" altLang="en-US" sz="1000">
              <a:solidFill>
                <a:srgbClr val="919191"/>
              </a:solidFill>
            </a:endParaRPr>
          </a:p>
        </p:txBody>
      </p:sp>
      <p:sp>
        <p:nvSpPr>
          <p:cNvPr id="25608" name="Shape 112"/>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9" name="Shape 113"/>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10" name="Shape 114"/>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15" name="Shape 115"/>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16" name="Shape 116"/>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17" name="Shape 117"/>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14" name="Shape 118"/>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15" name="Shape 119"/>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0" name="Shape 120"/>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21" name="Shape 121"/>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18" name="Shape 122"/>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3" name="Shape 123"/>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0" name="Shape 124"/>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21" name="Shape 125"/>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6" name="Shape 12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27" name="Shape 12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4" name="Shape 128"/>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9" name="Shape 129"/>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0" name="Shape 130"/>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1" name="Shape 131"/>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8" name="Shape 132"/>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29" name="Shape 133"/>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30" name="Shape 134"/>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31" name="Shape 135"/>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5632" name="Shape 136"/>
          <p:cNvSpPr>
            <a:spLocks noChangeArrowheads="1"/>
          </p:cNvSpPr>
          <p:nvPr/>
        </p:nvSpPr>
        <p:spPr bwMode="auto">
          <a:xfrm>
            <a:off x="5754688" y="3656013"/>
            <a:ext cx="10699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000000"/>
                </a:solidFill>
                <a:sym typeface="Calibri" charset="0"/>
              </a:rPr>
              <a:t>switch</a:t>
            </a:r>
          </a:p>
        </p:txBody>
      </p:sp>
      <p:sp>
        <p:nvSpPr>
          <p:cNvPr id="25633" name="Shape 137"/>
          <p:cNvSpPr>
            <a:spLocks noChangeArrowheads="1"/>
          </p:cNvSpPr>
          <p:nvPr/>
        </p:nvSpPr>
        <p:spPr bwMode="auto">
          <a:xfrm>
            <a:off x="4057650" y="2155825"/>
            <a:ext cx="609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link</a:t>
            </a:r>
          </a:p>
        </p:txBody>
      </p:sp>
      <p:sp>
        <p:nvSpPr>
          <p:cNvPr id="138" name="Shape 138"/>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9" name="Shape 139"/>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0" name="Shape 140"/>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1" name="Shape 141"/>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2" name="Shape 142"/>
          <p:cNvSpPr>
            <a:spLocks noChangeArrowheads="1"/>
          </p:cNvSpPr>
          <p:nvPr/>
        </p:nvSpPr>
        <p:spPr bwMode="auto">
          <a:xfrm>
            <a:off x="2674938" y="5822554"/>
            <a:ext cx="5826125" cy="53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3000" b="0" dirty="0">
                <a:solidFill>
                  <a:schemeClr val="accent1"/>
                </a:solidFill>
                <a:sym typeface="Calibri" charset="0"/>
              </a:rPr>
              <a:t>Internet Service </a:t>
            </a:r>
            <a:r>
              <a:rPr lang="en-US" altLang="en-US" sz="3000" b="0" dirty="0" smtClean="0">
                <a:solidFill>
                  <a:schemeClr val="accent1"/>
                </a:solidFill>
                <a:sym typeface="Calibri" charset="0"/>
              </a:rPr>
              <a:t>Providers (ISPs)</a:t>
            </a:r>
            <a:endParaRPr lang="en-US" altLang="en-US" sz="3000" b="0" dirty="0">
              <a:solidFill>
                <a:schemeClr val="accent1"/>
              </a:solidFill>
              <a:sym typeface="Calibri" charset="0"/>
            </a:endParaRPr>
          </a:p>
        </p:txBody>
      </p:sp>
      <p:sp>
        <p:nvSpPr>
          <p:cNvPr id="143" name="Shape 143"/>
          <p:cNvSpPr>
            <a:spLocks noChangeArrowheads="1"/>
          </p:cNvSpPr>
          <p:nvPr/>
        </p:nvSpPr>
        <p:spPr bwMode="auto">
          <a:xfrm>
            <a:off x="1931988" y="3243263"/>
            <a:ext cx="40036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phone company</a:t>
            </a:r>
          </a:p>
        </p:txBody>
      </p:sp>
      <p:sp>
        <p:nvSpPr>
          <p:cNvPr id="144" name="Shape 144"/>
          <p:cNvSpPr>
            <a:spLocks noChangeArrowheads="1"/>
          </p:cNvSpPr>
          <p:nvPr/>
        </p:nvSpPr>
        <p:spPr bwMode="auto">
          <a:xfrm>
            <a:off x="1103313" y="5135563"/>
            <a:ext cx="33416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cable company</a:t>
            </a:r>
          </a:p>
        </p:txBody>
      </p:sp>
      <p:sp>
        <p:nvSpPr>
          <p:cNvPr id="145" name="Shape 145"/>
          <p:cNvSpPr>
            <a:spLocks noChangeArrowheads="1"/>
          </p:cNvSpPr>
          <p:nvPr/>
        </p:nvSpPr>
        <p:spPr bwMode="auto">
          <a:xfrm>
            <a:off x="4371975" y="4618038"/>
            <a:ext cx="41624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university 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14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iterate>
                                    <p:tmAbs val="0"/>
                                  </p:iterate>
                                  <p:childTnLst>
                                    <p:set>
                                      <p:cBhvr>
                                        <p:cTn id="9" fill="hold"/>
                                        <p:tgtEl>
                                          <p:spTgt spid="10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iterate>
                                    <p:tmAbs val="0"/>
                                  </p:iterate>
                                  <p:childTnLst>
                                    <p:set>
                                      <p:cBhvr>
                                        <p:cTn id="12" fill="hold"/>
                                        <p:tgtEl>
                                          <p:spTgt spid="10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iterate>
                                    <p:tmAbs val="0"/>
                                  </p:iterate>
                                  <p:childTnLst>
                                    <p:set>
                                      <p:cBhvr>
                                        <p:cTn id="15" fill="hold"/>
                                        <p:tgtEl>
                                          <p:spTgt spid="10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iterate>
                                    <p:tmAbs val="0"/>
                                  </p:iterate>
                                  <p:childTnLst>
                                    <p:set>
                                      <p:cBhvr>
                                        <p:cTn id="19" fill="hold"/>
                                        <p:tgtEl>
                                          <p:spTgt spid="143"/>
                                        </p:tgtEl>
                                        <p:attrNameLst>
                                          <p:attrName>style.visibility</p:attrName>
                                        </p:attrNameLst>
                                      </p:cBhvr>
                                      <p:to>
                                        <p:strVal val="visible"/>
                                      </p:to>
                                    </p:set>
                                    <p:animEffect transition="in" filter="dissolve">
                                      <p:cBhvr>
                                        <p:cTn id="20" dur="500"/>
                                        <p:tgtEl>
                                          <p:spTgt spid="143"/>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iterate>
                                    <p:tmAbs val="0"/>
                                  </p:iterate>
                                  <p:childTnLst>
                                    <p:set>
                                      <p:cBhvr>
                                        <p:cTn id="23" fill="hold"/>
                                        <p:tgtEl>
                                          <p:spTgt spid="144"/>
                                        </p:tgtEl>
                                        <p:attrNameLst>
                                          <p:attrName>style.visibility</p:attrName>
                                        </p:attrNameLst>
                                      </p:cBhvr>
                                      <p:to>
                                        <p:strVal val="visible"/>
                                      </p:to>
                                    </p:set>
                                    <p:animEffect transition="in" filter="dissolve">
                                      <p:cBhvr>
                                        <p:cTn id="24" dur="500"/>
                                        <p:tgtEl>
                                          <p:spTgt spid="144"/>
                                        </p:tgtEl>
                                      </p:cBhvr>
                                    </p:animEffect>
                                  </p:childTnLst>
                                </p:cTn>
                              </p:par>
                            </p:childTnLst>
                          </p:cTn>
                        </p:par>
                        <p:par>
                          <p:cTn id="25" fill="hold" nodeType="afterGroup">
                            <p:stCondLst>
                              <p:cond delay="1000"/>
                            </p:stCondLst>
                            <p:childTnLst>
                              <p:par>
                                <p:cTn id="26" presetID="9" presetClass="entr" presetSubtype="0" fill="hold" grpId="0" nodeType="afterEffect">
                                  <p:stCondLst>
                                    <p:cond delay="0"/>
                                  </p:stCondLst>
                                  <p:iterate>
                                    <p:tmAbs val="0"/>
                                  </p:iterate>
                                  <p:childTnLst>
                                    <p:set>
                                      <p:cBhvr>
                                        <p:cTn id="27" fill="hold"/>
                                        <p:tgtEl>
                                          <p:spTgt spid="145"/>
                                        </p:tgtEl>
                                        <p:attrNameLst>
                                          <p:attrName>style.visibility</p:attrName>
                                        </p:attrNameLst>
                                      </p:cBhvr>
                                      <p:to>
                                        <p:strVal val="visible"/>
                                      </p:to>
                                    </p:set>
                                    <p:animEffect transition="in" filter="dissolve">
                                      <p:cBhvr>
                                        <p:cTn id="28"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advAuto="0"/>
      <p:bldP spid="143" grpId="0" animBg="1" advAuto="0"/>
      <p:bldP spid="144" grpId="0" animBg="1" advAuto="0"/>
      <p:bldP spid="145"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50" name="Shape 150"/>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51" name="Shape 151"/>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52" name="Shape 152"/>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3" name="Shape 153"/>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4" name="Shape 154"/>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 name="Title 1"/>
          <p:cNvSpPr>
            <a:spLocks noGrp="1"/>
          </p:cNvSpPr>
          <p:nvPr>
            <p:ph type="title"/>
          </p:nvPr>
        </p:nvSpPr>
        <p:spPr>
          <a:xfrm>
            <a:off x="457200" y="122238"/>
            <a:ext cx="8686800" cy="868362"/>
          </a:xfrm>
        </p:spPr>
        <p:txBody>
          <a:bodyPr/>
          <a:lstStyle/>
          <a:p>
            <a:r>
              <a:rPr lang="en-US" dirty="0"/>
              <a:t>T</a:t>
            </a:r>
            <a:r>
              <a:rPr lang="en-US" dirty="0" smtClean="0"/>
              <a:t>he central mechanism of Internet?</a:t>
            </a:r>
            <a:endParaRPr lang="en-US" dirty="0"/>
          </a:p>
        </p:txBody>
      </p:sp>
      <p:sp>
        <p:nvSpPr>
          <p:cNvPr id="27655" name="Shape 15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19B5CA18-91B1-0F41-B529-EFFCC86B5D12}" type="slidenum">
              <a:rPr lang="en-US" altLang="en-US" sz="1000">
                <a:solidFill>
                  <a:srgbClr val="919191"/>
                </a:solidFill>
              </a:rPr>
              <a:pPr>
                <a:spcBef>
                  <a:spcPct val="0"/>
                </a:spcBef>
                <a:buClrTx/>
                <a:buSzTx/>
                <a:buFontTx/>
                <a:buNone/>
              </a:pPr>
              <a:t>26</a:t>
            </a:fld>
            <a:endParaRPr lang="en-US" altLang="en-US" sz="1000">
              <a:solidFill>
                <a:srgbClr val="919191"/>
              </a:solidFill>
            </a:endParaRPr>
          </a:p>
        </p:txBody>
      </p:sp>
      <p:sp>
        <p:nvSpPr>
          <p:cNvPr id="27656" name="Shape 156"/>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7" name="Shape 157"/>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8" name="Shape 158"/>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59" name="Shape 159"/>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0" name="Shape 160"/>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1" name="Shape 161"/>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2" name="Shape 162"/>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63" name="Shape 163"/>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64" name="Shape 164"/>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5" name="Shape 165"/>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6" name="Shape 166"/>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67" name="Shape 167"/>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8" name="Shape 168"/>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69" name="Shape 169"/>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0" name="Shape 170"/>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1" name="Shape 171"/>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72" name="Shape 172"/>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3" name="Shape 173"/>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4" name="Shape 174"/>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5" name="Shape 175"/>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76" name="Shape 176"/>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7" name="Shape 177"/>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8" name="Shape 178"/>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9" name="Shape 179"/>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end-system</a:t>
            </a:r>
          </a:p>
        </p:txBody>
      </p:sp>
      <p:sp>
        <p:nvSpPr>
          <p:cNvPr id="27680" name="Shape 180"/>
          <p:cNvSpPr>
            <a:spLocks noChangeArrowheads="1"/>
          </p:cNvSpPr>
          <p:nvPr/>
        </p:nvSpPr>
        <p:spPr bwMode="auto">
          <a:xfrm>
            <a:off x="5683250" y="3640138"/>
            <a:ext cx="11414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switch</a:t>
            </a:r>
          </a:p>
        </p:txBody>
      </p:sp>
      <p:sp>
        <p:nvSpPr>
          <p:cNvPr id="27681" name="Shape 181"/>
          <p:cNvSpPr>
            <a:spLocks noChangeArrowheads="1"/>
          </p:cNvSpPr>
          <p:nvPr/>
        </p:nvSpPr>
        <p:spPr bwMode="auto">
          <a:xfrm>
            <a:off x="4017963" y="2139950"/>
            <a:ext cx="6492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chemeClr val="bg2"/>
                </a:solidFill>
                <a:sym typeface="Calibri" charset="0"/>
              </a:rPr>
              <a:t>link</a:t>
            </a:r>
          </a:p>
        </p:txBody>
      </p:sp>
      <p:sp>
        <p:nvSpPr>
          <p:cNvPr id="182" name="Shape 182"/>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3" name="Shape 183"/>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4" name="Shape 184"/>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5" name="Shape 185"/>
          <p:cNvSpPr/>
          <p:nvPr/>
        </p:nvSpPr>
        <p:spPr>
          <a:xfrm>
            <a:off x="1241425" y="4062413"/>
            <a:ext cx="357188" cy="777875"/>
          </a:xfrm>
          <a:prstGeom prst="rect">
            <a:avLst/>
          </a:prstGeom>
          <a:solidFill>
            <a:srgbClr val="000090"/>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000090"/>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6" name="Shape 186"/>
          <p:cNvSpPr>
            <a:spLocks noChangeArrowheads="1"/>
          </p:cNvSpPr>
          <p:nvPr/>
        </p:nvSpPr>
        <p:spPr bwMode="auto">
          <a:xfrm>
            <a:off x="166688" y="4724400"/>
            <a:ext cx="12049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90"/>
                </a:solidFill>
                <a:sym typeface="Calibri" charset="0"/>
              </a:rPr>
              <a:t>packet</a:t>
            </a:r>
          </a:p>
        </p:txBody>
      </p:sp>
      <p:sp>
        <p:nvSpPr>
          <p:cNvPr id="187" name="Shape 187"/>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pic>
        <p:nvPicPr>
          <p:cNvPr id="188" name="Picture 1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0" y="3552825"/>
            <a:ext cx="61356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Shape 190"/>
          <p:cNvSpPr>
            <a:spLocks noChangeArrowheads="1"/>
          </p:cNvSpPr>
          <p:nvPr/>
        </p:nvSpPr>
        <p:spPr bwMode="auto">
          <a:xfrm>
            <a:off x="4149725" y="3960813"/>
            <a:ext cx="8207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0066"/>
                </a:solidFill>
                <a:sym typeface="Calibri" charset="0"/>
              </a:rPr>
              <a:t>path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1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p:tmAbs val="0"/>
                                  </p:iterate>
                                  <p:childTnLst>
                                    <p:set>
                                      <p:cBhvr>
                                        <p:cTn id="10" fill="hold"/>
                                        <p:tgtEl>
                                          <p:spTgt spid="1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 0 C 0.06593 0.01645 0.13203 0.03313 0.21357 0.02849 C 0.29511 0.02386 0.41655 -0.00324 0.48925 -0.02849 C 0.56194 -0.05374 0.60566 -0.08872 0.64938 -0.12346 " pathEditMode="relative" ptsTypes="aaaA">
                                      <p:cBhvr>
                                        <p:cTn id="14" dur="2000" fill="hold"/>
                                        <p:tgtEl>
                                          <p:spTgt spid="185"/>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p:tmAbs val="0"/>
                                  </p:iterate>
                                  <p:childTnLst>
                                    <p:set>
                                      <p:cBhvr>
                                        <p:cTn id="18" fill="hold"/>
                                        <p:tgtEl>
                                          <p:spTgt spid="188"/>
                                        </p:tgtEl>
                                        <p:attrNameLst>
                                          <p:attrName>style.visibility</p:attrName>
                                        </p:attrNameLst>
                                      </p:cBhvr>
                                      <p:to>
                                        <p:strVal val="visible"/>
                                      </p:to>
                                    </p:set>
                                    <p:animEffect transition="in" filter="wipe(left)">
                                      <p:cBhvr>
                                        <p:cTn id="19" dur="1000"/>
                                        <p:tgtEl>
                                          <p:spTgt spid="1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p:tmAbs val="0"/>
                                  </p:iterate>
                                  <p:childTnLst>
                                    <p:set>
                                      <p:cBhvr>
                                        <p:cTn id="23" fill="hold"/>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advAuto="0"/>
      <p:bldP spid="185" grpId="1" animBg="1"/>
      <p:bldP spid="186" grpId="0" animBg="1" advAuto="0"/>
      <p:bldP spid="188" grpId="0" animBg="1" advAuto="0"/>
      <p:bldP spid="19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2238"/>
            <a:ext cx="8686800" cy="868362"/>
          </a:xfrm>
        </p:spPr>
        <p:txBody>
          <a:bodyPr/>
          <a:lstStyle/>
          <a:p>
            <a:r>
              <a:rPr lang="en-US" dirty="0"/>
              <a:t>U</a:t>
            </a:r>
            <a:r>
              <a:rPr lang="en-US" dirty="0" smtClean="0"/>
              <a:t>nderlying goal of the Internet…</a:t>
            </a:r>
            <a:endParaRPr lang="en-US" dirty="0"/>
          </a:p>
        </p:txBody>
      </p:sp>
      <p:sp>
        <p:nvSpPr>
          <p:cNvPr id="5" name="Content Placeholder 4"/>
          <p:cNvSpPr>
            <a:spLocks noGrp="1"/>
          </p:cNvSpPr>
          <p:nvPr>
            <p:ph idx="1"/>
          </p:nvPr>
        </p:nvSpPr>
        <p:spPr/>
        <p:txBody>
          <a:bodyPr/>
          <a:lstStyle/>
          <a:p>
            <a:r>
              <a:rPr lang="en-US" dirty="0" smtClean="0"/>
              <a:t>Support the logical equivalent of IPC</a:t>
            </a:r>
          </a:p>
          <a:p>
            <a:pPr lvl="1"/>
            <a:r>
              <a:rPr lang="en-US" dirty="0" smtClean="0"/>
              <a:t>(John Day)</a:t>
            </a:r>
          </a:p>
          <a:p>
            <a:pPr lvl="4"/>
            <a:endParaRPr lang="en-US" dirty="0" smtClean="0"/>
          </a:p>
          <a:p>
            <a:r>
              <a:rPr lang="en-US" dirty="0" smtClean="0"/>
              <a:t>IPC is set of mechanisms that allow processes on the same host to exchange data</a:t>
            </a:r>
          </a:p>
          <a:p>
            <a:pPr lvl="4"/>
            <a:endParaRPr lang="en-US" dirty="0"/>
          </a:p>
          <a:p>
            <a:r>
              <a:rPr lang="en-US" dirty="0" smtClean="0"/>
              <a:t>The Internet merely allows two processes on different hosts to exchange data</a:t>
            </a:r>
          </a:p>
          <a:p>
            <a:pPr lvl="4"/>
            <a:endParaRPr lang="en-US" dirty="0"/>
          </a:p>
          <a:p>
            <a:r>
              <a:rPr lang="en-US" dirty="0" smtClean="0"/>
              <a:t>This is the entire purpose of the Internet</a:t>
            </a:r>
          </a:p>
          <a:p>
            <a:pPr lvl="1"/>
            <a:r>
              <a:rPr lang="en-US" i="1" dirty="0" smtClean="0"/>
              <a:t>Everything else is just commentary….</a:t>
            </a:r>
            <a:endParaRPr lang="en-US" i="1" dirty="0"/>
          </a:p>
        </p:txBody>
      </p:sp>
      <p:sp>
        <p:nvSpPr>
          <p:cNvPr id="3" name="Slide Number Placeholder 2"/>
          <p:cNvSpPr>
            <a:spLocks noGrp="1"/>
          </p:cNvSpPr>
          <p:nvPr>
            <p:ph type="sldNum" sz="quarter" idx="12"/>
          </p:nvPr>
        </p:nvSpPr>
        <p:spPr/>
        <p:txBody>
          <a:bodyPr/>
          <a:lstStyle/>
          <a:p>
            <a:pPr>
              <a:defRPr/>
            </a:pPr>
            <a:fld id="{AADF5061-46DE-5F40-8717-B0C451628FED}" type="slidenum">
              <a:rPr lang="en-US" altLang="en-US" smtClean="0"/>
              <a:pPr>
                <a:defRPr/>
              </a:pPr>
              <a:t>27</a:t>
            </a:fld>
            <a:endParaRPr lang="en-US" altLang="en-US"/>
          </a:p>
        </p:txBody>
      </p:sp>
    </p:spTree>
    <p:extLst>
      <p:ext uri="{BB962C8B-B14F-4D97-AF65-F5344CB8AC3E}">
        <p14:creationId xmlns:p14="http://schemas.microsoft.com/office/powerpoint/2010/main" val="1308147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a:t>
            </a:r>
            <a:endParaRPr lang="en-US" dirty="0"/>
          </a:p>
        </p:txBody>
      </p:sp>
      <p:sp>
        <p:nvSpPr>
          <p:cNvPr id="3" name="Content Placeholder 2"/>
          <p:cNvSpPr>
            <a:spLocks noGrp="1"/>
          </p:cNvSpPr>
          <p:nvPr>
            <p:ph idx="1"/>
          </p:nvPr>
        </p:nvSpPr>
        <p:spPr/>
        <p:txBody>
          <a:bodyPr/>
          <a:lstStyle/>
          <a:p>
            <a:r>
              <a:rPr lang="en-US" dirty="0" smtClean="0"/>
              <a:t>Clean separation of concerns:</a:t>
            </a:r>
          </a:p>
          <a:p>
            <a:pPr lvl="1"/>
            <a:r>
              <a:rPr lang="en-US" dirty="0" smtClean="0"/>
              <a:t>The Internet delivers data</a:t>
            </a:r>
          </a:p>
          <a:p>
            <a:pPr lvl="1"/>
            <a:r>
              <a:rPr lang="en-US" dirty="0" smtClean="0"/>
              <a:t>Applications (processes) figure what to do with data</a:t>
            </a:r>
          </a:p>
          <a:p>
            <a:pPr lvl="6"/>
            <a:endParaRPr lang="en-US" dirty="0"/>
          </a:p>
          <a:p>
            <a:r>
              <a:rPr lang="en-US" dirty="0" smtClean="0"/>
              <a:t>Keeps the Internet fully general (any app works!)</a:t>
            </a:r>
          </a:p>
          <a:p>
            <a:pPr lvl="6"/>
            <a:endParaRPr lang="en-US" dirty="0"/>
          </a:p>
          <a:p>
            <a:r>
              <a:rPr lang="en-US" dirty="0" smtClean="0"/>
              <a:t>When people complain about network security</a:t>
            </a:r>
          </a:p>
          <a:p>
            <a:pPr lvl="1"/>
            <a:r>
              <a:rPr lang="en-US" dirty="0" smtClean="0"/>
              <a:t>Mostly the fault of application/OS, not the Internet</a:t>
            </a:r>
          </a:p>
          <a:p>
            <a:pPr lvl="5"/>
            <a:endParaRPr lang="en-US" dirty="0"/>
          </a:p>
          <a:p>
            <a:r>
              <a:rPr lang="en-US" dirty="0" smtClean="0"/>
              <a:t>Will return to this later in course</a:t>
            </a:r>
            <a:r>
              <a:rPr lang="is-IS" dirty="0" smtClean="0"/>
              <a:t>…..</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28</a:t>
            </a:fld>
            <a:endParaRPr lang="en-US" altLang="en-US"/>
          </a:p>
        </p:txBody>
      </p:sp>
    </p:spTree>
    <p:extLst>
      <p:ext uri="{BB962C8B-B14F-4D97-AF65-F5344CB8AC3E}">
        <p14:creationId xmlns:p14="http://schemas.microsoft.com/office/powerpoint/2010/main" val="150135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Variety of applications</a:t>
            </a:r>
            <a:endParaRPr lang="en-US" dirty="0"/>
          </a:p>
        </p:txBody>
      </p:sp>
      <p:sp>
        <p:nvSpPr>
          <p:cNvPr id="29697" name="Shape 19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AB108951-F921-5946-A8FD-E524B4C6A839}" type="slidenum">
              <a:rPr lang="en-US" altLang="en-US" sz="1000">
                <a:solidFill>
                  <a:srgbClr val="919191"/>
                </a:solidFill>
              </a:rPr>
              <a:pPr>
                <a:spcBef>
                  <a:spcPct val="0"/>
                </a:spcBef>
                <a:buClrTx/>
                <a:buSzTx/>
                <a:buFontTx/>
                <a:buNone/>
              </a:pPr>
              <a:t>29</a:t>
            </a:fld>
            <a:endParaRPr lang="en-US" altLang="en-US" sz="1000">
              <a:solidFill>
                <a:srgbClr val="919191"/>
              </a:solidFill>
            </a:endParaRPr>
          </a:p>
        </p:txBody>
      </p:sp>
      <p:sp>
        <p:nvSpPr>
          <p:cNvPr id="196" name="Shape 196"/>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7" name="Shape 197"/>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8" name="Shape 198"/>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01" name="Shape 199"/>
          <p:cNvSpPr>
            <a:spLocks noChangeShapeType="1"/>
          </p:cNvSpPr>
          <p:nvPr/>
        </p:nvSpPr>
        <p:spPr bwMode="auto">
          <a:xfrm>
            <a:off x="3827463" y="1935163"/>
            <a:ext cx="315912" cy="120173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2" name="Shape 200"/>
          <p:cNvSpPr>
            <a:spLocks noChangeShapeType="1"/>
          </p:cNvSpPr>
          <p:nvPr/>
        </p:nvSpPr>
        <p:spPr bwMode="auto">
          <a:xfrm flipH="1" flipV="1">
            <a:off x="6262688" y="4391025"/>
            <a:ext cx="2073275" cy="8620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3" name="Shape 201"/>
          <p:cNvSpPr>
            <a:spLocks noChangeShapeType="1"/>
          </p:cNvSpPr>
          <p:nvPr/>
        </p:nvSpPr>
        <p:spPr bwMode="auto">
          <a:xfrm flipH="1">
            <a:off x="701675" y="4911725"/>
            <a:ext cx="2286000" cy="11699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4" name="Shape 202"/>
          <p:cNvSpPr>
            <a:spLocks noChangeShapeType="1"/>
          </p:cNvSpPr>
          <p:nvPr/>
        </p:nvSpPr>
        <p:spPr bwMode="auto">
          <a:xfrm>
            <a:off x="2041525" y="2679700"/>
            <a:ext cx="20097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5" name="Shape 203"/>
          <p:cNvSpPr>
            <a:spLocks noChangeShapeType="1"/>
          </p:cNvSpPr>
          <p:nvPr/>
        </p:nvSpPr>
        <p:spPr bwMode="auto">
          <a:xfrm>
            <a:off x="1163638" y="4445000"/>
            <a:ext cx="18446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6" name="Shape 204"/>
          <p:cNvSpPr>
            <a:spLocks noChangeShapeType="1"/>
          </p:cNvSpPr>
          <p:nvPr/>
        </p:nvSpPr>
        <p:spPr bwMode="auto">
          <a:xfrm flipH="1">
            <a:off x="2403475" y="4911725"/>
            <a:ext cx="638175" cy="9794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05" name="Shape 205"/>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06" name="Shape 206"/>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07" name="Shape 207"/>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0" name="Shape 208"/>
          <p:cNvSpPr>
            <a:spLocks noChangeShapeType="1"/>
          </p:cNvSpPr>
          <p:nvPr/>
        </p:nvSpPr>
        <p:spPr bwMode="auto">
          <a:xfrm>
            <a:off x="2136775" y="1754188"/>
            <a:ext cx="1882775" cy="13081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11" name="Shape 209"/>
          <p:cNvSpPr>
            <a:spLocks noChangeShapeType="1"/>
          </p:cNvSpPr>
          <p:nvPr/>
        </p:nvSpPr>
        <p:spPr bwMode="auto">
          <a:xfrm>
            <a:off x="2795588" y="1860550"/>
            <a:ext cx="1255712" cy="11906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0" name="Shape 210"/>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1" name="Shape 211"/>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4" name="Shape 212"/>
          <p:cNvSpPr>
            <a:spLocks noChangeShapeType="1"/>
          </p:cNvSpPr>
          <p:nvPr/>
        </p:nvSpPr>
        <p:spPr bwMode="auto">
          <a:xfrm flipV="1">
            <a:off x="1063625" y="4859338"/>
            <a:ext cx="1944688" cy="56356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3" name="Shape 213"/>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6" name="Shape 214"/>
          <p:cNvSpPr>
            <a:spLocks noChangeShapeType="1"/>
          </p:cNvSpPr>
          <p:nvPr/>
        </p:nvSpPr>
        <p:spPr bwMode="auto">
          <a:xfrm flipH="1">
            <a:off x="6242050" y="3646488"/>
            <a:ext cx="1743075" cy="7334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17" name="Shape 215"/>
          <p:cNvSpPr>
            <a:spLocks noChangeShapeType="1"/>
          </p:cNvSpPr>
          <p:nvPr/>
        </p:nvSpPr>
        <p:spPr bwMode="auto">
          <a:xfrm>
            <a:off x="6305550" y="4433888"/>
            <a:ext cx="765175" cy="9779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6" name="Shape 21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7" name="Shape 21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20" name="Shape 218"/>
          <p:cNvSpPr>
            <a:spLocks noChangeShapeType="1"/>
          </p:cNvSpPr>
          <p:nvPr/>
        </p:nvSpPr>
        <p:spPr bwMode="auto">
          <a:xfrm flipH="1" flipV="1">
            <a:off x="6305550" y="4359275"/>
            <a:ext cx="1668463"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9" name="Shape 219"/>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0" name="Shape 220"/>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1" name="Shape 221"/>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24" name="Shape 222"/>
          <p:cNvSpPr>
            <a:spLocks noChangeShapeType="1"/>
          </p:cNvSpPr>
          <p:nvPr/>
        </p:nvSpPr>
        <p:spPr bwMode="auto">
          <a:xfrm>
            <a:off x="4040188" y="3114675"/>
            <a:ext cx="2254250" cy="12763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25" name="Shape 223"/>
          <p:cNvSpPr>
            <a:spLocks noChangeShapeType="1"/>
          </p:cNvSpPr>
          <p:nvPr/>
        </p:nvSpPr>
        <p:spPr bwMode="auto">
          <a:xfrm flipH="1">
            <a:off x="3051175" y="3114675"/>
            <a:ext cx="1052513" cy="17129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26" name="Shape 224"/>
          <p:cNvSpPr>
            <a:spLocks noChangeShapeType="1"/>
          </p:cNvSpPr>
          <p:nvPr/>
        </p:nvSpPr>
        <p:spPr bwMode="auto">
          <a:xfrm flipH="1">
            <a:off x="3062288" y="4391025"/>
            <a:ext cx="3243262" cy="50006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25" name="Shape 225"/>
          <p:cNvSpPr>
            <a:spLocks noChangeArrowheads="1"/>
          </p:cNvSpPr>
          <p:nvPr/>
        </p:nvSpPr>
        <p:spPr bwMode="auto">
          <a:xfrm>
            <a:off x="114300" y="3756025"/>
            <a:ext cx="325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instant messaging</a:t>
            </a:r>
          </a:p>
        </p:txBody>
      </p:sp>
      <p:sp>
        <p:nvSpPr>
          <p:cNvPr id="226" name="Shape 226"/>
          <p:cNvSpPr/>
          <p:nvPr/>
        </p:nvSpPr>
        <p:spPr>
          <a:xfrm>
            <a:off x="3875088" y="2867025"/>
            <a:ext cx="447675" cy="446088"/>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7" name="Shape 227"/>
          <p:cNvSpPr/>
          <p:nvPr/>
        </p:nvSpPr>
        <p:spPr>
          <a:xfrm>
            <a:off x="2830513" y="4652963"/>
            <a:ext cx="446087"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8" name="Shape 228"/>
          <p:cNvSpPr/>
          <p:nvPr/>
        </p:nvSpPr>
        <p:spPr>
          <a:xfrm>
            <a:off x="6062663" y="4170363"/>
            <a:ext cx="447675"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9" name="Shape 229"/>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0" name="Shape 230"/>
          <p:cNvSpPr>
            <a:spLocks noChangeArrowheads="1"/>
          </p:cNvSpPr>
          <p:nvPr/>
        </p:nvSpPr>
        <p:spPr bwMode="auto">
          <a:xfrm>
            <a:off x="5946775" y="2708275"/>
            <a:ext cx="30988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instant messaging</a:t>
            </a:r>
          </a:p>
        </p:txBody>
      </p:sp>
      <p:sp>
        <p:nvSpPr>
          <p:cNvPr id="231" name="Shape 231"/>
          <p:cNvSpPr>
            <a:spLocks noChangeArrowheads="1"/>
          </p:cNvSpPr>
          <p:nvPr/>
        </p:nvSpPr>
        <p:spPr bwMode="auto">
          <a:xfrm>
            <a:off x="438150" y="762000"/>
            <a:ext cx="20891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facebook server</a:t>
            </a:r>
          </a:p>
        </p:txBody>
      </p:sp>
      <p:sp>
        <p:nvSpPr>
          <p:cNvPr id="232" name="Shape 232"/>
          <p:cNvSpPr>
            <a:spLocks noChangeArrowheads="1"/>
          </p:cNvSpPr>
          <p:nvPr/>
        </p:nvSpPr>
        <p:spPr bwMode="auto">
          <a:xfrm>
            <a:off x="5776913" y="5494338"/>
            <a:ext cx="2982912"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firefox accessing facebook</a:t>
            </a:r>
          </a:p>
        </p:txBody>
      </p:sp>
      <p:pic>
        <p:nvPicPr>
          <p:cNvPr id="233" name="Picture 2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3652838"/>
            <a:ext cx="6415088"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 name="Picture 2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663" y="1847850"/>
            <a:ext cx="4672012"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 name="Shape 237"/>
          <p:cNvSpPr>
            <a:spLocks noChangeArrowheads="1"/>
          </p:cNvSpPr>
          <p:nvPr/>
        </p:nvSpPr>
        <p:spPr bwMode="auto">
          <a:xfrm>
            <a:off x="2527300" y="5637213"/>
            <a:ext cx="29114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world of warcraft client</a:t>
            </a:r>
          </a:p>
        </p:txBody>
      </p:sp>
      <p:sp>
        <p:nvSpPr>
          <p:cNvPr id="238" name="Shape 238"/>
          <p:cNvSpPr>
            <a:spLocks noChangeArrowheads="1"/>
          </p:cNvSpPr>
          <p:nvPr/>
        </p:nvSpPr>
        <p:spPr bwMode="auto">
          <a:xfrm>
            <a:off x="3759200" y="1220788"/>
            <a:ext cx="28225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world of warcraft server</a:t>
            </a:r>
          </a:p>
        </p:txBody>
      </p:sp>
      <p:pic>
        <p:nvPicPr>
          <p:cNvPr id="239" name="Picture 2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2049463"/>
            <a:ext cx="1722437"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230"/>
                                        </p:tgtEl>
                                        <p:attrNameLst>
                                          <p:attrName>style.visibility</p:attrName>
                                        </p:attrNameLst>
                                      </p:cBhvr>
                                      <p:to>
                                        <p:strVal val="visible"/>
                                      </p:to>
                                    </p:set>
                                  </p:childTnLst>
                                </p:cTn>
                              </p:par>
                            </p:childTnLst>
                          </p:cTn>
                        </p:par>
                        <p:par>
                          <p:cTn id="10" fill="hold" nodeType="afterGroup">
                            <p:stCondLst>
                              <p:cond delay="0"/>
                            </p:stCondLst>
                            <p:childTnLst>
                              <p:par>
                                <p:cTn id="11" presetID="9" presetClass="entr" presetSubtype="0" fill="hold" grpId="0" nodeType="afterEffect">
                                  <p:stCondLst>
                                    <p:cond delay="0"/>
                                  </p:stCondLst>
                                  <p:iterate>
                                    <p:tmAbs val="0"/>
                                  </p:iterate>
                                  <p:childTnLst>
                                    <p:set>
                                      <p:cBhvr>
                                        <p:cTn id="12" fill="hold"/>
                                        <p:tgtEl>
                                          <p:spTgt spid="233"/>
                                        </p:tgtEl>
                                        <p:attrNameLst>
                                          <p:attrName>style.visibility</p:attrName>
                                        </p:attrNameLst>
                                      </p:cBhvr>
                                      <p:to>
                                        <p:strVal val="visible"/>
                                      </p:to>
                                    </p:set>
                                    <p:animEffect transition="in" filter="dissolve">
                                      <p:cBhvr>
                                        <p:cTn id="13" dur="1000"/>
                                        <p:tgtEl>
                                          <p:spTgt spid="2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p:tmAbs val="0"/>
                                  </p:iterate>
                                  <p:childTnLst>
                                    <p:set>
                                      <p:cBhvr>
                                        <p:cTn id="17" fill="hold"/>
                                        <p:tgtEl>
                                          <p:spTgt spid="231"/>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iterate>
                                    <p:tmAbs val="0"/>
                                  </p:iterate>
                                  <p:childTnLst>
                                    <p:set>
                                      <p:cBhvr>
                                        <p:cTn id="20" fill="hold"/>
                                        <p:tgtEl>
                                          <p:spTgt spid="232"/>
                                        </p:tgtEl>
                                        <p:attrNameLst>
                                          <p:attrName>style.visibility</p:attrName>
                                        </p:attrNameLst>
                                      </p:cBhvr>
                                      <p:to>
                                        <p:strVal val="visible"/>
                                      </p:to>
                                    </p:set>
                                  </p:childTnLst>
                                </p:cTn>
                              </p:par>
                            </p:childTnLst>
                          </p:cTn>
                        </p:par>
                        <p:par>
                          <p:cTn id="21" fill="hold" nodeType="afterGroup">
                            <p:stCondLst>
                              <p:cond delay="0"/>
                            </p:stCondLst>
                            <p:childTnLst>
                              <p:par>
                                <p:cTn id="22" presetID="9" presetClass="entr" presetSubtype="0" fill="hold" grpId="0" nodeType="afterEffect">
                                  <p:stCondLst>
                                    <p:cond delay="0"/>
                                  </p:stCondLst>
                                  <p:iterate>
                                    <p:tmAbs val="0"/>
                                  </p:iterate>
                                  <p:childTnLst>
                                    <p:set>
                                      <p:cBhvr>
                                        <p:cTn id="23" fill="hold"/>
                                        <p:tgtEl>
                                          <p:spTgt spid="235"/>
                                        </p:tgtEl>
                                        <p:attrNameLst>
                                          <p:attrName>style.visibility</p:attrName>
                                        </p:attrNameLst>
                                      </p:cBhvr>
                                      <p:to>
                                        <p:strVal val="visible"/>
                                      </p:to>
                                    </p:set>
                                    <p:animEffect transition="in" filter="dissolve">
                                      <p:cBhvr>
                                        <p:cTn id="24" dur="1000"/>
                                        <p:tgtEl>
                                          <p:spTgt spid="2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p:tmAbs val="0"/>
                                  </p:iterate>
                                  <p:childTnLst>
                                    <p:set>
                                      <p:cBhvr>
                                        <p:cTn id="28" fill="hold"/>
                                        <p:tgtEl>
                                          <p:spTgt spid="237"/>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grpId="0" nodeType="afterEffect">
                                  <p:stCondLst>
                                    <p:cond delay="0"/>
                                  </p:stCondLst>
                                  <p:iterate>
                                    <p:tmAbs val="0"/>
                                  </p:iterate>
                                  <p:childTnLst>
                                    <p:set>
                                      <p:cBhvr>
                                        <p:cTn id="31" fill="hold"/>
                                        <p:tgtEl>
                                          <p:spTgt spid="238"/>
                                        </p:tgtEl>
                                        <p:attrNameLst>
                                          <p:attrName>style.visibility</p:attrName>
                                        </p:attrNameLst>
                                      </p:cBhvr>
                                      <p:to>
                                        <p:strVal val="visible"/>
                                      </p:to>
                                    </p:set>
                                  </p:childTnLst>
                                </p:cTn>
                              </p:par>
                            </p:childTnLst>
                          </p:cTn>
                        </p:par>
                        <p:par>
                          <p:cTn id="32" fill="hold" nodeType="afterGroup">
                            <p:stCondLst>
                              <p:cond delay="0"/>
                            </p:stCondLst>
                            <p:childTnLst>
                              <p:par>
                                <p:cTn id="33" presetID="9" presetClass="entr" presetSubtype="0" fill="hold" grpId="0" nodeType="afterEffect">
                                  <p:stCondLst>
                                    <p:cond delay="0"/>
                                  </p:stCondLst>
                                  <p:iterate>
                                    <p:tmAbs val="0"/>
                                  </p:iterate>
                                  <p:childTnLst>
                                    <p:set>
                                      <p:cBhvr>
                                        <p:cTn id="34" fill="hold"/>
                                        <p:tgtEl>
                                          <p:spTgt spid="239"/>
                                        </p:tgtEl>
                                        <p:attrNameLst>
                                          <p:attrName>style.visibility</p:attrName>
                                        </p:attrNameLst>
                                      </p:cBhvr>
                                      <p:to>
                                        <p:strVal val="visible"/>
                                      </p:to>
                                    </p:set>
                                    <p:animEffect transition="in" filter="dissolve">
                                      <p:cBhvr>
                                        <p:cTn id="35"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advAuto="0"/>
      <p:bldP spid="230" grpId="0" animBg="1" advAuto="0"/>
      <p:bldP spid="231" grpId="0" animBg="1" advAuto="0"/>
      <p:bldP spid="232" grpId="0" animBg="1" advAuto="0"/>
      <p:bldP spid="233" grpId="0" animBg="1" advAuto="0"/>
      <p:bldP spid="235" grpId="0" animBg="1" advAuto="0"/>
      <p:bldP spid="237" grpId="0" animBg="1" advAuto="0"/>
      <p:bldP spid="238" grpId="0" animBg="1" advAuto="0"/>
      <p:bldP spid="239"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for Today’s Lecture</a:t>
            </a:r>
            <a:endParaRPr lang="en-US" dirty="0"/>
          </a:p>
        </p:txBody>
      </p:sp>
      <p:sp>
        <p:nvSpPr>
          <p:cNvPr id="3" name="Content Placeholder 2"/>
          <p:cNvSpPr>
            <a:spLocks noGrp="1"/>
          </p:cNvSpPr>
          <p:nvPr>
            <p:ph idx="1"/>
          </p:nvPr>
        </p:nvSpPr>
        <p:spPr/>
        <p:txBody>
          <a:bodyPr/>
          <a:lstStyle/>
          <a:p>
            <a:r>
              <a:rPr lang="en-US" dirty="0" smtClean="0"/>
              <a:t>Last year was my worst teaching experience</a:t>
            </a:r>
          </a:p>
          <a:p>
            <a:pPr lvl="3"/>
            <a:endParaRPr lang="en-US" dirty="0"/>
          </a:p>
          <a:p>
            <a:r>
              <a:rPr lang="en-US" dirty="0" smtClean="0"/>
              <a:t>My class didn’t like me, the feeling was mutual</a:t>
            </a:r>
          </a:p>
          <a:p>
            <a:pPr lvl="3"/>
            <a:endParaRPr lang="en-US" dirty="0"/>
          </a:p>
          <a:p>
            <a:r>
              <a:rPr lang="en-US" dirty="0" smtClean="0"/>
              <a:t>Wrong dynamic, from the very beginning</a:t>
            </a:r>
          </a:p>
          <a:p>
            <a:pPr lvl="3"/>
            <a:endParaRPr lang="en-US" dirty="0"/>
          </a:p>
          <a:p>
            <a:r>
              <a:rPr lang="en-US" dirty="0" smtClean="0"/>
              <a:t>They expected me to fit their expectations</a:t>
            </a:r>
          </a:p>
          <a:p>
            <a:pPr lvl="1"/>
            <a:r>
              <a:rPr lang="en-US" dirty="0" smtClean="0"/>
              <a:t>Wanted to take class without attending</a:t>
            </a:r>
          </a:p>
          <a:p>
            <a:pPr lvl="1"/>
            <a:r>
              <a:rPr lang="en-US" dirty="0" smtClean="0"/>
              <a:t>Wanted to talk during class</a:t>
            </a:r>
            <a:endParaRPr lang="en-US" dirty="0"/>
          </a:p>
          <a:p>
            <a:pPr lvl="1"/>
            <a:r>
              <a:rPr lang="mr-IN" dirty="0" smtClean="0"/>
              <a:t>…</a:t>
            </a:r>
            <a:r>
              <a:rPr lang="en-US" dirty="0" smtClean="0"/>
              <a:t>.</a:t>
            </a:r>
          </a:p>
          <a:p>
            <a:pPr lvl="3"/>
            <a:endParaRPr lang="en-US" dirty="0"/>
          </a:p>
          <a:p>
            <a:r>
              <a:rPr lang="en-US" dirty="0" smtClean="0"/>
              <a:t>And I failed miserably to meet them</a:t>
            </a:r>
            <a:r>
              <a:rPr lang="mr-IN" dirty="0" smtClean="0"/>
              <a:t>…</a:t>
            </a:r>
            <a:r>
              <a:rPr lang="en-US" dirty="0" smtClean="0"/>
              <a:t>.</a:t>
            </a:r>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a:t>
            </a:fld>
            <a:endParaRPr lang="en-US" altLang="en-US"/>
          </a:p>
        </p:txBody>
      </p:sp>
    </p:spTree>
    <p:extLst>
      <p:ext uri="{BB962C8B-B14F-4D97-AF65-F5344CB8AC3E}">
        <p14:creationId xmlns:p14="http://schemas.microsoft.com/office/powerpoint/2010/main" val="196383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 name="Title 1"/>
          <p:cNvSpPr>
            <a:spLocks noGrp="1"/>
          </p:cNvSpPr>
          <p:nvPr>
            <p:ph type="title"/>
          </p:nvPr>
        </p:nvSpPr>
        <p:spPr/>
        <p:txBody>
          <a:bodyPr/>
          <a:lstStyle/>
          <a:p>
            <a:r>
              <a:rPr lang="en-US" dirty="0" smtClean="0"/>
              <a:t>Using the network….</a:t>
            </a:r>
            <a:endParaRPr lang="en-US" dirty="0"/>
          </a:p>
        </p:txBody>
      </p:sp>
      <p:sp>
        <p:nvSpPr>
          <p:cNvPr id="31746" name="Shape 24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63727758-0D94-D74A-9E8C-637D73049D42}" type="slidenum">
              <a:rPr lang="en-US" altLang="en-US" sz="1000">
                <a:solidFill>
                  <a:srgbClr val="919191"/>
                </a:solidFill>
              </a:rPr>
              <a:pPr>
                <a:spcBef>
                  <a:spcPct val="0"/>
                </a:spcBef>
                <a:buClrTx/>
                <a:buSzTx/>
                <a:buFontTx/>
                <a:buNone/>
              </a:pPr>
              <a:t>30</a:t>
            </a:fld>
            <a:endParaRPr lang="en-US" altLang="en-US" sz="1000">
              <a:solidFill>
                <a:srgbClr val="919191"/>
              </a:solidFill>
            </a:endParaRPr>
          </a:p>
        </p:txBody>
      </p:sp>
      <p:sp>
        <p:nvSpPr>
          <p:cNvPr id="246" name="Shape 246"/>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7" name="Shape 247"/>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49" name="Shape 248"/>
          <p:cNvSpPr>
            <a:spLocks noChangeShapeType="1"/>
          </p:cNvSpPr>
          <p:nvPr/>
        </p:nvSpPr>
        <p:spPr bwMode="auto">
          <a:xfrm>
            <a:off x="3827463" y="1935163"/>
            <a:ext cx="315912" cy="120173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0" name="Shape 249"/>
          <p:cNvSpPr>
            <a:spLocks noChangeShapeType="1"/>
          </p:cNvSpPr>
          <p:nvPr/>
        </p:nvSpPr>
        <p:spPr bwMode="auto">
          <a:xfrm flipH="1" flipV="1">
            <a:off x="6262688" y="4391025"/>
            <a:ext cx="2073275" cy="8620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1" name="Shape 250"/>
          <p:cNvSpPr>
            <a:spLocks noChangeShapeType="1"/>
          </p:cNvSpPr>
          <p:nvPr/>
        </p:nvSpPr>
        <p:spPr bwMode="auto">
          <a:xfrm flipH="1">
            <a:off x="701675" y="4911725"/>
            <a:ext cx="2286000" cy="11699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2" name="Shape 251"/>
          <p:cNvSpPr>
            <a:spLocks noChangeShapeType="1"/>
          </p:cNvSpPr>
          <p:nvPr/>
        </p:nvSpPr>
        <p:spPr bwMode="auto">
          <a:xfrm>
            <a:off x="2041525" y="2679700"/>
            <a:ext cx="20097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3" name="Shape 252"/>
          <p:cNvSpPr>
            <a:spLocks noChangeShapeType="1"/>
          </p:cNvSpPr>
          <p:nvPr/>
        </p:nvSpPr>
        <p:spPr bwMode="auto">
          <a:xfrm>
            <a:off x="1163638" y="4445000"/>
            <a:ext cx="18446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4" name="Shape 253"/>
          <p:cNvSpPr>
            <a:spLocks noChangeShapeType="1"/>
          </p:cNvSpPr>
          <p:nvPr/>
        </p:nvSpPr>
        <p:spPr bwMode="auto">
          <a:xfrm flipH="1">
            <a:off x="2403475" y="4911725"/>
            <a:ext cx="638175" cy="9794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4" name="Shape 254"/>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5" name="Shape 255"/>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 name="Shape 256"/>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58" name="Shape 257"/>
          <p:cNvSpPr>
            <a:spLocks noChangeShapeType="1"/>
          </p:cNvSpPr>
          <p:nvPr/>
        </p:nvSpPr>
        <p:spPr bwMode="auto">
          <a:xfrm>
            <a:off x="2136775" y="1754188"/>
            <a:ext cx="1882775" cy="13081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9" name="Shape 258"/>
          <p:cNvSpPr>
            <a:spLocks noChangeShapeType="1"/>
          </p:cNvSpPr>
          <p:nvPr/>
        </p:nvSpPr>
        <p:spPr bwMode="auto">
          <a:xfrm>
            <a:off x="2795588" y="1860550"/>
            <a:ext cx="1255712" cy="11906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9" name="Shape 259"/>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0" name="Shape 260"/>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2" name="Shape 261"/>
          <p:cNvSpPr>
            <a:spLocks noChangeShapeType="1"/>
          </p:cNvSpPr>
          <p:nvPr/>
        </p:nvSpPr>
        <p:spPr bwMode="auto">
          <a:xfrm flipV="1">
            <a:off x="1063625" y="4859338"/>
            <a:ext cx="1944688" cy="56356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2" name="Shape 262"/>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4" name="Shape 263"/>
          <p:cNvSpPr>
            <a:spLocks noChangeShapeType="1"/>
          </p:cNvSpPr>
          <p:nvPr/>
        </p:nvSpPr>
        <p:spPr bwMode="auto">
          <a:xfrm flipH="1">
            <a:off x="6242050" y="3646488"/>
            <a:ext cx="1743075" cy="7334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65" name="Shape 264"/>
          <p:cNvSpPr>
            <a:spLocks noChangeShapeType="1"/>
          </p:cNvSpPr>
          <p:nvPr/>
        </p:nvSpPr>
        <p:spPr bwMode="auto">
          <a:xfrm>
            <a:off x="6305550" y="4433888"/>
            <a:ext cx="765175" cy="9779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5" name="Shape 265"/>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6" name="Shape 266"/>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8" name="Shape 267"/>
          <p:cNvSpPr>
            <a:spLocks noChangeShapeType="1"/>
          </p:cNvSpPr>
          <p:nvPr/>
        </p:nvSpPr>
        <p:spPr bwMode="auto">
          <a:xfrm flipH="1" flipV="1">
            <a:off x="6305550" y="4359275"/>
            <a:ext cx="1668463"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8" name="Shape 268"/>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9" name="Shape 269"/>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0" name="Shape 270"/>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72" name="Shape 271"/>
          <p:cNvSpPr>
            <a:spLocks noChangeShapeType="1"/>
          </p:cNvSpPr>
          <p:nvPr/>
        </p:nvSpPr>
        <p:spPr bwMode="auto">
          <a:xfrm>
            <a:off x="4040188" y="3114675"/>
            <a:ext cx="2254250" cy="12763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73" name="Shape 272"/>
          <p:cNvSpPr>
            <a:spLocks noChangeShapeType="1"/>
          </p:cNvSpPr>
          <p:nvPr/>
        </p:nvSpPr>
        <p:spPr bwMode="auto">
          <a:xfrm flipH="1">
            <a:off x="3051175" y="3114675"/>
            <a:ext cx="1052513" cy="17129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74" name="Shape 273"/>
          <p:cNvSpPr>
            <a:spLocks noChangeShapeType="1"/>
          </p:cNvSpPr>
          <p:nvPr/>
        </p:nvSpPr>
        <p:spPr bwMode="auto">
          <a:xfrm flipH="1">
            <a:off x="3062288" y="4391025"/>
            <a:ext cx="3243262" cy="50006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4" name="Shape 274"/>
          <p:cNvSpPr/>
          <p:nvPr/>
        </p:nvSpPr>
        <p:spPr>
          <a:xfrm>
            <a:off x="3875088" y="2867025"/>
            <a:ext cx="447675" cy="446088"/>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5" name="Shape 275"/>
          <p:cNvSpPr/>
          <p:nvPr/>
        </p:nvSpPr>
        <p:spPr>
          <a:xfrm>
            <a:off x="2830513" y="4652963"/>
            <a:ext cx="446087"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 name="Shape 276"/>
          <p:cNvSpPr/>
          <p:nvPr/>
        </p:nvSpPr>
        <p:spPr>
          <a:xfrm>
            <a:off x="6062663" y="4170363"/>
            <a:ext cx="447675"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7" name="Shape 277"/>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8" name="Shape 278"/>
          <p:cNvSpPr/>
          <p:nvPr/>
        </p:nvSpPr>
        <p:spPr>
          <a:xfrm>
            <a:off x="152400" y="1803400"/>
            <a:ext cx="3392488" cy="2416175"/>
          </a:xfrm>
          <a:custGeom>
            <a:avLst/>
            <a:gdLst/>
            <a:ahLst/>
            <a:cxnLst>
              <a:cxn ang="0">
                <a:pos x="wd2" y="hd2"/>
              </a:cxn>
              <a:cxn ang="5400000">
                <a:pos x="wd2" y="hd2"/>
              </a:cxn>
              <a:cxn ang="10800000">
                <a:pos x="wd2" y="hd2"/>
              </a:cxn>
              <a:cxn ang="16200000">
                <a:pos x="wd2" y="hd2"/>
              </a:cxn>
            </a:cxnLst>
            <a:rect l="0" t="0" r="r" b="b"/>
            <a:pathLst>
              <a:path w="21600" h="21600" extrusionOk="0">
                <a:moveTo>
                  <a:pt x="1301" y="0"/>
                </a:moveTo>
                <a:cubicBezTo>
                  <a:pt x="583" y="0"/>
                  <a:pt x="0" y="715"/>
                  <a:pt x="0" y="1597"/>
                </a:cubicBezTo>
                <a:lnTo>
                  <a:pt x="0" y="14531"/>
                </a:lnTo>
                <a:cubicBezTo>
                  <a:pt x="0" y="15413"/>
                  <a:pt x="583" y="16128"/>
                  <a:pt x="1301" y="16128"/>
                </a:cubicBezTo>
                <a:lnTo>
                  <a:pt x="3708" y="16128"/>
                </a:lnTo>
                <a:lnTo>
                  <a:pt x="4357" y="21600"/>
                </a:lnTo>
                <a:lnTo>
                  <a:pt x="5008" y="16128"/>
                </a:lnTo>
                <a:lnTo>
                  <a:pt x="20299" y="16128"/>
                </a:lnTo>
                <a:cubicBezTo>
                  <a:pt x="21017" y="16128"/>
                  <a:pt x="21600" y="15413"/>
                  <a:pt x="21600" y="14531"/>
                </a:cubicBezTo>
                <a:lnTo>
                  <a:pt x="21600" y="1597"/>
                </a:lnTo>
                <a:cubicBezTo>
                  <a:pt x="21600" y="715"/>
                  <a:pt x="21017" y="0"/>
                  <a:pt x="20299" y="0"/>
                </a:cubicBezTo>
                <a:lnTo>
                  <a:pt x="1301" y="0"/>
                </a:lnTo>
                <a:close/>
              </a:path>
            </a:pathLst>
          </a:custGeom>
          <a:ln w="38100">
            <a:solidFill>
              <a:srgbClr val="0096FF"/>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b="0" dirty="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9" name="Shape 279"/>
          <p:cNvSpPr/>
          <p:nvPr/>
        </p:nvSpPr>
        <p:spPr>
          <a:xfrm>
            <a:off x="228600" y="2032000"/>
            <a:ext cx="3227388" cy="1365250"/>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eaLnBrk="1" hangingPunct="1">
              <a:defRPr sz="1800"/>
            </a:pPr>
            <a:r>
              <a:rPr sz="2100" i="1" dirty="0">
                <a:solidFill>
                  <a:srgbClr val="0096FF"/>
                </a:solidFill>
                <a:latin typeface="+mn-lt"/>
                <a:ea typeface="+mn-ea"/>
                <a:sym typeface="Calibri"/>
              </a:rPr>
              <a:t>while (...) {</a:t>
            </a:r>
          </a:p>
          <a:p>
            <a:pPr eaLnBrk="1" hangingPunct="1">
              <a:defRPr sz="1800"/>
            </a:pPr>
            <a:r>
              <a:rPr sz="2100" i="1" dirty="0">
                <a:solidFill>
                  <a:srgbClr val="0096FF"/>
                </a:solidFill>
                <a:latin typeface="+mn-lt"/>
                <a:ea typeface="+mn-ea"/>
                <a:sym typeface="Calibri"/>
              </a:rPr>
              <a:t>   message = ...;</a:t>
            </a:r>
          </a:p>
          <a:p>
            <a:pPr eaLnBrk="1" hangingPunct="1">
              <a:defRPr sz="1800"/>
            </a:pPr>
            <a:r>
              <a:rPr sz="2100" i="1" dirty="0">
                <a:solidFill>
                  <a:srgbClr val="942193"/>
                </a:solidFill>
                <a:latin typeface="+mn-lt"/>
                <a:ea typeface="+mn-ea"/>
                <a:sym typeface="Calibri"/>
              </a:rPr>
              <a:t>   send</a:t>
            </a:r>
            <a:r>
              <a:rPr sz="2100" i="1" dirty="0">
                <a:solidFill>
                  <a:srgbClr val="0433FF"/>
                </a:solidFill>
                <a:latin typeface="+mn-lt"/>
                <a:ea typeface="+mn-ea"/>
                <a:sym typeface="Calibri"/>
              </a:rPr>
              <a:t> </a:t>
            </a:r>
            <a:r>
              <a:rPr sz="2100" i="1" dirty="0">
                <a:solidFill>
                  <a:srgbClr val="0096FF"/>
                </a:solidFill>
                <a:latin typeface="+mn-lt"/>
                <a:ea typeface="+mn-ea"/>
                <a:sym typeface="Calibri"/>
              </a:rPr>
              <a:t>( message, ... );</a:t>
            </a:r>
          </a:p>
          <a:p>
            <a:pPr eaLnBrk="1" hangingPunct="1">
              <a:defRPr sz="1800"/>
            </a:pPr>
            <a:r>
              <a:rPr sz="2100" i="1" dirty="0">
                <a:solidFill>
                  <a:srgbClr val="0096FF"/>
                </a:solidFill>
                <a:latin typeface="+mn-lt"/>
                <a:ea typeface="+mn-ea"/>
                <a:sym typeface="Calibri"/>
              </a:rPr>
              <a:t>}</a:t>
            </a:r>
          </a:p>
        </p:txBody>
      </p:sp>
      <p:sp>
        <p:nvSpPr>
          <p:cNvPr id="280" name="Shape 280"/>
          <p:cNvSpPr/>
          <p:nvPr/>
        </p:nvSpPr>
        <p:spPr>
          <a:xfrm>
            <a:off x="5410200" y="1571625"/>
            <a:ext cx="3475038" cy="1828800"/>
          </a:xfrm>
          <a:custGeom>
            <a:avLst/>
            <a:gdLst/>
            <a:ahLst/>
            <a:cxnLst>
              <a:cxn ang="0">
                <a:pos x="wd2" y="hd2"/>
              </a:cxn>
              <a:cxn ang="5400000">
                <a:pos x="wd2" y="hd2"/>
              </a:cxn>
              <a:cxn ang="10800000">
                <a:pos x="wd2" y="hd2"/>
              </a:cxn>
              <a:cxn ang="16200000">
                <a:pos x="wd2" y="hd2"/>
              </a:cxn>
            </a:cxnLst>
            <a:rect l="0" t="0" r="r" b="b"/>
            <a:pathLst>
              <a:path w="21600" h="21600" extrusionOk="0">
                <a:moveTo>
                  <a:pt x="1210" y="0"/>
                </a:moveTo>
                <a:cubicBezTo>
                  <a:pt x="542" y="0"/>
                  <a:pt x="0" y="944"/>
                  <a:pt x="0" y="2109"/>
                </a:cubicBezTo>
                <a:lnTo>
                  <a:pt x="0" y="15817"/>
                </a:lnTo>
                <a:cubicBezTo>
                  <a:pt x="0" y="16982"/>
                  <a:pt x="542" y="17926"/>
                  <a:pt x="1210" y="17926"/>
                </a:cubicBezTo>
                <a:lnTo>
                  <a:pt x="16192" y="17926"/>
                </a:lnTo>
                <a:lnTo>
                  <a:pt x="16797" y="21600"/>
                </a:lnTo>
                <a:lnTo>
                  <a:pt x="17403" y="17926"/>
                </a:lnTo>
                <a:lnTo>
                  <a:pt x="20390" y="17926"/>
                </a:lnTo>
                <a:cubicBezTo>
                  <a:pt x="21058" y="17926"/>
                  <a:pt x="21600" y="16982"/>
                  <a:pt x="21600" y="15817"/>
                </a:cubicBezTo>
                <a:lnTo>
                  <a:pt x="21600" y="2109"/>
                </a:lnTo>
                <a:cubicBezTo>
                  <a:pt x="21600" y="944"/>
                  <a:pt x="21058" y="0"/>
                  <a:pt x="20390" y="0"/>
                </a:cubicBezTo>
                <a:lnTo>
                  <a:pt x="1210" y="0"/>
                </a:lnTo>
                <a:close/>
              </a:path>
            </a:pathLst>
          </a:custGeom>
          <a:ln w="38100">
            <a:solidFill>
              <a:srgbClr val="0096FF"/>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1" name="Shape 281"/>
          <p:cNvSpPr/>
          <p:nvPr/>
        </p:nvSpPr>
        <p:spPr>
          <a:xfrm>
            <a:off x="5486400" y="1800225"/>
            <a:ext cx="3352800" cy="104298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eaLnBrk="1" hangingPunct="1">
              <a:defRPr sz="1800"/>
            </a:pPr>
            <a:r>
              <a:rPr sz="2100" i="1" dirty="0">
                <a:solidFill>
                  <a:srgbClr val="0096FF"/>
                </a:solidFill>
                <a:latin typeface="+mn-lt"/>
                <a:ea typeface="+mn-ea"/>
                <a:sym typeface="Calibri"/>
              </a:rPr>
              <a:t>while (...) {</a:t>
            </a:r>
          </a:p>
          <a:p>
            <a:pPr eaLnBrk="1" hangingPunct="1">
              <a:defRPr sz="1800"/>
            </a:pPr>
            <a:r>
              <a:rPr sz="2100" i="1" dirty="0">
                <a:solidFill>
                  <a:srgbClr val="0096FF"/>
                </a:solidFill>
                <a:latin typeface="+mn-lt"/>
                <a:ea typeface="+mn-ea"/>
                <a:sym typeface="Calibri"/>
              </a:rPr>
              <a:t>   message = </a:t>
            </a:r>
            <a:r>
              <a:rPr sz="2100" i="1" dirty="0">
                <a:solidFill>
                  <a:srgbClr val="942193"/>
                </a:solidFill>
                <a:latin typeface="+mn-lt"/>
                <a:ea typeface="+mn-ea"/>
                <a:sym typeface="Calibri"/>
              </a:rPr>
              <a:t>receive</a:t>
            </a:r>
            <a:r>
              <a:rPr sz="2100" i="1" dirty="0">
                <a:solidFill>
                  <a:srgbClr val="0096FF"/>
                </a:solidFill>
                <a:latin typeface="+mn-lt"/>
                <a:ea typeface="+mn-ea"/>
                <a:sym typeface="Calibri"/>
              </a:rPr>
              <a:t>( ... );</a:t>
            </a:r>
          </a:p>
          <a:p>
            <a:pPr eaLnBrk="1" hangingPunct="1">
              <a:defRPr sz="1800"/>
            </a:pPr>
            <a:r>
              <a:rPr sz="2100" i="1" dirty="0">
                <a:solidFill>
                  <a:srgbClr val="0096FF"/>
                </a:solidFill>
                <a:latin typeface="+mn-lt"/>
                <a:ea typeface="+mn-ea"/>
                <a:sym typeface="Calibri"/>
              </a:rPr>
              <a:t>}</a:t>
            </a:r>
          </a:p>
        </p:txBody>
      </p:sp>
      <p:sp>
        <p:nvSpPr>
          <p:cNvPr id="31783" name="Shape 282"/>
          <p:cNvSpPr>
            <a:spLocks noChangeArrowheads="1"/>
          </p:cNvSpPr>
          <p:nvPr/>
        </p:nvSpPr>
        <p:spPr bwMode="auto">
          <a:xfrm>
            <a:off x="142875" y="4625975"/>
            <a:ext cx="20891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3000" b="0">
                <a:solidFill>
                  <a:srgbClr val="000000"/>
                </a:solidFill>
                <a:sym typeface="Calibri" charset="0"/>
              </a:rPr>
              <a:t>Alice</a:t>
            </a:r>
          </a:p>
        </p:txBody>
      </p:sp>
      <p:sp>
        <p:nvSpPr>
          <p:cNvPr id="31784" name="Shape 283"/>
          <p:cNvSpPr>
            <a:spLocks noChangeArrowheads="1"/>
          </p:cNvSpPr>
          <p:nvPr/>
        </p:nvSpPr>
        <p:spPr bwMode="auto">
          <a:xfrm>
            <a:off x="6956425" y="3790950"/>
            <a:ext cx="20891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3000" b="0">
                <a:solidFill>
                  <a:srgbClr val="000000"/>
                </a:solidFill>
                <a:sym typeface="Calibri" charset="0"/>
              </a:rPr>
              <a:t>Bob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p:tmAbs val="0"/>
                                  </p:iterate>
                                  <p:childTnLst>
                                    <p:set>
                                      <p:cBhvr>
                                        <p:cTn id="6" fill="hold"/>
                                        <p:tgtEl>
                                          <p:spTgt spid="2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27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iterate>
                                    <p:tmAbs val="0"/>
                                  </p:iterate>
                                  <p:childTnLst>
                                    <p:set>
                                      <p:cBhvr>
                                        <p:cTn id="13" fill="hold"/>
                                        <p:tgtEl>
                                          <p:spTgt spid="280"/>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iterate>
                                    <p:tmAbs val="0"/>
                                  </p:iterate>
                                  <p:childTnLst>
                                    <p:set>
                                      <p:cBhvr>
                                        <p:cTn id="16"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advAuto="0"/>
      <p:bldP spid="281"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Protocol</a:t>
            </a:r>
            <a:endParaRPr lang="en-US" dirty="0"/>
          </a:p>
        </p:txBody>
      </p:sp>
      <p:sp>
        <p:nvSpPr>
          <p:cNvPr id="33793" name="Shape 33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A735B300-67C8-5548-8F9E-4C1CF032BB8E}" type="slidenum">
              <a:rPr lang="en-US" altLang="en-US" sz="1000">
                <a:solidFill>
                  <a:srgbClr val="919191"/>
                </a:solidFill>
              </a:rPr>
              <a:pPr>
                <a:spcBef>
                  <a:spcPct val="0"/>
                </a:spcBef>
                <a:buClrTx/>
                <a:buSzTx/>
                <a:buFontTx/>
                <a:buNone/>
              </a:pPr>
              <a:t>31</a:t>
            </a:fld>
            <a:endParaRPr lang="en-US" altLang="en-US" sz="1000">
              <a:solidFill>
                <a:srgbClr val="919191"/>
              </a:solidFill>
            </a:endParaRPr>
          </a:p>
        </p:txBody>
      </p:sp>
      <p:sp>
        <p:nvSpPr>
          <p:cNvPr id="33794" name="Shape 332"/>
          <p:cNvSpPr>
            <a:spLocks noChangeShapeType="1"/>
          </p:cNvSpPr>
          <p:nvPr/>
        </p:nvSpPr>
        <p:spPr bwMode="auto">
          <a:xfrm flipV="1">
            <a:off x="1944688" y="2362200"/>
            <a:ext cx="1587"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5" name="Shape 333"/>
          <p:cNvSpPr>
            <a:spLocks noChangeShapeType="1"/>
          </p:cNvSpPr>
          <p:nvPr/>
        </p:nvSpPr>
        <p:spPr bwMode="auto">
          <a:xfrm flipV="1">
            <a:off x="7115175" y="2322513"/>
            <a:ext cx="0"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6" name="Shape 334"/>
          <p:cNvSpPr>
            <a:spLocks noChangeArrowheads="1"/>
          </p:cNvSpPr>
          <p:nvPr/>
        </p:nvSpPr>
        <p:spPr bwMode="auto">
          <a:xfrm>
            <a:off x="901700" y="1679575"/>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dirty="0">
                <a:solidFill>
                  <a:srgbClr val="000000"/>
                </a:solidFill>
                <a:sym typeface="Calibri" charset="0"/>
              </a:rPr>
              <a:t>Alice</a:t>
            </a:r>
          </a:p>
        </p:txBody>
      </p:sp>
      <p:sp>
        <p:nvSpPr>
          <p:cNvPr id="33797" name="Shape 335"/>
          <p:cNvSpPr>
            <a:spLocks noChangeArrowheads="1"/>
          </p:cNvSpPr>
          <p:nvPr/>
        </p:nvSpPr>
        <p:spPr bwMode="auto">
          <a:xfrm>
            <a:off x="6072188" y="1684338"/>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Bob</a:t>
            </a:r>
          </a:p>
        </p:txBody>
      </p:sp>
      <p:sp>
        <p:nvSpPr>
          <p:cNvPr id="336" name="Shape 336"/>
          <p:cNvSpPr>
            <a:spLocks noChangeShapeType="1"/>
          </p:cNvSpPr>
          <p:nvPr/>
        </p:nvSpPr>
        <p:spPr bwMode="auto">
          <a:xfrm flipH="1" flipV="1">
            <a:off x="2446338" y="2616200"/>
            <a:ext cx="4152900" cy="446088"/>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7" name="Shape 337"/>
          <p:cNvSpPr>
            <a:spLocks noChangeShapeType="1"/>
          </p:cNvSpPr>
          <p:nvPr/>
        </p:nvSpPr>
        <p:spPr bwMode="auto">
          <a:xfrm flipV="1">
            <a:off x="2403475" y="3302000"/>
            <a:ext cx="4189413" cy="585788"/>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8" name="Shape 338"/>
          <p:cNvSpPr>
            <a:spLocks noChangeArrowheads="1"/>
          </p:cNvSpPr>
          <p:nvPr/>
        </p:nvSpPr>
        <p:spPr bwMode="auto">
          <a:xfrm rot="375306">
            <a:off x="3587750" y="2451100"/>
            <a:ext cx="18303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hello</a:t>
            </a:r>
          </a:p>
        </p:txBody>
      </p:sp>
      <p:sp>
        <p:nvSpPr>
          <p:cNvPr id="339" name="Shape 339"/>
          <p:cNvSpPr>
            <a:spLocks noChangeArrowheads="1"/>
          </p:cNvSpPr>
          <p:nvPr/>
        </p:nvSpPr>
        <p:spPr bwMode="auto">
          <a:xfrm rot="-420000">
            <a:off x="3590925" y="3192463"/>
            <a:ext cx="1857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hello</a:t>
            </a:r>
          </a:p>
        </p:txBody>
      </p:sp>
      <p:sp>
        <p:nvSpPr>
          <p:cNvPr id="340" name="Shape 340"/>
          <p:cNvSpPr>
            <a:spLocks noChangeShapeType="1"/>
          </p:cNvSpPr>
          <p:nvPr/>
        </p:nvSpPr>
        <p:spPr bwMode="auto">
          <a:xfrm flipH="1" flipV="1">
            <a:off x="2403475" y="4152900"/>
            <a:ext cx="4154488" cy="444500"/>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41" name="Shape 341"/>
          <p:cNvSpPr>
            <a:spLocks noChangeShapeType="1"/>
          </p:cNvSpPr>
          <p:nvPr/>
        </p:nvSpPr>
        <p:spPr bwMode="auto">
          <a:xfrm flipV="1">
            <a:off x="2357438" y="4799013"/>
            <a:ext cx="4189412" cy="584200"/>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42" name="Shape 342"/>
          <p:cNvSpPr>
            <a:spLocks noChangeArrowheads="1"/>
          </p:cNvSpPr>
          <p:nvPr/>
        </p:nvSpPr>
        <p:spPr bwMode="auto">
          <a:xfrm rot="375306">
            <a:off x="2184400" y="3970338"/>
            <a:ext cx="4357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400" b="0">
                <a:solidFill>
                  <a:srgbClr val="000000"/>
                </a:solidFill>
                <a:sym typeface="Calibri" charset="0"/>
              </a:rPr>
              <a:t>give me http://cs.berkeley.edu</a:t>
            </a:r>
          </a:p>
        </p:txBody>
      </p:sp>
      <p:sp>
        <p:nvSpPr>
          <p:cNvPr id="343" name="Shape 343"/>
          <p:cNvSpPr>
            <a:spLocks noChangeArrowheads="1"/>
          </p:cNvSpPr>
          <p:nvPr/>
        </p:nvSpPr>
        <p:spPr bwMode="auto">
          <a:xfrm rot="-420000">
            <a:off x="3549650" y="4699000"/>
            <a:ext cx="1857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here: ...</a:t>
            </a:r>
          </a:p>
        </p:txBody>
      </p:sp>
      <p:sp>
        <p:nvSpPr>
          <p:cNvPr id="3" name="TextBox 2"/>
          <p:cNvSpPr txBox="1"/>
          <p:nvPr/>
        </p:nvSpPr>
        <p:spPr>
          <a:xfrm>
            <a:off x="0" y="5722203"/>
            <a:ext cx="9144000" cy="830997"/>
          </a:xfrm>
          <a:prstGeom prst="rect">
            <a:avLst/>
          </a:prstGeom>
          <a:noFill/>
        </p:spPr>
        <p:txBody>
          <a:bodyPr wrap="square" rtlCol="0">
            <a:spAutoFit/>
          </a:bodyPr>
          <a:lstStyle/>
          <a:p>
            <a:pPr algn="ctr"/>
            <a:r>
              <a:rPr lang="en-US" sz="2400" b="0" i="1" dirty="0" smtClean="0">
                <a:latin typeface="+mn-lt"/>
              </a:rPr>
              <a:t>Protocols are like conversational conventions….</a:t>
            </a:r>
          </a:p>
          <a:p>
            <a:pPr algn="ctr"/>
            <a:r>
              <a:rPr lang="en-US" sz="2400" b="0" i="1" dirty="0" smtClean="0">
                <a:latin typeface="+mn-lt"/>
              </a:rPr>
              <a:t> determining who should talk next, and how they should respond</a:t>
            </a:r>
            <a:endParaRPr lang="en-US" sz="2400" b="0" i="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33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33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p:tmAbs val="0"/>
                                  </p:iterate>
                                  <p:childTnLst>
                                    <p:set>
                                      <p:cBhvr>
                                        <p:cTn id="13" fill="hold"/>
                                        <p:tgtEl>
                                          <p:spTgt spid="337"/>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iterate>
                                    <p:tmAbs val="0"/>
                                  </p:iterate>
                                  <p:childTnLst>
                                    <p:set>
                                      <p:cBhvr>
                                        <p:cTn id="16" fill="hold"/>
                                        <p:tgtEl>
                                          <p:spTgt spid="33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p:tmAbs val="0"/>
                                  </p:iterate>
                                  <p:childTnLst>
                                    <p:set>
                                      <p:cBhvr>
                                        <p:cTn id="20" fill="hold"/>
                                        <p:tgtEl>
                                          <p:spTgt spid="340"/>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iterate>
                                    <p:tmAbs val="0"/>
                                  </p:iterate>
                                  <p:childTnLst>
                                    <p:set>
                                      <p:cBhvr>
                                        <p:cTn id="23" fill="hold"/>
                                        <p:tgtEl>
                                          <p:spTgt spid="34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p:tmAbs val="0"/>
                                  </p:iterate>
                                  <p:childTnLst>
                                    <p:set>
                                      <p:cBhvr>
                                        <p:cTn id="27" fill="hold"/>
                                        <p:tgtEl>
                                          <p:spTgt spid="341"/>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iterate>
                                    <p:tmAbs val="0"/>
                                  </p:iterate>
                                  <p:childTnLst>
                                    <p:set>
                                      <p:cBhvr>
                                        <p:cTn id="30" fill="hold"/>
                                        <p:tgtEl>
                                          <p:spTgt spid="3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7" grpId="0" animBg="1"/>
      <p:bldP spid="338" grpId="0" animBg="1" advAuto="0"/>
      <p:bldP spid="339" grpId="0" animBg="1" advAuto="0"/>
      <p:bldP spid="340" grpId="0" animBg="1"/>
      <p:bldP spid="341" grpId="0" animBg="1"/>
      <p:bldP spid="342" grpId="0" animBg="1" advAuto="0"/>
      <p:bldP spid="343" grpId="0" animBg="1" advAuto="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Any Questions?</a:t>
            </a:r>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2682788-C7CE-9044-87D5-275ACBF26035}" type="slidenum">
              <a:rPr lang="en-US" altLang="en-US" smtClean="0"/>
              <a:pPr>
                <a:defRPr/>
              </a:pPr>
              <a:t>32</a:t>
            </a:fld>
            <a:endParaRPr lang="en-US" altLang="en-US"/>
          </a:p>
        </p:txBody>
      </p:sp>
    </p:spTree>
    <p:extLst>
      <p:ext uri="{BB962C8B-B14F-4D97-AF65-F5344CB8AC3E}">
        <p14:creationId xmlns:p14="http://schemas.microsoft.com/office/powerpoint/2010/main" val="2046643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ctrTitle"/>
          </p:nvPr>
        </p:nvSpPr>
        <p:spPr/>
        <p:txBody>
          <a:bodyPr/>
          <a:lstStyle/>
          <a:p>
            <a:pPr algn="ctr"/>
            <a:r>
              <a:rPr lang="en-US" altLang="en-US" dirty="0"/>
              <a:t>Why study the Internet?</a:t>
            </a:r>
          </a:p>
        </p:txBody>
      </p:sp>
      <p:sp>
        <p:nvSpPr>
          <p:cNvPr id="37890" name="Subtitle 1"/>
          <p:cNvSpPr>
            <a:spLocks noGrp="1"/>
          </p:cNvSpPr>
          <p:nvPr>
            <p:ph type="subTitle" idx="1"/>
          </p:nvPr>
        </p:nvSpPr>
        <p:spPr/>
        <p:txBody>
          <a:bodyPr/>
          <a:lstStyle/>
          <a:p>
            <a:endParaRPr lang="en-US" altLang="en-US"/>
          </a:p>
        </p:txBody>
      </p:sp>
      <p:sp>
        <p:nvSpPr>
          <p:cNvPr id="378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159C817-E878-F443-8BE5-22C9EA7D869A}" type="slidenum">
              <a:rPr lang="en-US" altLang="en-US" sz="1000" b="0">
                <a:latin typeface="Arial" charset="0"/>
              </a:rPr>
              <a:pPr/>
              <a:t>33</a:t>
            </a:fld>
            <a:endParaRPr lang="en-US" altLang="en-US" sz="1000" b="0">
              <a:latin typeface="Arial"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lIns="91430" tIns="45716" rIns="91430" bIns="45716" anchor="t"/>
          <a:lstStyle/>
          <a:p>
            <a:pPr algn="ctr"/>
            <a:r>
              <a:rPr lang="en-US" altLang="en-US" dirty="0"/>
              <a:t>#1 As an artifact, the Internet is </a:t>
            </a:r>
            <a:br>
              <a:rPr lang="en-US" altLang="en-US" dirty="0"/>
            </a:br>
            <a:r>
              <a:rPr lang="en-US" altLang="en-US" dirty="0"/>
              <a:t>transforming everything</a:t>
            </a:r>
          </a:p>
        </p:txBody>
      </p:sp>
      <p:sp>
        <p:nvSpPr>
          <p:cNvPr id="19457" name="Rectangle 3"/>
          <p:cNvSpPr>
            <a:spLocks noGrp="1" noChangeArrowheads="1"/>
          </p:cNvSpPr>
          <p:nvPr>
            <p:ph idx="1"/>
          </p:nvPr>
        </p:nvSpPr>
        <p:spPr/>
        <p:txBody>
          <a:bodyPr lIns="91430" tIns="45716" rIns="91430" bIns="45716"/>
          <a:lstStyle/>
          <a:p>
            <a:pPr>
              <a:buFont typeface="Wingdings" charset="0"/>
              <a:buChar char="l"/>
              <a:defRPr/>
            </a:pPr>
            <a:endParaRPr lang="en-US" dirty="0" smtClean="0">
              <a:ea typeface="ＭＳ Ｐゴシック" charset="0"/>
              <a:cs typeface="ＭＳ Ｐゴシック" charset="0"/>
            </a:endParaRPr>
          </a:p>
          <a:p>
            <a:pPr>
              <a:buFont typeface="Wingdings" charset="0"/>
              <a:buChar char="l"/>
              <a:defRPr/>
            </a:pPr>
            <a:r>
              <a:rPr lang="en-US" dirty="0">
                <a:ea typeface="ＭＳ Ｐゴシック" charset="0"/>
                <a:cs typeface="ＭＳ Ｐゴシック" charset="0"/>
              </a:rPr>
              <a:t>From business</a:t>
            </a:r>
            <a:r>
              <a:rPr lang="mr-IN" dirty="0">
                <a:ea typeface="ＭＳ Ｐゴシック" charset="0"/>
                <a:cs typeface="ＭＳ Ｐゴシック" charset="0"/>
              </a:rPr>
              <a:t>…</a:t>
            </a:r>
            <a:endParaRPr lang="en-US" dirty="0">
              <a:ea typeface="ＭＳ Ｐゴシック" charset="0"/>
              <a:cs typeface="ＭＳ Ｐゴシック" charset="0"/>
            </a:endParaRPr>
          </a:p>
          <a:p>
            <a:pPr lvl="4">
              <a:buFont typeface="Wingdings" charset="0"/>
              <a:buChar char="l"/>
              <a:defRPr/>
            </a:pPr>
            <a:endParaRPr lang="en-US" dirty="0">
              <a:ea typeface="ＭＳ Ｐゴシック" charset="0"/>
              <a:cs typeface="ＭＳ Ｐゴシック" charset="0"/>
            </a:endParaRPr>
          </a:p>
          <a:p>
            <a:pPr>
              <a:buFont typeface="Wingdings" charset="0"/>
              <a:buChar char="l"/>
              <a:defRPr/>
            </a:pPr>
            <a:r>
              <a:rPr lang="mr-IN" dirty="0">
                <a:ea typeface="ＭＳ Ｐゴシック" charset="0"/>
                <a:cs typeface="ＭＳ Ｐゴシック" charset="0"/>
              </a:rPr>
              <a:t>…</a:t>
            </a:r>
            <a:r>
              <a:rPr lang="en-US" dirty="0">
                <a:ea typeface="ＭＳ Ｐゴシック" charset="0"/>
                <a:cs typeface="ＭＳ Ｐゴシック" charset="0"/>
              </a:rPr>
              <a:t>to relationships</a:t>
            </a:r>
            <a:r>
              <a:rPr lang="mr-IN" dirty="0">
                <a:ea typeface="ＭＳ Ｐゴシック" charset="0"/>
                <a:cs typeface="ＭＳ Ｐゴシック" charset="0"/>
              </a:rPr>
              <a:t>…</a:t>
            </a:r>
            <a:endParaRPr lang="en-US" dirty="0">
              <a:ea typeface="ＭＳ Ｐゴシック" charset="0"/>
              <a:cs typeface="ＭＳ Ｐゴシック" charset="0"/>
            </a:endParaRPr>
          </a:p>
          <a:p>
            <a:pPr lvl="4">
              <a:buFont typeface="Wingdings" charset="0"/>
              <a:buChar char="l"/>
              <a:defRPr/>
            </a:pPr>
            <a:endParaRPr lang="en-US" dirty="0">
              <a:ea typeface="ＭＳ Ｐゴシック" charset="0"/>
              <a:cs typeface="ＭＳ Ｐゴシック" charset="0"/>
            </a:endParaRPr>
          </a:p>
          <a:p>
            <a:pPr>
              <a:buFont typeface="Wingdings" charset="0"/>
              <a:buChar char="l"/>
              <a:defRPr/>
            </a:pPr>
            <a:r>
              <a:rPr lang="mr-IN" dirty="0">
                <a:ea typeface="ＭＳ Ｐゴシック" charset="0"/>
                <a:cs typeface="ＭＳ Ｐゴシック" charset="0"/>
              </a:rPr>
              <a:t>…</a:t>
            </a:r>
            <a:r>
              <a:rPr lang="en-US" dirty="0">
                <a:ea typeface="ＭＳ Ｐゴシック" charset="0"/>
                <a:cs typeface="ＭＳ Ｐゴシック" charset="0"/>
              </a:rPr>
              <a:t>to learning</a:t>
            </a:r>
            <a:r>
              <a:rPr lang="mr-IN" dirty="0">
                <a:ea typeface="ＭＳ Ｐゴシック" charset="0"/>
                <a:cs typeface="ＭＳ Ｐゴシック" charset="0"/>
              </a:rPr>
              <a:t>…</a:t>
            </a:r>
            <a:endParaRPr lang="en-US" dirty="0">
              <a:ea typeface="ＭＳ Ｐゴシック" charset="0"/>
              <a:cs typeface="ＭＳ Ｐゴシック" charset="0"/>
            </a:endParaRPr>
          </a:p>
          <a:p>
            <a:pPr lvl="5">
              <a:buFont typeface="Wingdings" charset="0"/>
              <a:buChar char="l"/>
              <a:defRPr/>
            </a:pPr>
            <a:endParaRPr lang="en-US" dirty="0">
              <a:ea typeface="ＭＳ Ｐゴシック" charset="0"/>
              <a:cs typeface="ＭＳ Ｐゴシック" charset="0"/>
            </a:endParaRPr>
          </a:p>
          <a:p>
            <a:pPr>
              <a:buFont typeface="Wingdings" charset="0"/>
              <a:buChar char="l"/>
              <a:defRPr/>
            </a:pPr>
            <a:r>
              <a:rPr lang="mr-IN" dirty="0">
                <a:ea typeface="ＭＳ Ｐゴシック" charset="0"/>
                <a:cs typeface="ＭＳ Ｐゴシック" charset="0"/>
              </a:rPr>
              <a:t>…</a:t>
            </a:r>
            <a:r>
              <a:rPr lang="en-US" dirty="0">
                <a:ea typeface="ＭＳ Ｐゴシック" charset="0"/>
                <a:cs typeface="ＭＳ Ｐゴシック" charset="0"/>
              </a:rPr>
              <a:t>to governing</a:t>
            </a:r>
            <a:r>
              <a:rPr lang="mr-IN" dirty="0">
                <a:ea typeface="ＭＳ Ｐゴシック" charset="0"/>
                <a:cs typeface="ＭＳ Ｐゴシック" charset="0"/>
              </a:rPr>
              <a:t>…</a:t>
            </a:r>
            <a:endParaRPr lang="en-US" dirty="0">
              <a:ea typeface="ＭＳ Ｐゴシック" charset="0"/>
              <a:cs typeface="ＭＳ Ｐゴシック" charset="0"/>
            </a:endParaRPr>
          </a:p>
          <a:p>
            <a:pPr lvl="4">
              <a:buFont typeface="Wingdings" charset="0"/>
              <a:buChar char="l"/>
              <a:defRPr/>
            </a:pPr>
            <a:endParaRPr lang="en-US" dirty="0">
              <a:ea typeface="ＭＳ Ｐゴシック" charset="0"/>
              <a:cs typeface="ＭＳ Ｐゴシック" charset="0"/>
            </a:endParaRPr>
          </a:p>
          <a:p>
            <a:pPr>
              <a:buFont typeface="Wingdings" charset="0"/>
              <a:buChar char="l"/>
              <a:defRPr/>
            </a:pPr>
            <a:r>
              <a:rPr lang="mr-IN" dirty="0">
                <a:ea typeface="ＭＳ Ｐゴシック" charset="0"/>
                <a:cs typeface="ＭＳ Ｐゴシック" charset="0"/>
              </a:rPr>
              <a:t>…</a:t>
            </a:r>
            <a:r>
              <a:rPr lang="en-US" dirty="0">
                <a:ea typeface="ＭＳ Ｐゴシック" charset="0"/>
                <a:cs typeface="ＭＳ Ｐゴシック" charset="0"/>
              </a:rPr>
              <a:t>to medicine</a:t>
            </a:r>
            <a:r>
              <a:rPr lang="mr-IN" dirty="0">
                <a:ea typeface="ＭＳ Ｐゴシック" charset="0"/>
                <a:cs typeface="ＭＳ Ｐゴシック" charset="0"/>
              </a:rPr>
              <a:t>…</a:t>
            </a:r>
            <a:endParaRPr lang="en-US" dirty="0">
              <a:ea typeface="ＭＳ Ｐゴシック" charset="0"/>
              <a:cs typeface="ＭＳ Ｐゴシック" charset="0"/>
            </a:endParaRPr>
          </a:p>
          <a:p>
            <a:pPr marL="344487" lvl="1" indent="0">
              <a:buFont typeface="Wingdings" charset="0"/>
              <a:buNone/>
              <a:defRPr/>
            </a:pPr>
            <a:endParaRPr lang="en-US" dirty="0">
              <a:solidFill>
                <a:srgbClr val="FF0000"/>
              </a:solidFill>
              <a:ea typeface="ＭＳ Ｐゴシック" charset="0"/>
              <a:cs typeface="ＭＳ Ｐゴシック" charset="0"/>
            </a:endParaRPr>
          </a:p>
        </p:txBody>
      </p:sp>
      <p:pic>
        <p:nvPicPr>
          <p:cNvPr id="7" name="Picture 6"/>
          <p:cNvPicPr>
            <a:picLocks noChangeAspect="1"/>
          </p:cNvPicPr>
          <p:nvPr/>
        </p:nvPicPr>
        <p:blipFill>
          <a:blip r:embed="rId3">
            <a:duotone>
              <a:prstClr val="black"/>
              <a:schemeClr val="accent1">
                <a:tint val="45000"/>
                <a:satMod val="400000"/>
              </a:schemeClr>
            </a:duotone>
          </a:blip>
          <a:stretch>
            <a:fillRect/>
          </a:stretch>
        </p:blipFill>
        <p:spPr>
          <a:xfrm>
            <a:off x="724155" y="2514600"/>
            <a:ext cx="3390645" cy="3505200"/>
          </a:xfrm>
          <a:prstGeom prst="rect">
            <a:avLst/>
          </a:prstGeom>
        </p:spPr>
        <p:style>
          <a:lnRef idx="2">
            <a:schemeClr val="accent6">
              <a:shade val="50000"/>
            </a:schemeClr>
          </a:lnRef>
          <a:fillRef idx="1">
            <a:schemeClr val="accent6"/>
          </a:fillRef>
          <a:effectRef idx="0">
            <a:schemeClr val="accent6"/>
          </a:effectRef>
          <a:fontRef idx="minor">
            <a:schemeClr val="lt1"/>
          </a:fontRef>
        </p:style>
      </p:pic>
      <p:pic>
        <p:nvPicPr>
          <p:cNvPr id="8" name="Picture 7"/>
          <p:cNvPicPr>
            <a:picLocks noChangeAspect="1"/>
          </p:cNvPicPr>
          <p:nvPr/>
        </p:nvPicPr>
        <p:blipFill>
          <a:blip r:embed="rId4">
            <a:alphaModFix/>
            <a:duotone>
              <a:prstClr val="black"/>
              <a:schemeClr val="accent1">
                <a:tint val="45000"/>
                <a:satMod val="400000"/>
              </a:schemeClr>
            </a:duotone>
          </a:blip>
          <a:stretch>
            <a:fillRect/>
          </a:stretch>
        </p:blipFill>
        <p:spPr>
          <a:xfrm>
            <a:off x="5105400" y="2513520"/>
            <a:ext cx="3200400" cy="3506280"/>
          </a:xfrm>
          <a:prstGeom prst="rect">
            <a:avLst/>
          </a:prstGeom>
        </p:spPr>
        <p:style>
          <a:lnRef idx="2">
            <a:schemeClr val="accent6">
              <a:shade val="50000"/>
            </a:schemeClr>
          </a:lnRef>
          <a:fillRef idx="1">
            <a:schemeClr val="accent6"/>
          </a:fillRef>
          <a:effectRef idx="0">
            <a:schemeClr val="accent6"/>
          </a:effectRef>
          <a:fontRef idx="minor">
            <a:schemeClr val="lt1"/>
          </a:fontRef>
        </p:style>
      </p:pic>
      <p:sp>
        <p:nvSpPr>
          <p:cNvPr id="3891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5A51C91-705B-074F-A594-D5E18013E46B}" type="slidenum">
              <a:rPr lang="en-US" altLang="en-US" sz="1000" b="0">
                <a:latin typeface="Arial" charset="0"/>
              </a:rPr>
              <a:pPr/>
              <a:t>34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tLang="en-US" dirty="0"/>
              <a:t>#2 As a design challenge….</a:t>
            </a:r>
          </a:p>
        </p:txBody>
      </p:sp>
      <p:sp>
        <p:nvSpPr>
          <p:cNvPr id="3" name="Content Placeholder 2"/>
          <p:cNvSpPr>
            <a:spLocks noGrp="1"/>
          </p:cNvSpPr>
          <p:nvPr>
            <p:ph idx="1"/>
          </p:nvPr>
        </p:nvSpPr>
        <p:spPr/>
        <p:txBody>
          <a:bodyPr/>
          <a:lstStyle/>
          <a:p>
            <a:r>
              <a:rPr lang="en-US" altLang="en-US" dirty="0"/>
              <a:t>The Internet has had to address many issues….</a:t>
            </a:r>
          </a:p>
          <a:p>
            <a:endParaRPr lang="en-US" altLang="en-US" dirty="0"/>
          </a:p>
          <a:p>
            <a:r>
              <a:rPr lang="en-US" altLang="en-US" dirty="0" smtClean="0"/>
              <a:t>Most of </a:t>
            </a:r>
            <a:r>
              <a:rPr lang="en-US" altLang="en-US" dirty="0"/>
              <a:t>these were dealt with </a:t>
            </a:r>
            <a:r>
              <a:rPr lang="en-US" altLang="en-US" dirty="0" smtClean="0"/>
              <a:t>(by computer science) for </a:t>
            </a:r>
            <a:r>
              <a:rPr lang="en-US" altLang="en-US" dirty="0"/>
              <a:t>the first time in the Internet….</a:t>
            </a:r>
          </a:p>
        </p:txBody>
      </p:sp>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AA269B4D-2EBB-6A4E-8C19-24DFC0AC4C0E}" type="slidenum">
              <a:rPr lang="en-US" altLang="en-US" sz="1000" b="0">
                <a:latin typeface="Arial" charset="0"/>
              </a:rPr>
              <a:pPr/>
              <a:t>35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44"/>
          <p:cNvGrpSpPr>
            <a:grpSpLocks/>
          </p:cNvGrpSpPr>
          <p:nvPr/>
        </p:nvGrpSpPr>
        <p:grpSpPr bwMode="auto">
          <a:xfrm>
            <a:off x="1371600" y="2133600"/>
            <a:ext cx="6400800" cy="3581400"/>
            <a:chOff x="914400" y="2133600"/>
            <a:chExt cx="7162800" cy="4114800"/>
          </a:xfrm>
        </p:grpSpPr>
        <p:grpSp>
          <p:nvGrpSpPr>
            <p:cNvPr id="40970" name="Group 40"/>
            <p:cNvGrpSpPr>
              <a:grpSpLocks/>
            </p:cNvGrpSpPr>
            <p:nvPr/>
          </p:nvGrpSpPr>
          <p:grpSpPr bwMode="auto">
            <a:xfrm>
              <a:off x="914400" y="2133600"/>
              <a:ext cx="7162800" cy="4114800"/>
              <a:chOff x="901898" y="1526976"/>
              <a:chExt cx="7599165" cy="4580931"/>
            </a:xfrm>
          </p:grpSpPr>
          <p:sp>
            <p:nvSpPr>
              <p:cNvPr id="4" name="Shape 196"/>
              <p:cNvSpPr/>
              <p:nvPr/>
            </p:nvSpPr>
            <p:spPr>
              <a:xfrm>
                <a:off x="5108579" y="3697639"/>
                <a:ext cx="2749798" cy="160616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chemeClr val="accent1">
                  <a:lumMod val="20000"/>
                  <a:lumOff val="80000"/>
                </a:schemeClr>
              </a:solidFill>
              <a:ln w="12700">
                <a:solidFill>
                  <a:srgbClr val="FFFF47"/>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 name="Shape 197"/>
              <p:cNvSpPr/>
              <p:nvPr/>
            </p:nvSpPr>
            <p:spPr>
              <a:xfrm>
                <a:off x="2072306" y="1947301"/>
                <a:ext cx="3643151" cy="19005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C2"/>
              </a:solidFill>
              <a:ln w="12700">
                <a:solidFill>
                  <a:schemeClr val="accent1">
                    <a:lumMod val="60000"/>
                    <a:lumOff val="40000"/>
                  </a:schemeClr>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6" name="Shape 198"/>
              <p:cNvSpPr/>
              <p:nvPr/>
            </p:nvSpPr>
            <p:spPr>
              <a:xfrm>
                <a:off x="1097908" y="4241828"/>
                <a:ext cx="2821417" cy="16427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C2"/>
              </a:solidFill>
              <a:ln w="12700">
                <a:solidFill>
                  <a:srgbClr val="FFFF47"/>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77" name="Shape 199"/>
              <p:cNvSpPr>
                <a:spLocks noChangeShapeType="1"/>
              </p:cNvSpPr>
              <p:nvPr/>
            </p:nvSpPr>
            <p:spPr bwMode="auto">
              <a:xfrm>
                <a:off x="3827721" y="1935125"/>
                <a:ext cx="315074" cy="1202394"/>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78" name="Shape 200"/>
              <p:cNvSpPr>
                <a:spLocks noChangeShapeType="1"/>
              </p:cNvSpPr>
              <p:nvPr/>
            </p:nvSpPr>
            <p:spPr bwMode="auto">
              <a:xfrm flipH="1" flipV="1">
                <a:off x="6262576" y="4391246"/>
                <a:ext cx="2073350" cy="86123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79" name="Shape 202"/>
              <p:cNvSpPr>
                <a:spLocks noChangeShapeType="1"/>
              </p:cNvSpPr>
              <p:nvPr/>
            </p:nvSpPr>
            <p:spPr bwMode="auto">
              <a:xfrm>
                <a:off x="2041451" y="2679404"/>
                <a:ext cx="2009554" cy="425304"/>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0" name="Shape 203"/>
              <p:cNvSpPr>
                <a:spLocks noChangeShapeType="1"/>
              </p:cNvSpPr>
              <p:nvPr/>
            </p:nvSpPr>
            <p:spPr bwMode="auto">
              <a:xfrm>
                <a:off x="1163641" y="4445489"/>
                <a:ext cx="1845373" cy="42422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1" name="Shape 204"/>
              <p:cNvSpPr>
                <a:spLocks noChangeShapeType="1"/>
              </p:cNvSpPr>
              <p:nvPr/>
            </p:nvSpPr>
            <p:spPr bwMode="auto">
              <a:xfrm flipH="1">
                <a:off x="2402958" y="4912241"/>
                <a:ext cx="637954" cy="978196"/>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 name="Shape 205"/>
              <p:cNvSpPr/>
              <p:nvPr/>
            </p:nvSpPr>
            <p:spPr>
              <a:xfrm>
                <a:off x="1857448" y="2491490"/>
                <a:ext cx="356210"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 name="Shape 206"/>
              <p:cNvSpPr/>
              <p:nvPr/>
            </p:nvSpPr>
            <p:spPr>
              <a:xfrm>
                <a:off x="1009327" y="4260102"/>
                <a:ext cx="356210"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 name="Shape 207"/>
              <p:cNvSpPr/>
              <p:nvPr/>
            </p:nvSpPr>
            <p:spPr>
              <a:xfrm>
                <a:off x="2196697" y="5750529"/>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85" name="Shape 208"/>
              <p:cNvSpPr>
                <a:spLocks noChangeShapeType="1"/>
              </p:cNvSpPr>
              <p:nvPr/>
            </p:nvSpPr>
            <p:spPr bwMode="auto">
              <a:xfrm>
                <a:off x="2137144" y="1754372"/>
                <a:ext cx="1881963" cy="130780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6" name="Shape 209"/>
              <p:cNvSpPr>
                <a:spLocks noChangeShapeType="1"/>
              </p:cNvSpPr>
              <p:nvPr/>
            </p:nvSpPr>
            <p:spPr bwMode="auto">
              <a:xfrm>
                <a:off x="2796363" y="1860697"/>
                <a:ext cx="1254643" cy="119084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 name="Shape 210"/>
              <p:cNvSpPr/>
              <p:nvPr/>
            </p:nvSpPr>
            <p:spPr>
              <a:xfrm>
                <a:off x="1955453" y="1526976"/>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 name="Shape 211"/>
              <p:cNvSpPr/>
              <p:nvPr/>
            </p:nvSpPr>
            <p:spPr>
              <a:xfrm>
                <a:off x="2616987" y="166099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89" name="Shape 212"/>
              <p:cNvSpPr>
                <a:spLocks noChangeShapeType="1"/>
              </p:cNvSpPr>
              <p:nvPr/>
            </p:nvSpPr>
            <p:spPr bwMode="auto">
              <a:xfrm flipV="1">
                <a:off x="1063256" y="4859078"/>
                <a:ext cx="1945759" cy="56352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0" name="Shape 213"/>
              <p:cNvSpPr/>
              <p:nvPr/>
            </p:nvSpPr>
            <p:spPr>
              <a:xfrm>
                <a:off x="901898" y="5251013"/>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1" name="Shape 214"/>
              <p:cNvSpPr>
                <a:spLocks noChangeShapeType="1"/>
              </p:cNvSpPr>
              <p:nvPr/>
            </p:nvSpPr>
            <p:spPr bwMode="auto">
              <a:xfrm flipH="1">
                <a:off x="6241311" y="3646967"/>
                <a:ext cx="1743740" cy="73364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92" name="Shape 215"/>
              <p:cNvSpPr>
                <a:spLocks noChangeShapeType="1"/>
              </p:cNvSpPr>
              <p:nvPr/>
            </p:nvSpPr>
            <p:spPr bwMode="auto">
              <a:xfrm>
                <a:off x="6305107" y="4433776"/>
                <a:ext cx="765545" cy="978196"/>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 name="Shape 216"/>
              <p:cNvSpPr/>
              <p:nvPr/>
            </p:nvSpPr>
            <p:spPr>
              <a:xfrm>
                <a:off x="7822566" y="345600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 name="Shape 217"/>
              <p:cNvSpPr/>
              <p:nvPr/>
            </p:nvSpPr>
            <p:spPr>
              <a:xfrm>
                <a:off x="6902826" y="525101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5" name="Shape 218"/>
              <p:cNvSpPr>
                <a:spLocks noChangeShapeType="1"/>
              </p:cNvSpPr>
              <p:nvPr/>
            </p:nvSpPr>
            <p:spPr bwMode="auto">
              <a:xfrm flipH="1" flipV="1">
                <a:off x="6305107" y="4359349"/>
                <a:ext cx="1669312" cy="42530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 name="Shape 219"/>
              <p:cNvSpPr/>
              <p:nvPr/>
            </p:nvSpPr>
            <p:spPr>
              <a:xfrm>
                <a:off x="7822566" y="4633724"/>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 name="Shape 221"/>
              <p:cNvSpPr/>
              <p:nvPr/>
            </p:nvSpPr>
            <p:spPr>
              <a:xfrm>
                <a:off x="8142967" y="5054050"/>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8" name="Shape 222"/>
              <p:cNvSpPr>
                <a:spLocks noChangeShapeType="1"/>
              </p:cNvSpPr>
              <p:nvPr/>
            </p:nvSpPr>
            <p:spPr bwMode="auto">
              <a:xfrm>
                <a:off x="4040372" y="3115339"/>
                <a:ext cx="2254103" cy="127590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99" name="Shape 223"/>
              <p:cNvSpPr>
                <a:spLocks noChangeShapeType="1"/>
              </p:cNvSpPr>
              <p:nvPr/>
            </p:nvSpPr>
            <p:spPr bwMode="auto">
              <a:xfrm flipH="1">
                <a:off x="3051544" y="3115340"/>
                <a:ext cx="1052624" cy="171184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1000" name="Shape 224"/>
              <p:cNvSpPr>
                <a:spLocks noChangeShapeType="1"/>
              </p:cNvSpPr>
              <p:nvPr/>
            </p:nvSpPr>
            <p:spPr bwMode="auto">
              <a:xfrm flipH="1">
                <a:off x="3062177" y="4391246"/>
                <a:ext cx="3242931" cy="499731"/>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 name="Shape 226"/>
              <p:cNvSpPr/>
              <p:nvPr/>
            </p:nvSpPr>
            <p:spPr>
              <a:xfrm>
                <a:off x="3875976" y="2867142"/>
                <a:ext cx="446678"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4" name="Shape 227"/>
              <p:cNvSpPr/>
              <p:nvPr/>
            </p:nvSpPr>
            <p:spPr>
              <a:xfrm>
                <a:off x="2829961" y="4652000"/>
                <a:ext cx="446677"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5" name="Shape 228"/>
              <p:cNvSpPr/>
              <p:nvPr/>
            </p:nvSpPr>
            <p:spPr>
              <a:xfrm>
                <a:off x="6064129" y="4170758"/>
                <a:ext cx="444792"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6" name="Shape 229"/>
              <p:cNvSpPr/>
              <p:nvPr/>
            </p:nvSpPr>
            <p:spPr>
              <a:xfrm>
                <a:off x="3644157" y="1697543"/>
                <a:ext cx="356210" cy="3553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grpSp>
        <p:sp>
          <p:nvSpPr>
            <p:cNvPr id="40971" name="Shape 144"/>
            <p:cNvSpPr>
              <a:spLocks noChangeArrowheads="1"/>
            </p:cNvSpPr>
            <p:nvPr/>
          </p:nvSpPr>
          <p:spPr bwMode="auto">
            <a:xfrm>
              <a:off x="3733800" y="2621181"/>
              <a:ext cx="1818085" cy="50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AT&amp;T</a:t>
              </a:r>
            </a:p>
          </p:txBody>
        </p:sp>
        <p:sp>
          <p:nvSpPr>
            <p:cNvPr id="40972" name="Shape 144"/>
            <p:cNvSpPr>
              <a:spLocks noChangeArrowheads="1"/>
            </p:cNvSpPr>
            <p:nvPr/>
          </p:nvSpPr>
          <p:spPr bwMode="auto">
            <a:xfrm>
              <a:off x="2362200" y="5361405"/>
              <a:ext cx="1818085" cy="810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8000"/>
                  </a:solidFill>
                  <a:sym typeface="Calibri" charset="0"/>
                </a:rPr>
                <a:t>France Telecom</a:t>
              </a:r>
            </a:p>
          </p:txBody>
        </p:sp>
        <p:sp>
          <p:nvSpPr>
            <p:cNvPr id="40973" name="Shape 144"/>
            <p:cNvSpPr>
              <a:spLocks noChangeArrowheads="1"/>
            </p:cNvSpPr>
            <p:nvPr/>
          </p:nvSpPr>
          <p:spPr bwMode="auto">
            <a:xfrm>
              <a:off x="5257800" y="3886200"/>
              <a:ext cx="1818085" cy="4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8000"/>
                  </a:solidFill>
                  <a:sym typeface="Calibri" charset="0"/>
                </a:rPr>
                <a:t>UCB</a:t>
              </a:r>
            </a:p>
          </p:txBody>
        </p:sp>
      </p:grpSp>
      <p:sp>
        <p:nvSpPr>
          <p:cNvPr id="40962" name="Rectangle 2"/>
          <p:cNvSpPr txBox="1">
            <a:spLocks noChangeArrowheads="1"/>
          </p:cNvSpPr>
          <p:nvPr/>
        </p:nvSpPr>
        <p:spPr bwMode="auto">
          <a:xfrm>
            <a:off x="457200" y="350838"/>
            <a:ext cx="822960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430" tIns="45716" rIns="91430" bIns="45716"/>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a:spcBef>
                <a:spcPct val="0"/>
              </a:spcBef>
              <a:buClrTx/>
              <a:buSzTx/>
              <a:buFontTx/>
              <a:buNone/>
            </a:pPr>
            <a:r>
              <a:rPr lang="en-US" altLang="en-US" sz="3900">
                <a:solidFill>
                  <a:schemeClr val="tx2"/>
                </a:solidFill>
              </a:rPr>
              <a:t> A federated system</a:t>
            </a:r>
          </a:p>
        </p:txBody>
      </p:sp>
      <p:sp>
        <p:nvSpPr>
          <p:cNvPr id="40963" name="Title 1"/>
          <p:cNvSpPr>
            <a:spLocks noGrp="1"/>
          </p:cNvSpPr>
          <p:nvPr>
            <p:ph type="title"/>
          </p:nvPr>
        </p:nvSpPr>
        <p:spPr/>
        <p:txBody>
          <a:bodyPr/>
          <a:lstStyle/>
          <a:p>
            <a:endParaRPr lang="en-US" altLang="en-US"/>
          </a:p>
        </p:txBody>
      </p:sp>
      <p:sp>
        <p:nvSpPr>
          <p:cNvPr id="40964" name="Content Placeholder 2"/>
          <p:cNvSpPr>
            <a:spLocks noGrp="1"/>
          </p:cNvSpPr>
          <p:nvPr>
            <p:ph idx="1"/>
          </p:nvPr>
        </p:nvSpPr>
        <p:spPr/>
        <p:txBody>
          <a:bodyPr/>
          <a:lstStyle/>
          <a:p>
            <a:pPr marL="0" indent="0" algn="ctr">
              <a:buFont typeface="Wingdings" charset="2"/>
              <a:buNone/>
            </a:pPr>
            <a:r>
              <a:rPr lang="en-US" altLang="en-US" sz="2400"/>
              <a:t>The </a:t>
            </a:r>
            <a:r>
              <a:rPr lang="en-US" altLang="en-US" sz="2400" u="sng"/>
              <a:t>Inter</a:t>
            </a:r>
            <a:r>
              <a:rPr lang="en-US" altLang="en-US" sz="2400"/>
              <a:t>net interconnects different networks (</a:t>
            </a:r>
            <a:r>
              <a:rPr lang="en-US" altLang="en-US" sz="2200"/>
              <a:t>&gt;18,000 ISPs)</a:t>
            </a:r>
            <a:endParaRPr lang="en-US" altLang="en-US"/>
          </a:p>
        </p:txBody>
      </p:sp>
      <p:sp>
        <p:nvSpPr>
          <p:cNvPr id="49" name="TextBox 48"/>
          <p:cNvSpPr txBox="1">
            <a:spLocks noChangeArrowheads="1"/>
          </p:cNvSpPr>
          <p:nvPr/>
        </p:nvSpPr>
        <p:spPr bwMode="auto">
          <a:xfrm>
            <a:off x="152400" y="5867400"/>
            <a:ext cx="891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0000"/>
                </a:solidFill>
              </a:rPr>
              <a:t>How do you interconnect competing and distrustful entities?</a:t>
            </a:r>
            <a:endParaRPr lang="en-US" altLang="en-US" sz="2400" b="0"/>
          </a:p>
        </p:txBody>
      </p:sp>
      <p:sp>
        <p:nvSpPr>
          <p:cNvPr id="4096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9B654579-DC99-FD44-A4EB-9E0279408F5E}" type="slidenum">
              <a:rPr lang="en-US" altLang="en-US" sz="1000" b="0">
                <a:latin typeface="Arial" charset="0"/>
              </a:rPr>
              <a:pPr/>
              <a:t>36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lIns="91430" tIns="45716" rIns="91430" bIns="45716" anchor="t"/>
          <a:lstStyle/>
          <a:p>
            <a:pPr algn="ctr"/>
            <a:r>
              <a:rPr lang="en-US" altLang="en-US" dirty="0"/>
              <a:t>Tremendous scale</a:t>
            </a:r>
          </a:p>
        </p:txBody>
      </p:sp>
      <p:sp>
        <p:nvSpPr>
          <p:cNvPr id="49154" name="Rectangle 3"/>
          <p:cNvSpPr>
            <a:spLocks noGrp="1" noChangeArrowheads="1"/>
          </p:cNvSpPr>
          <p:nvPr>
            <p:ph idx="1"/>
          </p:nvPr>
        </p:nvSpPr>
        <p:spPr/>
        <p:txBody>
          <a:bodyPr lIns="91430" tIns="45716" rIns="91430" bIns="45716"/>
          <a:lstStyle/>
          <a:p>
            <a:r>
              <a:rPr lang="en-US" altLang="en-US" sz="2400" dirty="0" smtClean="0">
                <a:solidFill>
                  <a:srgbClr val="FF0000"/>
                </a:solidFill>
              </a:rPr>
              <a:t>3.8 </a:t>
            </a:r>
            <a:r>
              <a:rPr lang="en-US" altLang="en-US" sz="2400" dirty="0">
                <a:solidFill>
                  <a:srgbClr val="FF0000"/>
                </a:solidFill>
              </a:rPr>
              <a:t>Billion</a:t>
            </a:r>
            <a:r>
              <a:rPr lang="en-US" altLang="en-US" sz="2400" dirty="0"/>
              <a:t> users </a:t>
            </a:r>
            <a:r>
              <a:rPr lang="en-US" altLang="en-US" sz="2400" dirty="0" smtClean="0"/>
              <a:t>(51</a:t>
            </a:r>
            <a:r>
              <a:rPr lang="en-US" altLang="en-US" sz="2400" dirty="0"/>
              <a:t>% of world population</a:t>
            </a:r>
            <a:r>
              <a:rPr lang="en-US" altLang="en-US" sz="2400" dirty="0" smtClean="0"/>
              <a:t>)</a:t>
            </a:r>
          </a:p>
          <a:p>
            <a:pPr lvl="2"/>
            <a:endParaRPr lang="en-US" altLang="en-US" sz="1600" dirty="0"/>
          </a:p>
          <a:p>
            <a:r>
              <a:rPr lang="en-US" altLang="en-US" sz="2400" dirty="0" smtClean="0">
                <a:solidFill>
                  <a:srgbClr val="FF0000"/>
                </a:solidFill>
              </a:rPr>
              <a:t>1.24 </a:t>
            </a:r>
            <a:r>
              <a:rPr lang="en-US" altLang="en-US" sz="2400" dirty="0">
                <a:solidFill>
                  <a:srgbClr val="FF0000"/>
                </a:solidFill>
              </a:rPr>
              <a:t>Trillion </a:t>
            </a:r>
            <a:r>
              <a:rPr lang="en-US" altLang="en-US" sz="2400" dirty="0"/>
              <a:t>unique </a:t>
            </a:r>
            <a:r>
              <a:rPr lang="en-US" altLang="en-US" sz="2400" dirty="0" smtClean="0"/>
              <a:t>URLs (web pages)</a:t>
            </a:r>
          </a:p>
          <a:p>
            <a:pPr lvl="1"/>
            <a:endParaRPr lang="en-US" altLang="en-US" sz="2000" dirty="0"/>
          </a:p>
          <a:p>
            <a:r>
              <a:rPr lang="en-US" altLang="en-US" sz="2400" dirty="0"/>
              <a:t>Every second, approximately </a:t>
            </a:r>
            <a:endParaRPr lang="en-US" altLang="en-US" sz="2400" dirty="0" smtClean="0"/>
          </a:p>
          <a:p>
            <a:pPr lvl="1"/>
            <a:r>
              <a:rPr lang="en-US" altLang="en-US" sz="2000" dirty="0" smtClean="0">
                <a:solidFill>
                  <a:srgbClr val="FF0000"/>
                </a:solidFill>
              </a:rPr>
              <a:t>&gt; 6,000 </a:t>
            </a:r>
            <a:r>
              <a:rPr lang="en-US" altLang="en-US" sz="2000" dirty="0">
                <a:solidFill>
                  <a:srgbClr val="FF0000"/>
                </a:solidFill>
              </a:rPr>
              <a:t>tweets are </a:t>
            </a:r>
            <a:r>
              <a:rPr lang="en-US" altLang="en-US" sz="2000" dirty="0" smtClean="0">
                <a:solidFill>
                  <a:srgbClr val="FF0000"/>
                </a:solidFill>
              </a:rPr>
              <a:t>tweeted</a:t>
            </a:r>
          </a:p>
          <a:p>
            <a:pPr lvl="1"/>
            <a:r>
              <a:rPr lang="en-US" altLang="en-US" sz="2000" dirty="0" smtClean="0">
                <a:solidFill>
                  <a:srgbClr val="FF0000"/>
                </a:solidFill>
              </a:rPr>
              <a:t>&gt; 40,000 </a:t>
            </a:r>
            <a:r>
              <a:rPr lang="en-US" altLang="en-US" sz="2000" dirty="0">
                <a:solidFill>
                  <a:srgbClr val="FF0000"/>
                </a:solidFill>
              </a:rPr>
              <a:t>Google queries are </a:t>
            </a:r>
            <a:r>
              <a:rPr lang="en-US" altLang="en-US" sz="2000" dirty="0" smtClean="0">
                <a:solidFill>
                  <a:srgbClr val="FF0000"/>
                </a:solidFill>
              </a:rPr>
              <a:t>searched</a:t>
            </a:r>
          </a:p>
          <a:p>
            <a:pPr lvl="1"/>
            <a:r>
              <a:rPr lang="en-US" altLang="en-US" sz="2000" dirty="0" smtClean="0">
                <a:solidFill>
                  <a:srgbClr val="FF0000"/>
                </a:solidFill>
              </a:rPr>
              <a:t>&gt; 2 </a:t>
            </a:r>
            <a:r>
              <a:rPr lang="en-US" altLang="en-US" sz="2000" dirty="0">
                <a:solidFill>
                  <a:srgbClr val="FF0000"/>
                </a:solidFill>
              </a:rPr>
              <a:t>million emails are </a:t>
            </a:r>
            <a:r>
              <a:rPr lang="en-US" altLang="en-US" sz="2000" dirty="0" smtClean="0">
                <a:solidFill>
                  <a:srgbClr val="FF0000"/>
                </a:solidFill>
              </a:rPr>
              <a:t>sent</a:t>
            </a:r>
          </a:p>
          <a:p>
            <a:pPr lvl="2"/>
            <a:endParaRPr lang="en-US" altLang="en-US" sz="1600" dirty="0" smtClean="0">
              <a:solidFill>
                <a:srgbClr val="FF0000"/>
              </a:solidFill>
            </a:endParaRPr>
          </a:p>
          <a:p>
            <a:endParaRPr lang="en-US" altLang="en-US" sz="2400" dirty="0">
              <a:solidFill>
                <a:srgbClr val="FF0000"/>
              </a:solidFill>
            </a:endParaRPr>
          </a:p>
          <a:p>
            <a:pPr marL="0" indent="0">
              <a:buNone/>
            </a:pPr>
            <a:r>
              <a:rPr lang="en-US" altLang="en-US" sz="2400" i="1" dirty="0" smtClean="0"/>
              <a:t>We use the phrase “Internet Scale” to refer to such systems</a:t>
            </a:r>
            <a:endParaRPr lang="en-US" altLang="en-US" sz="2400" i="1" dirty="0"/>
          </a:p>
          <a:p>
            <a:endParaRPr lang="en-US" altLang="en-US" sz="2400" dirty="0"/>
          </a:p>
          <a:p>
            <a:endParaRPr lang="en-US" altLang="en-US" sz="2400" dirty="0"/>
          </a:p>
          <a:p>
            <a:endParaRPr lang="en-US" altLang="en-US" sz="2400" dirty="0"/>
          </a:p>
        </p:txBody>
      </p:sp>
      <p:sp>
        <p:nvSpPr>
          <p:cNvPr id="419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F1281084-4A61-D646-A858-B48EE5EE728B}" type="slidenum">
              <a:rPr lang="en-US" altLang="en-US" sz="1000" b="0">
                <a:latin typeface="Arial" charset="0"/>
              </a:rPr>
              <a:pPr/>
              <a:t>37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bldLst>
      <p:bldP spid="4915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lIns="91430" tIns="45716" rIns="91430" bIns="45716" anchor="t"/>
          <a:lstStyle/>
          <a:p>
            <a:pPr algn="ctr"/>
            <a:r>
              <a:rPr lang="en-US" altLang="en-US" dirty="0"/>
              <a:t>Enormous diversity and </a:t>
            </a:r>
            <a:br>
              <a:rPr lang="en-US" altLang="en-US" dirty="0"/>
            </a:br>
            <a:r>
              <a:rPr lang="en-US" altLang="en-US" dirty="0"/>
              <a:t>dynamic range </a:t>
            </a:r>
          </a:p>
        </p:txBody>
      </p:sp>
      <p:sp>
        <p:nvSpPr>
          <p:cNvPr id="58371" name="Rectangle 3"/>
          <p:cNvSpPr>
            <a:spLocks noGrp="1" noChangeArrowheads="1"/>
          </p:cNvSpPr>
          <p:nvPr>
            <p:ph idx="1"/>
          </p:nvPr>
        </p:nvSpPr>
        <p:spPr/>
        <p:txBody>
          <a:bodyPr lIns="91430" tIns="45716" rIns="91430" bIns="45716"/>
          <a:lstStyle/>
          <a:p>
            <a:endParaRPr lang="en-US" altLang="en-US" sz="2400" dirty="0"/>
          </a:p>
          <a:p>
            <a:r>
              <a:rPr lang="en-US" altLang="en-US" sz="2400" dirty="0">
                <a:solidFill>
                  <a:srgbClr val="0000FF"/>
                </a:solidFill>
              </a:rPr>
              <a:t>Communication latency</a:t>
            </a:r>
            <a:r>
              <a:rPr lang="en-US" altLang="en-US" sz="2400" dirty="0"/>
              <a:t>: microseconds to seconds (10</a:t>
            </a:r>
            <a:r>
              <a:rPr lang="en-US" altLang="en-US" sz="2400" baseline="30000" dirty="0"/>
              <a:t>6</a:t>
            </a:r>
            <a:r>
              <a:rPr lang="en-US" altLang="en-US" sz="2400" dirty="0"/>
              <a:t>)</a:t>
            </a:r>
          </a:p>
          <a:p>
            <a:r>
              <a:rPr lang="en-US" altLang="en-US" sz="2400" dirty="0">
                <a:solidFill>
                  <a:srgbClr val="0000FF"/>
                </a:solidFill>
              </a:rPr>
              <a:t>Bandwidth</a:t>
            </a:r>
            <a:r>
              <a:rPr lang="en-US" altLang="en-US" sz="2400" dirty="0"/>
              <a:t>: 1Kbits/second to 100 Gigabits/second (10</a:t>
            </a:r>
            <a:r>
              <a:rPr lang="en-US" altLang="en-US" sz="2400" baseline="30000" dirty="0"/>
              <a:t>7</a:t>
            </a:r>
            <a:r>
              <a:rPr lang="en-US" altLang="en-US" sz="2400" dirty="0"/>
              <a:t>)</a:t>
            </a:r>
          </a:p>
          <a:p>
            <a:r>
              <a:rPr lang="en-US" altLang="en-US" sz="2400" dirty="0">
                <a:solidFill>
                  <a:srgbClr val="0000FF"/>
                </a:solidFill>
              </a:rPr>
              <a:t>Packet loss</a:t>
            </a:r>
            <a:r>
              <a:rPr lang="en-US" altLang="en-US" sz="2400" dirty="0"/>
              <a:t>: 0 – 90%</a:t>
            </a:r>
          </a:p>
          <a:p>
            <a:r>
              <a:rPr lang="en-US" altLang="en-US" sz="2400" dirty="0">
                <a:solidFill>
                  <a:srgbClr val="800080"/>
                </a:solidFill>
              </a:rPr>
              <a:t>Technology</a:t>
            </a:r>
            <a:r>
              <a:rPr lang="en-US" altLang="en-US" sz="2400" dirty="0"/>
              <a:t>: optical, wireless, satellite, </a:t>
            </a:r>
            <a:r>
              <a:rPr lang="en-US" altLang="en-US" sz="2400" dirty="0" smtClean="0"/>
              <a:t>copper,…</a:t>
            </a:r>
            <a:endParaRPr lang="en-US" altLang="en-US" sz="2400" dirty="0">
              <a:solidFill>
                <a:srgbClr val="FF0000"/>
              </a:solidFill>
            </a:endParaRPr>
          </a:p>
          <a:p>
            <a:r>
              <a:rPr lang="en-US" altLang="en-US" sz="2400" dirty="0">
                <a:solidFill>
                  <a:srgbClr val="008000"/>
                </a:solidFill>
              </a:rPr>
              <a:t>Endpoint devices</a:t>
            </a:r>
            <a:r>
              <a:rPr lang="en-US" altLang="en-US" sz="2400" dirty="0"/>
              <a:t>: sensors, cell phones, </a:t>
            </a:r>
            <a:r>
              <a:rPr lang="en-US" altLang="en-US" sz="2400" dirty="0" smtClean="0"/>
              <a:t>datacenters,…</a:t>
            </a:r>
            <a:endParaRPr lang="en-US" altLang="en-US" sz="2400" dirty="0"/>
          </a:p>
          <a:p>
            <a:r>
              <a:rPr lang="en-US" altLang="en-US" sz="2400" dirty="0">
                <a:solidFill>
                  <a:srgbClr val="008000"/>
                </a:solidFill>
              </a:rPr>
              <a:t>Applications</a:t>
            </a:r>
            <a:r>
              <a:rPr lang="en-US" altLang="en-US" sz="2400" dirty="0"/>
              <a:t>: skype, live video, gaming, remote medicine</a:t>
            </a:r>
            <a:r>
              <a:rPr lang="en-US" altLang="en-US" sz="2400" dirty="0" smtClean="0"/>
              <a:t>,…</a:t>
            </a:r>
            <a:endParaRPr lang="en-US" altLang="en-US" sz="2400" i="1" dirty="0"/>
          </a:p>
          <a:p>
            <a:r>
              <a:rPr lang="en-US" altLang="en-US" sz="2400" dirty="0">
                <a:solidFill>
                  <a:srgbClr val="008000"/>
                </a:solidFill>
              </a:rPr>
              <a:t>Users</a:t>
            </a:r>
            <a:r>
              <a:rPr lang="en-US" altLang="en-US" sz="2400" dirty="0"/>
              <a:t>: the governing, governed, operators, selfish, </a:t>
            </a:r>
            <a:r>
              <a:rPr lang="en-US" altLang="en-US" sz="2400" u="sng" dirty="0"/>
              <a:t>malicious</a:t>
            </a:r>
            <a:r>
              <a:rPr lang="en-US" altLang="en-US" sz="2400" dirty="0"/>
              <a:t>, naïve, savvy, embarrassed, paranoid</a:t>
            </a:r>
            <a:r>
              <a:rPr lang="en-US" altLang="en-US" sz="2400" dirty="0" smtClean="0"/>
              <a:t>,… </a:t>
            </a:r>
            <a:endParaRPr lang="en-US" altLang="en-US" sz="2400" dirty="0"/>
          </a:p>
        </p:txBody>
      </p:sp>
      <p:sp>
        <p:nvSpPr>
          <p:cNvPr id="4403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A6D3C3D-A3F2-564A-BF86-E236C688922D}" type="slidenum">
              <a:rPr lang="en-US" altLang="en-US" sz="1000" b="0">
                <a:latin typeface="Arial" charset="0"/>
              </a:rPr>
              <a:pPr/>
              <a:t>38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lIns="91430" tIns="45716" rIns="91430" bIns="45716" anchor="t"/>
          <a:lstStyle/>
          <a:p>
            <a:pPr algn="ctr"/>
            <a:r>
              <a:rPr lang="en-US" altLang="en-US" dirty="0"/>
              <a:t>Constant Evolution</a:t>
            </a:r>
          </a:p>
        </p:txBody>
      </p:sp>
      <p:sp>
        <p:nvSpPr>
          <p:cNvPr id="58371" name="Rectangle 3"/>
          <p:cNvSpPr>
            <a:spLocks noGrp="1" noChangeArrowheads="1"/>
          </p:cNvSpPr>
          <p:nvPr>
            <p:ph idx="1"/>
          </p:nvPr>
        </p:nvSpPr>
        <p:spPr/>
        <p:txBody>
          <a:bodyPr lIns="91430" tIns="45716" rIns="91430" bIns="45716"/>
          <a:lstStyle/>
          <a:p>
            <a:pPr marL="0" indent="0">
              <a:buFont typeface="Wingdings" charset="2"/>
              <a:buNone/>
              <a:defRPr/>
            </a:pPr>
            <a:r>
              <a:rPr lang="en-US" altLang="en-US" sz="2400" dirty="0">
                <a:solidFill>
                  <a:srgbClr val="800080"/>
                </a:solidFill>
              </a:rPr>
              <a:t>1970s: </a:t>
            </a:r>
          </a:p>
          <a:p>
            <a:pPr>
              <a:defRPr/>
            </a:pPr>
            <a:r>
              <a:rPr lang="en-US" altLang="en-US" sz="2400" dirty="0"/>
              <a:t>56kilobits/second “backbone” links</a:t>
            </a:r>
          </a:p>
          <a:p>
            <a:pPr>
              <a:defRPr/>
            </a:pPr>
            <a:r>
              <a:rPr lang="en-US" altLang="en-US" sz="2400" dirty="0"/>
              <a:t>&lt;100 computers, a handful of sites in the US</a:t>
            </a:r>
          </a:p>
          <a:p>
            <a:pPr>
              <a:defRPr/>
            </a:pPr>
            <a:r>
              <a:rPr lang="en-US" altLang="en-US" sz="2400" dirty="0"/>
              <a:t>Telnet and file transfer are the “killer” </a:t>
            </a:r>
            <a:r>
              <a:rPr lang="en-US" altLang="en-US" sz="2400" dirty="0" smtClean="0"/>
              <a:t>applications</a:t>
            </a:r>
          </a:p>
          <a:p>
            <a:pPr>
              <a:defRPr/>
            </a:pPr>
            <a:endParaRPr lang="en-US" altLang="en-US" sz="2400" dirty="0" smtClean="0"/>
          </a:p>
          <a:p>
            <a:pPr marL="0" indent="0">
              <a:buFont typeface="Wingdings" charset="2"/>
              <a:buNone/>
              <a:defRPr/>
            </a:pPr>
            <a:r>
              <a:rPr lang="en-US" altLang="en-US" sz="2400" dirty="0" smtClean="0">
                <a:solidFill>
                  <a:srgbClr val="800080"/>
                </a:solidFill>
              </a:rPr>
              <a:t>Today</a:t>
            </a:r>
            <a:endParaRPr lang="en-US" altLang="en-US" sz="2400" dirty="0">
              <a:solidFill>
                <a:srgbClr val="800080"/>
              </a:solidFill>
            </a:endParaRPr>
          </a:p>
          <a:p>
            <a:pPr>
              <a:defRPr/>
            </a:pPr>
            <a:r>
              <a:rPr lang="en-US" altLang="en-US" sz="2400" dirty="0"/>
              <a:t>100+Gigabits/second backbone links</a:t>
            </a:r>
          </a:p>
          <a:p>
            <a:pPr>
              <a:defRPr/>
            </a:pPr>
            <a:r>
              <a:rPr lang="en-US" altLang="en-US" sz="2400" dirty="0"/>
              <a:t>8</a:t>
            </a:r>
            <a:r>
              <a:rPr lang="en-US" altLang="en-US" sz="2400" dirty="0" smtClean="0"/>
              <a:t>B</a:t>
            </a:r>
            <a:r>
              <a:rPr lang="en-US" altLang="en-US" sz="2400" dirty="0"/>
              <a:t>+ devices, all over the globe</a:t>
            </a:r>
          </a:p>
          <a:p>
            <a:pPr>
              <a:defRPr/>
            </a:pPr>
            <a:r>
              <a:rPr lang="en-US" altLang="en-US" sz="2400" dirty="0" smtClean="0"/>
              <a:t>1.3B people use </a:t>
            </a:r>
            <a:r>
              <a:rPr lang="en-US" altLang="en-US" sz="2400" dirty="0" err="1" smtClean="0"/>
              <a:t>facebook</a:t>
            </a:r>
            <a:r>
              <a:rPr lang="en-US" altLang="en-US" sz="2400" dirty="0" smtClean="0"/>
              <a:t> every day</a:t>
            </a:r>
          </a:p>
          <a:p>
            <a:pPr>
              <a:defRPr/>
            </a:pPr>
            <a:endParaRPr lang="en-US" altLang="en-US" sz="2400" dirty="0"/>
          </a:p>
          <a:p>
            <a:pPr marL="0" indent="0" algn="ctr">
              <a:buNone/>
              <a:defRPr/>
            </a:pPr>
            <a:r>
              <a:rPr lang="en-US" altLang="en-US" sz="2400" i="1" dirty="0" smtClean="0"/>
              <a:t>Designing the Internet is not designing for a fixed target!</a:t>
            </a:r>
            <a:endParaRPr lang="en-US" altLang="en-US" sz="2400" i="1" dirty="0"/>
          </a:p>
          <a:p>
            <a:pPr>
              <a:defRPr/>
            </a:pPr>
            <a:endParaRPr lang="en-US" altLang="en-US" sz="2400" dirty="0"/>
          </a:p>
        </p:txBody>
      </p:sp>
      <p:sp>
        <p:nvSpPr>
          <p:cNvPr id="4608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78BB406B-E947-034E-A131-009E1CD65875}" type="slidenum">
              <a:rPr lang="en-US" altLang="en-US" sz="1000" b="0">
                <a:latin typeface="Arial" charset="0"/>
              </a:rPr>
              <a:pPr/>
              <a:t>39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Today’s Lecture</a:t>
            </a:r>
            <a:endParaRPr lang="en-US" dirty="0"/>
          </a:p>
        </p:txBody>
      </p:sp>
      <p:sp>
        <p:nvSpPr>
          <p:cNvPr id="3" name="Content Placeholder 2"/>
          <p:cNvSpPr>
            <a:spLocks noGrp="1"/>
          </p:cNvSpPr>
          <p:nvPr>
            <p:ph idx="1"/>
          </p:nvPr>
        </p:nvSpPr>
        <p:spPr>
          <a:xfrm>
            <a:off x="457200" y="1295400"/>
            <a:ext cx="8534400" cy="4835525"/>
          </a:xfrm>
        </p:spPr>
        <p:txBody>
          <a:bodyPr/>
          <a:lstStyle/>
          <a:p>
            <a:r>
              <a:rPr lang="en-US" dirty="0" smtClean="0"/>
              <a:t>Tell you about the course</a:t>
            </a:r>
          </a:p>
          <a:p>
            <a:pPr lvl="1"/>
            <a:r>
              <a:rPr lang="en-US" dirty="0" smtClean="0"/>
              <a:t>What we’ll cover</a:t>
            </a:r>
          </a:p>
          <a:p>
            <a:pPr lvl="1"/>
            <a:r>
              <a:rPr lang="en-US" dirty="0"/>
              <a:t>H</a:t>
            </a:r>
            <a:r>
              <a:rPr lang="en-US" dirty="0" smtClean="0"/>
              <a:t>ow I teach</a:t>
            </a:r>
          </a:p>
          <a:p>
            <a:pPr lvl="1"/>
            <a:r>
              <a:rPr lang="en-US" dirty="0" smtClean="0"/>
              <a:t>What I expect from you</a:t>
            </a:r>
          </a:p>
          <a:p>
            <a:pPr lvl="2"/>
            <a:endParaRPr lang="en-US" dirty="0" smtClean="0"/>
          </a:p>
          <a:p>
            <a:r>
              <a:rPr lang="en-US" dirty="0" smtClean="0"/>
              <a:t>You can then decide if you want to take the course</a:t>
            </a:r>
          </a:p>
          <a:p>
            <a:pPr lvl="2"/>
            <a:endParaRPr lang="en-US" dirty="0"/>
          </a:p>
          <a:p>
            <a:r>
              <a:rPr lang="en-US" dirty="0" smtClean="0"/>
              <a:t>If you stay, you have been forewarned, and you are agreeing to my conditions</a:t>
            </a:r>
          </a:p>
          <a:p>
            <a:pPr lvl="1"/>
            <a:r>
              <a:rPr lang="en-US" dirty="0" smtClean="0"/>
              <a:t>i.e., those in my email that I sent out on the 7</a:t>
            </a:r>
            <a:r>
              <a:rPr lang="en-US" baseline="30000" dirty="0" smtClean="0"/>
              <a:t>th</a:t>
            </a:r>
            <a:endParaRPr lang="en-US" dirty="0" smtClean="0"/>
          </a:p>
          <a:p>
            <a:pPr lvl="2"/>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4</a:t>
            </a:fld>
            <a:endParaRPr lang="en-US" altLang="en-US"/>
          </a:p>
        </p:txBody>
      </p:sp>
    </p:spTree>
    <p:extLst>
      <p:ext uri="{BB962C8B-B14F-4D97-AF65-F5344CB8AC3E}">
        <p14:creationId xmlns:p14="http://schemas.microsoft.com/office/powerpoint/2010/main" val="1834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tLang="en-US"/>
              <a:t>Asynchronous Operation</a:t>
            </a:r>
          </a:p>
        </p:txBody>
      </p:sp>
      <p:sp>
        <p:nvSpPr>
          <p:cNvPr id="833539" name="Rectangle 3"/>
          <p:cNvSpPr>
            <a:spLocks noGrp="1" noChangeArrowheads="1"/>
          </p:cNvSpPr>
          <p:nvPr>
            <p:ph idx="1"/>
          </p:nvPr>
        </p:nvSpPr>
        <p:spPr/>
        <p:txBody>
          <a:bodyPr/>
          <a:lstStyle/>
          <a:p>
            <a:pPr eaLnBrk="1" hangingPunct="1">
              <a:lnSpc>
                <a:spcPct val="90000"/>
              </a:lnSpc>
            </a:pPr>
            <a:r>
              <a:rPr lang="en-US" altLang="en-US"/>
              <a:t>Fundamental constraint: </a:t>
            </a:r>
            <a:r>
              <a:rPr lang="en-US" altLang="en-US" b="1">
                <a:solidFill>
                  <a:srgbClr val="FF0000"/>
                </a:solidFill>
              </a:rPr>
              <a:t>speed of light</a:t>
            </a:r>
            <a:br>
              <a:rPr lang="en-US" altLang="en-US" b="1">
                <a:solidFill>
                  <a:srgbClr val="FF0000"/>
                </a:solidFill>
              </a:rPr>
            </a:br>
            <a:endParaRPr lang="en-US" altLang="en-US" b="1">
              <a:solidFill>
                <a:srgbClr val="FF0000"/>
              </a:solidFill>
            </a:endParaRPr>
          </a:p>
          <a:p>
            <a:pPr eaLnBrk="1" hangingPunct="1">
              <a:lnSpc>
                <a:spcPct val="90000"/>
              </a:lnSpc>
            </a:pPr>
            <a:r>
              <a:rPr lang="en-US" altLang="en-US"/>
              <a:t>Consider: </a:t>
            </a:r>
          </a:p>
          <a:p>
            <a:pPr lvl="1" eaLnBrk="1" hangingPunct="1">
              <a:lnSpc>
                <a:spcPct val="90000"/>
              </a:lnSpc>
            </a:pPr>
            <a:r>
              <a:rPr lang="en-US" altLang="en-US">
                <a:sym typeface="Symbol" charset="2"/>
              </a:rPr>
              <a:t>How many cycles does your 3GHz CPU in Berkeley execute before it can possibly get a response from a message it sends to a server in NY?</a:t>
            </a:r>
          </a:p>
          <a:p>
            <a:pPr lvl="2" eaLnBrk="1" hangingPunct="1">
              <a:lnSpc>
                <a:spcPct val="90000"/>
              </a:lnSpc>
            </a:pPr>
            <a:r>
              <a:rPr lang="en-US" altLang="en-US"/>
              <a:t>Berkeley to New York</a:t>
            </a:r>
            <a:r>
              <a:rPr lang="en-US" altLang="en-US">
                <a:sym typeface="Symbol" charset="2"/>
              </a:rPr>
              <a:t>: 4,125 km</a:t>
            </a:r>
          </a:p>
          <a:p>
            <a:pPr lvl="2" eaLnBrk="1" hangingPunct="1">
              <a:lnSpc>
                <a:spcPct val="90000"/>
              </a:lnSpc>
            </a:pPr>
            <a:r>
              <a:rPr lang="en-US" altLang="en-US">
                <a:sym typeface="Symbol" charset="2"/>
              </a:rPr>
              <a:t>Traveling at 300,000 km/s: 13.75 milliseconds</a:t>
            </a:r>
          </a:p>
          <a:p>
            <a:pPr lvl="2" eaLnBrk="1" hangingPunct="1">
              <a:lnSpc>
                <a:spcPct val="90000"/>
              </a:lnSpc>
            </a:pPr>
            <a:r>
              <a:rPr lang="en-US" altLang="en-US">
                <a:sym typeface="Symbol" charset="2"/>
              </a:rPr>
              <a:t>Then back to Berkeley: 2 x 13.75 = 27.5 milliseconds  </a:t>
            </a:r>
          </a:p>
          <a:p>
            <a:pPr lvl="2" eaLnBrk="1" hangingPunct="1">
              <a:lnSpc>
                <a:spcPct val="90000"/>
              </a:lnSpc>
            </a:pPr>
            <a:r>
              <a:rPr lang="en-US" altLang="en-US">
                <a:sym typeface="Symbol" charset="2"/>
              </a:rPr>
              <a:t>3,000,000,000 cycles/sec * 0.0275 = 84,000,000 cycles!</a:t>
            </a:r>
            <a:br>
              <a:rPr lang="en-US" altLang="en-US">
                <a:sym typeface="Symbol" charset="2"/>
              </a:rPr>
            </a:br>
            <a:endParaRPr lang="en-US" altLang="en-US">
              <a:sym typeface="Symbol" charset="2"/>
            </a:endParaRPr>
          </a:p>
          <a:p>
            <a:pPr eaLnBrk="1" hangingPunct="1">
              <a:lnSpc>
                <a:spcPct val="90000"/>
              </a:lnSpc>
            </a:pPr>
            <a:r>
              <a:rPr lang="en-US" altLang="en-US">
                <a:sym typeface="Symbol" charset="2"/>
              </a:rPr>
              <a:t>Thus, communication feedback is always </a:t>
            </a:r>
            <a:r>
              <a:rPr lang="en-US" altLang="en-US" i="1">
                <a:sym typeface="Symbol" charset="2"/>
              </a:rPr>
              <a:t>dated</a:t>
            </a:r>
          </a:p>
          <a:p>
            <a:pPr lvl="1" eaLnBrk="1" hangingPunct="1">
              <a:lnSpc>
                <a:spcPct val="90000"/>
              </a:lnSpc>
            </a:pPr>
            <a:endParaRPr lang="en-US" altLang="en-US">
              <a:sym typeface="Symbol" charset="2"/>
            </a:endParaRPr>
          </a:p>
        </p:txBody>
      </p:sp>
      <p:sp>
        <p:nvSpPr>
          <p:cNvPr id="4813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E656427-21ED-A44E-9DCF-53956F688B24}" type="slidenum">
              <a:rPr lang="en-US" altLang="en-US" sz="1000" b="0">
                <a:latin typeface="Arial" charset="0"/>
              </a:rPr>
              <a:pPr/>
              <a:t>40</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3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353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35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3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3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3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3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en-US" dirty="0"/>
              <a:t>Prone to Failure</a:t>
            </a:r>
          </a:p>
        </p:txBody>
      </p:sp>
      <p:sp>
        <p:nvSpPr>
          <p:cNvPr id="833539" name="Rectangle 3"/>
          <p:cNvSpPr>
            <a:spLocks noGrp="1" noChangeArrowheads="1"/>
          </p:cNvSpPr>
          <p:nvPr>
            <p:ph idx="1"/>
          </p:nvPr>
        </p:nvSpPr>
        <p:spPr/>
        <p:txBody>
          <a:bodyPr/>
          <a:lstStyle/>
          <a:p>
            <a:pPr eaLnBrk="1" hangingPunct="1">
              <a:lnSpc>
                <a:spcPct val="90000"/>
              </a:lnSpc>
            </a:pPr>
            <a:r>
              <a:rPr lang="en-US" altLang="en-US" sz="2600" dirty="0" smtClean="0">
                <a:solidFill>
                  <a:srgbClr val="000000"/>
                </a:solidFill>
              </a:rPr>
              <a:t>If your design requires </a:t>
            </a:r>
            <a:r>
              <a:rPr lang="en-US" altLang="en-US" sz="2600" b="1" dirty="0" smtClean="0">
                <a:solidFill>
                  <a:srgbClr val="FF0000"/>
                </a:solidFill>
              </a:rPr>
              <a:t>all </a:t>
            </a:r>
            <a:r>
              <a:rPr lang="en-US" altLang="en-US" sz="2600" dirty="0">
                <a:solidFill>
                  <a:srgbClr val="000000"/>
                </a:solidFill>
              </a:rPr>
              <a:t>components along a path </a:t>
            </a:r>
            <a:r>
              <a:rPr lang="en-US" altLang="en-US" sz="2600" dirty="0" smtClean="0">
                <a:solidFill>
                  <a:srgbClr val="000000"/>
                </a:solidFill>
              </a:rPr>
              <a:t>to function correctly when sending a message</a:t>
            </a:r>
            <a:r>
              <a:rPr lang="mr-IN" altLang="en-US" sz="2600" dirty="0" smtClean="0">
                <a:solidFill>
                  <a:srgbClr val="000000"/>
                </a:solidFill>
              </a:rPr>
              <a:t>…</a:t>
            </a:r>
            <a:endParaRPr lang="en-US" altLang="en-US" sz="2600" b="1" dirty="0">
              <a:solidFill>
                <a:srgbClr val="FF0000"/>
              </a:solidFill>
            </a:endParaRPr>
          </a:p>
          <a:p>
            <a:pPr lvl="1" eaLnBrk="1" hangingPunct="1">
              <a:lnSpc>
                <a:spcPct val="90000"/>
              </a:lnSpc>
            </a:pPr>
            <a:r>
              <a:rPr lang="en-US" altLang="en-US" sz="2200" dirty="0">
                <a:solidFill>
                  <a:srgbClr val="000000"/>
                </a:solidFill>
              </a:rPr>
              <a:t>software, modem, wireless access point, firewall, links, network interface cards, switches,…</a:t>
            </a:r>
          </a:p>
          <a:p>
            <a:pPr lvl="1" eaLnBrk="1" hangingPunct="1">
              <a:lnSpc>
                <a:spcPct val="90000"/>
              </a:lnSpc>
            </a:pPr>
            <a:r>
              <a:rPr lang="en-US" altLang="en-US" sz="2200" dirty="0"/>
              <a:t>Including</a:t>
            </a:r>
            <a:r>
              <a:rPr lang="en-US" altLang="en-US" sz="2200" dirty="0">
                <a:solidFill>
                  <a:srgbClr val="FF0000"/>
                </a:solidFill>
              </a:rPr>
              <a:t> human </a:t>
            </a:r>
            <a:r>
              <a:rPr lang="en-US" altLang="en-US" sz="2200" dirty="0" smtClean="0">
                <a:solidFill>
                  <a:srgbClr val="FF0000"/>
                </a:solidFill>
              </a:rPr>
              <a:t>operators</a:t>
            </a:r>
          </a:p>
          <a:p>
            <a:pPr lvl="5">
              <a:lnSpc>
                <a:spcPct val="90000"/>
              </a:lnSpc>
            </a:pPr>
            <a:endParaRPr lang="en-US" altLang="en-US" sz="1600" dirty="0">
              <a:solidFill>
                <a:srgbClr val="FF0000"/>
              </a:solidFill>
            </a:endParaRPr>
          </a:p>
          <a:p>
            <a:pPr eaLnBrk="1" hangingPunct="1">
              <a:lnSpc>
                <a:spcPct val="90000"/>
              </a:lnSpc>
            </a:pPr>
            <a:r>
              <a:rPr lang="en-US" altLang="en-US" sz="2600" dirty="0">
                <a:solidFill>
                  <a:srgbClr val="000000"/>
                </a:solidFill>
                <a:sym typeface="Symbol" charset="2"/>
              </a:rPr>
              <a:t>Consider: </a:t>
            </a:r>
            <a:r>
              <a:rPr lang="en-US" altLang="en-US" sz="2600" dirty="0">
                <a:sym typeface="Symbol" charset="2"/>
              </a:rPr>
              <a:t>50 components, that work correctly 99% of time </a:t>
            </a:r>
            <a:r>
              <a:rPr lang="en-US" altLang="en-US" sz="2600" dirty="0">
                <a:sym typeface="Wingdings" charset="2"/>
              </a:rPr>
              <a:t> </a:t>
            </a:r>
            <a:r>
              <a:rPr lang="en-US" altLang="en-US" sz="2400" dirty="0">
                <a:sym typeface="Wingdings" charset="2"/>
              </a:rPr>
              <a:t>39.5% chance communication will fail </a:t>
            </a:r>
            <a:endParaRPr lang="en-US" altLang="en-US" sz="2400" dirty="0" smtClean="0">
              <a:sym typeface="Wingdings" charset="2"/>
            </a:endParaRPr>
          </a:p>
          <a:p>
            <a:pPr lvl="4" eaLnBrk="1" hangingPunct="1">
              <a:lnSpc>
                <a:spcPct val="90000"/>
              </a:lnSpc>
            </a:pPr>
            <a:endParaRPr lang="en-US" altLang="en-US" sz="1200" dirty="0">
              <a:sym typeface="Wingdings" charset="2"/>
            </a:endParaRPr>
          </a:p>
          <a:p>
            <a:pPr eaLnBrk="1" hangingPunct="1">
              <a:lnSpc>
                <a:spcPct val="90000"/>
              </a:lnSpc>
            </a:pPr>
            <a:r>
              <a:rPr lang="en-US" altLang="en-US" sz="2600" dirty="0" smtClean="0">
                <a:sym typeface="Symbol" charset="2"/>
              </a:rPr>
              <a:t>Driven by numerical and geographic scale</a:t>
            </a:r>
            <a:endParaRPr lang="en-US" altLang="en-US" sz="2600" dirty="0">
              <a:sym typeface="Symbol" charset="2"/>
            </a:endParaRPr>
          </a:p>
          <a:p>
            <a:pPr lvl="1" eaLnBrk="1" hangingPunct="1">
              <a:lnSpc>
                <a:spcPct val="90000"/>
              </a:lnSpc>
            </a:pPr>
            <a:r>
              <a:rPr lang="en-US" altLang="en-US" sz="2200" dirty="0">
                <a:sym typeface="Symbol" charset="2"/>
              </a:rPr>
              <a:t>S</a:t>
            </a:r>
            <a:r>
              <a:rPr lang="en-US" altLang="en-US" sz="2200" dirty="0" smtClean="0">
                <a:sym typeface="Symbol" charset="2"/>
              </a:rPr>
              <a:t>cale </a:t>
            </a:r>
            <a:r>
              <a:rPr lang="en-US" altLang="en-US" sz="2200" dirty="0">
                <a:sym typeface="Wingdings" charset="2"/>
              </a:rPr>
              <a:t> lots of components</a:t>
            </a:r>
          </a:p>
          <a:p>
            <a:pPr lvl="1" eaLnBrk="1" hangingPunct="1">
              <a:lnSpc>
                <a:spcPct val="90000"/>
              </a:lnSpc>
            </a:pPr>
            <a:r>
              <a:rPr lang="en-US" altLang="en-US" sz="2200" dirty="0">
                <a:sym typeface="Wingdings" charset="2"/>
              </a:rPr>
              <a:t>A</a:t>
            </a:r>
            <a:r>
              <a:rPr lang="en-US" altLang="en-US" sz="2200" dirty="0" smtClean="0">
                <a:sym typeface="Wingdings" charset="2"/>
              </a:rPr>
              <a:t>synchrony </a:t>
            </a:r>
            <a:r>
              <a:rPr lang="en-US" altLang="en-US" sz="2200" dirty="0">
                <a:sym typeface="Wingdings" charset="2"/>
              </a:rPr>
              <a:t> takes a long time to hear (bad) </a:t>
            </a:r>
            <a:r>
              <a:rPr lang="en-US" altLang="en-US" sz="2200" dirty="0" smtClean="0">
                <a:sym typeface="Wingdings" charset="2"/>
              </a:rPr>
              <a:t>news</a:t>
            </a:r>
          </a:p>
          <a:p>
            <a:pPr lvl="1" eaLnBrk="1" hangingPunct="1">
              <a:lnSpc>
                <a:spcPct val="90000"/>
              </a:lnSpc>
            </a:pPr>
            <a:endParaRPr lang="en-US" altLang="en-US" sz="2200" dirty="0">
              <a:sym typeface="Wingdings" charset="2"/>
            </a:endParaRPr>
          </a:p>
          <a:p>
            <a:pPr eaLnBrk="1" hangingPunct="1">
              <a:lnSpc>
                <a:spcPct val="90000"/>
              </a:lnSpc>
            </a:pPr>
            <a:r>
              <a:rPr lang="en-US" altLang="en-US" sz="2600" dirty="0" smtClean="0">
                <a:sym typeface="Wingdings" charset="2"/>
              </a:rPr>
              <a:t>So design must handle failure more gracefully</a:t>
            </a:r>
            <a:r>
              <a:rPr lang="mr-IN" altLang="en-US" sz="2600" dirty="0" smtClean="0">
                <a:sym typeface="Wingdings" charset="2"/>
              </a:rPr>
              <a:t>…</a:t>
            </a:r>
            <a:endParaRPr lang="en-US" altLang="en-US" sz="2600" dirty="0">
              <a:sym typeface="Wingdings" charset="2"/>
            </a:endParaRPr>
          </a:p>
        </p:txBody>
      </p:sp>
      <p:sp>
        <p:nvSpPr>
          <p:cNvPr id="5017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A389CA6-0C6C-674D-9126-422F99126334}" type="slidenum">
              <a:rPr lang="en-US" altLang="en-US" sz="1000" b="0">
                <a:latin typeface="Arial" charset="0"/>
              </a:rPr>
              <a:pPr/>
              <a:t>41</a:t>
            </a:fld>
            <a:endParaRPr lang="en-US" altLang="en-US" sz="1000" b="0" dirty="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3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35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35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353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353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353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35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Challenges</a:t>
            </a:r>
            <a:endParaRPr lang="en-US" dirty="0"/>
          </a:p>
        </p:txBody>
      </p:sp>
      <p:sp>
        <p:nvSpPr>
          <p:cNvPr id="3" name="Content Placeholder 2"/>
          <p:cNvSpPr>
            <a:spLocks noGrp="1"/>
          </p:cNvSpPr>
          <p:nvPr>
            <p:ph idx="1"/>
          </p:nvPr>
        </p:nvSpPr>
        <p:spPr/>
        <p:txBody>
          <a:bodyPr/>
          <a:lstStyle/>
          <a:p>
            <a:pPr marL="0" indent="0" algn="ctr">
              <a:buNone/>
            </a:pPr>
            <a:r>
              <a:rPr lang="en-US" i="1" dirty="0" smtClean="0"/>
              <a:t>The Internet’s basic task is simple, but it must be done in the presence of many challenges!</a:t>
            </a:r>
          </a:p>
          <a:p>
            <a:endParaRPr lang="en-US" dirty="0"/>
          </a:p>
          <a:p>
            <a:r>
              <a:rPr lang="en-US" dirty="0" smtClean="0"/>
              <a:t>Federation</a:t>
            </a:r>
          </a:p>
          <a:p>
            <a:r>
              <a:rPr lang="en-US" dirty="0" smtClean="0"/>
              <a:t>Scale</a:t>
            </a:r>
          </a:p>
          <a:p>
            <a:r>
              <a:rPr lang="en-US" dirty="0" smtClean="0"/>
              <a:t>Diversity and dynamic range</a:t>
            </a:r>
          </a:p>
          <a:p>
            <a:r>
              <a:rPr lang="en-US" dirty="0" smtClean="0"/>
              <a:t>Constant evolution</a:t>
            </a:r>
          </a:p>
          <a:p>
            <a:r>
              <a:rPr lang="en-US" dirty="0" smtClean="0"/>
              <a:t>Asynchronous</a:t>
            </a:r>
          </a:p>
          <a:p>
            <a:pPr lvl="1"/>
            <a:r>
              <a:rPr lang="en-US" dirty="0" smtClean="0"/>
              <a:t>Made worse by geographic scale</a:t>
            </a:r>
          </a:p>
          <a:p>
            <a:r>
              <a:rPr lang="en-US" dirty="0" smtClean="0"/>
              <a:t>Failures</a:t>
            </a:r>
          </a:p>
          <a:p>
            <a:pPr lvl="1"/>
            <a:r>
              <a:rPr lang="en-US" dirty="0" smtClean="0"/>
              <a:t>Made worse by numeric scale</a:t>
            </a:r>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42</a:t>
            </a:fld>
            <a:endParaRPr lang="en-US" altLang="en-US"/>
          </a:p>
        </p:txBody>
      </p:sp>
    </p:spTree>
    <p:extLst>
      <p:ext uri="{BB962C8B-B14F-4D97-AF65-F5344CB8AC3E}">
        <p14:creationId xmlns:p14="http://schemas.microsoft.com/office/powerpoint/2010/main" val="110476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0" y="122238"/>
            <a:ext cx="9144000" cy="868362"/>
          </a:xfrm>
        </p:spPr>
        <p:txBody>
          <a:bodyPr/>
          <a:lstStyle/>
          <a:p>
            <a:r>
              <a:rPr lang="en-US" altLang="en-US" dirty="0">
                <a:latin typeface="Helvetica" charset="0"/>
              </a:rPr>
              <a:t>#3 Introduced a new design paradigm</a:t>
            </a:r>
          </a:p>
        </p:txBody>
      </p:sp>
      <p:sp>
        <p:nvSpPr>
          <p:cNvPr id="66563" name="Content Placeholder 2"/>
          <p:cNvSpPr>
            <a:spLocks noGrp="1"/>
          </p:cNvSpPr>
          <p:nvPr>
            <p:ph idx="1"/>
          </p:nvPr>
        </p:nvSpPr>
        <p:spPr/>
        <p:txBody>
          <a:bodyPr/>
          <a:lstStyle/>
          <a:p>
            <a:r>
              <a:rPr lang="en-US" altLang="en-US" dirty="0"/>
              <a:t>Completely different from the phone </a:t>
            </a:r>
            <a:r>
              <a:rPr lang="en-US" altLang="en-US" dirty="0" smtClean="0"/>
              <a:t>network</a:t>
            </a:r>
          </a:p>
          <a:p>
            <a:pPr lvl="7"/>
            <a:endParaRPr lang="en-US" altLang="en-US" dirty="0"/>
          </a:p>
          <a:p>
            <a:r>
              <a:rPr lang="en-US" altLang="en-US" dirty="0"/>
              <a:t>Inventors had to overcome strong technical and commercial resistance to realize their dreams</a:t>
            </a:r>
          </a:p>
          <a:p>
            <a:pPr lvl="1"/>
            <a:r>
              <a:rPr lang="en-US" altLang="en-US" dirty="0"/>
              <a:t>Motivation not for personal gain, but societal benefit!</a:t>
            </a:r>
          </a:p>
          <a:p>
            <a:pPr lvl="7"/>
            <a:endParaRPr lang="en-US" altLang="en-US" dirty="0"/>
          </a:p>
          <a:p>
            <a:r>
              <a:rPr lang="en-US" altLang="en-US" dirty="0"/>
              <a:t>A true success story of “thinking differently”</a:t>
            </a:r>
          </a:p>
          <a:p>
            <a:pPr lvl="1"/>
            <a:r>
              <a:rPr lang="en-US" altLang="en-US" dirty="0"/>
              <a:t>Their strong vision kept the design on track</a:t>
            </a:r>
          </a:p>
          <a:p>
            <a:pPr lvl="1"/>
            <a:r>
              <a:rPr lang="en-US" altLang="en-US" dirty="0"/>
              <a:t>Brilliant in conception, sometimes weak in </a:t>
            </a:r>
            <a:r>
              <a:rPr lang="en-US" altLang="en-US" dirty="0" smtClean="0"/>
              <a:t>execution</a:t>
            </a:r>
          </a:p>
          <a:p>
            <a:pPr lvl="8"/>
            <a:endParaRPr lang="en-US" altLang="en-US" dirty="0"/>
          </a:p>
          <a:p>
            <a:r>
              <a:rPr lang="en-US" altLang="en-US" dirty="0" smtClean="0"/>
              <a:t>Has lasted for over 40 years, almost unchanged</a:t>
            </a:r>
          </a:p>
          <a:p>
            <a:pPr lvl="1"/>
            <a:r>
              <a:rPr lang="en-US" altLang="en-US" dirty="0" smtClean="0"/>
              <a:t>While </a:t>
            </a:r>
            <a:r>
              <a:rPr lang="en-US" altLang="en-US" dirty="0"/>
              <a:t>mired in details, </a:t>
            </a:r>
            <a:r>
              <a:rPr lang="en-US" altLang="en-US" b="1" i="1" dirty="0"/>
              <a:t>leave room for awe</a:t>
            </a:r>
          </a:p>
          <a:p>
            <a:pPr lvl="1"/>
            <a:endParaRPr lang="en-US" altLang="en-US" dirty="0"/>
          </a:p>
          <a:p>
            <a:pPr lvl="2"/>
            <a:endParaRPr lang="en-US" altLang="en-US" dirty="0"/>
          </a:p>
        </p:txBody>
      </p:sp>
      <p:sp>
        <p:nvSpPr>
          <p:cNvPr id="7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9B47166D-0207-7141-A358-AFF6A7F36DD4}" type="slidenum">
              <a:rPr lang="en-US" altLang="en-US" sz="1000">
                <a:latin typeface="+mn-lt"/>
              </a:rPr>
              <a:pPr>
                <a:spcBef>
                  <a:spcPct val="0"/>
                </a:spcBef>
                <a:buClrTx/>
                <a:buSzTx/>
                <a:buFontTx/>
                <a:buNone/>
              </a:pPr>
              <a:t>43</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56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5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Design Paradigm…</a:t>
            </a:r>
            <a:endParaRPr lang="en-US" dirty="0"/>
          </a:p>
        </p:txBody>
      </p:sp>
      <p:sp>
        <p:nvSpPr>
          <p:cNvPr id="3" name="Content Placeholder 2"/>
          <p:cNvSpPr>
            <a:spLocks noGrp="1"/>
          </p:cNvSpPr>
          <p:nvPr>
            <p:ph idx="1"/>
          </p:nvPr>
        </p:nvSpPr>
        <p:spPr/>
        <p:txBody>
          <a:bodyPr/>
          <a:lstStyle/>
          <a:p>
            <a:r>
              <a:rPr lang="en-US" dirty="0" smtClean="0"/>
              <a:t>…has changed computer science</a:t>
            </a:r>
          </a:p>
          <a:p>
            <a:endParaRPr lang="en-US" dirty="0"/>
          </a:p>
          <a:p>
            <a:r>
              <a:rPr lang="en-US" dirty="0" smtClean="0"/>
              <a:t>It taught us that how you deal with failure is the key to scaling systems</a:t>
            </a:r>
          </a:p>
          <a:p>
            <a:endParaRPr lang="en-US" dirty="0"/>
          </a:p>
          <a:p>
            <a:r>
              <a:rPr lang="en-US" dirty="0" smtClean="0"/>
              <a:t>Read that sentence again.  Remember it forever.</a:t>
            </a:r>
          </a:p>
          <a:p>
            <a:endParaRPr lang="en-US" dirty="0"/>
          </a:p>
          <a:p>
            <a:endParaRPr lang="en-US" dirty="0" smtClean="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44</a:t>
            </a:fld>
            <a:endParaRPr lang="en-US" altLang="en-US"/>
          </a:p>
        </p:txBody>
      </p:sp>
    </p:spTree>
    <p:extLst>
      <p:ext uri="{BB962C8B-B14F-4D97-AF65-F5344CB8AC3E}">
        <p14:creationId xmlns:p14="http://schemas.microsoft.com/office/powerpoint/2010/main" val="41158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0" y="122238"/>
            <a:ext cx="9144000" cy="868362"/>
          </a:xfrm>
        </p:spPr>
        <p:txBody>
          <a:bodyPr/>
          <a:lstStyle/>
          <a:p>
            <a:r>
              <a:rPr lang="en-US" altLang="en-US" dirty="0"/>
              <a:t>#4 Networking undergoing revolution</a:t>
            </a:r>
          </a:p>
        </p:txBody>
      </p:sp>
      <p:sp>
        <p:nvSpPr>
          <p:cNvPr id="3" name="Content Placeholder 2"/>
          <p:cNvSpPr>
            <a:spLocks noGrp="1"/>
          </p:cNvSpPr>
          <p:nvPr>
            <p:ph idx="1"/>
          </p:nvPr>
        </p:nvSpPr>
        <p:spPr>
          <a:extLst/>
        </p:spPr>
        <p:txBody>
          <a:bodyPr/>
          <a:lstStyle/>
          <a:p>
            <a:pPr>
              <a:defRPr/>
            </a:pPr>
            <a:r>
              <a:rPr lang="en-US" dirty="0" smtClean="0"/>
              <a:t>Industry has been closed, stagnant, and feudal</a:t>
            </a:r>
          </a:p>
          <a:p>
            <a:pPr lvl="1">
              <a:defRPr/>
            </a:pPr>
            <a:r>
              <a:rPr lang="en-US" dirty="0" smtClean="0"/>
              <a:t>Proprietary hardware and software</a:t>
            </a:r>
          </a:p>
          <a:p>
            <a:pPr lvl="1">
              <a:defRPr/>
            </a:pPr>
            <a:r>
              <a:rPr lang="en-US" dirty="0" smtClean="0"/>
              <a:t>Slow moving standards</a:t>
            </a:r>
          </a:p>
          <a:p>
            <a:pPr lvl="1">
              <a:defRPr/>
            </a:pPr>
            <a:r>
              <a:rPr lang="en-US" dirty="0" smtClean="0"/>
              <a:t>Dominated by powerful vendor</a:t>
            </a:r>
          </a:p>
          <a:p>
            <a:pPr lvl="8">
              <a:defRPr/>
            </a:pPr>
            <a:endParaRPr lang="en-US" dirty="0" smtClean="0"/>
          </a:p>
          <a:p>
            <a:pPr>
              <a:defRPr/>
            </a:pPr>
            <a:r>
              <a:rPr lang="en-US" b="1" dirty="0" smtClean="0"/>
              <a:t>But we are on the verge of a revolution!</a:t>
            </a:r>
            <a:endParaRPr lang="en-US" dirty="0" smtClean="0"/>
          </a:p>
          <a:p>
            <a:pPr lvl="1">
              <a:defRPr/>
            </a:pPr>
            <a:r>
              <a:rPr lang="en-US" dirty="0" smtClean="0"/>
              <a:t>Commodity hardware making inroads</a:t>
            </a:r>
          </a:p>
          <a:p>
            <a:pPr lvl="1">
              <a:defRPr/>
            </a:pPr>
            <a:r>
              <a:rPr lang="en-US" dirty="0" smtClean="0"/>
              <a:t>Open source software starting to appear</a:t>
            </a:r>
          </a:p>
          <a:p>
            <a:pPr lvl="1">
              <a:defRPr/>
            </a:pPr>
            <a:r>
              <a:rPr lang="en-US" dirty="0" smtClean="0"/>
              <a:t>The rise of x86 forwarding</a:t>
            </a:r>
          </a:p>
          <a:p>
            <a:pPr lvl="1">
              <a:defRPr/>
            </a:pPr>
            <a:r>
              <a:rPr lang="en-US" dirty="0" smtClean="0"/>
              <a:t>Deepening understanding of how to make networking more like other systems (covered in later lecture)</a:t>
            </a:r>
          </a:p>
          <a:p>
            <a:pPr lvl="8">
              <a:defRPr/>
            </a:pPr>
            <a:endParaRPr lang="en-US" dirty="0" smtClean="0"/>
          </a:p>
        </p:txBody>
      </p:sp>
      <p:sp>
        <p:nvSpPr>
          <p:cNvPr id="747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0C28EB3-76FE-E045-9511-E068FC25C3D2}" type="slidenum">
              <a:rPr lang="en-US" altLang="en-US" sz="1000" b="0">
                <a:latin typeface="Arial" charset="0"/>
              </a:rPr>
              <a:pPr/>
              <a:t>45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tLang="en-US"/>
              <a:t>Summary: The Internet….</a:t>
            </a:r>
          </a:p>
        </p:txBody>
      </p:sp>
      <p:sp>
        <p:nvSpPr>
          <p:cNvPr id="3" name="Content Placeholder 2"/>
          <p:cNvSpPr>
            <a:spLocks noGrp="1"/>
          </p:cNvSpPr>
          <p:nvPr>
            <p:ph idx="1"/>
          </p:nvPr>
        </p:nvSpPr>
        <p:spPr/>
        <p:txBody>
          <a:bodyPr/>
          <a:lstStyle/>
          <a:p>
            <a:r>
              <a:rPr lang="en-US" altLang="en-US"/>
              <a:t>As an artifact, has transformed our lives</a:t>
            </a:r>
          </a:p>
          <a:p>
            <a:endParaRPr lang="en-US" altLang="en-US"/>
          </a:p>
          <a:p>
            <a:r>
              <a:rPr lang="en-US" altLang="en-US"/>
              <a:t>As a design, addressed many new challenges</a:t>
            </a:r>
          </a:p>
          <a:p>
            <a:endParaRPr lang="en-US" altLang="en-US"/>
          </a:p>
          <a:p>
            <a:r>
              <a:rPr lang="en-US" altLang="en-US"/>
              <a:t>As a paradigm, changed computer science</a:t>
            </a:r>
          </a:p>
          <a:p>
            <a:endParaRPr lang="en-US" altLang="en-US"/>
          </a:p>
          <a:p>
            <a:r>
              <a:rPr lang="en-US" altLang="en-US"/>
              <a:t>And is on the cusp of a revolution….</a:t>
            </a:r>
          </a:p>
        </p:txBody>
      </p:sp>
      <p:sp>
        <p:nvSpPr>
          <p:cNvPr id="757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2D24352-753C-A541-8FCC-28732B89BA16}" type="slidenum">
              <a:rPr lang="en-US" altLang="en-US" sz="1000" b="0">
                <a:latin typeface="Arial" charset="0"/>
              </a:rPr>
              <a:pPr/>
              <a:t>46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Any Questions?</a:t>
            </a:r>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2682788-C7CE-9044-87D5-275ACBF26035}" type="slidenum">
              <a:rPr lang="en-US" altLang="en-US" smtClean="0"/>
              <a:pPr>
                <a:defRPr/>
              </a:pPr>
              <a:t>47</a:t>
            </a:fld>
            <a:endParaRPr lang="en-US" altLang="en-US"/>
          </a:p>
        </p:txBody>
      </p:sp>
    </p:spTree>
    <p:extLst>
      <p:ext uri="{BB962C8B-B14F-4D97-AF65-F5344CB8AC3E}">
        <p14:creationId xmlns:p14="http://schemas.microsoft.com/office/powerpoint/2010/main" val="1699226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ctrTitle"/>
          </p:nvPr>
        </p:nvSpPr>
        <p:spPr>
          <a:xfrm>
            <a:off x="0" y="2130425"/>
            <a:ext cx="9144000" cy="1470025"/>
          </a:xfrm>
        </p:spPr>
        <p:txBody>
          <a:bodyPr/>
          <a:lstStyle/>
          <a:p>
            <a:pPr algn="ctr"/>
            <a:r>
              <a:rPr lang="en-US" altLang="en-US" dirty="0"/>
              <a:t>Why are networking classes so bad</a:t>
            </a:r>
            <a:r>
              <a:rPr lang="en-US" altLang="en-US" dirty="0" smtClean="0"/>
              <a:t>?</a:t>
            </a:r>
            <a:endParaRPr lang="en-US" altLang="en-US" dirty="0"/>
          </a:p>
        </p:txBody>
      </p:sp>
      <p:sp>
        <p:nvSpPr>
          <p:cNvPr id="76802" name="Subtitle 4"/>
          <p:cNvSpPr>
            <a:spLocks noGrp="1"/>
          </p:cNvSpPr>
          <p:nvPr>
            <p:ph type="subTitle" idx="1"/>
          </p:nvPr>
        </p:nvSpPr>
        <p:spPr/>
        <p:txBody>
          <a:bodyPr/>
          <a:lstStyle/>
          <a:p>
            <a:endParaRPr lang="en-US" altLang="en-US"/>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BA9B42E-D2C0-2249-9A68-BC33C9015789}" type="slidenum">
              <a:rPr lang="en-US" altLang="en-US" sz="1000" b="0">
                <a:latin typeface="Arial" charset="0"/>
              </a:rPr>
              <a:pPr/>
              <a:t>48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tLang="en-US" dirty="0">
                <a:latin typeface="Helvetica" charset="0"/>
              </a:rPr>
              <a:t>Reason #1: Static Architecture</a:t>
            </a:r>
          </a:p>
        </p:txBody>
      </p:sp>
      <p:sp>
        <p:nvSpPr>
          <p:cNvPr id="3" name="Content Placeholder 2"/>
          <p:cNvSpPr>
            <a:spLocks noGrp="1"/>
          </p:cNvSpPr>
          <p:nvPr>
            <p:ph idx="1"/>
          </p:nvPr>
        </p:nvSpPr>
        <p:spPr/>
        <p:txBody>
          <a:bodyPr/>
          <a:lstStyle/>
          <a:p>
            <a:r>
              <a:rPr lang="en-US" altLang="en-US" dirty="0"/>
              <a:t>The </a:t>
            </a:r>
            <a:r>
              <a:rPr lang="en-US" altLang="ja-JP" dirty="0"/>
              <a:t>basic Internet architecture has not changed since its invention </a:t>
            </a:r>
            <a:r>
              <a:rPr lang="en-US" altLang="ja-JP" dirty="0" smtClean="0"/>
              <a:t>over 40 </a:t>
            </a:r>
            <a:r>
              <a:rPr lang="en-US" altLang="ja-JP" dirty="0"/>
              <a:t>years ago</a:t>
            </a:r>
          </a:p>
          <a:p>
            <a:pPr lvl="1"/>
            <a:r>
              <a:rPr lang="en-US" altLang="en-US" dirty="0"/>
              <a:t>Even IPv6 is very similar to IP</a:t>
            </a:r>
          </a:p>
          <a:p>
            <a:pPr lvl="1"/>
            <a:endParaRPr lang="en-US" altLang="en-US" dirty="0"/>
          </a:p>
          <a:p>
            <a:r>
              <a:rPr lang="en-US" altLang="en-US" dirty="0"/>
              <a:t>Can</a:t>
            </a:r>
            <a:r>
              <a:rPr lang="fr-FR" altLang="en-US" dirty="0"/>
              <a:t>’</a:t>
            </a:r>
            <a:r>
              <a:rPr lang="en-US" altLang="ja-JP" dirty="0"/>
              <a:t>t test new architectures in lab or </a:t>
            </a:r>
            <a:r>
              <a:rPr lang="en-US" altLang="ja-JP" dirty="0" err="1"/>
              <a:t>testbed</a:t>
            </a:r>
            <a:endParaRPr lang="en-US" altLang="ja-JP" dirty="0"/>
          </a:p>
          <a:p>
            <a:pPr lvl="1"/>
            <a:r>
              <a:rPr lang="en-US" altLang="en-US" dirty="0"/>
              <a:t>So we only understand what we currently have</a:t>
            </a:r>
          </a:p>
          <a:p>
            <a:pPr lvl="1"/>
            <a:endParaRPr lang="en-US" altLang="en-US" dirty="0"/>
          </a:p>
          <a:p>
            <a:r>
              <a:rPr lang="en-US" altLang="en-US" b="1" dirty="0"/>
              <a:t>We are teaching history, not principles</a:t>
            </a:r>
          </a:p>
          <a:p>
            <a:pPr lvl="1"/>
            <a:r>
              <a:rPr lang="en-US" altLang="en-US" dirty="0"/>
              <a:t>You will learn </a:t>
            </a:r>
            <a:r>
              <a:rPr lang="ja-JP" altLang="en-US" dirty="0"/>
              <a:t>“</a:t>
            </a:r>
            <a:r>
              <a:rPr lang="en-US" altLang="ja-JP" dirty="0"/>
              <a:t>first tries</a:t>
            </a:r>
            <a:r>
              <a:rPr lang="ja-JP" altLang="en-US" dirty="0"/>
              <a:t>”</a:t>
            </a:r>
            <a:r>
              <a:rPr lang="en-US" altLang="ja-JP" dirty="0"/>
              <a:t> not </a:t>
            </a:r>
            <a:r>
              <a:rPr lang="ja-JP" altLang="en-US" dirty="0"/>
              <a:t>“</a:t>
            </a:r>
            <a:r>
              <a:rPr lang="en-US" altLang="ja-JP" dirty="0"/>
              <a:t>fundamental answers</a:t>
            </a:r>
            <a:r>
              <a:rPr lang="ja-JP" altLang="en-US" dirty="0"/>
              <a:t>”</a:t>
            </a:r>
            <a:endParaRPr lang="en-US" altLang="ja-JP" dirty="0"/>
          </a:p>
          <a:p>
            <a:pPr lvl="1"/>
            <a:r>
              <a:rPr lang="en-US" altLang="en-US" dirty="0"/>
              <a:t>As if </a:t>
            </a:r>
            <a:r>
              <a:rPr lang="en-US" altLang="en-US" smtClean="0"/>
              <a:t>MS-DOS taught in </a:t>
            </a:r>
            <a:r>
              <a:rPr lang="en-US" altLang="en-US" dirty="0"/>
              <a:t>an operating system </a:t>
            </a:r>
            <a:r>
              <a:rPr lang="en-US" altLang="en-US" dirty="0" smtClean="0"/>
              <a:t>course</a:t>
            </a:r>
            <a:endParaRPr lang="en-US" altLang="en-US" dirty="0"/>
          </a:p>
        </p:txBody>
      </p:sp>
      <p:sp>
        <p:nvSpPr>
          <p:cNvPr id="778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66922D0F-1577-E447-A1D0-854F960CA7F6}" type="slidenum">
              <a:rPr lang="en-US" altLang="en-US" sz="1000">
                <a:latin typeface="+mn-lt"/>
              </a:rPr>
              <a:pPr>
                <a:spcBef>
                  <a:spcPct val="0"/>
                </a:spcBef>
                <a:buClrTx/>
                <a:buSzTx/>
                <a:buFontTx/>
                <a:buNone/>
              </a:pPr>
              <a:t>49</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Contract”</a:t>
            </a:r>
            <a:endParaRPr lang="en-US" dirty="0"/>
          </a:p>
        </p:txBody>
      </p:sp>
      <p:sp>
        <p:nvSpPr>
          <p:cNvPr id="3" name="Content Placeholder 2"/>
          <p:cNvSpPr>
            <a:spLocks noGrp="1"/>
          </p:cNvSpPr>
          <p:nvPr>
            <p:ph idx="1"/>
          </p:nvPr>
        </p:nvSpPr>
        <p:spPr>
          <a:xfrm>
            <a:off x="457200" y="1295400"/>
            <a:ext cx="8686800" cy="4835525"/>
          </a:xfrm>
        </p:spPr>
        <p:txBody>
          <a:bodyPr/>
          <a:lstStyle/>
          <a:p>
            <a:r>
              <a:rPr lang="en-US" sz="2500" dirty="0" smtClean="0"/>
              <a:t>I </a:t>
            </a:r>
            <a:r>
              <a:rPr lang="en-US" sz="2500" dirty="0"/>
              <a:t>will try to attend every </a:t>
            </a:r>
            <a:r>
              <a:rPr lang="en-US" sz="2500" dirty="0" smtClean="0"/>
              <a:t>class</a:t>
            </a:r>
          </a:p>
          <a:p>
            <a:r>
              <a:rPr lang="en-US" sz="2500" dirty="0" smtClean="0"/>
              <a:t>I </a:t>
            </a:r>
            <a:r>
              <a:rPr lang="en-US" sz="2500" dirty="0"/>
              <a:t>will not treat Piazza as a substitute for class </a:t>
            </a:r>
            <a:r>
              <a:rPr lang="en-US" sz="2500" dirty="0" smtClean="0"/>
              <a:t>attendance.</a:t>
            </a:r>
          </a:p>
          <a:p>
            <a:r>
              <a:rPr lang="en-US" sz="2500" dirty="0" smtClean="0"/>
              <a:t>I </a:t>
            </a:r>
            <a:r>
              <a:rPr lang="en-US" sz="2500" dirty="0"/>
              <a:t>will not complain when the lecture slides do not capture everything you’ve </a:t>
            </a:r>
            <a:r>
              <a:rPr lang="en-US" sz="2500" dirty="0" smtClean="0"/>
              <a:t>said.</a:t>
            </a:r>
          </a:p>
          <a:p>
            <a:r>
              <a:rPr lang="en-US" sz="2500" dirty="0" smtClean="0"/>
              <a:t>I </a:t>
            </a:r>
            <a:r>
              <a:rPr lang="en-US" sz="2500" dirty="0"/>
              <a:t>will not complain that your slides have few pictures, no animations, and are essentially badly formatted </a:t>
            </a:r>
            <a:r>
              <a:rPr lang="en-US" sz="2500" dirty="0" smtClean="0"/>
              <a:t>text.</a:t>
            </a:r>
          </a:p>
          <a:p>
            <a:r>
              <a:rPr lang="en-US" sz="2500" dirty="0" smtClean="0"/>
              <a:t>I </a:t>
            </a:r>
            <a:r>
              <a:rPr lang="en-US" sz="2500" dirty="0"/>
              <a:t>will not complain that your clothes mostly date from the </a:t>
            </a:r>
            <a:r>
              <a:rPr lang="en-US" sz="2500" dirty="0" smtClean="0"/>
              <a:t>mid-90s.</a:t>
            </a:r>
          </a:p>
          <a:p>
            <a:r>
              <a:rPr lang="en-US" sz="2500" dirty="0" smtClean="0"/>
              <a:t>I </a:t>
            </a:r>
            <a:r>
              <a:rPr lang="en-US" sz="2500" dirty="0"/>
              <a:t>will not complain that you swear profusely, yell constantly, and sometimes talk about nontechnical </a:t>
            </a:r>
            <a:r>
              <a:rPr lang="en-US" sz="2500" dirty="0" smtClean="0"/>
              <a:t>topics.</a:t>
            </a:r>
          </a:p>
          <a:p>
            <a:r>
              <a:rPr lang="en-US" sz="2500" dirty="0" smtClean="0"/>
              <a:t>I </a:t>
            </a:r>
            <a:r>
              <a:rPr lang="en-US" sz="2500" dirty="0"/>
              <a:t>will try to laugh at your jokes, even though they are always terrible.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a:t>
            </a:fld>
            <a:endParaRPr lang="en-US" altLang="en-US"/>
          </a:p>
        </p:txBody>
      </p:sp>
    </p:spTree>
    <p:extLst>
      <p:ext uri="{BB962C8B-B14F-4D97-AF65-F5344CB8AC3E}">
        <p14:creationId xmlns:p14="http://schemas.microsoft.com/office/powerpoint/2010/main" val="118714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0" y="122238"/>
            <a:ext cx="9144000" cy="868362"/>
          </a:xfrm>
        </p:spPr>
        <p:txBody>
          <a:bodyPr/>
          <a:lstStyle/>
          <a:p>
            <a:r>
              <a:rPr lang="en-US" altLang="en-US"/>
              <a:t>Reason 2: No Intellectual Framework</a:t>
            </a:r>
          </a:p>
        </p:txBody>
      </p:sp>
      <p:sp>
        <p:nvSpPr>
          <p:cNvPr id="3" name="Content Placeholder 2"/>
          <p:cNvSpPr>
            <a:spLocks noGrp="1"/>
          </p:cNvSpPr>
          <p:nvPr>
            <p:ph idx="1"/>
          </p:nvPr>
        </p:nvSpPr>
        <p:spPr/>
        <p:txBody>
          <a:bodyPr/>
          <a:lstStyle/>
          <a:p>
            <a:r>
              <a:rPr lang="en-US" altLang="en-US"/>
              <a:t>Internet inventors defined a brilliant paradigm</a:t>
            </a:r>
          </a:p>
          <a:p>
            <a:pPr lvl="1"/>
            <a:r>
              <a:rPr lang="en-US" altLang="en-US"/>
              <a:t>Since then, community has focused on protocols to realize this paradigm</a:t>
            </a:r>
          </a:p>
          <a:p>
            <a:pPr lvl="2"/>
            <a:endParaRPr lang="en-US" altLang="en-US"/>
          </a:p>
          <a:p>
            <a:r>
              <a:rPr lang="en-US" altLang="en-US"/>
              <a:t>Research community has failed to provide a general framework for understanding protocols</a:t>
            </a:r>
          </a:p>
          <a:p>
            <a:pPr lvl="2"/>
            <a:endParaRPr lang="en-US" altLang="en-US"/>
          </a:p>
          <a:p>
            <a:r>
              <a:rPr lang="en-US" altLang="en-US"/>
              <a:t>We therefore just teach a big bag of protocols</a:t>
            </a:r>
          </a:p>
          <a:p>
            <a:pPr lvl="1"/>
            <a:r>
              <a:rPr lang="en-US" altLang="en-US"/>
              <a:t>And let you try to make sense of it yourself</a:t>
            </a:r>
          </a:p>
        </p:txBody>
      </p:sp>
      <p:sp>
        <p:nvSpPr>
          <p:cNvPr id="78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98E39CC5-6CCA-564A-B653-BADB947CA6CE}" type="slidenum">
              <a:rPr lang="en-US" altLang="en-US" sz="1000" b="0">
                <a:latin typeface="Arial" charset="0"/>
              </a:rPr>
              <a:pPr/>
              <a:t>50</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algn="ctr"/>
            <a:r>
              <a:rPr lang="en-US" altLang="en-US">
                <a:latin typeface="Helvetica" charset="0"/>
              </a:rPr>
              <a:t>Quote from John Day</a:t>
            </a:r>
          </a:p>
        </p:txBody>
      </p:sp>
      <p:sp>
        <p:nvSpPr>
          <p:cNvPr id="79874" name="Content Placeholder 2"/>
          <p:cNvSpPr>
            <a:spLocks noGrp="1"/>
          </p:cNvSpPr>
          <p:nvPr>
            <p:ph idx="1"/>
          </p:nvPr>
        </p:nvSpPr>
        <p:spPr/>
        <p:txBody>
          <a:bodyPr/>
          <a:lstStyle/>
          <a:p>
            <a:pPr algn="ctr">
              <a:buFontTx/>
              <a:buNone/>
            </a:pPr>
            <a:r>
              <a:rPr lang="en-US" altLang="en-US" sz="3200" i="1"/>
              <a:t>“There is a tendency in our field to believe that everything we currently use is a paragon of engineering, rather than a snapshot of our understanding at the time.  We build great myths of spin about how what we have done is the only way to do it to the point that our universities now teach the flaws to students (and professors and textbook authors) who don</a:t>
            </a:r>
            <a:r>
              <a:rPr lang="fr-FR" altLang="en-US" sz="3200" i="1"/>
              <a:t>’</a:t>
            </a:r>
            <a:r>
              <a:rPr lang="en-US" altLang="en-US" sz="3200" i="1"/>
              <a:t>t know better.”</a:t>
            </a:r>
            <a:endParaRPr lang="en-US" altLang="en-US" sz="3200"/>
          </a:p>
        </p:txBody>
      </p:sp>
      <p:sp>
        <p:nvSpPr>
          <p:cNvPr id="798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36F58045-50EC-9848-825B-B178E4E5D055}" type="slidenum">
              <a:rPr lang="en-US" altLang="en-US" sz="1000">
                <a:latin typeface="+mn-lt"/>
              </a:rPr>
              <a:pPr>
                <a:spcBef>
                  <a:spcPct val="0"/>
                </a:spcBef>
                <a:buClrTx/>
                <a:buSzTx/>
                <a:buFontTx/>
                <a:buNone/>
              </a:pPr>
              <a:t>51</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0" y="122238"/>
            <a:ext cx="9144000" cy="868362"/>
          </a:xfrm>
        </p:spPr>
        <p:txBody>
          <a:bodyPr/>
          <a:lstStyle/>
          <a:p>
            <a:r>
              <a:rPr lang="en-US" altLang="en-US">
                <a:latin typeface="Helvetica" charset="0"/>
              </a:rPr>
              <a:t>I will try to overcome these problems</a:t>
            </a:r>
          </a:p>
        </p:txBody>
      </p:sp>
      <p:sp>
        <p:nvSpPr>
          <p:cNvPr id="57346" name="Content Placeholder 2"/>
          <p:cNvSpPr>
            <a:spLocks noGrp="1"/>
          </p:cNvSpPr>
          <p:nvPr>
            <p:ph idx="1"/>
          </p:nvPr>
        </p:nvSpPr>
        <p:spPr/>
        <p:txBody>
          <a:bodyPr/>
          <a:lstStyle/>
          <a:p>
            <a:r>
              <a:rPr lang="en-US" altLang="en-US" dirty="0"/>
              <a:t>Focus on </a:t>
            </a:r>
            <a:r>
              <a:rPr lang="ja-JP" altLang="en-US" dirty="0"/>
              <a:t>“</a:t>
            </a:r>
            <a:r>
              <a:rPr lang="en-US" altLang="ja-JP" dirty="0"/>
              <a:t>fundamental questions</a:t>
            </a:r>
            <a:r>
              <a:rPr lang="ja-JP" altLang="en-US" dirty="0" smtClean="0"/>
              <a:t>”</a:t>
            </a:r>
            <a:endParaRPr lang="en-US" altLang="ja-JP" dirty="0" smtClean="0"/>
          </a:p>
          <a:p>
            <a:pPr lvl="1"/>
            <a:r>
              <a:rPr lang="en-US" altLang="ja-JP" dirty="0" smtClean="0"/>
              <a:t>And f</a:t>
            </a:r>
            <a:r>
              <a:rPr lang="en-US" altLang="ja-JP" dirty="0" smtClean="0"/>
              <a:t>ocus </a:t>
            </a:r>
            <a:r>
              <a:rPr lang="en-US" altLang="ja-JP" dirty="0" smtClean="0"/>
              <a:t>on the core </a:t>
            </a:r>
            <a:r>
              <a:rPr lang="en-US" altLang="ja-JP" dirty="0" smtClean="0"/>
              <a:t>answer, </a:t>
            </a:r>
            <a:r>
              <a:rPr lang="en-US" altLang="ja-JP" dirty="0" smtClean="0"/>
              <a:t>not detailed protocol</a:t>
            </a:r>
          </a:p>
          <a:p>
            <a:pPr lvl="1"/>
            <a:endParaRPr lang="en-US" altLang="ja-JP" dirty="0"/>
          </a:p>
          <a:p>
            <a:r>
              <a:rPr lang="en-US" altLang="ja-JP" dirty="0" smtClean="0"/>
              <a:t>For each such question, will do design exercise</a:t>
            </a:r>
          </a:p>
          <a:p>
            <a:pPr lvl="1"/>
            <a:r>
              <a:rPr lang="en-US" altLang="ja-JP" dirty="0" smtClean="0"/>
              <a:t>500 person joint design exercise in class</a:t>
            </a:r>
          </a:p>
          <a:p>
            <a:pPr lvl="1"/>
            <a:endParaRPr lang="en-US" altLang="ja-JP" dirty="0"/>
          </a:p>
          <a:p>
            <a:r>
              <a:rPr lang="en-US" altLang="en-US" dirty="0" smtClean="0"/>
              <a:t>You </a:t>
            </a:r>
            <a:r>
              <a:rPr lang="en-US" altLang="en-US" dirty="0" smtClean="0"/>
              <a:t>will </a:t>
            </a:r>
            <a:r>
              <a:rPr lang="en-US" altLang="en-US" i="1" u="sng" dirty="0" smtClean="0"/>
              <a:t>also</a:t>
            </a:r>
            <a:r>
              <a:rPr lang="en-US" altLang="en-US" dirty="0" smtClean="0"/>
              <a:t> have </a:t>
            </a:r>
            <a:r>
              <a:rPr lang="en-US" altLang="en-US" dirty="0"/>
              <a:t>to learn the current design</a:t>
            </a:r>
          </a:p>
          <a:p>
            <a:pPr lvl="1"/>
            <a:r>
              <a:rPr lang="en-US" altLang="en-US" dirty="0"/>
              <a:t>But I will point out where it falls </a:t>
            </a:r>
            <a:r>
              <a:rPr lang="en-US" altLang="en-US" dirty="0" smtClean="0"/>
              <a:t>short</a:t>
            </a:r>
          </a:p>
          <a:p>
            <a:pPr lvl="1"/>
            <a:r>
              <a:rPr lang="en-US" altLang="en-US" dirty="0"/>
              <a:t>And will present alternative designs in a few </a:t>
            </a:r>
            <a:r>
              <a:rPr lang="en-US" altLang="en-US" dirty="0" smtClean="0"/>
              <a:t>lectures</a:t>
            </a:r>
            <a:r>
              <a:rPr lang="en-US" altLang="en-US" dirty="0"/>
              <a:t/>
            </a:r>
            <a:br>
              <a:rPr lang="en-US" altLang="en-US" dirty="0"/>
            </a:br>
            <a:endParaRPr lang="en-US" altLang="en-US" dirty="0"/>
          </a:p>
          <a:p>
            <a:r>
              <a:rPr lang="en-US" altLang="en-US" dirty="0"/>
              <a:t>You will end up with a mixture of the </a:t>
            </a:r>
            <a:r>
              <a:rPr lang="ja-JP" altLang="en-US" dirty="0"/>
              <a:t>“</a:t>
            </a:r>
            <a:r>
              <a:rPr lang="en-US" altLang="ja-JP" dirty="0"/>
              <a:t>big picture</a:t>
            </a:r>
            <a:r>
              <a:rPr lang="ja-JP" altLang="en-US" dirty="0"/>
              <a:t>”</a:t>
            </a:r>
            <a:r>
              <a:rPr lang="en-US" altLang="ja-JP" dirty="0"/>
              <a:t> and </a:t>
            </a:r>
            <a:r>
              <a:rPr lang="ja-JP" altLang="en-US" dirty="0"/>
              <a:t>“</a:t>
            </a:r>
            <a:r>
              <a:rPr lang="en-US" altLang="ja-JP" dirty="0"/>
              <a:t>current design details</a:t>
            </a:r>
            <a:r>
              <a:rPr lang="ja-JP" altLang="en-US" dirty="0"/>
              <a:t>”</a:t>
            </a:r>
            <a:endParaRPr lang="en-US" altLang="ja-JP" dirty="0"/>
          </a:p>
          <a:p>
            <a:endParaRPr lang="en-US" altLang="en-US" dirty="0"/>
          </a:p>
          <a:p>
            <a:endParaRPr lang="en-US" altLang="en-US" dirty="0"/>
          </a:p>
          <a:p>
            <a:endParaRPr lang="en-US" altLang="en-US" dirty="0"/>
          </a:p>
        </p:txBody>
      </p:sp>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D6664E2C-5B9F-C64A-9489-E467D4FF8BE1}" type="slidenum">
              <a:rPr lang="en-US" altLang="en-US" sz="1000">
                <a:latin typeface="+mn-lt"/>
              </a:rPr>
              <a:pPr>
                <a:spcBef>
                  <a:spcPct val="0"/>
                </a:spcBef>
                <a:buClrTx/>
                <a:buSzTx/>
                <a:buFontTx/>
                <a:buNone/>
              </a:pPr>
              <a:t>52</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4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tLang="en-US"/>
              <a:t>Fundamental questions</a:t>
            </a:r>
          </a:p>
        </p:txBody>
      </p:sp>
      <p:sp>
        <p:nvSpPr>
          <p:cNvPr id="3" name="Content Placeholder 2"/>
          <p:cNvSpPr>
            <a:spLocks noGrp="1"/>
          </p:cNvSpPr>
          <p:nvPr>
            <p:ph idx="1"/>
          </p:nvPr>
        </p:nvSpPr>
        <p:spPr/>
        <p:txBody>
          <a:bodyPr/>
          <a:lstStyle/>
          <a:p>
            <a:r>
              <a:rPr lang="en-US" altLang="en-US" dirty="0"/>
              <a:t>How can you deliver packets from source to destination</a:t>
            </a:r>
            <a:r>
              <a:rPr lang="en-US" altLang="en-US" dirty="0" smtClean="0"/>
              <a:t>? </a:t>
            </a:r>
            <a:r>
              <a:rPr lang="en-US" altLang="en-US" i="1" dirty="0" smtClean="0"/>
              <a:t>(routing)</a:t>
            </a:r>
            <a:r>
              <a:rPr lang="en-US" altLang="en-US" i="1" dirty="0"/>
              <a:t/>
            </a:r>
            <a:br>
              <a:rPr lang="en-US" altLang="en-US" i="1" dirty="0"/>
            </a:br>
            <a:endParaRPr lang="en-US" altLang="en-US" i="1" dirty="0"/>
          </a:p>
          <a:p>
            <a:r>
              <a:rPr lang="en-US" altLang="en-US" dirty="0"/>
              <a:t>How do you build reliable transport on top of an unreliable network?</a:t>
            </a:r>
            <a:br>
              <a:rPr lang="en-US" altLang="en-US" dirty="0"/>
            </a:br>
            <a:endParaRPr lang="en-US" altLang="en-US" dirty="0"/>
          </a:p>
          <a:p>
            <a:r>
              <a:rPr lang="en-US" altLang="en-US" dirty="0"/>
              <a:t>How can you federate a set of competing ISPs?</a:t>
            </a:r>
            <a:br>
              <a:rPr lang="en-US" altLang="en-US" dirty="0"/>
            </a:br>
            <a:endParaRPr lang="en-US" altLang="en-US" dirty="0"/>
          </a:p>
          <a:p>
            <a:r>
              <a:rPr lang="en-US" altLang="en-US" dirty="0"/>
              <a:t>….</a:t>
            </a:r>
          </a:p>
        </p:txBody>
      </p:sp>
      <p:sp>
        <p:nvSpPr>
          <p:cNvPr id="819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9D39507-1091-E441-A5B5-9A24CC558730}" type="slidenum">
              <a:rPr lang="en-US" altLang="en-US" sz="1000" b="0">
                <a:latin typeface="Arial" charset="0"/>
              </a:rPr>
              <a:pPr/>
              <a:t>53</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en-US" dirty="0">
                <a:latin typeface="Helvetica" charset="0"/>
              </a:rPr>
              <a:t>First half of course: </a:t>
            </a:r>
            <a:r>
              <a:rPr lang="en-US" altLang="en-US" dirty="0" smtClean="0">
                <a:latin typeface="Helvetica" charset="0"/>
              </a:rPr>
              <a:t>Basics (14 L)</a:t>
            </a:r>
            <a:endParaRPr lang="en-US" altLang="en-US" dirty="0">
              <a:latin typeface="Helvetica" charset="0"/>
            </a:endParaRPr>
          </a:p>
        </p:txBody>
      </p:sp>
      <p:sp>
        <p:nvSpPr>
          <p:cNvPr id="89090" name="Content Placeholder 2"/>
          <p:cNvSpPr>
            <a:spLocks noGrp="1"/>
          </p:cNvSpPr>
          <p:nvPr>
            <p:ph idx="1"/>
          </p:nvPr>
        </p:nvSpPr>
        <p:spPr/>
        <p:txBody>
          <a:bodyPr/>
          <a:lstStyle/>
          <a:p>
            <a:r>
              <a:rPr lang="en-US" altLang="en-US" dirty="0"/>
              <a:t>General overview </a:t>
            </a:r>
            <a:r>
              <a:rPr lang="en-US" altLang="en-US" dirty="0" smtClean="0"/>
              <a:t>(~2 more </a:t>
            </a:r>
            <a:r>
              <a:rPr lang="en-US" altLang="en-US" dirty="0"/>
              <a:t>lectures)</a:t>
            </a:r>
          </a:p>
          <a:p>
            <a:pPr lvl="1"/>
            <a:r>
              <a:rPr lang="en-US" altLang="en-US" dirty="0"/>
              <a:t>Packet switching, </a:t>
            </a:r>
            <a:r>
              <a:rPr lang="en-US" altLang="en-US" dirty="0" smtClean="0"/>
              <a:t>layering, history of Internet</a:t>
            </a:r>
            <a:endParaRPr lang="en-US" altLang="en-US" dirty="0"/>
          </a:p>
          <a:p>
            <a:pPr lvl="1"/>
            <a:endParaRPr lang="en-US" altLang="en-US" dirty="0"/>
          </a:p>
          <a:p>
            <a:r>
              <a:rPr lang="en-US" altLang="en-US" dirty="0"/>
              <a:t>Idealized view of network </a:t>
            </a:r>
            <a:r>
              <a:rPr lang="en-US" altLang="en-US" dirty="0" smtClean="0"/>
              <a:t>(~4 </a:t>
            </a:r>
            <a:r>
              <a:rPr lang="en-US" altLang="en-US" dirty="0"/>
              <a:t>lectures)</a:t>
            </a:r>
          </a:p>
          <a:p>
            <a:pPr lvl="1"/>
            <a:r>
              <a:rPr lang="en-US" altLang="en-US" dirty="0"/>
              <a:t>Focus on fundamental conceptual questions</a:t>
            </a:r>
          </a:p>
          <a:p>
            <a:pPr lvl="1"/>
            <a:r>
              <a:rPr lang="en-US" altLang="en-US" dirty="0"/>
              <a:t>Ignore all real-world unpleasantness</a:t>
            </a:r>
          </a:p>
          <a:p>
            <a:pPr lvl="1"/>
            <a:endParaRPr lang="en-US" altLang="en-US" dirty="0"/>
          </a:p>
          <a:p>
            <a:r>
              <a:rPr lang="en-US" altLang="en-US" dirty="0"/>
              <a:t>Making this vision real </a:t>
            </a:r>
            <a:r>
              <a:rPr lang="en-US" altLang="en-US" dirty="0" smtClean="0"/>
              <a:t>(~7 </a:t>
            </a:r>
            <a:r>
              <a:rPr lang="en-US" altLang="en-US" dirty="0"/>
              <a:t>lectures)</a:t>
            </a:r>
          </a:p>
          <a:p>
            <a:pPr lvl="1"/>
            <a:r>
              <a:rPr lang="en-US" altLang="en-US" dirty="0"/>
              <a:t>IP, TCP, DNS, Web</a:t>
            </a:r>
          </a:p>
          <a:p>
            <a:pPr lvl="1"/>
            <a:r>
              <a:rPr lang="en-US" altLang="en-US" dirty="0"/>
              <a:t>Emphasize concepts, but deal with realities</a:t>
            </a:r>
          </a:p>
          <a:p>
            <a:pPr lvl="1"/>
            <a:endParaRPr lang="en-US" altLang="en-US" dirty="0"/>
          </a:p>
          <a:p>
            <a:pPr lvl="1"/>
            <a:endParaRPr lang="en-US" altLang="en-US" dirty="0"/>
          </a:p>
          <a:p>
            <a:pPr lvl="1"/>
            <a:endParaRPr lang="en-US" altLang="en-US" dirty="0"/>
          </a:p>
        </p:txBody>
      </p:sp>
      <p:sp>
        <p:nvSpPr>
          <p:cNvPr id="829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9A75B33D-182F-C343-BB52-AD386AC649B3}" type="slidenum">
              <a:rPr lang="en-US" altLang="en-US" sz="1000">
                <a:latin typeface="+mn-lt"/>
              </a:rPr>
              <a:pPr>
                <a:spcBef>
                  <a:spcPct val="0"/>
                </a:spcBef>
                <a:buClrTx/>
                <a:buSzTx/>
                <a:buFontTx/>
                <a:buNone/>
              </a:pPr>
              <a:t>54</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0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0">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0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en-US" dirty="0">
                <a:latin typeface="Helvetica" charset="0"/>
              </a:rPr>
              <a:t>Second half of course: </a:t>
            </a:r>
            <a:r>
              <a:rPr lang="en-US" altLang="en-US" dirty="0" smtClean="0">
                <a:latin typeface="Helvetica" charset="0"/>
              </a:rPr>
              <a:t>Topics (12 L)</a:t>
            </a:r>
            <a:endParaRPr lang="en-US" altLang="en-US" dirty="0">
              <a:latin typeface="Helvetica" charset="0"/>
            </a:endParaRPr>
          </a:p>
        </p:txBody>
      </p:sp>
      <p:sp>
        <p:nvSpPr>
          <p:cNvPr id="90114" name="Content Placeholder 2"/>
          <p:cNvSpPr>
            <a:spLocks noGrp="1"/>
          </p:cNvSpPr>
          <p:nvPr>
            <p:ph idx="1"/>
          </p:nvPr>
        </p:nvSpPr>
        <p:spPr/>
        <p:txBody>
          <a:bodyPr/>
          <a:lstStyle/>
          <a:p>
            <a:r>
              <a:rPr lang="en-US" altLang="en-US" dirty="0"/>
              <a:t>Congestion </a:t>
            </a:r>
            <a:r>
              <a:rPr lang="en-US" altLang="en-US" dirty="0" smtClean="0"/>
              <a:t>control (~3 lectures)</a:t>
            </a:r>
            <a:endParaRPr lang="en-US" altLang="en-US" dirty="0"/>
          </a:p>
          <a:p>
            <a:r>
              <a:rPr lang="en-US" altLang="en-US" dirty="0"/>
              <a:t>Advanced topics in </a:t>
            </a:r>
            <a:r>
              <a:rPr lang="en-US" altLang="en-US" dirty="0" smtClean="0"/>
              <a:t>routing (~4 lectures)</a:t>
            </a:r>
          </a:p>
          <a:p>
            <a:r>
              <a:rPr lang="sk-SK" altLang="en-US" dirty="0" err="1" smtClean="0"/>
              <a:t>Multicast</a:t>
            </a:r>
            <a:r>
              <a:rPr lang="sk-SK" altLang="en-US" dirty="0" smtClean="0"/>
              <a:t>, </a:t>
            </a:r>
            <a:r>
              <a:rPr lang="sk-SK" altLang="en-US" dirty="0" err="1" smtClean="0"/>
              <a:t>Middleboxes</a:t>
            </a:r>
            <a:r>
              <a:rPr lang="sk-SK" altLang="en-US" dirty="0" smtClean="0"/>
              <a:t> </a:t>
            </a:r>
            <a:r>
              <a:rPr lang="sk-SK" altLang="en-US" dirty="0"/>
              <a:t>(~1 </a:t>
            </a:r>
            <a:r>
              <a:rPr lang="sk-SK" altLang="en-US" dirty="0" err="1"/>
              <a:t>lecture</a:t>
            </a:r>
            <a:r>
              <a:rPr lang="sk-SK" altLang="en-US" dirty="0"/>
              <a:t>)</a:t>
            </a:r>
          </a:p>
          <a:p>
            <a:r>
              <a:rPr lang="en-US" altLang="en-US" dirty="0" smtClean="0"/>
              <a:t>Network security and other rants (~1 lecture)</a:t>
            </a:r>
          </a:p>
          <a:p>
            <a:r>
              <a:rPr lang="en-US" altLang="en-US" dirty="0" smtClean="0"/>
              <a:t>Software-defined networking (~1 lecture)</a:t>
            </a:r>
            <a:endParaRPr lang="en-US" altLang="en-US" dirty="0"/>
          </a:p>
          <a:p>
            <a:r>
              <a:rPr lang="en-US" altLang="en-US" dirty="0"/>
              <a:t>Alternate </a:t>
            </a:r>
            <a:r>
              <a:rPr lang="en-US" altLang="en-US" dirty="0" smtClean="0"/>
              <a:t>architectures (~1 lecture)</a:t>
            </a:r>
            <a:endParaRPr lang="en-US" altLang="en-US" dirty="0"/>
          </a:p>
          <a:p>
            <a:r>
              <a:rPr lang="en-US" altLang="en-US" dirty="0" smtClean="0"/>
              <a:t>Life lessons (~1 lecture)</a:t>
            </a:r>
            <a:r>
              <a:rPr lang="en-US" altLang="en-US" dirty="0"/>
              <a:t>		</a:t>
            </a:r>
          </a:p>
        </p:txBody>
      </p:sp>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ED15C1C9-E45E-8741-8D56-65BAD1EDC44D}" type="slidenum">
              <a:rPr lang="en-US" altLang="en-US" sz="1000">
                <a:latin typeface="+mn-lt"/>
              </a:rPr>
              <a:pPr>
                <a:spcBef>
                  <a:spcPct val="0"/>
                </a:spcBef>
                <a:buClrTx/>
                <a:buSzTx/>
                <a:buFontTx/>
                <a:buNone/>
              </a:pPr>
              <a:t>55</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Any Questions?</a:t>
            </a:r>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2682788-C7CE-9044-87D5-275ACBF26035}" type="slidenum">
              <a:rPr lang="en-US" altLang="en-US" smtClean="0"/>
              <a:pPr>
                <a:defRPr/>
              </a:pPr>
              <a:t>56</a:t>
            </a:fld>
            <a:endParaRPr lang="en-US" altLang="en-US"/>
          </a:p>
        </p:txBody>
      </p:sp>
    </p:spTree>
    <p:extLst>
      <p:ext uri="{BB962C8B-B14F-4D97-AF65-F5344CB8AC3E}">
        <p14:creationId xmlns:p14="http://schemas.microsoft.com/office/powerpoint/2010/main" val="166095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3"/>
          <p:cNvSpPr>
            <a:spLocks noGrp="1"/>
          </p:cNvSpPr>
          <p:nvPr>
            <p:ph type="ctrTitle"/>
          </p:nvPr>
        </p:nvSpPr>
        <p:spPr>
          <a:xfrm>
            <a:off x="0" y="2130425"/>
            <a:ext cx="9144000" cy="1470025"/>
          </a:xfrm>
        </p:spPr>
        <p:txBody>
          <a:bodyPr/>
          <a:lstStyle/>
          <a:p>
            <a:pPr algn="ctr"/>
            <a:r>
              <a:rPr lang="en-US" altLang="en-US"/>
              <a:t>Class Logistics</a:t>
            </a:r>
          </a:p>
        </p:txBody>
      </p:sp>
      <p:sp>
        <p:nvSpPr>
          <p:cNvPr id="87042" name="Subtitle 4"/>
          <p:cNvSpPr>
            <a:spLocks noGrp="1"/>
          </p:cNvSpPr>
          <p:nvPr>
            <p:ph type="subTitle" idx="1"/>
          </p:nvPr>
        </p:nvSpPr>
        <p:spPr/>
        <p:txBody>
          <a:bodyPr/>
          <a:lstStyle/>
          <a:p>
            <a:endParaRPr lang="en-US" altLang="en-US"/>
          </a:p>
        </p:txBody>
      </p:sp>
      <p:sp>
        <p:nvSpPr>
          <p:cNvPr id="8704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162E53B-F9C2-004F-A60E-BE4D3E7B6B7F}" type="slidenum">
              <a:rPr lang="en-US" altLang="en-US" sz="1000" b="0">
                <a:latin typeface="Arial" charset="0"/>
              </a:rPr>
              <a:pPr/>
              <a:t>57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is Designed for Attendees</a:t>
            </a:r>
            <a:endParaRPr lang="en-US" dirty="0"/>
          </a:p>
        </p:txBody>
      </p:sp>
      <p:sp>
        <p:nvSpPr>
          <p:cNvPr id="3" name="Content Placeholder 2"/>
          <p:cNvSpPr>
            <a:spLocks noGrp="1"/>
          </p:cNvSpPr>
          <p:nvPr>
            <p:ph idx="1"/>
          </p:nvPr>
        </p:nvSpPr>
        <p:spPr/>
        <p:txBody>
          <a:bodyPr/>
          <a:lstStyle/>
          <a:p>
            <a:r>
              <a:rPr lang="en-US" dirty="0" smtClean="0"/>
              <a:t>I cannot force you to attend</a:t>
            </a:r>
          </a:p>
          <a:p>
            <a:pPr lvl="5"/>
            <a:endParaRPr lang="en-US" dirty="0" smtClean="0"/>
          </a:p>
          <a:p>
            <a:r>
              <a:rPr lang="en-US" dirty="0" smtClean="0"/>
              <a:t>And I will make my slides available online</a:t>
            </a:r>
          </a:p>
          <a:p>
            <a:pPr lvl="1"/>
            <a:r>
              <a:rPr lang="en-US" dirty="0" smtClean="0"/>
              <a:t>Typically a few minutes before class</a:t>
            </a:r>
          </a:p>
          <a:p>
            <a:pPr lvl="6"/>
            <a:endParaRPr lang="en-US" dirty="0"/>
          </a:p>
          <a:p>
            <a:r>
              <a:rPr lang="en-US" dirty="0" smtClean="0"/>
              <a:t>But I will not webcast the class</a:t>
            </a:r>
          </a:p>
          <a:p>
            <a:pPr lvl="1"/>
            <a:r>
              <a:rPr lang="en-US" dirty="0" smtClean="0"/>
              <a:t>Profanity, blasphemy, are one reason</a:t>
            </a:r>
          </a:p>
          <a:p>
            <a:pPr lvl="1"/>
            <a:r>
              <a:rPr lang="en-US" dirty="0" smtClean="0"/>
              <a:t>But class interaction is more important reason</a:t>
            </a:r>
          </a:p>
          <a:p>
            <a:pPr lvl="5"/>
            <a:endParaRPr lang="en-US" dirty="0"/>
          </a:p>
          <a:p>
            <a:r>
              <a:rPr lang="en-US" dirty="0" smtClean="0"/>
              <a:t>Your participation is vital to the class’ success</a:t>
            </a:r>
          </a:p>
          <a:p>
            <a:pPr lvl="1"/>
            <a:r>
              <a:rPr lang="en-US" dirty="0" smtClean="0"/>
              <a:t>More about this later</a:t>
            </a:r>
            <a:r>
              <a:rPr lang="is-IS" dirty="0" smtClean="0"/>
              <a:t>…</a:t>
            </a:r>
            <a:endParaRPr lang="en-US" dirty="0" smtClean="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58</a:t>
            </a:fld>
            <a:endParaRPr lang="en-US" altLang="en-US"/>
          </a:p>
        </p:txBody>
      </p:sp>
    </p:spTree>
    <p:extLst>
      <p:ext uri="{BB962C8B-B14F-4D97-AF65-F5344CB8AC3E}">
        <p14:creationId xmlns:p14="http://schemas.microsoft.com/office/powerpoint/2010/main" val="1126495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Answered in Real-time!</a:t>
            </a:r>
            <a:endParaRPr lang="en-US" dirty="0"/>
          </a:p>
        </p:txBody>
      </p:sp>
      <p:sp>
        <p:nvSpPr>
          <p:cNvPr id="3" name="Content Placeholder 2"/>
          <p:cNvSpPr>
            <a:spLocks noGrp="1"/>
          </p:cNvSpPr>
          <p:nvPr>
            <p:ph idx="1"/>
          </p:nvPr>
        </p:nvSpPr>
        <p:spPr/>
        <p:txBody>
          <a:bodyPr/>
          <a:lstStyle/>
          <a:p>
            <a:r>
              <a:rPr lang="en-US" dirty="0" smtClean="0"/>
              <a:t>Based on the success last year, one or more TAs will be on Piazza during lecture</a:t>
            </a:r>
          </a:p>
          <a:p>
            <a:pPr lvl="4"/>
            <a:endParaRPr lang="en-US" dirty="0"/>
          </a:p>
          <a:p>
            <a:r>
              <a:rPr lang="en-US" dirty="0" smtClean="0"/>
              <a:t>If you have quick question and don’t want to ask me, then ask on Piazza in the </a:t>
            </a:r>
            <a:r>
              <a:rPr lang="en-US" i="1" u="sng" dirty="0" smtClean="0"/>
              <a:t>real-time thread</a:t>
            </a:r>
          </a:p>
          <a:p>
            <a:pPr lvl="4"/>
            <a:endParaRPr lang="en-US" dirty="0"/>
          </a:p>
          <a:p>
            <a:r>
              <a:rPr lang="en-US" dirty="0" smtClean="0"/>
              <a:t>Don’t use this for deep conceptual questions:</a:t>
            </a:r>
          </a:p>
          <a:p>
            <a:pPr lvl="1"/>
            <a:r>
              <a:rPr lang="en-US" dirty="0" smtClean="0"/>
              <a:t>Ask those of me, because you can’t be the only one who is confused</a:t>
            </a:r>
          </a:p>
          <a:p>
            <a:pPr lvl="5"/>
            <a:endParaRPr lang="en-US" dirty="0"/>
          </a:p>
          <a:p>
            <a:r>
              <a:rPr lang="en-US" dirty="0" smtClean="0"/>
              <a:t>But if you missed something in passing, ask online in real-time!</a:t>
            </a:r>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59</a:t>
            </a:fld>
            <a:endParaRPr lang="en-US" altLang="en-US"/>
          </a:p>
        </p:txBody>
      </p:sp>
    </p:spTree>
    <p:extLst>
      <p:ext uri="{BB962C8B-B14F-4D97-AF65-F5344CB8AC3E}">
        <p14:creationId xmlns:p14="http://schemas.microsoft.com/office/powerpoint/2010/main" val="1377543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6"/>
          <p:cNvSpPr>
            <a:spLocks noGrp="1"/>
          </p:cNvSpPr>
          <p:nvPr>
            <p:ph type="title"/>
          </p:nvPr>
        </p:nvSpPr>
        <p:spPr/>
        <p:txBody>
          <a:bodyPr/>
          <a:lstStyle/>
          <a:p>
            <a:r>
              <a:rPr lang="en-US" altLang="en-US" dirty="0" smtClean="0"/>
              <a:t>Answering 10 Basic </a:t>
            </a:r>
            <a:r>
              <a:rPr lang="en-US" altLang="en-US" dirty="0"/>
              <a:t>Q</a:t>
            </a:r>
            <a:r>
              <a:rPr lang="en-US" altLang="en-US" dirty="0" smtClean="0"/>
              <a:t>uestions</a:t>
            </a:r>
            <a:endParaRPr lang="en-US" altLang="en-US" dirty="0"/>
          </a:p>
        </p:txBody>
      </p:sp>
      <p:sp>
        <p:nvSpPr>
          <p:cNvPr id="3" name="Content Placeholder 2"/>
          <p:cNvSpPr>
            <a:spLocks noGrp="1"/>
          </p:cNvSpPr>
          <p:nvPr>
            <p:ph idx="1"/>
          </p:nvPr>
        </p:nvSpPr>
        <p:spPr/>
        <p:txBody>
          <a:bodyPr/>
          <a:lstStyle/>
          <a:p>
            <a:r>
              <a:rPr lang="en-US" altLang="en-US" dirty="0" smtClean="0"/>
              <a:t>What do I mean by the “Internet”?</a:t>
            </a:r>
          </a:p>
          <a:p>
            <a:r>
              <a:rPr lang="en-US" altLang="en-US" dirty="0" smtClean="0"/>
              <a:t>What does the Internet do?</a:t>
            </a:r>
          </a:p>
          <a:p>
            <a:r>
              <a:rPr lang="en-US" altLang="en-US" dirty="0" smtClean="0"/>
              <a:t>What </a:t>
            </a:r>
            <a:r>
              <a:rPr lang="en-US" altLang="en-US" dirty="0"/>
              <a:t>is this course about?</a:t>
            </a:r>
          </a:p>
          <a:p>
            <a:r>
              <a:rPr lang="en-US" altLang="en-US" dirty="0"/>
              <a:t>What does the Internet look like?</a:t>
            </a:r>
          </a:p>
          <a:p>
            <a:r>
              <a:rPr lang="en-US" altLang="en-US" dirty="0"/>
              <a:t>Why study the Internet?</a:t>
            </a:r>
          </a:p>
          <a:p>
            <a:r>
              <a:rPr lang="en-US" altLang="en-US" dirty="0"/>
              <a:t>Why are networking courses so bad?</a:t>
            </a:r>
          </a:p>
          <a:p>
            <a:r>
              <a:rPr lang="en-US" altLang="en-US" dirty="0"/>
              <a:t>What </a:t>
            </a:r>
            <a:r>
              <a:rPr lang="en-US" altLang="en-US" dirty="0" smtClean="0"/>
              <a:t>is the course workload, grading, </a:t>
            </a:r>
            <a:r>
              <a:rPr lang="en-US" altLang="en-US" dirty="0" err="1" smtClean="0"/>
              <a:t>etc</a:t>
            </a:r>
            <a:r>
              <a:rPr lang="en-US" altLang="en-US" dirty="0" smtClean="0"/>
              <a:t>?</a:t>
            </a:r>
          </a:p>
          <a:p>
            <a:r>
              <a:rPr lang="en-US" altLang="en-US" dirty="0" smtClean="0"/>
              <a:t>Who </a:t>
            </a:r>
            <a:r>
              <a:rPr lang="en-US" altLang="en-US" dirty="0"/>
              <a:t>am I and how do I teach</a:t>
            </a:r>
            <a:r>
              <a:rPr lang="en-US" altLang="en-US" dirty="0" smtClean="0"/>
              <a:t>?</a:t>
            </a:r>
          </a:p>
          <a:p>
            <a:r>
              <a:rPr lang="en-US" altLang="en-US" dirty="0" smtClean="0"/>
              <a:t>What do I expect from you?</a:t>
            </a:r>
          </a:p>
          <a:p>
            <a:r>
              <a:rPr lang="en-US" altLang="en-US" b="1" dirty="0"/>
              <a:t>Is CS168 the right class for you?</a:t>
            </a:r>
          </a:p>
          <a:p>
            <a:endParaRPr lang="en-US" altLang="en-US" dirty="0"/>
          </a:p>
          <a:p>
            <a:endParaRPr lang="en-US" altLang="en-US" dirty="0"/>
          </a:p>
          <a:p>
            <a:endParaRPr lang="en-US" altLang="en-US" dirty="0"/>
          </a:p>
        </p:txBody>
      </p:sp>
      <p:sp>
        <p:nvSpPr>
          <p:cNvPr id="6451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E4D6618-3627-4947-8098-BEB3B7D9519C}" type="slidenum">
              <a:rPr lang="en-US" altLang="en-US" sz="1000" b="0">
                <a:latin typeface="Arial" charset="0"/>
              </a:rPr>
              <a:pPr/>
              <a:t>6</a:t>
            </a:fld>
            <a:endParaRPr lang="en-US" altLang="en-US" sz="1000" b="0">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algn="ctr"/>
            <a:r>
              <a:rPr lang="en-US" altLang="en-US" dirty="0"/>
              <a:t>Teaching </a:t>
            </a:r>
            <a:r>
              <a:rPr lang="en-US" altLang="en-US" dirty="0" smtClean="0"/>
              <a:t>Assistants</a:t>
            </a:r>
            <a:endParaRPr lang="en-US" altLang="en-US" dirty="0"/>
          </a:p>
        </p:txBody>
      </p:sp>
      <p:sp>
        <p:nvSpPr>
          <p:cNvPr id="52226" name="Content Placeholder 2"/>
          <p:cNvSpPr>
            <a:spLocks noGrp="1"/>
          </p:cNvSpPr>
          <p:nvPr>
            <p:ph sz="half" idx="1"/>
          </p:nvPr>
        </p:nvSpPr>
        <p:spPr>
          <a:xfrm>
            <a:off x="271462" y="1625600"/>
            <a:ext cx="4605337" cy="3386138"/>
          </a:xfrm>
        </p:spPr>
        <p:txBody>
          <a:bodyPr/>
          <a:lstStyle/>
          <a:p>
            <a:pPr marL="0" indent="0">
              <a:lnSpc>
                <a:spcPct val="120000"/>
              </a:lnSpc>
              <a:buClr>
                <a:schemeClr val="tx1"/>
              </a:buClr>
              <a:buNone/>
            </a:pPr>
            <a:r>
              <a:rPr lang="en-US" sz="2400" b="1" dirty="0" smtClean="0"/>
              <a:t>Head TAs:</a:t>
            </a:r>
          </a:p>
          <a:p>
            <a:pPr>
              <a:lnSpc>
                <a:spcPct val="120000"/>
              </a:lnSpc>
              <a:buClr>
                <a:schemeClr val="tx1"/>
              </a:buClr>
            </a:pPr>
            <a:r>
              <a:rPr lang="en-US" sz="2400" dirty="0"/>
              <a:t>Kevin Chiang (</a:t>
            </a:r>
            <a:r>
              <a:rPr lang="en-US" sz="2400" dirty="0" smtClean="0"/>
              <a:t>U, 20h)</a:t>
            </a:r>
            <a:endParaRPr lang="en-US" sz="2400" dirty="0"/>
          </a:p>
          <a:p>
            <a:pPr>
              <a:lnSpc>
                <a:spcPct val="120000"/>
              </a:lnSpc>
              <a:buClr>
                <a:schemeClr val="tx1"/>
              </a:buClr>
            </a:pPr>
            <a:r>
              <a:rPr lang="en-US" sz="2400" dirty="0" smtClean="0"/>
              <a:t>Vivian Fang (U, 20h)</a:t>
            </a:r>
          </a:p>
          <a:p>
            <a:pPr marL="0" indent="0">
              <a:lnSpc>
                <a:spcPct val="120000"/>
              </a:lnSpc>
              <a:buClr>
                <a:schemeClr val="tx1"/>
              </a:buClr>
              <a:buNone/>
            </a:pPr>
            <a:r>
              <a:rPr lang="nb-NO" altLang="en-US" sz="2400" b="1" dirty="0" smtClean="0"/>
              <a:t>Project </a:t>
            </a:r>
            <a:r>
              <a:rPr lang="nb-NO" altLang="en-US" sz="2400" b="1" dirty="0"/>
              <a:t>TAs:</a:t>
            </a:r>
          </a:p>
          <a:p>
            <a:pPr>
              <a:lnSpc>
                <a:spcPct val="120000"/>
              </a:lnSpc>
              <a:buClr>
                <a:schemeClr val="tx1"/>
              </a:buClr>
            </a:pPr>
            <a:r>
              <a:rPr lang="en-US" altLang="en-US" sz="2400" dirty="0"/>
              <a:t>Gabe Fierro (</a:t>
            </a:r>
            <a:r>
              <a:rPr lang="en-US" altLang="en-US" sz="2400" dirty="0" smtClean="0"/>
              <a:t>G, 20h)</a:t>
            </a:r>
            <a:endParaRPr lang="en-US" altLang="en-US" sz="2400" dirty="0"/>
          </a:p>
          <a:p>
            <a:pPr>
              <a:lnSpc>
                <a:spcPct val="120000"/>
              </a:lnSpc>
              <a:buClr>
                <a:schemeClr val="tx1"/>
              </a:buClr>
            </a:pPr>
            <a:r>
              <a:rPr lang="en-US" sz="2400" dirty="0" smtClean="0"/>
              <a:t>Brian </a:t>
            </a:r>
            <a:r>
              <a:rPr lang="en-US" sz="2400" dirty="0"/>
              <a:t>Kim </a:t>
            </a:r>
            <a:r>
              <a:rPr lang="en-US" sz="2400" dirty="0" smtClean="0"/>
              <a:t>(</a:t>
            </a:r>
            <a:r>
              <a:rPr lang="en-US" sz="2400" dirty="0"/>
              <a:t>G</a:t>
            </a:r>
            <a:r>
              <a:rPr lang="en-US" sz="2400" dirty="0" smtClean="0"/>
              <a:t>, 20h)</a:t>
            </a:r>
            <a:endParaRPr lang="nb-NO" altLang="en-US" sz="2400" dirty="0"/>
          </a:p>
          <a:p>
            <a:pPr>
              <a:lnSpc>
                <a:spcPct val="120000"/>
              </a:lnSpc>
              <a:buClr>
                <a:schemeClr val="tx1"/>
              </a:buClr>
            </a:pPr>
            <a:r>
              <a:rPr lang="en-US" altLang="en-US" sz="2400" dirty="0"/>
              <a:t>Aisha </a:t>
            </a:r>
            <a:r>
              <a:rPr lang="en-US" altLang="en-US" sz="2400" dirty="0" err="1"/>
              <a:t>Mushtaq</a:t>
            </a:r>
            <a:r>
              <a:rPr lang="en-US" altLang="en-US" sz="2400" dirty="0"/>
              <a:t> (</a:t>
            </a:r>
            <a:r>
              <a:rPr lang="en-US" altLang="en-US" sz="2400" dirty="0" smtClean="0"/>
              <a:t>G, 10h)</a:t>
            </a:r>
            <a:endParaRPr lang="en-US" altLang="en-US" sz="2400" dirty="0"/>
          </a:p>
        </p:txBody>
      </p:sp>
      <p:sp>
        <p:nvSpPr>
          <p:cNvPr id="52227" name="Content Placeholder 1"/>
          <p:cNvSpPr>
            <a:spLocks noGrp="1"/>
          </p:cNvSpPr>
          <p:nvPr>
            <p:ph sz="half" idx="2"/>
          </p:nvPr>
        </p:nvSpPr>
        <p:spPr>
          <a:xfrm>
            <a:off x="4648200" y="1655763"/>
            <a:ext cx="4343400" cy="3460750"/>
          </a:xfrm>
        </p:spPr>
        <p:txBody>
          <a:bodyPr/>
          <a:lstStyle/>
          <a:p>
            <a:pPr marL="0" indent="0">
              <a:lnSpc>
                <a:spcPct val="120000"/>
              </a:lnSpc>
              <a:buClr>
                <a:schemeClr val="tx1"/>
              </a:buClr>
              <a:buNone/>
            </a:pPr>
            <a:r>
              <a:rPr lang="en-US" sz="2400" b="1" dirty="0" smtClean="0"/>
              <a:t>Section TAs:</a:t>
            </a:r>
            <a:endParaRPr lang="en-US" sz="2400" b="1" dirty="0"/>
          </a:p>
          <a:p>
            <a:pPr>
              <a:lnSpc>
                <a:spcPct val="120000"/>
              </a:lnSpc>
              <a:buClr>
                <a:schemeClr val="tx1"/>
              </a:buClr>
            </a:pPr>
            <a:r>
              <a:rPr lang="en-US" sz="2400" dirty="0"/>
              <a:t>Michael </a:t>
            </a:r>
            <a:r>
              <a:rPr lang="en-US" sz="2400" dirty="0" smtClean="0"/>
              <a:t>Chang (G, 20h)</a:t>
            </a:r>
            <a:endParaRPr lang="en-US" sz="2400" dirty="0"/>
          </a:p>
          <a:p>
            <a:pPr>
              <a:lnSpc>
                <a:spcPct val="120000"/>
              </a:lnSpc>
              <a:buClr>
                <a:schemeClr val="tx1"/>
              </a:buClr>
            </a:pPr>
            <a:r>
              <a:rPr lang="en-US" sz="2400" dirty="0"/>
              <a:t>Richard </a:t>
            </a:r>
            <a:r>
              <a:rPr lang="en-US" sz="2400" dirty="0" smtClean="0"/>
              <a:t>Hu (U, 8h)</a:t>
            </a:r>
            <a:endParaRPr lang="en-US" sz="2400" dirty="0"/>
          </a:p>
          <a:p>
            <a:pPr>
              <a:lnSpc>
                <a:spcPct val="120000"/>
              </a:lnSpc>
              <a:buClr>
                <a:schemeClr val="tx1"/>
              </a:buClr>
            </a:pPr>
            <a:r>
              <a:rPr lang="en-US" sz="2400" dirty="0"/>
              <a:t>Kevin </a:t>
            </a:r>
            <a:r>
              <a:rPr lang="en-US" sz="2400" dirty="0" smtClean="0"/>
              <a:t>Ma (U, 8h)</a:t>
            </a:r>
            <a:endParaRPr lang="en-US" sz="2400" dirty="0"/>
          </a:p>
          <a:p>
            <a:pPr>
              <a:lnSpc>
                <a:spcPct val="120000"/>
              </a:lnSpc>
              <a:buClr>
                <a:schemeClr val="tx1"/>
              </a:buClr>
            </a:pPr>
            <a:r>
              <a:rPr lang="en-US" sz="2400" dirty="0" smtClean="0"/>
              <a:t>Ankit </a:t>
            </a:r>
            <a:r>
              <a:rPr lang="en-US" sz="2400" dirty="0" err="1" smtClean="0"/>
              <a:t>Mathur</a:t>
            </a:r>
            <a:r>
              <a:rPr lang="en-US" sz="2400" dirty="0" smtClean="0"/>
              <a:t> (U, 20h)</a:t>
            </a:r>
            <a:endParaRPr lang="en-US" sz="2400" dirty="0"/>
          </a:p>
          <a:p>
            <a:pPr>
              <a:lnSpc>
                <a:spcPct val="120000"/>
              </a:lnSpc>
              <a:buClr>
                <a:schemeClr val="tx1"/>
              </a:buClr>
            </a:pPr>
            <a:r>
              <a:rPr lang="en-US" sz="2400" dirty="0"/>
              <a:t>Matt </a:t>
            </a:r>
            <a:r>
              <a:rPr lang="en-US" sz="2400" dirty="0" err="1" smtClean="0"/>
              <a:t>Mussomele</a:t>
            </a:r>
            <a:r>
              <a:rPr lang="en-US" sz="2400" dirty="0" smtClean="0"/>
              <a:t> (U, 20h)</a:t>
            </a:r>
            <a:endParaRPr lang="en-US" sz="2400" dirty="0"/>
          </a:p>
          <a:p>
            <a:pPr>
              <a:lnSpc>
                <a:spcPct val="120000"/>
              </a:lnSpc>
              <a:buClr>
                <a:schemeClr val="tx1"/>
              </a:buClr>
            </a:pPr>
            <a:r>
              <a:rPr lang="en-US" sz="2400" dirty="0"/>
              <a:t>Won </a:t>
            </a:r>
            <a:r>
              <a:rPr lang="en-US" sz="2400" dirty="0" smtClean="0"/>
              <a:t>Park (U, 8h)</a:t>
            </a:r>
            <a:endParaRPr lang="en-US" sz="2400" dirty="0"/>
          </a:p>
          <a:p>
            <a:pPr>
              <a:lnSpc>
                <a:spcPct val="120000"/>
              </a:lnSpc>
              <a:buClr>
                <a:schemeClr val="tx1"/>
              </a:buClr>
            </a:pPr>
            <a:r>
              <a:rPr lang="en-US" sz="2400" dirty="0"/>
              <a:t>Nikhil </a:t>
            </a:r>
            <a:r>
              <a:rPr lang="en-US" sz="2400" dirty="0" smtClean="0"/>
              <a:t>Sharma (U, 20h)</a:t>
            </a:r>
            <a:endParaRPr lang="en-US" sz="2400" dirty="0"/>
          </a:p>
          <a:p>
            <a:pPr>
              <a:lnSpc>
                <a:spcPct val="120000"/>
              </a:lnSpc>
              <a:buClr>
                <a:schemeClr val="tx1"/>
              </a:buClr>
            </a:pPr>
            <a:r>
              <a:rPr lang="en-US" sz="2400" dirty="0" smtClean="0"/>
              <a:t>Joshua Stone (U, 8h)</a:t>
            </a:r>
          </a:p>
        </p:txBody>
      </p:sp>
      <p:sp>
        <p:nvSpPr>
          <p:cNvPr id="522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A740E7B-6FEB-EC46-994B-4423E48C7BDF}" type="slidenum">
              <a:rPr lang="en-US" altLang="en-US" sz="1000" b="0">
                <a:latin typeface="Arial" charset="0"/>
              </a:rPr>
              <a:pPr/>
              <a:t>60</a:t>
            </a:fld>
            <a:endParaRPr lang="en-US" altLang="en-US" sz="1000" b="0">
              <a:latin typeface="Arial" charset="0"/>
            </a:endParaRPr>
          </a:p>
        </p:txBody>
      </p:sp>
      <p:sp>
        <p:nvSpPr>
          <p:cNvPr id="5" name="TextBox 4"/>
          <p:cNvSpPr txBox="1"/>
          <p:nvPr/>
        </p:nvSpPr>
        <p:spPr>
          <a:xfrm>
            <a:off x="239794" y="5366027"/>
            <a:ext cx="4114800" cy="830997"/>
          </a:xfrm>
          <a:prstGeom prst="rect">
            <a:avLst/>
          </a:prstGeom>
          <a:noFill/>
        </p:spPr>
        <p:txBody>
          <a:bodyPr wrap="square" rtlCol="0">
            <a:spAutoFit/>
          </a:bodyPr>
          <a:lstStyle/>
          <a:p>
            <a:pPr algn="ctr" eaLnBrk="1" hangingPunct="1">
              <a:defRPr/>
            </a:pPr>
            <a:r>
              <a:rPr lang="en-US" sz="2400" b="0" i="1" dirty="0">
                <a:solidFill>
                  <a:srgbClr val="0000FF"/>
                </a:solidFill>
                <a:latin typeface="+mn-lt"/>
                <a:ea typeface="ＭＳ Ｐゴシック" charset="0"/>
                <a:cs typeface="ＭＳ Ｐゴシック" charset="0"/>
              </a:rPr>
              <a:t>See the course website for TA office hours and sections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a:t>
            </a:r>
            <a:endParaRPr lang="en-US" dirty="0"/>
          </a:p>
        </p:txBody>
      </p:sp>
      <p:sp>
        <p:nvSpPr>
          <p:cNvPr id="3" name="Content Placeholder 2"/>
          <p:cNvSpPr>
            <a:spLocks noGrp="1"/>
          </p:cNvSpPr>
          <p:nvPr>
            <p:ph idx="1"/>
          </p:nvPr>
        </p:nvSpPr>
        <p:spPr/>
        <p:txBody>
          <a:bodyPr/>
          <a:lstStyle/>
          <a:p>
            <a:r>
              <a:rPr lang="en-US" dirty="0" smtClean="0"/>
              <a:t>All “normal” sections on Wednesday</a:t>
            </a:r>
          </a:p>
          <a:p>
            <a:pPr lvl="2"/>
            <a:endParaRPr lang="en-US" dirty="0"/>
          </a:p>
          <a:p>
            <a:r>
              <a:rPr lang="en-US" dirty="0" smtClean="0"/>
              <a:t>Go to whichever one you want, but please register your choice online</a:t>
            </a:r>
          </a:p>
          <a:p>
            <a:pPr lvl="2"/>
            <a:endParaRPr lang="en-US" dirty="0"/>
          </a:p>
          <a:p>
            <a:r>
              <a:rPr lang="en-US" dirty="0" smtClean="0"/>
              <a:t>There will be a special “</a:t>
            </a:r>
            <a:r>
              <a:rPr lang="en-US" dirty="0" smtClean="0"/>
              <a:t>LOST” </a:t>
            </a:r>
            <a:r>
              <a:rPr lang="en-US" dirty="0" smtClean="0"/>
              <a:t>session </a:t>
            </a:r>
          </a:p>
          <a:p>
            <a:pPr lvl="1"/>
            <a:r>
              <a:rPr lang="en-US" dirty="0" smtClean="0"/>
              <a:t>Leader: Kevin Ma</a:t>
            </a:r>
          </a:p>
          <a:p>
            <a:pPr lvl="1"/>
            <a:r>
              <a:rPr lang="en-US" dirty="0" smtClean="0"/>
              <a:t>Fridays 3:00-4:00, Soda 310</a:t>
            </a:r>
          </a:p>
          <a:p>
            <a:pPr lvl="1"/>
            <a:r>
              <a:rPr lang="en-US" dirty="0" smtClean="0"/>
              <a:t>Must have attended a normal section that week</a:t>
            </a:r>
          </a:p>
          <a:p>
            <a:pPr lvl="1"/>
            <a:r>
              <a:rPr lang="en-US" dirty="0" smtClean="0"/>
              <a:t>Not a makeup section, but a safe space for people who feel like they’ve lost contact with the class</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61</a:t>
            </a:fld>
            <a:endParaRPr lang="en-US" altLang="en-US"/>
          </a:p>
        </p:txBody>
      </p:sp>
    </p:spTree>
    <p:extLst>
      <p:ext uri="{BB962C8B-B14F-4D97-AF65-F5344CB8AC3E}">
        <p14:creationId xmlns:p14="http://schemas.microsoft.com/office/powerpoint/2010/main" val="966338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dirty="0"/>
              <a:t>Class </a:t>
            </a:r>
            <a:r>
              <a:rPr lang="en-US" altLang="en-US" dirty="0" smtClean="0"/>
              <a:t>Workload</a:t>
            </a:r>
            <a:endParaRPr lang="en-US" altLang="en-US" dirty="0"/>
          </a:p>
        </p:txBody>
      </p:sp>
      <p:sp>
        <p:nvSpPr>
          <p:cNvPr id="3" name="Content Placeholder 2"/>
          <p:cNvSpPr>
            <a:spLocks noGrp="1"/>
          </p:cNvSpPr>
          <p:nvPr>
            <p:ph idx="1"/>
          </p:nvPr>
        </p:nvSpPr>
        <p:spPr/>
        <p:txBody>
          <a:bodyPr/>
          <a:lstStyle/>
          <a:p>
            <a:pPr>
              <a:buFont typeface="Wingdings" charset="0"/>
              <a:buChar char="l"/>
              <a:defRPr/>
            </a:pPr>
            <a:r>
              <a:rPr lang="en-US" dirty="0" smtClean="0"/>
              <a:t>Three projects (due in 2 to 3 weeks)</a:t>
            </a:r>
          </a:p>
          <a:p>
            <a:pPr lvl="3">
              <a:buFont typeface="Wingdings" charset="0"/>
              <a:buChar char="l"/>
              <a:defRPr/>
            </a:pPr>
            <a:endParaRPr lang="en-US" dirty="0" smtClean="0"/>
          </a:p>
          <a:p>
            <a:pPr>
              <a:buFont typeface="Wingdings" charset="0"/>
              <a:buChar char="l"/>
              <a:defRPr/>
            </a:pPr>
            <a:r>
              <a:rPr lang="en-US" dirty="0" smtClean="0"/>
              <a:t>Roughly 6 </a:t>
            </a:r>
            <a:r>
              <a:rPr lang="en-US" dirty="0" smtClean="0"/>
              <a:t>practice </a:t>
            </a:r>
            <a:r>
              <a:rPr lang="en-US" dirty="0" smtClean="0"/>
              <a:t>problem sets (don’t hand in)</a:t>
            </a:r>
          </a:p>
          <a:p>
            <a:pPr lvl="1">
              <a:buFont typeface="Wingdings" charset="0"/>
              <a:buChar char="l"/>
              <a:defRPr/>
            </a:pPr>
            <a:r>
              <a:rPr lang="en-US" dirty="0" smtClean="0"/>
              <a:t>Answers posted one week later</a:t>
            </a:r>
          </a:p>
          <a:p>
            <a:pPr lvl="2">
              <a:buFont typeface="Wingdings" charset="0"/>
              <a:buChar char="l"/>
              <a:defRPr/>
            </a:pPr>
            <a:endParaRPr lang="en-US" dirty="0" smtClean="0"/>
          </a:p>
          <a:p>
            <a:pPr>
              <a:buFont typeface="Wingdings" charset="0"/>
              <a:buChar char="l"/>
              <a:defRPr/>
            </a:pPr>
            <a:r>
              <a:rPr lang="en-US" dirty="0" smtClean="0"/>
              <a:t>Exams: </a:t>
            </a:r>
          </a:p>
          <a:p>
            <a:pPr lvl="1">
              <a:buFont typeface="Wingdings" charset="0"/>
              <a:buChar char="l"/>
              <a:defRPr/>
            </a:pPr>
            <a:r>
              <a:rPr lang="en-US" dirty="0"/>
              <a:t>M</a:t>
            </a:r>
            <a:r>
              <a:rPr lang="en-US" dirty="0" smtClean="0"/>
              <a:t>idterm: Oct 12</a:t>
            </a:r>
            <a:r>
              <a:rPr lang="en-US" baseline="30000" dirty="0" smtClean="0"/>
              <a:t>th</a:t>
            </a:r>
            <a:r>
              <a:rPr lang="en-US" dirty="0" smtClean="0"/>
              <a:t> </a:t>
            </a:r>
            <a:r>
              <a:rPr lang="en-US" b="1" i="1" dirty="0" smtClean="0"/>
              <a:t>in class </a:t>
            </a:r>
          </a:p>
          <a:p>
            <a:pPr lvl="1">
              <a:buFont typeface="Wingdings" charset="0"/>
              <a:buChar char="l"/>
              <a:defRPr/>
            </a:pPr>
            <a:r>
              <a:rPr lang="en-US" dirty="0" smtClean="0"/>
              <a:t>Final: Tuesday, December 15</a:t>
            </a:r>
            <a:r>
              <a:rPr lang="en-US" baseline="30000" dirty="0" smtClean="0"/>
              <a:t>th</a:t>
            </a:r>
            <a:r>
              <a:rPr lang="en-US" dirty="0" smtClean="0"/>
              <a:t>, 11:30am-2:30pm</a:t>
            </a:r>
          </a:p>
          <a:p>
            <a:pPr lvl="1">
              <a:buFont typeface="Wingdings" charset="0"/>
              <a:buChar char="l"/>
              <a:defRPr/>
            </a:pPr>
            <a:r>
              <a:rPr lang="en-US" dirty="0"/>
              <a:t>C</a:t>
            </a:r>
            <a:r>
              <a:rPr lang="en-US" dirty="0" smtClean="0"/>
              <a:t>losed book, open crib sheet</a:t>
            </a:r>
          </a:p>
          <a:p>
            <a:pPr lvl="2">
              <a:buFont typeface="Wingdings" charset="0"/>
              <a:buChar char="l"/>
              <a:defRPr/>
            </a:pPr>
            <a:r>
              <a:rPr lang="en-US" dirty="0" smtClean="0"/>
              <a:t>Midterm: one crib sheet</a:t>
            </a:r>
          </a:p>
          <a:p>
            <a:pPr lvl="2">
              <a:buFont typeface="Wingdings" charset="0"/>
              <a:buChar char="l"/>
              <a:defRPr/>
            </a:pPr>
            <a:r>
              <a:rPr lang="en-US" dirty="0" smtClean="0"/>
              <a:t>Final: two crib sheets</a:t>
            </a:r>
          </a:p>
          <a:p>
            <a:pPr lvl="1">
              <a:buFont typeface="Wingdings" charset="0"/>
              <a:buChar char="l"/>
              <a:defRPr/>
            </a:pPr>
            <a:endParaRPr lang="en-US" dirty="0"/>
          </a:p>
          <a:p>
            <a:pPr marL="0" indent="0">
              <a:buFont typeface="Wingdings" charset="0"/>
              <a:buNone/>
              <a:defRPr/>
            </a:pPr>
            <a:endParaRPr lang="en-US" dirty="0" smtClean="0"/>
          </a:p>
        </p:txBody>
      </p:sp>
      <p:sp>
        <p:nvSpPr>
          <p:cNvPr id="5325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66564E35-F29A-9245-A619-4560026B52AE}" type="slidenum">
              <a:rPr lang="en-US" altLang="en-US" sz="1000" b="0">
                <a:latin typeface="Arial" charset="0"/>
              </a:rPr>
              <a:pPr/>
              <a:t>62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en-US">
                <a:latin typeface="Helvetica" charset="0"/>
              </a:rPr>
              <a:t>Grading</a:t>
            </a:r>
          </a:p>
        </p:txBody>
      </p:sp>
      <p:sp>
        <p:nvSpPr>
          <p:cNvPr id="54274" name="Rectangle 3"/>
          <p:cNvSpPr>
            <a:spLocks noGrp="1" noChangeArrowheads="1"/>
          </p:cNvSpPr>
          <p:nvPr>
            <p:ph idx="1"/>
          </p:nvPr>
        </p:nvSpPr>
        <p:spPr/>
        <p:txBody>
          <a:bodyPr/>
          <a:lstStyle/>
          <a:p>
            <a:pPr marL="285750" indent="-285750" defTabSz="915988">
              <a:lnSpc>
                <a:spcPct val="90000"/>
              </a:lnSpc>
            </a:pPr>
            <a:r>
              <a:rPr lang="en-US" altLang="en-US" sz="2400" dirty="0"/>
              <a:t>Course </a:t>
            </a:r>
            <a:r>
              <a:rPr lang="en-US" altLang="en-US" sz="2400" dirty="0" smtClean="0"/>
              <a:t>grades curved according to recent guidelines</a:t>
            </a:r>
          </a:p>
          <a:p>
            <a:pPr marL="930275" lvl="2" indent="-285750" defTabSz="915988">
              <a:lnSpc>
                <a:spcPct val="90000"/>
              </a:lnSpc>
            </a:pPr>
            <a:endParaRPr lang="en-US" altLang="en-US" sz="1600" dirty="0"/>
          </a:p>
          <a:p>
            <a:pPr marL="285750" indent="-285750" defTabSz="915988">
              <a:lnSpc>
                <a:spcPct val="90000"/>
              </a:lnSpc>
            </a:pPr>
            <a:r>
              <a:rPr lang="en-US" altLang="en-US" sz="2400" b="1" i="1" dirty="0" smtClean="0">
                <a:solidFill>
                  <a:srgbClr val="FF0000"/>
                </a:solidFill>
              </a:rPr>
              <a:t>But my grades are on the low end of the spectrum</a:t>
            </a:r>
            <a:r>
              <a:rPr lang="mr-IN" altLang="en-US" sz="2400" b="1" i="1" dirty="0" smtClean="0">
                <a:solidFill>
                  <a:srgbClr val="FF0000"/>
                </a:solidFill>
              </a:rPr>
              <a:t>…</a:t>
            </a:r>
            <a:r>
              <a:rPr lang="en-US" altLang="en-US" sz="2400" b="1" i="1" dirty="0" smtClean="0">
                <a:solidFill>
                  <a:srgbClr val="FF0000"/>
                </a:solidFill>
              </a:rPr>
              <a:t>.</a:t>
            </a:r>
          </a:p>
          <a:p>
            <a:pPr marL="635000" lvl="1" indent="-285750" defTabSz="915988">
              <a:lnSpc>
                <a:spcPct val="90000"/>
              </a:lnSpc>
            </a:pPr>
            <a:r>
              <a:rPr lang="en-US" altLang="en-US" sz="2000" dirty="0" smtClean="0"/>
              <a:t>You have been warned</a:t>
            </a:r>
            <a:endParaRPr lang="en-US" altLang="en-US" sz="2000" dirty="0"/>
          </a:p>
          <a:p>
            <a:pPr marL="285750" indent="-285750" defTabSz="915988">
              <a:lnSpc>
                <a:spcPct val="90000"/>
              </a:lnSpc>
            </a:pPr>
            <a:endParaRPr lang="en-US" altLang="en-US" sz="2400" dirty="0" smtClean="0"/>
          </a:p>
          <a:p>
            <a:pPr marL="285750" indent="-285750" defTabSz="915988">
              <a:lnSpc>
                <a:spcPct val="90000"/>
              </a:lnSpc>
            </a:pPr>
            <a:endParaRPr lang="en-US" altLang="en-US" sz="2400" dirty="0"/>
          </a:p>
          <a:p>
            <a:pPr marL="285750" indent="-285750" defTabSz="915988">
              <a:lnSpc>
                <a:spcPct val="90000"/>
              </a:lnSpc>
            </a:pPr>
            <a:endParaRPr lang="en-US" altLang="en-US" sz="2400" dirty="0" smtClean="0"/>
          </a:p>
          <a:p>
            <a:pPr marL="285750" indent="-285750" defTabSz="915988">
              <a:lnSpc>
                <a:spcPct val="90000"/>
              </a:lnSpc>
            </a:pPr>
            <a:endParaRPr lang="en-US" altLang="en-US" sz="2400" dirty="0"/>
          </a:p>
          <a:p>
            <a:pPr marL="285750" indent="-285750" defTabSz="915988">
              <a:lnSpc>
                <a:spcPct val="90000"/>
              </a:lnSpc>
            </a:pPr>
            <a:endParaRPr lang="en-US" altLang="en-US" sz="2400" dirty="0" smtClean="0"/>
          </a:p>
          <a:p>
            <a:pPr marL="285750" indent="-285750" defTabSz="915988">
              <a:lnSpc>
                <a:spcPct val="90000"/>
              </a:lnSpc>
            </a:pPr>
            <a:endParaRPr lang="en-US" altLang="en-US" sz="2400" dirty="0"/>
          </a:p>
          <a:p>
            <a:pPr marL="285750" indent="-285750" defTabSz="915988">
              <a:lnSpc>
                <a:spcPct val="90000"/>
              </a:lnSpc>
            </a:pPr>
            <a:endParaRPr lang="en-US" altLang="en-US" sz="2400" dirty="0" smtClean="0"/>
          </a:p>
        </p:txBody>
      </p:sp>
      <p:graphicFrame>
        <p:nvGraphicFramePr>
          <p:cNvPr id="816155" name="Group 27"/>
          <p:cNvGraphicFramePr>
            <a:graphicFrameLocks noGrp="1"/>
          </p:cNvGraphicFramePr>
          <p:nvPr>
            <p:extLst>
              <p:ext uri="{D42A27DB-BD31-4B8C-83A1-F6EECF244321}">
                <p14:modId xmlns:p14="http://schemas.microsoft.com/office/powerpoint/2010/main" val="239960689"/>
              </p:ext>
            </p:extLst>
          </p:nvPr>
        </p:nvGraphicFramePr>
        <p:xfrm>
          <a:off x="1371600" y="2971800"/>
          <a:ext cx="6707187" cy="2650766"/>
        </p:xfrm>
        <a:graphic>
          <a:graphicData uri="http://schemas.openxmlformats.org/drawingml/2006/table">
            <a:tbl>
              <a:tblPr/>
              <a:tblGrid>
                <a:gridCol w="3511221"/>
                <a:gridCol w="3195966"/>
              </a:tblGrid>
              <a:tr h="45330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Project 1</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10%</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330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Project 2</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20%</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737">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Project 3</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15%</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324">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Arial" charset="0"/>
                          <a:cs typeface="Arial" charset="0"/>
                        </a:rPr>
                        <a:t>Midterm exam</a:t>
                      </a: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25%</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737">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Arial" charset="0"/>
                          <a:cs typeface="Arial" charset="0"/>
                        </a:rPr>
                        <a:t>Final exam</a:t>
                      </a: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30%</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2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7EBF2EB-E0EE-6546-84C8-24D65F073CFC}" type="slidenum">
              <a:rPr lang="en-US" altLang="en-US" sz="1000" b="0">
                <a:latin typeface="Arial" charset="0"/>
              </a:rPr>
              <a:pPr/>
              <a:t>63</a:t>
            </a:fld>
            <a:endParaRPr lang="en-US" altLang="en-US" sz="1000" b="0">
              <a:latin typeface="Arial"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altLang="en-US" dirty="0"/>
              <a:t>Participation </a:t>
            </a:r>
            <a:r>
              <a:rPr lang="en-US" altLang="en-US" dirty="0" smtClean="0"/>
              <a:t>Requirement</a:t>
            </a:r>
            <a:endParaRPr lang="en-US" altLang="en-US" dirty="0"/>
          </a:p>
        </p:txBody>
      </p:sp>
      <p:sp>
        <p:nvSpPr>
          <p:cNvPr id="3" name="Content Placeholder 2"/>
          <p:cNvSpPr>
            <a:spLocks noGrp="1"/>
          </p:cNvSpPr>
          <p:nvPr>
            <p:ph idx="1"/>
          </p:nvPr>
        </p:nvSpPr>
        <p:spPr>
          <a:extLst/>
        </p:spPr>
        <p:txBody>
          <a:bodyPr/>
          <a:lstStyle/>
          <a:p>
            <a:pPr>
              <a:defRPr/>
            </a:pPr>
            <a:r>
              <a:rPr lang="en-US" dirty="0" smtClean="0"/>
              <a:t>Must speak up in class, or see me in office hours</a:t>
            </a:r>
          </a:p>
          <a:p>
            <a:pPr lvl="1">
              <a:defRPr/>
            </a:pPr>
            <a:r>
              <a:rPr lang="en-US" dirty="0" smtClean="0"/>
              <a:t>At least once, or else you flunk.  Period.</a:t>
            </a:r>
          </a:p>
          <a:p>
            <a:pPr lvl="7">
              <a:defRPr/>
            </a:pPr>
            <a:endParaRPr lang="en-US" dirty="0"/>
          </a:p>
          <a:p>
            <a:pPr>
              <a:defRPr/>
            </a:pPr>
            <a:r>
              <a:rPr lang="en-US" dirty="0" smtClean="0"/>
              <a:t>Participation must be technical in nature</a:t>
            </a:r>
          </a:p>
          <a:p>
            <a:pPr lvl="1">
              <a:defRPr/>
            </a:pPr>
            <a:r>
              <a:rPr lang="en-US" dirty="0" smtClean="0"/>
              <a:t>It doesn’t count to ask me what the final will cover</a:t>
            </a:r>
            <a:endParaRPr lang="en-US" dirty="0"/>
          </a:p>
          <a:p>
            <a:pPr lvl="6">
              <a:defRPr/>
            </a:pPr>
            <a:endParaRPr lang="en-US" dirty="0"/>
          </a:p>
          <a:p>
            <a:pPr>
              <a:defRPr/>
            </a:pPr>
            <a:r>
              <a:rPr lang="en-US" dirty="0" smtClean="0"/>
              <a:t>See class web page to record your participation</a:t>
            </a:r>
          </a:p>
          <a:p>
            <a:pPr lvl="1">
              <a:defRPr/>
            </a:pPr>
            <a:r>
              <a:rPr lang="en-US" dirty="0" smtClean="0"/>
              <a:t>Name, date, question asked/answered</a:t>
            </a:r>
            <a:r>
              <a:rPr lang="is-IS" dirty="0" smtClean="0"/>
              <a:t>…</a:t>
            </a:r>
            <a:endParaRPr lang="en-US" dirty="0"/>
          </a:p>
        </p:txBody>
      </p:sp>
      <p:sp>
        <p:nvSpPr>
          <p:cNvPr id="880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6C6F8797-92F7-F14A-BF00-FEEC1E5AE93F}" type="slidenum">
              <a:rPr lang="en-US" altLang="en-US" sz="1000" b="0">
                <a:latin typeface="Arial" charset="0"/>
              </a:rPr>
              <a:pPr/>
              <a:t>64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Can You Cooperate?</a:t>
            </a:r>
            <a:endParaRPr lang="en-US" dirty="0"/>
          </a:p>
        </p:txBody>
      </p:sp>
      <p:sp>
        <p:nvSpPr>
          <p:cNvPr id="3" name="Content Placeholder 2"/>
          <p:cNvSpPr>
            <a:spLocks noGrp="1"/>
          </p:cNvSpPr>
          <p:nvPr>
            <p:ph idx="1"/>
          </p:nvPr>
        </p:nvSpPr>
        <p:spPr/>
        <p:txBody>
          <a:bodyPr/>
          <a:lstStyle/>
          <a:p>
            <a:r>
              <a:rPr lang="en-US" dirty="0" smtClean="0"/>
              <a:t>Practice problem sets: </a:t>
            </a:r>
          </a:p>
          <a:p>
            <a:pPr lvl="1"/>
            <a:r>
              <a:rPr lang="en-US" dirty="0" smtClean="0"/>
              <a:t>Work together as much as you want!</a:t>
            </a:r>
          </a:p>
          <a:p>
            <a:pPr lvl="1"/>
            <a:endParaRPr lang="en-US" dirty="0"/>
          </a:p>
          <a:p>
            <a:r>
              <a:rPr lang="en-US" dirty="0" smtClean="0"/>
              <a:t>Projects: Must do solo</a:t>
            </a:r>
          </a:p>
          <a:p>
            <a:pPr lvl="1"/>
            <a:r>
              <a:rPr lang="en-US" dirty="0" smtClean="0"/>
              <a:t>But can discuss general issues with peers</a:t>
            </a:r>
          </a:p>
          <a:p>
            <a:pPr lvl="1"/>
            <a:r>
              <a:rPr lang="en-US" dirty="0" smtClean="0"/>
              <a:t>See web page</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65</a:t>
            </a:fld>
            <a:endParaRPr lang="en-US" altLang="en-US"/>
          </a:p>
        </p:txBody>
      </p:sp>
    </p:spTree>
    <p:extLst>
      <p:ext uri="{BB962C8B-B14F-4D97-AF65-F5344CB8AC3E}">
        <p14:creationId xmlns:p14="http://schemas.microsoft.com/office/powerpoint/2010/main" val="1368815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dirty="0" smtClean="0"/>
              <a:t>Three Projects (in </a:t>
            </a:r>
            <a:r>
              <a:rPr lang="en-US" altLang="en-US" dirty="0"/>
              <a:t>Python</a:t>
            </a:r>
            <a:r>
              <a:rPr lang="en-US" altLang="en-US" dirty="0" smtClean="0"/>
              <a:t>)</a:t>
            </a:r>
            <a:endParaRPr lang="en-US" altLang="en-US" dirty="0"/>
          </a:p>
        </p:txBody>
      </p:sp>
      <p:sp>
        <p:nvSpPr>
          <p:cNvPr id="3" name="Content Placeholder 2"/>
          <p:cNvSpPr>
            <a:spLocks noGrp="1"/>
          </p:cNvSpPr>
          <p:nvPr>
            <p:ph idx="1"/>
          </p:nvPr>
        </p:nvSpPr>
        <p:spPr>
          <a:xfrm>
            <a:off x="457200" y="1295400"/>
            <a:ext cx="8458200" cy="4835525"/>
          </a:xfrm>
        </p:spPr>
        <p:txBody>
          <a:bodyPr/>
          <a:lstStyle/>
          <a:p>
            <a:pPr>
              <a:buFont typeface="Wingdings" charset="0"/>
              <a:buChar char="l"/>
              <a:defRPr/>
            </a:pPr>
            <a:r>
              <a:rPr lang="en-US" dirty="0" smtClean="0">
                <a:ea typeface="ＭＳ Ｐゴシック" charset="0"/>
                <a:cs typeface="ＭＳ Ｐゴシック" charset="0"/>
              </a:rPr>
              <a:t>Project 1: </a:t>
            </a:r>
            <a:r>
              <a:rPr lang="en-US" b="1" dirty="0" smtClean="0">
                <a:ea typeface="ＭＳ Ｐゴシック" charset="0"/>
                <a:cs typeface="ＭＳ Ｐゴシック" charset="0"/>
              </a:rPr>
              <a:t>Chat</a:t>
            </a:r>
            <a:r>
              <a:rPr lang="en-US" dirty="0" smtClean="0">
                <a:ea typeface="ＭＳ Ｐゴシック" charset="0"/>
                <a:cs typeface="ＭＳ Ｐゴシック" charset="0"/>
              </a:rPr>
              <a:t> (~2 weeks)</a:t>
            </a:r>
          </a:p>
          <a:p>
            <a:pPr lvl="1">
              <a:buFont typeface="Wingdings" charset="0"/>
              <a:buChar char="l"/>
              <a:defRPr/>
            </a:pPr>
            <a:r>
              <a:rPr lang="en-US" dirty="0" smtClean="0">
                <a:ea typeface="ＭＳ Ｐゴシック" charset="0"/>
                <a:cs typeface="ＭＳ Ｐゴシック" charset="0"/>
              </a:rPr>
              <a:t>Will do first part in section</a:t>
            </a:r>
          </a:p>
          <a:p>
            <a:pPr lvl="1">
              <a:buFont typeface="Wingdings" charset="0"/>
              <a:buChar char="l"/>
              <a:defRPr/>
            </a:pPr>
            <a:r>
              <a:rPr lang="en-US" dirty="0" smtClean="0">
                <a:ea typeface="ＭＳ Ｐゴシック" charset="0"/>
                <a:cs typeface="ＭＳ Ｐゴシック" charset="0"/>
              </a:rPr>
              <a:t>Goal: do something useful</a:t>
            </a:r>
          </a:p>
          <a:p>
            <a:pPr lvl="1">
              <a:buFont typeface="Wingdings" charset="0"/>
              <a:buChar char="l"/>
              <a:defRPr/>
            </a:pPr>
            <a:endParaRPr lang="en-US" dirty="0">
              <a:ea typeface="ＭＳ Ｐゴシック" charset="0"/>
              <a:cs typeface="ＭＳ Ｐゴシック" charset="0"/>
            </a:endParaRPr>
          </a:p>
          <a:p>
            <a:pPr>
              <a:buFont typeface="Wingdings" charset="0"/>
              <a:buChar char="l"/>
              <a:defRPr/>
            </a:pPr>
            <a:r>
              <a:rPr lang="en-US" dirty="0" smtClean="0">
                <a:ea typeface="ＭＳ Ｐゴシック" charset="0"/>
                <a:cs typeface="ＭＳ Ｐゴシック" charset="0"/>
              </a:rPr>
              <a:t>Project </a:t>
            </a:r>
            <a:r>
              <a:rPr lang="en-US" dirty="0">
                <a:ea typeface="ＭＳ Ｐゴシック" charset="0"/>
                <a:cs typeface="ＭＳ Ｐゴシック" charset="0"/>
              </a:rPr>
              <a:t>2</a:t>
            </a:r>
            <a:r>
              <a:rPr lang="en-US" dirty="0" smtClean="0">
                <a:ea typeface="ＭＳ Ｐゴシック" charset="0"/>
                <a:cs typeface="ＭＳ Ｐゴシック" charset="0"/>
              </a:rPr>
              <a:t>: </a:t>
            </a:r>
            <a:r>
              <a:rPr lang="en-US" b="1" dirty="0" smtClean="0">
                <a:ea typeface="ＭＳ Ｐゴシック" charset="0"/>
                <a:cs typeface="ＭＳ Ｐゴシック" charset="0"/>
              </a:rPr>
              <a:t>Routing</a:t>
            </a:r>
            <a:r>
              <a:rPr lang="en-US" dirty="0" smtClean="0">
                <a:ea typeface="ＭＳ Ｐゴシック" charset="0"/>
                <a:cs typeface="ＭＳ Ｐゴシック" charset="0"/>
              </a:rPr>
              <a:t> (~3 weeks)</a:t>
            </a:r>
          </a:p>
          <a:p>
            <a:pPr lvl="1">
              <a:buFont typeface="Wingdings" charset="0"/>
              <a:buChar char="l"/>
              <a:defRPr/>
            </a:pPr>
            <a:r>
              <a:rPr lang="en-US" dirty="0">
                <a:ea typeface="ＭＳ Ｐゴシック" charset="0"/>
                <a:cs typeface="ＭＳ Ｐゴシック" charset="0"/>
              </a:rPr>
              <a:t>I</a:t>
            </a:r>
            <a:r>
              <a:rPr lang="en-US" dirty="0" smtClean="0">
                <a:ea typeface="ＭＳ Ｐゴシック" charset="0"/>
                <a:cs typeface="ＭＳ Ｐゴシック" charset="0"/>
              </a:rPr>
              <a:t>n a simple simulator</a:t>
            </a:r>
          </a:p>
          <a:p>
            <a:pPr lvl="1">
              <a:buFont typeface="Wingdings" charset="0"/>
              <a:buChar char="l"/>
              <a:defRPr/>
            </a:pPr>
            <a:r>
              <a:rPr lang="en-US" dirty="0" smtClean="0">
                <a:ea typeface="ＭＳ Ｐゴシック" charset="0"/>
                <a:cs typeface="ＭＳ Ｐゴシック" charset="0"/>
              </a:rPr>
              <a:t>Goal: show that details matter</a:t>
            </a:r>
          </a:p>
          <a:p>
            <a:pPr lvl="1">
              <a:buFont typeface="Wingdings" charset="0"/>
              <a:buChar char="l"/>
              <a:defRPr/>
            </a:pPr>
            <a:endParaRPr lang="en-US" dirty="0">
              <a:ea typeface="ＭＳ Ｐゴシック" charset="0"/>
              <a:cs typeface="ＭＳ Ｐゴシック" charset="0"/>
            </a:endParaRPr>
          </a:p>
          <a:p>
            <a:pPr>
              <a:buFont typeface="Wingdings" charset="0"/>
              <a:buChar char="l"/>
              <a:defRPr/>
            </a:pPr>
            <a:r>
              <a:rPr lang="en-US" dirty="0" smtClean="0">
                <a:ea typeface="ＭＳ Ｐゴシック" charset="0"/>
                <a:cs typeface="ＭＳ Ｐゴシック" charset="0"/>
              </a:rPr>
              <a:t>Project </a:t>
            </a:r>
            <a:r>
              <a:rPr lang="en-US" dirty="0">
                <a:ea typeface="ＭＳ Ｐゴシック" charset="0"/>
                <a:cs typeface="ＭＳ Ｐゴシック" charset="0"/>
              </a:rPr>
              <a:t>3</a:t>
            </a:r>
            <a:r>
              <a:rPr lang="en-US" dirty="0" smtClean="0">
                <a:ea typeface="ＭＳ Ｐゴシック" charset="0"/>
                <a:cs typeface="ＭＳ Ｐゴシック" charset="0"/>
              </a:rPr>
              <a:t>: </a:t>
            </a:r>
            <a:r>
              <a:rPr lang="en-US" b="1" dirty="0" smtClean="0">
                <a:ea typeface="ＭＳ Ｐゴシック" charset="0"/>
                <a:cs typeface="ＭＳ Ｐゴシック" charset="0"/>
              </a:rPr>
              <a:t>Build a WAN Optimizer </a:t>
            </a:r>
            <a:r>
              <a:rPr lang="en-US" dirty="0" smtClean="0">
                <a:ea typeface="ＭＳ Ｐゴシック" charset="0"/>
                <a:cs typeface="ＭＳ Ｐゴシック" charset="0"/>
              </a:rPr>
              <a:t>(~3 weeks)</a:t>
            </a:r>
          </a:p>
          <a:p>
            <a:pPr lvl="1">
              <a:buFont typeface="Wingdings" charset="0"/>
              <a:buChar char="l"/>
              <a:defRPr/>
            </a:pPr>
            <a:r>
              <a:rPr lang="en-US" dirty="0" smtClean="0">
                <a:ea typeface="ＭＳ Ｐゴシック" charset="0"/>
              </a:rPr>
              <a:t>Goal: to do something neat</a:t>
            </a:r>
            <a:endParaRPr lang="en-US" dirty="0">
              <a:ea typeface="ＭＳ Ｐゴシック" charset="0"/>
            </a:endParaRPr>
          </a:p>
          <a:p>
            <a:pPr lvl="7">
              <a:buFont typeface="Wingdings" charset="0"/>
              <a:buChar char="l"/>
              <a:defRPr/>
            </a:pPr>
            <a:endParaRPr lang="en-US" dirty="0">
              <a:ea typeface="ＭＳ Ｐゴシック" charset="0"/>
            </a:endParaRPr>
          </a:p>
          <a:p>
            <a:pPr marL="0" indent="0">
              <a:buFont typeface="Wingdings" charset="0"/>
              <a:buNone/>
              <a:defRPr/>
            </a:pPr>
            <a:r>
              <a:rPr lang="en-US" b="1" dirty="0" smtClean="0">
                <a:ea typeface="ＭＳ Ｐゴシック" charset="0"/>
                <a:cs typeface="ＭＳ Ｐゴシック" charset="0"/>
              </a:rPr>
              <a:t>Project TA handles </a:t>
            </a:r>
            <a:r>
              <a:rPr lang="en-US" b="1" dirty="0">
                <a:ea typeface="ＭＳ Ｐゴシック" charset="0"/>
                <a:cs typeface="ＭＳ Ｐゴシック" charset="0"/>
              </a:rPr>
              <a:t>all project-related questions!</a:t>
            </a:r>
          </a:p>
        </p:txBody>
      </p:sp>
      <p:sp>
        <p:nvSpPr>
          <p:cNvPr id="5632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F2CDAC6-4313-9B49-AA2C-2E936ADD3B60}" type="slidenum">
              <a:rPr lang="en-US" altLang="en-US" sz="1000" b="0">
                <a:latin typeface="Arial" charset="0"/>
              </a:rPr>
              <a:pPr/>
              <a:t>66</a:t>
            </a:fld>
            <a:endParaRPr lang="en-US" altLang="en-US" sz="1000" b="0" dirty="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122238"/>
            <a:ext cx="8229600" cy="1173162"/>
          </a:xfrm>
        </p:spPr>
        <p:txBody>
          <a:bodyPr/>
          <a:lstStyle/>
          <a:p>
            <a:pPr algn="ctr"/>
            <a:r>
              <a:rPr lang="en-US" altLang="en-US">
                <a:latin typeface="Helvetica" charset="0"/>
              </a:rPr>
              <a:t>Policy on late submissions, </a:t>
            </a:r>
            <a:br>
              <a:rPr lang="en-US" altLang="en-US">
                <a:latin typeface="Helvetica" charset="0"/>
              </a:rPr>
            </a:br>
            <a:r>
              <a:rPr lang="en-US" altLang="en-US">
                <a:latin typeface="Helvetica" charset="0"/>
              </a:rPr>
              <a:t>re-grade requests, cheating</a:t>
            </a:r>
            <a:endParaRPr lang="en-US" altLang="en-US" i="1">
              <a:latin typeface="Helvetica" charset="0"/>
            </a:endParaRPr>
          </a:p>
        </p:txBody>
      </p:sp>
      <p:sp>
        <p:nvSpPr>
          <p:cNvPr id="815107" name="Rectangle 3"/>
          <p:cNvSpPr>
            <a:spLocks noGrp="1" noChangeArrowheads="1"/>
          </p:cNvSpPr>
          <p:nvPr>
            <p:ph idx="1"/>
          </p:nvPr>
        </p:nvSpPr>
        <p:spPr>
          <a:xfrm>
            <a:off x="454231" y="1630589"/>
            <a:ext cx="8229600" cy="4835525"/>
          </a:xfrm>
        </p:spPr>
        <p:txBody>
          <a:bodyPr/>
          <a:lstStyle/>
          <a:p>
            <a:pPr>
              <a:lnSpc>
                <a:spcPct val="90000"/>
              </a:lnSpc>
            </a:pPr>
            <a:r>
              <a:rPr lang="en-US" altLang="en-US" dirty="0"/>
              <a:t>Detailed description is on the class website</a:t>
            </a:r>
          </a:p>
          <a:p>
            <a:pPr lvl="4">
              <a:lnSpc>
                <a:spcPct val="90000"/>
              </a:lnSpc>
            </a:pPr>
            <a:endParaRPr lang="en-US" altLang="en-US" dirty="0"/>
          </a:p>
          <a:p>
            <a:pPr>
              <a:lnSpc>
                <a:spcPct val="90000"/>
              </a:lnSpc>
            </a:pPr>
            <a:r>
              <a:rPr lang="en-US" altLang="en-US" dirty="0"/>
              <a:t>Summary version:</a:t>
            </a:r>
          </a:p>
          <a:p>
            <a:pPr lvl="1">
              <a:lnSpc>
                <a:spcPct val="90000"/>
              </a:lnSpc>
            </a:pPr>
            <a:r>
              <a:rPr lang="en-US" altLang="en-US" dirty="0"/>
              <a:t>You may submit assignments late or request re-grades but to a point, and it will cost you </a:t>
            </a:r>
          </a:p>
          <a:p>
            <a:pPr lvl="1">
              <a:lnSpc>
                <a:spcPct val="90000"/>
              </a:lnSpc>
            </a:pPr>
            <a:r>
              <a:rPr lang="en-US" altLang="en-US" dirty="0"/>
              <a:t>Project grading will be announced for each project</a:t>
            </a:r>
          </a:p>
          <a:p>
            <a:pPr lvl="1">
              <a:lnSpc>
                <a:spcPct val="90000"/>
              </a:lnSpc>
            </a:pPr>
            <a:r>
              <a:rPr lang="en-US" altLang="en-US" b="1" i="1" dirty="0">
                <a:solidFill>
                  <a:srgbClr val="FF0000"/>
                </a:solidFill>
              </a:rPr>
              <a:t>Your responsibility to keep your code private!</a:t>
            </a:r>
          </a:p>
          <a:p>
            <a:pPr lvl="1">
              <a:lnSpc>
                <a:spcPct val="90000"/>
              </a:lnSpc>
            </a:pPr>
            <a:r>
              <a:rPr lang="en-US" altLang="en-US" dirty="0"/>
              <a:t>When in doubt about the policy, ask us! </a:t>
            </a:r>
          </a:p>
          <a:p>
            <a:pPr lvl="4">
              <a:lnSpc>
                <a:spcPct val="90000"/>
              </a:lnSpc>
            </a:pPr>
            <a:endParaRPr lang="en-US" altLang="en-US" dirty="0"/>
          </a:p>
          <a:p>
            <a:pPr>
              <a:lnSpc>
                <a:spcPct val="90000"/>
              </a:lnSpc>
            </a:pPr>
            <a:r>
              <a:rPr lang="en-US" altLang="en-US" b="1" dirty="0" smtClean="0"/>
              <a:t>Zero-tolerance policy on cheating….</a:t>
            </a:r>
            <a:endParaRPr lang="en-US" altLang="en-US" b="1" dirty="0"/>
          </a:p>
        </p:txBody>
      </p:sp>
      <p:sp>
        <p:nvSpPr>
          <p:cNvPr id="6041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E616B2E-FB4F-7C45-8577-FEB7E5407606}" type="slidenum">
              <a:rPr lang="en-US" altLang="en-US" sz="1000" b="0">
                <a:latin typeface="Arial" charset="0"/>
              </a:rPr>
              <a:pPr/>
              <a:t>67</a:t>
            </a:fld>
            <a:endParaRPr lang="en-US" altLang="en-US" sz="1000" b="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5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51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5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51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51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5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en-US">
                <a:latin typeface="Helvetica" charset="0"/>
              </a:rPr>
              <a:t>Textbook</a:t>
            </a:r>
          </a:p>
        </p:txBody>
      </p:sp>
      <p:sp>
        <p:nvSpPr>
          <p:cNvPr id="35843" name="Rectangle 3"/>
          <p:cNvSpPr>
            <a:spLocks noGrp="1" noChangeArrowheads="1"/>
          </p:cNvSpPr>
          <p:nvPr>
            <p:ph idx="1"/>
          </p:nvPr>
        </p:nvSpPr>
        <p:spPr>
          <a:extLst>
            <a:ext uri="{909E8E84-426E-40dd-AFC4-6F175D3DCCD1}"/>
            <a:ext uri="{91240B29-F687-4f45-9708-019B960494DF}"/>
          </a:extLst>
        </p:spPr>
        <p:txBody>
          <a:bodyPr/>
          <a:lstStyle/>
          <a:p>
            <a:pPr>
              <a:buFont typeface="Wingdings" charset="0"/>
              <a:buChar char="l"/>
              <a:defRPr/>
            </a:pPr>
            <a:r>
              <a:rPr lang="en-US" dirty="0" smtClean="0">
                <a:ea typeface="Arial" charset="0"/>
                <a:cs typeface="Arial" charset="0"/>
              </a:rPr>
              <a:t>J</a:t>
            </a:r>
            <a:r>
              <a:rPr lang="en-US" dirty="0">
                <a:ea typeface="Arial" charset="0"/>
                <a:cs typeface="Arial" charset="0"/>
              </a:rPr>
              <a:t>. Kurose and K. Ross, </a:t>
            </a:r>
            <a:r>
              <a:rPr lang="en-US" i="1" dirty="0">
                <a:ea typeface="Arial" charset="0"/>
                <a:cs typeface="Arial" charset="0"/>
              </a:rPr>
              <a:t>Computer Networking: A Top-Down Approach, </a:t>
            </a:r>
            <a:r>
              <a:rPr lang="en-US" dirty="0">
                <a:ea typeface="Arial" charset="0"/>
                <a:cs typeface="Arial" charset="0"/>
              </a:rPr>
              <a:t>7</a:t>
            </a:r>
            <a:r>
              <a:rPr lang="en-US" dirty="0" smtClean="0">
                <a:ea typeface="Arial" charset="0"/>
                <a:cs typeface="Arial" charset="0"/>
              </a:rPr>
              <a:t>th </a:t>
            </a:r>
            <a:r>
              <a:rPr lang="en-US" dirty="0">
                <a:ea typeface="Arial" charset="0"/>
                <a:cs typeface="Arial" charset="0"/>
              </a:rPr>
              <a:t>Edition, </a:t>
            </a:r>
            <a:r>
              <a:rPr lang="en-US" dirty="0" smtClean="0">
                <a:ea typeface="Arial" charset="0"/>
                <a:cs typeface="Arial" charset="0"/>
              </a:rPr>
              <a:t>2016.</a:t>
            </a:r>
            <a:endParaRPr lang="en-US" dirty="0">
              <a:ea typeface="Arial" charset="0"/>
              <a:cs typeface="Arial" charset="0"/>
            </a:endParaRPr>
          </a:p>
          <a:p>
            <a:pPr lvl="1">
              <a:buFont typeface="Wingdings" charset="0"/>
              <a:buChar char="l"/>
              <a:defRPr/>
            </a:pPr>
            <a:r>
              <a:rPr lang="en-US" sz="2200" dirty="0" smtClean="0">
                <a:ea typeface="Arial" charset="0"/>
                <a:cs typeface="Arial" charset="0"/>
              </a:rPr>
              <a:t>5</a:t>
            </a:r>
            <a:r>
              <a:rPr lang="en-US" sz="2200" baseline="30000" dirty="0" smtClean="0">
                <a:ea typeface="Arial" charset="0"/>
                <a:cs typeface="Arial" charset="0"/>
              </a:rPr>
              <a:t>th</a:t>
            </a:r>
            <a:r>
              <a:rPr lang="en-US" sz="2200" dirty="0" smtClean="0">
                <a:ea typeface="Arial" charset="0"/>
                <a:cs typeface="Arial" charset="0"/>
              </a:rPr>
              <a:t> , 6</a:t>
            </a:r>
            <a:r>
              <a:rPr lang="en-US" sz="2200" baseline="30000" dirty="0" smtClean="0">
                <a:ea typeface="Arial" charset="0"/>
                <a:cs typeface="Arial" charset="0"/>
              </a:rPr>
              <a:t>th</a:t>
            </a:r>
            <a:r>
              <a:rPr lang="en-US" sz="2200" dirty="0" smtClean="0">
                <a:ea typeface="Arial" charset="0"/>
                <a:cs typeface="Arial" charset="0"/>
              </a:rPr>
              <a:t> Editions </a:t>
            </a:r>
            <a:r>
              <a:rPr lang="en-US" sz="2200" dirty="0">
                <a:ea typeface="Arial" charset="0"/>
                <a:cs typeface="Arial" charset="0"/>
              </a:rPr>
              <a:t>ok, but </a:t>
            </a:r>
            <a:r>
              <a:rPr lang="en-US" sz="2200" dirty="0" smtClean="0">
                <a:ea typeface="Arial" charset="0"/>
                <a:cs typeface="Arial" charset="0"/>
              </a:rPr>
              <a:t>translate </a:t>
            </a:r>
            <a:r>
              <a:rPr lang="en-US" sz="2200" dirty="0">
                <a:ea typeface="Arial" charset="0"/>
                <a:cs typeface="Arial" charset="0"/>
              </a:rPr>
              <a:t>the reading </a:t>
            </a:r>
            <a:r>
              <a:rPr lang="en-US" sz="2200" dirty="0" smtClean="0">
                <a:ea typeface="Arial" charset="0"/>
                <a:cs typeface="Arial" charset="0"/>
              </a:rPr>
              <a:t>assignments</a:t>
            </a:r>
          </a:p>
          <a:p>
            <a:pPr lvl="7">
              <a:defRPr/>
            </a:pPr>
            <a:endParaRPr lang="en-US" dirty="0">
              <a:ea typeface="Arial" charset="0"/>
              <a:cs typeface="Arial" charset="0"/>
            </a:endParaRPr>
          </a:p>
          <a:p>
            <a:pPr>
              <a:buFont typeface="Wingdings" charset="0"/>
              <a:buChar char="l"/>
              <a:defRPr/>
            </a:pPr>
            <a:r>
              <a:rPr lang="en-US" b="1" dirty="0" smtClean="0">
                <a:ea typeface="Arial" charset="0"/>
                <a:cs typeface="Arial" charset="0"/>
              </a:rPr>
              <a:t>You </a:t>
            </a:r>
            <a:r>
              <a:rPr lang="en-US" b="1" dirty="0">
                <a:ea typeface="Arial" charset="0"/>
                <a:cs typeface="Arial" charset="0"/>
              </a:rPr>
              <a:t>will not be tested on material </a:t>
            </a:r>
            <a:r>
              <a:rPr lang="en-US" b="1" dirty="0" smtClean="0">
                <a:ea typeface="Arial" charset="0"/>
                <a:cs typeface="Arial" charset="0"/>
              </a:rPr>
              <a:t>we </a:t>
            </a:r>
            <a:r>
              <a:rPr lang="en-US" b="1" dirty="0" err="1">
                <a:ea typeface="Arial" charset="0"/>
                <a:cs typeface="Arial" charset="0"/>
              </a:rPr>
              <a:t>didn</a:t>
            </a:r>
            <a:r>
              <a:rPr lang="fr-FR" b="1" dirty="0">
                <a:ea typeface="Arial" charset="0"/>
                <a:cs typeface="Arial" charset="0"/>
              </a:rPr>
              <a:t>’</a:t>
            </a:r>
            <a:r>
              <a:rPr lang="en-US" b="1" dirty="0">
                <a:ea typeface="Arial" charset="0"/>
                <a:cs typeface="Arial" charset="0"/>
              </a:rPr>
              <a:t>t </a:t>
            </a:r>
            <a:r>
              <a:rPr lang="en-US" b="1" dirty="0" smtClean="0">
                <a:ea typeface="Arial" charset="0"/>
                <a:cs typeface="Arial" charset="0"/>
              </a:rPr>
              <a:t>cover in lecture or section</a:t>
            </a:r>
            <a:endParaRPr lang="en-US" b="1" dirty="0">
              <a:ea typeface="Arial" charset="0"/>
              <a:cs typeface="Arial" charset="0"/>
            </a:endParaRPr>
          </a:p>
          <a:p>
            <a:pPr lvl="1">
              <a:buFont typeface="Wingdings" charset="0"/>
              <a:buChar char="l"/>
              <a:defRPr/>
            </a:pPr>
            <a:r>
              <a:rPr lang="en-US" dirty="0">
                <a:ea typeface="Arial" charset="0"/>
                <a:cs typeface="Arial" charset="0"/>
              </a:rPr>
              <a:t>Use as a reference and a source of examples</a:t>
            </a:r>
          </a:p>
          <a:p>
            <a:pPr lvl="7">
              <a:defRPr/>
            </a:pPr>
            <a:endParaRPr lang="en-US" dirty="0">
              <a:ea typeface="Arial" charset="0"/>
              <a:cs typeface="Arial" charset="0"/>
            </a:endParaRPr>
          </a:p>
          <a:p>
            <a:pPr>
              <a:buFont typeface="Wingdings" charset="0"/>
              <a:buChar char="l"/>
              <a:defRPr/>
            </a:pPr>
            <a:endParaRPr lang="en-US" dirty="0"/>
          </a:p>
          <a:p>
            <a:pPr>
              <a:buFont typeface="Wingdings" charset="0"/>
              <a:buChar char="l"/>
              <a:defRPr/>
            </a:pPr>
            <a:endParaRPr lang="en-US" sz="2600" dirty="0" smtClean="0">
              <a:ea typeface="Arial" charset="0"/>
              <a:cs typeface="Arial" charset="0"/>
            </a:endParaRPr>
          </a:p>
        </p:txBody>
      </p:sp>
      <p:sp>
        <p:nvSpPr>
          <p:cNvPr id="5734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4BBE41C-61C2-A647-8296-948DB6808C58}" type="slidenum">
              <a:rPr lang="en-US" altLang="en-US" sz="1000" b="0">
                <a:latin typeface="Arial" charset="0"/>
              </a:rPr>
              <a:pPr/>
              <a:t>68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en-US"/>
              <a:t>Policy on rescheduling exams</a:t>
            </a:r>
          </a:p>
        </p:txBody>
      </p:sp>
      <p:sp>
        <p:nvSpPr>
          <p:cNvPr id="3" name="Content Placeholder 2"/>
          <p:cNvSpPr>
            <a:spLocks noGrp="1"/>
          </p:cNvSpPr>
          <p:nvPr>
            <p:ph idx="1"/>
          </p:nvPr>
        </p:nvSpPr>
        <p:spPr/>
        <p:txBody>
          <a:bodyPr/>
          <a:lstStyle/>
          <a:p>
            <a:r>
              <a:rPr lang="en-US" altLang="en-US" dirty="0"/>
              <a:t>Will accommodate dire circumstances</a:t>
            </a:r>
          </a:p>
          <a:p>
            <a:pPr lvl="1"/>
            <a:r>
              <a:rPr lang="en-US" altLang="en-US" dirty="0"/>
              <a:t>Need documentation of circumstances</a:t>
            </a:r>
          </a:p>
          <a:p>
            <a:pPr lvl="3"/>
            <a:endParaRPr lang="en-US" altLang="en-US" dirty="0"/>
          </a:p>
          <a:p>
            <a:r>
              <a:rPr lang="en-US" altLang="en-US" dirty="0"/>
              <a:t>Off-schedule exam will be different from the normal exam:</a:t>
            </a:r>
          </a:p>
          <a:p>
            <a:pPr lvl="1"/>
            <a:r>
              <a:rPr lang="en-US" altLang="en-US" dirty="0" smtClean="0"/>
              <a:t>Somewhat </a:t>
            </a:r>
            <a:r>
              <a:rPr lang="en-US" altLang="en-US" dirty="0"/>
              <a:t>harder</a:t>
            </a:r>
          </a:p>
          <a:p>
            <a:pPr lvl="1"/>
            <a:r>
              <a:rPr lang="en-US" altLang="en-US" dirty="0" smtClean="0"/>
              <a:t>With </a:t>
            </a:r>
            <a:r>
              <a:rPr lang="en-US" altLang="en-US" dirty="0"/>
              <a:t>an oral exam portion</a:t>
            </a:r>
          </a:p>
          <a:p>
            <a:pPr lvl="4"/>
            <a:endParaRPr lang="en-US" altLang="en-US" dirty="0"/>
          </a:p>
          <a:p>
            <a:r>
              <a:rPr lang="en-US" altLang="en-US" dirty="0"/>
              <a:t>And there will be only one alternate time</a:t>
            </a:r>
          </a:p>
        </p:txBody>
      </p:sp>
      <p:sp>
        <p:nvSpPr>
          <p:cNvPr id="890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EFFBB9A1-6C8B-644B-90E2-B8B92E07CB73}" type="slidenum">
              <a:rPr lang="en-US" altLang="en-US" sz="1000" b="0">
                <a:latin typeface="Arial" charset="0"/>
              </a:rPr>
              <a:pPr/>
              <a:t>69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I Won’t Answer</a:t>
            </a:r>
            <a:endParaRPr lang="en-US" dirty="0"/>
          </a:p>
        </p:txBody>
      </p:sp>
      <p:sp>
        <p:nvSpPr>
          <p:cNvPr id="3" name="Content Placeholder 2"/>
          <p:cNvSpPr>
            <a:spLocks noGrp="1"/>
          </p:cNvSpPr>
          <p:nvPr>
            <p:ph idx="1"/>
          </p:nvPr>
        </p:nvSpPr>
        <p:spPr/>
        <p:txBody>
          <a:bodyPr/>
          <a:lstStyle/>
          <a:p>
            <a:r>
              <a:rPr lang="en-US" dirty="0" smtClean="0"/>
              <a:t>How do I get off the waiting list?</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7</a:t>
            </a:fld>
            <a:endParaRPr lang="en-US" altLang="en-US"/>
          </a:p>
        </p:txBody>
      </p:sp>
    </p:spTree>
    <p:extLst>
      <p:ext uri="{BB962C8B-B14F-4D97-AF65-F5344CB8AC3E}">
        <p14:creationId xmlns:p14="http://schemas.microsoft.com/office/powerpoint/2010/main" val="1641105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Any Questions?</a:t>
            </a:r>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2682788-C7CE-9044-87D5-275ACBF26035}" type="slidenum">
              <a:rPr lang="en-US" altLang="en-US" smtClean="0"/>
              <a:pPr>
                <a:defRPr/>
              </a:pPr>
              <a:t>70</a:t>
            </a:fld>
            <a:endParaRPr lang="en-US" altLang="en-US"/>
          </a:p>
        </p:txBody>
      </p:sp>
    </p:spTree>
    <p:extLst>
      <p:ext uri="{BB962C8B-B14F-4D97-AF65-F5344CB8AC3E}">
        <p14:creationId xmlns:p14="http://schemas.microsoft.com/office/powerpoint/2010/main" val="50647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ctrTitle"/>
          </p:nvPr>
        </p:nvSpPr>
        <p:spPr/>
        <p:txBody>
          <a:bodyPr/>
          <a:lstStyle/>
          <a:p>
            <a:pPr algn="ctr"/>
            <a:r>
              <a:rPr lang="en-US" altLang="en-US" dirty="0"/>
              <a:t>Who am </a:t>
            </a:r>
            <a:r>
              <a:rPr lang="en-US" altLang="en-US" dirty="0" smtClean="0"/>
              <a:t>I?</a:t>
            </a:r>
            <a:endParaRPr lang="en-US" altLang="en-US" dirty="0"/>
          </a:p>
        </p:txBody>
      </p:sp>
      <p:sp>
        <p:nvSpPr>
          <p:cNvPr id="90114" name="Subtitle 2"/>
          <p:cNvSpPr>
            <a:spLocks noGrp="1"/>
          </p:cNvSpPr>
          <p:nvPr>
            <p:ph type="subTitle" idx="1"/>
          </p:nvPr>
        </p:nvSpPr>
        <p:spPr/>
        <p:txBody>
          <a:bodyPr/>
          <a:lstStyle/>
          <a:p>
            <a:endParaRPr lang="en-US" altLang="en-US"/>
          </a:p>
        </p:txBody>
      </p:sp>
      <p:sp>
        <p:nvSpPr>
          <p:cNvPr id="901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EEB9F6C3-CA6B-5849-B06A-14CD7DE8C019}" type="slidenum">
              <a:rPr lang="en-US" altLang="en-US" sz="1000" b="0">
                <a:latin typeface="Arial" charset="0"/>
              </a:rPr>
              <a:pPr/>
              <a:t>71</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en-US" altLang="en-US" dirty="0">
                <a:latin typeface="Helvetica" charset="0"/>
              </a:rPr>
              <a:t>Instructor: Scott Shenker</a:t>
            </a:r>
          </a:p>
        </p:txBody>
      </p:sp>
      <p:sp>
        <p:nvSpPr>
          <p:cNvPr id="732163" name="Rectangle 3"/>
          <p:cNvSpPr>
            <a:spLocks noGrp="1" noChangeArrowheads="1"/>
          </p:cNvSpPr>
          <p:nvPr>
            <p:ph idx="1"/>
          </p:nvPr>
        </p:nvSpPr>
        <p:spPr/>
        <p:txBody>
          <a:bodyPr/>
          <a:lstStyle/>
          <a:p>
            <a:r>
              <a:rPr lang="en-US" altLang="en-US" dirty="0" smtClean="0"/>
              <a:t>Office Hours: </a:t>
            </a:r>
            <a:r>
              <a:rPr lang="en-US" altLang="en-US" dirty="0" smtClean="0"/>
              <a:t>Tuesday (6:30-7:30</a:t>
            </a:r>
            <a:r>
              <a:rPr lang="en-US" altLang="en-US" dirty="0" smtClean="0"/>
              <a:t>)</a:t>
            </a:r>
          </a:p>
          <a:p>
            <a:pPr lvl="1"/>
            <a:r>
              <a:rPr lang="en-US" altLang="en-US" dirty="0" smtClean="0"/>
              <a:t>Walking to my office, and in my office</a:t>
            </a:r>
          </a:p>
          <a:p>
            <a:pPr lvl="5"/>
            <a:endParaRPr lang="en-US" altLang="en-US" dirty="0"/>
          </a:p>
          <a:p>
            <a:r>
              <a:rPr lang="en-US" altLang="en-US" dirty="0" smtClean="0"/>
              <a:t>Amazing spouse (married 37 years)</a:t>
            </a:r>
          </a:p>
          <a:p>
            <a:pPr lvl="1"/>
            <a:r>
              <a:rPr lang="en-US" altLang="en-US" dirty="0"/>
              <a:t>T</a:t>
            </a:r>
            <a:r>
              <a:rPr lang="en-US" altLang="en-US" dirty="0" smtClean="0"/>
              <a:t>wo hopeless sons (22, 26)</a:t>
            </a:r>
          </a:p>
          <a:p>
            <a:pPr lvl="5"/>
            <a:endParaRPr lang="en-US" altLang="en-US" dirty="0"/>
          </a:p>
          <a:p>
            <a:r>
              <a:rPr lang="en-US" altLang="en-US" dirty="0" smtClean="0"/>
              <a:t>Favorites:</a:t>
            </a:r>
          </a:p>
          <a:p>
            <a:pPr lvl="1"/>
            <a:r>
              <a:rPr lang="en-US" altLang="en-US" dirty="0" smtClean="0"/>
              <a:t>Book: Straight Man (Richard Russo)</a:t>
            </a:r>
          </a:p>
          <a:p>
            <a:pPr lvl="1"/>
            <a:r>
              <a:rPr lang="en-US" altLang="en-US" dirty="0" smtClean="0"/>
              <a:t>Movie: Galaxy Quest, Liberal Arts</a:t>
            </a:r>
          </a:p>
          <a:p>
            <a:pPr lvl="1"/>
            <a:r>
              <a:rPr lang="en-US" altLang="en-US" dirty="0" smtClean="0"/>
              <a:t>Food: Chocolate</a:t>
            </a:r>
          </a:p>
          <a:p>
            <a:pPr lvl="1"/>
            <a:r>
              <a:rPr lang="en-US" altLang="en-US" dirty="0" smtClean="0"/>
              <a:t>Time to answer Piazza posts: 3am</a:t>
            </a:r>
          </a:p>
          <a:p>
            <a:pPr lvl="1"/>
            <a:r>
              <a:rPr lang="en-US" altLang="en-US" dirty="0" smtClean="0"/>
              <a:t>World’s worst ping-pong player</a:t>
            </a:r>
            <a:r>
              <a:rPr lang="mr-IN" altLang="en-US" dirty="0" smtClean="0"/>
              <a:t>…</a:t>
            </a:r>
            <a:r>
              <a:rPr lang="en-US" altLang="en-US" dirty="0" smtClean="0"/>
              <a:t>.</a:t>
            </a:r>
          </a:p>
        </p:txBody>
      </p:sp>
      <p:sp>
        <p:nvSpPr>
          <p:cNvPr id="911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464AA76D-69F3-4C48-95C4-8B14C09E9594}" type="slidenum">
              <a:rPr lang="en-US" altLang="en-US" sz="1000">
                <a:latin typeface="+mn-lt"/>
              </a:rPr>
              <a:pPr>
                <a:spcBef>
                  <a:spcPct val="0"/>
                </a:spcBef>
                <a:buClrTx/>
                <a:buSzTx/>
                <a:buFontTx/>
                <a:buNone/>
              </a:pPr>
              <a:t>72</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21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21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216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21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216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21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en-US" altLang="en-US" dirty="0" smtClean="0">
                <a:latin typeface="Helvetica" charset="0"/>
              </a:rPr>
              <a:t>My Academic Background</a:t>
            </a:r>
            <a:endParaRPr lang="en-US" altLang="en-US" dirty="0">
              <a:latin typeface="Helvetica" charset="0"/>
            </a:endParaRPr>
          </a:p>
        </p:txBody>
      </p:sp>
      <p:sp>
        <p:nvSpPr>
          <p:cNvPr id="732163" name="Rectangle 3"/>
          <p:cNvSpPr>
            <a:spLocks noGrp="1" noChangeArrowheads="1"/>
          </p:cNvSpPr>
          <p:nvPr>
            <p:ph idx="1"/>
          </p:nvPr>
        </p:nvSpPr>
        <p:spPr/>
        <p:txBody>
          <a:bodyPr/>
          <a:lstStyle/>
          <a:p>
            <a:r>
              <a:rPr lang="en-US" altLang="en-US" dirty="0"/>
              <a:t>Trained as a theoretical physicist</a:t>
            </a:r>
          </a:p>
          <a:p>
            <a:pPr lvl="1"/>
            <a:r>
              <a:rPr lang="en-US" altLang="en-US" dirty="0"/>
              <a:t>Have never taken a CS course</a:t>
            </a:r>
          </a:p>
          <a:p>
            <a:pPr lvl="1"/>
            <a:r>
              <a:rPr lang="en-US" altLang="en-US" dirty="0"/>
              <a:t>Can’t program my way out of a paper bag</a:t>
            </a:r>
            <a:r>
              <a:rPr lang="en-US" altLang="en-US" dirty="0" smtClean="0"/>
              <a:t>….</a:t>
            </a:r>
          </a:p>
          <a:p>
            <a:pPr lvl="1"/>
            <a:endParaRPr lang="en-US" altLang="en-US" dirty="0" smtClean="0"/>
          </a:p>
          <a:p>
            <a:r>
              <a:rPr lang="en-US" altLang="en-US" dirty="0" smtClean="0"/>
              <a:t>Career:</a:t>
            </a:r>
          </a:p>
          <a:p>
            <a:pPr lvl="1"/>
            <a:r>
              <a:rPr lang="en-US" altLang="en-US" dirty="0" err="1" smtClean="0"/>
              <a:t>ScB</a:t>
            </a:r>
            <a:r>
              <a:rPr lang="en-US" altLang="en-US" dirty="0" smtClean="0"/>
              <a:t>, PhD, Postdoc in Theoretical Physics</a:t>
            </a:r>
          </a:p>
          <a:p>
            <a:pPr lvl="1"/>
            <a:r>
              <a:rPr lang="en-US" altLang="en-US" dirty="0" smtClean="0"/>
              <a:t>14 years at Xerox PARC</a:t>
            </a:r>
          </a:p>
          <a:p>
            <a:pPr lvl="1"/>
            <a:r>
              <a:rPr lang="en-US" altLang="en-US" dirty="0" smtClean="0"/>
              <a:t>Founded </a:t>
            </a:r>
            <a:r>
              <a:rPr lang="en-US" altLang="en-US" dirty="0" smtClean="0"/>
              <a:t>nonprofit Internet research group in </a:t>
            </a:r>
            <a:r>
              <a:rPr lang="en-US" altLang="en-US" dirty="0" smtClean="0"/>
              <a:t>1998</a:t>
            </a:r>
          </a:p>
          <a:p>
            <a:pPr lvl="1"/>
            <a:r>
              <a:rPr lang="en-US" altLang="en-US" dirty="0" smtClean="0"/>
              <a:t>Accidentally joined Berkeley faculty ~2002</a:t>
            </a:r>
          </a:p>
          <a:p>
            <a:pPr lvl="1"/>
            <a:r>
              <a:rPr lang="en-US" altLang="en-US" dirty="0" smtClean="0"/>
              <a:t>Fell in love with Berkeley ~</a:t>
            </a:r>
            <a:r>
              <a:rPr lang="en-US" altLang="en-US" dirty="0" smtClean="0"/>
              <a:t>2008</a:t>
            </a:r>
          </a:p>
          <a:p>
            <a:pPr lvl="1"/>
            <a:r>
              <a:rPr lang="en-US" altLang="en-US" dirty="0" smtClean="0"/>
              <a:t>Have founded three startups (to my great surprise)</a:t>
            </a:r>
            <a:endParaRPr lang="en-US" altLang="en-US" dirty="0"/>
          </a:p>
        </p:txBody>
      </p:sp>
      <p:sp>
        <p:nvSpPr>
          <p:cNvPr id="911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464AA76D-69F3-4C48-95C4-8B14C09E9594}" type="slidenum">
              <a:rPr lang="en-US" altLang="en-US" sz="1000">
                <a:latin typeface="+mn-lt"/>
              </a:rPr>
              <a:pPr>
                <a:spcBef>
                  <a:spcPct val="0"/>
                </a:spcBef>
                <a:buClrTx/>
                <a:buSzTx/>
                <a:buFontTx/>
                <a:buNone/>
              </a:pPr>
              <a:t>73</a:t>
            </a:fld>
            <a:endParaRPr lang="en-US" altLang="en-US" sz="1000" dirty="0">
              <a:latin typeface="+mn-lt"/>
            </a:endParaRPr>
          </a:p>
        </p:txBody>
      </p:sp>
    </p:spTree>
    <p:extLst>
      <p:ext uri="{BB962C8B-B14F-4D97-AF65-F5344CB8AC3E}">
        <p14:creationId xmlns:p14="http://schemas.microsoft.com/office/powerpoint/2010/main" val="230822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21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21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21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216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21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21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Interests</a:t>
            </a:r>
            <a:endParaRPr lang="en-US" dirty="0"/>
          </a:p>
        </p:txBody>
      </p:sp>
      <p:sp>
        <p:nvSpPr>
          <p:cNvPr id="3" name="Content Placeholder 2"/>
          <p:cNvSpPr>
            <a:spLocks noGrp="1"/>
          </p:cNvSpPr>
          <p:nvPr>
            <p:ph idx="1"/>
          </p:nvPr>
        </p:nvSpPr>
        <p:spPr/>
        <p:txBody>
          <a:bodyPr/>
          <a:lstStyle/>
          <a:p>
            <a:r>
              <a:rPr lang="en-US" dirty="0" smtClean="0"/>
              <a:t>Have worked on a variety of topics:</a:t>
            </a:r>
          </a:p>
          <a:p>
            <a:pPr lvl="1"/>
            <a:r>
              <a:rPr lang="en-US" altLang="en-US" dirty="0" smtClean="0"/>
              <a:t>Physics</a:t>
            </a:r>
            <a:r>
              <a:rPr lang="en-US" altLang="en-US" dirty="0"/>
              <a:t>, economics, </a:t>
            </a:r>
            <a:r>
              <a:rPr lang="en-US" altLang="en-US" dirty="0" smtClean="0"/>
              <a:t>performance analysis, operating </a:t>
            </a:r>
            <a:r>
              <a:rPr lang="en-US" altLang="en-US" dirty="0"/>
              <a:t>systems, security, distributed systems, data analytics,…</a:t>
            </a:r>
          </a:p>
          <a:p>
            <a:pPr lvl="1"/>
            <a:r>
              <a:rPr lang="en-US" altLang="en-US" dirty="0"/>
              <a:t>Diversity reflects my learning and teaching </a:t>
            </a:r>
            <a:r>
              <a:rPr lang="en-US" altLang="en-US" dirty="0" smtClean="0"/>
              <a:t>style</a:t>
            </a:r>
          </a:p>
          <a:p>
            <a:pPr lvl="1"/>
            <a:r>
              <a:rPr lang="en-US" altLang="en-US" dirty="0" smtClean="0"/>
              <a:t>Competitive advantage: ignorance!</a:t>
            </a:r>
          </a:p>
          <a:p>
            <a:pPr lvl="2"/>
            <a:endParaRPr lang="en-US" altLang="en-US" dirty="0"/>
          </a:p>
          <a:p>
            <a:r>
              <a:rPr lang="en-US" altLang="en-US" dirty="0"/>
              <a:t>For last ~30 years, </a:t>
            </a:r>
            <a:r>
              <a:rPr lang="en-US" altLang="en-US" i="1" u="sng" dirty="0"/>
              <a:t>main</a:t>
            </a:r>
            <a:r>
              <a:rPr lang="en-US" altLang="en-US" dirty="0"/>
              <a:t> focus has been networking and Internet architecture</a:t>
            </a:r>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74</a:t>
            </a:fld>
            <a:endParaRPr lang="en-US" altLang="en-US"/>
          </a:p>
        </p:txBody>
      </p:sp>
    </p:spTree>
    <p:extLst>
      <p:ext uri="{BB962C8B-B14F-4D97-AF65-F5344CB8AC3E}">
        <p14:creationId xmlns:p14="http://schemas.microsoft.com/office/powerpoint/2010/main" val="27764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ctrTitle"/>
          </p:nvPr>
        </p:nvSpPr>
        <p:spPr/>
        <p:txBody>
          <a:bodyPr/>
          <a:lstStyle/>
          <a:p>
            <a:pPr algn="ctr"/>
            <a:r>
              <a:rPr lang="en-US" altLang="en-US" dirty="0"/>
              <a:t>H</a:t>
            </a:r>
            <a:r>
              <a:rPr lang="en-US" altLang="en-US" dirty="0" smtClean="0"/>
              <a:t>ow Do </a:t>
            </a:r>
            <a:r>
              <a:rPr lang="en-US" altLang="en-US" dirty="0"/>
              <a:t>I </a:t>
            </a:r>
            <a:r>
              <a:rPr lang="en-US" altLang="en-US" dirty="0" smtClean="0"/>
              <a:t>Teach</a:t>
            </a:r>
            <a:r>
              <a:rPr lang="en-US" altLang="en-US" dirty="0"/>
              <a:t>?</a:t>
            </a:r>
          </a:p>
        </p:txBody>
      </p:sp>
      <p:sp>
        <p:nvSpPr>
          <p:cNvPr id="90114" name="Subtitle 2"/>
          <p:cNvSpPr>
            <a:spLocks noGrp="1"/>
          </p:cNvSpPr>
          <p:nvPr>
            <p:ph type="subTitle" idx="1"/>
          </p:nvPr>
        </p:nvSpPr>
        <p:spPr/>
        <p:txBody>
          <a:bodyPr/>
          <a:lstStyle/>
          <a:p>
            <a:endParaRPr lang="en-US" altLang="en-US"/>
          </a:p>
        </p:txBody>
      </p:sp>
      <p:sp>
        <p:nvSpPr>
          <p:cNvPr id="901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EEB9F6C3-CA6B-5849-B06A-14CD7DE8C019}" type="slidenum">
              <a:rPr lang="en-US" altLang="en-US" sz="1000" b="0">
                <a:latin typeface="Arial" charset="0"/>
              </a:rPr>
              <a:pPr/>
              <a:t>75</a:t>
            </a:fld>
            <a:endParaRPr lang="en-US" altLang="en-US" sz="1000" b="0">
              <a:latin typeface="Arial" charset="0"/>
            </a:endParaRPr>
          </a:p>
        </p:txBody>
      </p:sp>
    </p:spTree>
    <p:extLst>
      <p:ext uri="{BB962C8B-B14F-4D97-AF65-F5344CB8AC3E}">
        <p14:creationId xmlns:p14="http://schemas.microsoft.com/office/powerpoint/2010/main" val="144207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0" y="122238"/>
            <a:ext cx="9144000" cy="868362"/>
          </a:xfrm>
        </p:spPr>
        <p:txBody>
          <a:bodyPr/>
          <a:lstStyle/>
          <a:p>
            <a:r>
              <a:rPr lang="en-US" altLang="en-US" dirty="0"/>
              <a:t>My teaching style not for everyone…</a:t>
            </a:r>
          </a:p>
        </p:txBody>
      </p:sp>
      <p:sp>
        <p:nvSpPr>
          <p:cNvPr id="93186" name="Content Placeholder 2"/>
          <p:cNvSpPr>
            <a:spLocks noGrp="1"/>
          </p:cNvSpPr>
          <p:nvPr>
            <p:ph idx="1"/>
          </p:nvPr>
        </p:nvSpPr>
        <p:spPr/>
        <p:txBody>
          <a:bodyPr/>
          <a:lstStyle/>
          <a:p>
            <a:r>
              <a:rPr lang="en-US" altLang="en-US" dirty="0" smtClean="0"/>
              <a:t>I am not a great educator</a:t>
            </a:r>
          </a:p>
          <a:p>
            <a:endParaRPr lang="en-US" altLang="en-US" dirty="0"/>
          </a:p>
          <a:p>
            <a:r>
              <a:rPr lang="en-US" altLang="en-US" dirty="0" smtClean="0"/>
              <a:t>I have not refined the mechanics of teaching</a:t>
            </a:r>
          </a:p>
          <a:p>
            <a:endParaRPr lang="en-US" altLang="en-US" dirty="0"/>
          </a:p>
          <a:p>
            <a:r>
              <a:rPr lang="en-US" altLang="en-US" dirty="0" smtClean="0"/>
              <a:t>I sucked as a teacher when I first started</a:t>
            </a:r>
          </a:p>
          <a:p>
            <a:endParaRPr lang="en-US" altLang="en-US" dirty="0"/>
          </a:p>
          <a:p>
            <a:r>
              <a:rPr lang="en-US" altLang="en-US" dirty="0" smtClean="0"/>
              <a:t>Now I suck a little less, but only a little less</a:t>
            </a:r>
          </a:p>
          <a:p>
            <a:endParaRPr lang="en-US" altLang="en-US" dirty="0"/>
          </a:p>
          <a:p>
            <a:r>
              <a:rPr lang="en-US" altLang="en-US" dirty="0"/>
              <a:t>M</a:t>
            </a:r>
            <a:r>
              <a:rPr lang="en-US" altLang="en-US" dirty="0" smtClean="0"/>
              <a:t>y style is highly idiosyncratic, reflects who I am</a:t>
            </a:r>
          </a:p>
          <a:p>
            <a:pPr lvl="1"/>
            <a:r>
              <a:rPr lang="en-US" altLang="en-US" dirty="0" smtClean="0"/>
              <a:t>It won’t change, so either deal with it, or drop</a:t>
            </a:r>
            <a:r>
              <a:rPr lang="mr-IN" altLang="en-US" dirty="0" smtClean="0"/>
              <a:t>…</a:t>
            </a:r>
            <a:endParaRPr lang="en-US" altLang="en-US" dirty="0" smtClean="0"/>
          </a:p>
          <a:p>
            <a:endParaRPr lang="en-US" altLang="en-US" dirty="0"/>
          </a:p>
        </p:txBody>
      </p:sp>
      <p:sp>
        <p:nvSpPr>
          <p:cNvPr id="931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461C2A5-D630-B645-B36F-302AF8CC958A}" type="slidenum">
              <a:rPr lang="en-US" altLang="en-US" sz="1000" b="0">
                <a:latin typeface="Arial" charset="0"/>
              </a:rPr>
              <a:pPr/>
              <a:t>76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1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18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1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and Foremost</a:t>
            </a:r>
            <a:endParaRPr lang="en-US" dirty="0"/>
          </a:p>
        </p:txBody>
      </p:sp>
      <p:sp>
        <p:nvSpPr>
          <p:cNvPr id="3" name="Content Placeholder 2"/>
          <p:cNvSpPr>
            <a:spLocks noGrp="1"/>
          </p:cNvSpPr>
          <p:nvPr>
            <p:ph idx="1"/>
          </p:nvPr>
        </p:nvSpPr>
        <p:spPr>
          <a:xfrm>
            <a:off x="457200" y="1295400"/>
            <a:ext cx="8458200" cy="4835525"/>
          </a:xfrm>
        </p:spPr>
        <p:txBody>
          <a:bodyPr/>
          <a:lstStyle/>
          <a:p>
            <a:r>
              <a:rPr lang="en-US" dirty="0" smtClean="0"/>
              <a:t>I teach the old-fashioned way: I talk, you listen</a:t>
            </a:r>
          </a:p>
          <a:p>
            <a:pPr lvl="2"/>
            <a:endParaRPr lang="en-US" dirty="0"/>
          </a:p>
          <a:p>
            <a:r>
              <a:rPr lang="en-US" dirty="0" smtClean="0"/>
              <a:t>If you want to be online, or talk to your friends</a:t>
            </a:r>
          </a:p>
          <a:p>
            <a:pPr lvl="1"/>
            <a:r>
              <a:rPr lang="en-US" dirty="0" smtClean="0"/>
              <a:t>Then please pick another class</a:t>
            </a:r>
            <a:r>
              <a:rPr lang="mr-IN" dirty="0" smtClean="0"/>
              <a:t>…</a:t>
            </a:r>
            <a:endParaRPr lang="en-US" dirty="0" smtClean="0"/>
          </a:p>
          <a:p>
            <a:pPr lvl="1"/>
            <a:r>
              <a:rPr lang="mr-IN" dirty="0" smtClean="0"/>
              <a:t>…</a:t>
            </a:r>
            <a:r>
              <a:rPr lang="en-US" dirty="0" smtClean="0"/>
              <a:t>and leave room for those who to be here</a:t>
            </a:r>
          </a:p>
          <a:p>
            <a:pPr lvl="3"/>
            <a:endParaRPr lang="en-US" dirty="0"/>
          </a:p>
          <a:p>
            <a:r>
              <a:rPr lang="en-US" dirty="0" smtClean="0"/>
              <a:t>I should never have to ask for quiet during lecture</a:t>
            </a:r>
          </a:p>
          <a:p>
            <a:pPr lvl="1"/>
            <a:r>
              <a:rPr lang="en-US" dirty="0" smtClean="0"/>
              <a:t>If noise is rising, just make the </a:t>
            </a:r>
            <a:r>
              <a:rPr lang="en-US" dirty="0" err="1" smtClean="0"/>
              <a:t>ssshhhhh</a:t>
            </a:r>
            <a:r>
              <a:rPr lang="en-US" dirty="0" smtClean="0"/>
              <a:t> sound</a:t>
            </a:r>
          </a:p>
          <a:p>
            <a:pPr lvl="1"/>
            <a:r>
              <a:rPr lang="en-US" dirty="0" smtClean="0"/>
              <a:t>And your classmates will quiet down</a:t>
            </a:r>
          </a:p>
          <a:p>
            <a:pPr lvl="3"/>
            <a:endParaRPr lang="en-US" dirty="0"/>
          </a:p>
          <a:p>
            <a:r>
              <a:rPr lang="en-US" dirty="0"/>
              <a:t>I</a:t>
            </a:r>
            <a:r>
              <a:rPr lang="en-US" dirty="0" smtClean="0"/>
              <a:t>f the problem gets too bad, I will kick people out</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77</a:t>
            </a:fld>
            <a:endParaRPr lang="en-US" altLang="en-US"/>
          </a:p>
        </p:txBody>
      </p:sp>
    </p:spTree>
    <p:extLst>
      <p:ext uri="{BB962C8B-B14F-4D97-AF65-F5344CB8AC3E}">
        <p14:creationId xmlns:p14="http://schemas.microsoft.com/office/powerpoint/2010/main" val="63407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Am I an Asshole?</a:t>
            </a:r>
            <a:endParaRPr lang="en-US" dirty="0"/>
          </a:p>
        </p:txBody>
      </p:sp>
      <p:sp>
        <p:nvSpPr>
          <p:cNvPr id="3" name="Content Placeholder 2"/>
          <p:cNvSpPr>
            <a:spLocks noGrp="1"/>
          </p:cNvSpPr>
          <p:nvPr>
            <p:ph idx="1"/>
          </p:nvPr>
        </p:nvSpPr>
        <p:spPr/>
        <p:txBody>
          <a:bodyPr/>
          <a:lstStyle/>
          <a:p>
            <a:r>
              <a:rPr lang="en-US" dirty="0" smtClean="0"/>
              <a:t>The jury is out</a:t>
            </a:r>
            <a:r>
              <a:rPr lang="mr-IN" dirty="0" smtClean="0"/>
              <a:t>…</a:t>
            </a:r>
            <a:r>
              <a:rPr lang="en-US" dirty="0" smtClean="0"/>
              <a:t>.</a:t>
            </a:r>
          </a:p>
          <a:p>
            <a:pPr lvl="2"/>
            <a:endParaRPr lang="en-US" dirty="0"/>
          </a:p>
          <a:p>
            <a:r>
              <a:rPr lang="en-US" dirty="0" smtClean="0"/>
              <a:t>I hate teaching</a:t>
            </a:r>
            <a:r>
              <a:rPr lang="mr-IN" dirty="0" smtClean="0"/>
              <a:t>…</a:t>
            </a:r>
            <a:r>
              <a:rPr lang="en-US" dirty="0" smtClean="0"/>
              <a:t>..</a:t>
            </a:r>
          </a:p>
          <a:p>
            <a:pPr lvl="1"/>
            <a:r>
              <a:rPr lang="en-US" dirty="0" smtClean="0"/>
              <a:t>I hate the work, the tension, the inevitable failure</a:t>
            </a:r>
            <a:endParaRPr lang="en-US" dirty="0"/>
          </a:p>
          <a:p>
            <a:pPr lvl="2"/>
            <a:endParaRPr lang="en-US" dirty="0" smtClean="0"/>
          </a:p>
          <a:p>
            <a:r>
              <a:rPr lang="en-US" dirty="0" smtClean="0"/>
              <a:t>But </a:t>
            </a:r>
            <a:r>
              <a:rPr lang="en-US" dirty="0"/>
              <a:t>I love communicating once I’m up here </a:t>
            </a:r>
          </a:p>
          <a:p>
            <a:pPr lvl="1"/>
            <a:r>
              <a:rPr lang="en-US" dirty="0"/>
              <a:t>I want to reach each and every one of </a:t>
            </a:r>
            <a:r>
              <a:rPr lang="en-US" dirty="0" smtClean="0"/>
              <a:t>you</a:t>
            </a:r>
          </a:p>
          <a:p>
            <a:pPr lvl="1"/>
            <a:r>
              <a:rPr lang="en-US" dirty="0"/>
              <a:t>If you yawn, I have failed.</a:t>
            </a:r>
          </a:p>
          <a:p>
            <a:pPr lvl="2"/>
            <a:endParaRPr lang="en-US" dirty="0"/>
          </a:p>
          <a:p>
            <a:r>
              <a:rPr lang="en-US" dirty="0" smtClean="0"/>
              <a:t>But </a:t>
            </a:r>
            <a:r>
              <a:rPr lang="en-US" dirty="0"/>
              <a:t>the bottom line: </a:t>
            </a:r>
            <a:endParaRPr lang="en-US" dirty="0" smtClean="0"/>
          </a:p>
          <a:p>
            <a:pPr lvl="1"/>
            <a:r>
              <a:rPr lang="en-US" dirty="0" smtClean="0"/>
              <a:t>I bring my “A” game every lecture</a:t>
            </a:r>
          </a:p>
          <a:p>
            <a:pPr lvl="1"/>
            <a:r>
              <a:rPr lang="en-US" dirty="0" smtClean="0"/>
              <a:t>All I ask is that you do too</a:t>
            </a:r>
            <a:r>
              <a:rPr lang="mr-IN" dirty="0" smtClean="0"/>
              <a:t>…</a:t>
            </a:r>
            <a:r>
              <a:rPr lang="en-US" dirty="0" smtClean="0"/>
              <a:t>.</a:t>
            </a:r>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78</a:t>
            </a:fld>
            <a:endParaRPr lang="en-US" altLang="en-US"/>
          </a:p>
        </p:txBody>
      </p:sp>
    </p:spTree>
    <p:extLst>
      <p:ext uri="{BB962C8B-B14F-4D97-AF65-F5344CB8AC3E}">
        <p14:creationId xmlns:p14="http://schemas.microsoft.com/office/powerpoint/2010/main" val="1237098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How to Learn From Me</a:t>
            </a:r>
            <a:endParaRPr lang="en-US" dirty="0"/>
          </a:p>
        </p:txBody>
      </p:sp>
      <p:sp>
        <p:nvSpPr>
          <p:cNvPr id="3" name="Content Placeholder 2"/>
          <p:cNvSpPr>
            <a:spLocks noGrp="1"/>
          </p:cNvSpPr>
          <p:nvPr>
            <p:ph idx="1"/>
          </p:nvPr>
        </p:nvSpPr>
        <p:spPr/>
        <p:txBody>
          <a:bodyPr/>
          <a:lstStyle/>
          <a:p>
            <a:r>
              <a:rPr lang="en-US" dirty="0" smtClean="0"/>
              <a:t>Focus on the big-picture first</a:t>
            </a:r>
          </a:p>
          <a:p>
            <a:pPr lvl="1"/>
            <a:r>
              <a:rPr lang="en-US" dirty="0" smtClean="0"/>
              <a:t>What is the conceptual question?</a:t>
            </a:r>
          </a:p>
          <a:p>
            <a:pPr lvl="1"/>
            <a:r>
              <a:rPr lang="en-US" dirty="0" smtClean="0"/>
              <a:t>And what is the basic answer?</a:t>
            </a:r>
          </a:p>
          <a:p>
            <a:pPr lvl="3"/>
            <a:endParaRPr lang="en-US" dirty="0"/>
          </a:p>
          <a:p>
            <a:r>
              <a:rPr lang="en-US" dirty="0" smtClean="0"/>
              <a:t>Learn the details later</a:t>
            </a:r>
          </a:p>
          <a:p>
            <a:pPr lvl="1"/>
            <a:r>
              <a:rPr lang="en-US" dirty="0" smtClean="0"/>
              <a:t>But only when they make sense in the larger context</a:t>
            </a:r>
          </a:p>
          <a:p>
            <a:pPr lvl="3"/>
            <a:endParaRPr lang="en-US" dirty="0"/>
          </a:p>
          <a:p>
            <a:r>
              <a:rPr lang="en-US" dirty="0" smtClean="0"/>
              <a:t>Don’t start by focusing on details</a:t>
            </a:r>
          </a:p>
          <a:p>
            <a:pPr lvl="1"/>
            <a:r>
              <a:rPr lang="en-US" dirty="0" smtClean="0"/>
              <a:t>I’m bad at them</a:t>
            </a:r>
          </a:p>
          <a:p>
            <a:pPr lvl="1"/>
            <a:r>
              <a:rPr lang="en-US" dirty="0" smtClean="0"/>
              <a:t>Course will be boring</a:t>
            </a:r>
          </a:p>
          <a:p>
            <a:pPr lvl="1"/>
            <a:r>
              <a:rPr lang="en-US" dirty="0" smtClean="0"/>
              <a:t>We’ll both be wasting our time</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79</a:t>
            </a:fld>
            <a:endParaRPr lang="en-US" altLang="en-US"/>
          </a:p>
        </p:txBody>
      </p:sp>
    </p:spTree>
    <p:extLst>
      <p:ext uri="{BB962C8B-B14F-4D97-AF65-F5344CB8AC3E}">
        <p14:creationId xmlns:p14="http://schemas.microsoft.com/office/powerpoint/2010/main" val="1778676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What Do I Mean By “Internet”?</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8</a:t>
            </a:fld>
            <a:endParaRPr lang="en-US" altLang="en-US"/>
          </a:p>
        </p:txBody>
      </p:sp>
    </p:spTree>
    <p:extLst>
      <p:ext uri="{BB962C8B-B14F-4D97-AF65-F5344CB8AC3E}">
        <p14:creationId xmlns:p14="http://schemas.microsoft.com/office/powerpoint/2010/main" val="13057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I Do Badly (or not at all!)</a:t>
            </a:r>
            <a:endParaRPr lang="en-US" dirty="0"/>
          </a:p>
        </p:txBody>
      </p:sp>
      <p:sp>
        <p:nvSpPr>
          <p:cNvPr id="3" name="Content Placeholder 2"/>
          <p:cNvSpPr>
            <a:spLocks noGrp="1"/>
          </p:cNvSpPr>
          <p:nvPr>
            <p:ph idx="1"/>
          </p:nvPr>
        </p:nvSpPr>
        <p:spPr/>
        <p:txBody>
          <a:bodyPr/>
          <a:lstStyle/>
          <a:p>
            <a:r>
              <a:rPr lang="en-US" dirty="0" smtClean="0"/>
              <a:t>Remember your names</a:t>
            </a:r>
          </a:p>
          <a:p>
            <a:pPr lvl="1"/>
            <a:r>
              <a:rPr lang="en-US" dirty="0" smtClean="0"/>
              <a:t>Have partial “face blindness”, can’t link names-faces</a:t>
            </a:r>
          </a:p>
          <a:p>
            <a:pPr lvl="1"/>
            <a:r>
              <a:rPr lang="en-US" dirty="0" smtClean="0"/>
              <a:t>Not even to my own colleagues, after ~15 years</a:t>
            </a:r>
          </a:p>
          <a:p>
            <a:pPr lvl="4"/>
            <a:endParaRPr lang="en-US" dirty="0"/>
          </a:p>
          <a:p>
            <a:r>
              <a:rPr lang="en-US" dirty="0" smtClean="0"/>
              <a:t>Think visually, use diagrams</a:t>
            </a:r>
          </a:p>
          <a:p>
            <a:pPr lvl="1"/>
            <a:r>
              <a:rPr lang="en-US" dirty="0" smtClean="0"/>
              <a:t>Section material should help compensate</a:t>
            </a:r>
          </a:p>
          <a:p>
            <a:pPr lvl="4"/>
            <a:endParaRPr lang="en-US" dirty="0"/>
          </a:p>
          <a:p>
            <a:r>
              <a:rPr lang="en-US" dirty="0" smtClean="0"/>
              <a:t>Describe details</a:t>
            </a:r>
          </a:p>
          <a:p>
            <a:pPr lvl="1"/>
            <a:r>
              <a:rPr lang="en-US" dirty="0" smtClean="0"/>
              <a:t>I hate details, and tend to rush over them</a:t>
            </a:r>
            <a:r>
              <a:rPr lang="mr-IN" dirty="0" smtClean="0"/>
              <a:t>…</a:t>
            </a:r>
            <a:r>
              <a:rPr lang="en-US" dirty="0" smtClean="0"/>
              <a:t>.</a:t>
            </a:r>
          </a:p>
          <a:p>
            <a:pPr lvl="3"/>
            <a:endParaRPr lang="en-US" dirty="0"/>
          </a:p>
          <a:p>
            <a:r>
              <a:rPr lang="en-US" dirty="0" smtClean="0"/>
              <a:t>Respond to your boredom</a:t>
            </a:r>
          </a:p>
          <a:p>
            <a:pPr lvl="1"/>
            <a:r>
              <a:rPr lang="en-US" dirty="0" smtClean="0"/>
              <a:t>When you look bored, I speed up!</a:t>
            </a:r>
          </a:p>
          <a:p>
            <a:pPr lvl="1"/>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80</a:t>
            </a:fld>
            <a:endParaRPr lang="en-US" altLang="en-US"/>
          </a:p>
        </p:txBody>
      </p:sp>
    </p:spTree>
    <p:extLst>
      <p:ext uri="{BB962C8B-B14F-4D97-AF65-F5344CB8AC3E}">
        <p14:creationId xmlns:p14="http://schemas.microsoft.com/office/powerpoint/2010/main" val="458754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I Do Badly</a:t>
            </a:r>
            <a:endParaRPr lang="en-US" dirty="0"/>
          </a:p>
        </p:txBody>
      </p:sp>
      <p:sp>
        <p:nvSpPr>
          <p:cNvPr id="3" name="Content Placeholder 2"/>
          <p:cNvSpPr>
            <a:spLocks noGrp="1"/>
          </p:cNvSpPr>
          <p:nvPr>
            <p:ph idx="1"/>
          </p:nvPr>
        </p:nvSpPr>
        <p:spPr/>
        <p:txBody>
          <a:bodyPr/>
          <a:lstStyle/>
          <a:p>
            <a:r>
              <a:rPr lang="en-US" dirty="0" smtClean="0"/>
              <a:t>I do not leave well-enough alone</a:t>
            </a:r>
          </a:p>
          <a:p>
            <a:endParaRPr lang="en-US" dirty="0"/>
          </a:p>
          <a:p>
            <a:r>
              <a:rPr lang="en-US" dirty="0" smtClean="0"/>
              <a:t>Course is ok as it is, but I revamp it every year</a:t>
            </a:r>
          </a:p>
          <a:p>
            <a:endParaRPr lang="en-US" dirty="0"/>
          </a:p>
          <a:p>
            <a:r>
              <a:rPr lang="en-US" dirty="0" smtClean="0"/>
              <a:t>And that revamping happens as I go along.</a:t>
            </a:r>
          </a:p>
          <a:p>
            <a:endParaRPr lang="en-US" dirty="0"/>
          </a:p>
          <a:p>
            <a:r>
              <a:rPr lang="en-US" dirty="0" smtClean="0"/>
              <a:t>I have no idea what next lecture will be about</a:t>
            </a:r>
            <a:r>
              <a:rPr lang="mr-IN" dirty="0" smtClean="0"/>
              <a:t>…</a:t>
            </a:r>
            <a:endParaRPr lang="en-US" dirty="0" smtClean="0"/>
          </a:p>
          <a:p>
            <a:pPr lvl="1"/>
            <a:r>
              <a:rPr lang="en-US" dirty="0" smtClean="0"/>
              <a:t>We’ll both find out when I finish writing it</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81</a:t>
            </a:fld>
            <a:endParaRPr lang="en-US" altLang="en-US"/>
          </a:p>
        </p:txBody>
      </p:sp>
    </p:spTree>
    <p:extLst>
      <p:ext uri="{BB962C8B-B14F-4D97-AF65-F5344CB8AC3E}">
        <p14:creationId xmlns:p14="http://schemas.microsoft.com/office/powerpoint/2010/main" val="47318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I Try To Do</a:t>
            </a:r>
            <a:endParaRPr lang="en-US" dirty="0"/>
          </a:p>
        </p:txBody>
      </p:sp>
      <p:sp>
        <p:nvSpPr>
          <p:cNvPr id="3" name="Content Placeholder 2"/>
          <p:cNvSpPr>
            <a:spLocks noGrp="1"/>
          </p:cNvSpPr>
          <p:nvPr>
            <p:ph idx="1"/>
          </p:nvPr>
        </p:nvSpPr>
        <p:spPr/>
        <p:txBody>
          <a:bodyPr/>
          <a:lstStyle/>
          <a:p>
            <a:r>
              <a:rPr lang="en-US" dirty="0" smtClean="0"/>
              <a:t>Ask questions about the material during lecture</a:t>
            </a:r>
          </a:p>
          <a:p>
            <a:pPr lvl="2"/>
            <a:endParaRPr lang="en-US" dirty="0"/>
          </a:p>
          <a:p>
            <a:r>
              <a:rPr lang="en-US" dirty="0" smtClean="0"/>
              <a:t>This a key part of my teaching style</a:t>
            </a:r>
          </a:p>
          <a:p>
            <a:pPr lvl="2"/>
            <a:endParaRPr lang="en-US" dirty="0"/>
          </a:p>
          <a:p>
            <a:r>
              <a:rPr lang="en-US" dirty="0" smtClean="0"/>
              <a:t>And you need to take advantage of it</a:t>
            </a:r>
          </a:p>
          <a:p>
            <a:pPr lvl="2"/>
            <a:endParaRPr lang="en-US" dirty="0"/>
          </a:p>
          <a:p>
            <a:r>
              <a:rPr lang="en-US" dirty="0" smtClean="0"/>
              <a:t>Why do I ask questions?</a:t>
            </a:r>
          </a:p>
          <a:p>
            <a:pPr lvl="1"/>
            <a:r>
              <a:rPr lang="en-US" dirty="0" smtClean="0"/>
              <a:t>I know the answer</a:t>
            </a:r>
          </a:p>
          <a:p>
            <a:pPr lvl="1"/>
            <a:r>
              <a:rPr lang="en-US" dirty="0" smtClean="0"/>
              <a:t>I can probably explain it better than you can</a:t>
            </a:r>
          </a:p>
          <a:p>
            <a:pPr lvl="1"/>
            <a:r>
              <a:rPr lang="en-US" dirty="0" smtClean="0"/>
              <a:t>So why do I ask?</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82</a:t>
            </a:fld>
            <a:endParaRPr lang="en-US" altLang="en-US"/>
          </a:p>
        </p:txBody>
      </p:sp>
    </p:spTree>
    <p:extLst>
      <p:ext uri="{BB962C8B-B14F-4D97-AF65-F5344CB8AC3E}">
        <p14:creationId xmlns:p14="http://schemas.microsoft.com/office/powerpoint/2010/main" val="1077771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r>
              <a:rPr lang="en-US" altLang="en-US">
                <a:latin typeface="Helvetica" charset="0"/>
              </a:rPr>
              <a:t>I ask questions so you can think!</a:t>
            </a:r>
          </a:p>
        </p:txBody>
      </p:sp>
      <p:sp>
        <p:nvSpPr>
          <p:cNvPr id="47107" name="Content Placeholder 2"/>
          <p:cNvSpPr>
            <a:spLocks noGrp="1"/>
          </p:cNvSpPr>
          <p:nvPr>
            <p:ph idx="1"/>
          </p:nvPr>
        </p:nvSpPr>
        <p:spPr/>
        <p:txBody>
          <a:bodyPr/>
          <a:lstStyle/>
          <a:p>
            <a:r>
              <a:rPr lang="en-US" altLang="en-US" dirty="0"/>
              <a:t>The pause after I ask a question is the only time you get to think</a:t>
            </a:r>
          </a:p>
          <a:p>
            <a:pPr lvl="1"/>
            <a:r>
              <a:rPr lang="en-US" altLang="en-US" dirty="0"/>
              <a:t>When I ask a question, I don</a:t>
            </a:r>
            <a:r>
              <a:rPr lang="fr-FR" altLang="en-US" dirty="0"/>
              <a:t>’</a:t>
            </a:r>
            <a:r>
              <a:rPr lang="en-US" altLang="ja-JP" dirty="0"/>
              <a:t>t care if you answer it</a:t>
            </a:r>
          </a:p>
          <a:p>
            <a:pPr lvl="1"/>
            <a:r>
              <a:rPr lang="en-US" altLang="ja-JP" dirty="0"/>
              <a:t>But please, </a:t>
            </a:r>
            <a:r>
              <a:rPr lang="en-US" altLang="ja-JP" b="1" i="1" dirty="0"/>
              <a:t>think about the question!</a:t>
            </a:r>
            <a:endParaRPr lang="en-US" altLang="en-US" dirty="0"/>
          </a:p>
          <a:p>
            <a:pPr lvl="1"/>
            <a:endParaRPr lang="en-US" altLang="en-US" dirty="0"/>
          </a:p>
          <a:p>
            <a:r>
              <a:rPr lang="en-US" altLang="en-US" dirty="0"/>
              <a:t>The best way to understand networking is to </a:t>
            </a:r>
            <a:r>
              <a:rPr lang="en-US" altLang="en-US" i="1" dirty="0"/>
              <a:t>first </a:t>
            </a:r>
            <a:r>
              <a:rPr lang="en-US" altLang="en-US" dirty="0"/>
              <a:t>try to solve the design issues yourself</a:t>
            </a:r>
          </a:p>
          <a:p>
            <a:pPr lvl="1"/>
            <a:r>
              <a:rPr lang="en-US" altLang="en-US" dirty="0"/>
              <a:t>Then the current solution will make a lot more sense</a:t>
            </a:r>
            <a:br>
              <a:rPr lang="en-US" altLang="en-US" dirty="0"/>
            </a:br>
            <a:endParaRPr lang="en-US" altLang="en-US" dirty="0"/>
          </a:p>
          <a:p>
            <a:r>
              <a:rPr lang="en-US" altLang="en-US" b="1" dirty="0"/>
              <a:t>Internet not principled design, mostly ad hoc</a:t>
            </a:r>
          </a:p>
          <a:p>
            <a:pPr lvl="1"/>
            <a:r>
              <a:rPr lang="en-US" altLang="en-US" dirty="0"/>
              <a:t>Can’t “follow the logic”, have to try designing </a:t>
            </a:r>
            <a:r>
              <a:rPr lang="en-US" altLang="en-US" dirty="0" smtClean="0"/>
              <a:t>yourself</a:t>
            </a:r>
            <a:endParaRPr lang="en-US" altLang="en-US" dirty="0"/>
          </a:p>
          <a:p>
            <a:pPr lvl="1">
              <a:buFont typeface="Helvetica" charset="0"/>
              <a:buNone/>
            </a:pPr>
            <a:endParaRPr lang="en-US" altLang="en-US" dirty="0"/>
          </a:p>
        </p:txBody>
      </p:sp>
      <p:sp>
        <p:nvSpPr>
          <p:cNvPr id="1003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253446AD-D840-2D4D-A5B2-23FEAAB45CDD}" type="slidenum">
              <a:rPr lang="en-US" altLang="en-US" sz="1000">
                <a:latin typeface="+mn-lt"/>
              </a:rPr>
              <a:pPr>
                <a:spcBef>
                  <a:spcPct val="0"/>
                </a:spcBef>
                <a:buClrTx/>
                <a:buSzTx/>
                <a:buFontTx/>
                <a:buNone/>
              </a:pPr>
              <a:t>83</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6"/>
          <p:cNvSpPr>
            <a:spLocks noGrp="1"/>
          </p:cNvSpPr>
          <p:nvPr>
            <p:ph type="ctrTitle"/>
          </p:nvPr>
        </p:nvSpPr>
        <p:spPr/>
        <p:txBody>
          <a:bodyPr/>
          <a:lstStyle/>
          <a:p>
            <a:pPr algn="ctr"/>
            <a:r>
              <a:rPr lang="en-US" altLang="en-US" dirty="0" smtClean="0"/>
              <a:t>What do I expect from you?</a:t>
            </a:r>
            <a:endParaRPr lang="en-US" altLang="en-US" dirty="0"/>
          </a:p>
        </p:txBody>
      </p:sp>
      <p:sp>
        <p:nvSpPr>
          <p:cNvPr id="17410" name="Subtitle 1"/>
          <p:cNvSpPr>
            <a:spLocks noGrp="1"/>
          </p:cNvSpPr>
          <p:nvPr>
            <p:ph type="subTitle" idx="1"/>
          </p:nvPr>
        </p:nvSpPr>
        <p:spPr/>
        <p:txBody>
          <a:bodyPr/>
          <a:lstStyle/>
          <a:p>
            <a:endParaRPr lang="en-US" altLang="en-US"/>
          </a:p>
        </p:txBody>
      </p:sp>
      <p:sp>
        <p:nvSpPr>
          <p:cNvPr id="1741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244BF94-3D4C-6846-BFAC-B4D24E324248}" type="slidenum">
              <a:rPr lang="en-US" altLang="en-US" sz="1000" b="0">
                <a:latin typeface="Arial" charset="0"/>
              </a:rPr>
              <a:pPr/>
              <a:t>84</a:t>
            </a:fld>
            <a:endParaRPr lang="en-US" altLang="en-US" sz="1000" b="0">
              <a:latin typeface="Arial" charset="0"/>
            </a:endParaRPr>
          </a:p>
        </p:txBody>
      </p:sp>
    </p:spTree>
    <p:extLst>
      <p:ext uri="{BB962C8B-B14F-4D97-AF65-F5344CB8AC3E}">
        <p14:creationId xmlns:p14="http://schemas.microsoft.com/office/powerpoint/2010/main" val="428285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Expect Five Things</a:t>
            </a:r>
            <a:endParaRPr lang="en-US" dirty="0"/>
          </a:p>
        </p:txBody>
      </p:sp>
      <p:sp>
        <p:nvSpPr>
          <p:cNvPr id="3" name="Content Placeholder 2"/>
          <p:cNvSpPr>
            <a:spLocks noGrp="1"/>
          </p:cNvSpPr>
          <p:nvPr>
            <p:ph idx="1"/>
          </p:nvPr>
        </p:nvSpPr>
        <p:spPr>
          <a:xfrm>
            <a:off x="457200" y="1295400"/>
            <a:ext cx="8534400" cy="4835525"/>
          </a:xfrm>
        </p:spPr>
        <p:txBody>
          <a:bodyPr/>
          <a:lstStyle/>
          <a:p>
            <a:r>
              <a:rPr lang="en-US" dirty="0" smtClean="0"/>
              <a:t>Show up</a:t>
            </a:r>
          </a:p>
          <a:p>
            <a:pPr lvl="1"/>
            <a:endParaRPr lang="en-US" dirty="0"/>
          </a:p>
          <a:p>
            <a:r>
              <a:rPr lang="en-US" dirty="0" smtClean="0"/>
              <a:t>Ask questions when you don’t understand</a:t>
            </a:r>
          </a:p>
          <a:p>
            <a:pPr lvl="1"/>
            <a:r>
              <a:rPr lang="en-US" dirty="0" smtClean="0"/>
              <a:t>Or when you want to understand better</a:t>
            </a:r>
          </a:p>
          <a:p>
            <a:pPr lvl="1"/>
            <a:endParaRPr lang="en-US" dirty="0"/>
          </a:p>
          <a:p>
            <a:r>
              <a:rPr lang="en-US" dirty="0" smtClean="0"/>
              <a:t>Answer (or think about) questions when I ask them</a:t>
            </a:r>
          </a:p>
          <a:p>
            <a:pPr lvl="1"/>
            <a:r>
              <a:rPr lang="en-US" dirty="0" smtClean="0"/>
              <a:t>Even if you aren’t sure of the answer</a:t>
            </a:r>
          </a:p>
          <a:p>
            <a:pPr lvl="8"/>
            <a:endParaRPr lang="en-US" dirty="0"/>
          </a:p>
          <a:p>
            <a:r>
              <a:rPr lang="en-US" b="1" dirty="0" smtClean="0"/>
              <a:t>Turn </a:t>
            </a:r>
            <a:r>
              <a:rPr lang="en-US" b="1" dirty="0"/>
              <a:t>off your </a:t>
            </a:r>
            <a:r>
              <a:rPr lang="en-US" b="1" dirty="0" smtClean="0"/>
              <a:t>@#$&amp;#$@ electronics!</a:t>
            </a:r>
          </a:p>
          <a:p>
            <a:pPr lvl="1"/>
            <a:endParaRPr lang="en-US" b="1" dirty="0"/>
          </a:p>
          <a:p>
            <a:r>
              <a:rPr lang="en-US" b="1" dirty="0" smtClean="0"/>
              <a:t>Be quiet during class</a:t>
            </a:r>
            <a:endParaRPr lang="en-US" b="1"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85</a:t>
            </a:fld>
            <a:endParaRPr lang="en-US" altLang="en-US"/>
          </a:p>
        </p:txBody>
      </p:sp>
    </p:spTree>
    <p:extLst>
      <p:ext uri="{BB962C8B-B14F-4D97-AF65-F5344CB8AC3E}">
        <p14:creationId xmlns:p14="http://schemas.microsoft.com/office/powerpoint/2010/main" val="611550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lstStyle/>
          <a:p>
            <a:pPr algn="ctr"/>
            <a:r>
              <a:rPr lang="en-US" dirty="0"/>
              <a:t>Is CS168 the right class for you?</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2682788-C7CE-9044-87D5-275ACBF26035}" type="slidenum">
              <a:rPr lang="en-US" altLang="en-US" smtClean="0"/>
              <a:pPr>
                <a:defRPr/>
              </a:pPr>
              <a:t>86</a:t>
            </a:fld>
            <a:endParaRPr lang="en-US" altLang="en-US"/>
          </a:p>
        </p:txBody>
      </p:sp>
    </p:spTree>
    <p:extLst>
      <p:ext uri="{BB962C8B-B14F-4D97-AF65-F5344CB8AC3E}">
        <p14:creationId xmlns:p14="http://schemas.microsoft.com/office/powerpoint/2010/main" val="1929795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en-US" dirty="0" smtClean="0"/>
              <a:t>Four Questions to Ask Yourself</a:t>
            </a:r>
            <a:endParaRPr lang="en-US" altLang="en-US" dirty="0"/>
          </a:p>
        </p:txBody>
      </p:sp>
      <p:sp>
        <p:nvSpPr>
          <p:cNvPr id="3" name="Content Placeholder 2"/>
          <p:cNvSpPr>
            <a:spLocks noGrp="1"/>
          </p:cNvSpPr>
          <p:nvPr>
            <p:ph idx="1"/>
          </p:nvPr>
        </p:nvSpPr>
        <p:spPr>
          <a:extLst/>
        </p:spPr>
        <p:txBody>
          <a:bodyPr/>
          <a:lstStyle/>
          <a:p>
            <a:pPr>
              <a:defRPr/>
            </a:pPr>
            <a:r>
              <a:rPr lang="en-US" dirty="0"/>
              <a:t>Want to understand the “why” of networking?</a:t>
            </a:r>
          </a:p>
          <a:p>
            <a:pPr lvl="1">
              <a:defRPr/>
            </a:pPr>
            <a:r>
              <a:rPr lang="en-US" dirty="0"/>
              <a:t>Not just looking for definitions and </a:t>
            </a:r>
            <a:r>
              <a:rPr lang="en-US" dirty="0" smtClean="0"/>
              <a:t>techniques</a:t>
            </a:r>
          </a:p>
          <a:p>
            <a:pPr lvl="2">
              <a:defRPr/>
            </a:pPr>
            <a:endParaRPr lang="en-US" dirty="0"/>
          </a:p>
          <a:p>
            <a:pPr>
              <a:defRPr/>
            </a:pPr>
            <a:r>
              <a:rPr lang="en-US" dirty="0" smtClean="0"/>
              <a:t>Willing to engage with the material?</a:t>
            </a:r>
          </a:p>
          <a:p>
            <a:pPr lvl="1">
              <a:defRPr/>
            </a:pPr>
            <a:r>
              <a:rPr lang="en-US" dirty="0" smtClean="0"/>
              <a:t>Must be willing to think on your own</a:t>
            </a:r>
            <a:endParaRPr lang="en-US" dirty="0"/>
          </a:p>
          <a:p>
            <a:pPr lvl="2">
              <a:defRPr/>
            </a:pPr>
            <a:endParaRPr lang="en-US" dirty="0"/>
          </a:p>
          <a:p>
            <a:pPr>
              <a:defRPr/>
            </a:pPr>
            <a:r>
              <a:rPr lang="en-US" dirty="0" smtClean="0"/>
              <a:t>Willing to actively participate in class?</a:t>
            </a:r>
          </a:p>
          <a:p>
            <a:pPr lvl="1">
              <a:defRPr/>
            </a:pPr>
            <a:r>
              <a:rPr lang="en-US" dirty="0"/>
              <a:t>C</a:t>
            </a:r>
            <a:r>
              <a:rPr lang="en-US" dirty="0" smtClean="0"/>
              <a:t>lass is useless if you don’t </a:t>
            </a:r>
            <a:r>
              <a:rPr lang="en-US" smtClean="0"/>
              <a:t>pay attention and engage</a:t>
            </a:r>
            <a:endParaRPr lang="en-US" dirty="0" smtClean="0"/>
          </a:p>
          <a:p>
            <a:pPr lvl="2">
              <a:defRPr/>
            </a:pPr>
            <a:endParaRPr lang="en-US" dirty="0"/>
          </a:p>
          <a:p>
            <a:pPr>
              <a:defRPr/>
            </a:pPr>
            <a:r>
              <a:rPr lang="en-US" dirty="0"/>
              <a:t>Ready for some fun?</a:t>
            </a:r>
          </a:p>
          <a:p>
            <a:pPr lvl="1">
              <a:defRPr/>
            </a:pPr>
            <a:r>
              <a:rPr lang="en-US" dirty="0"/>
              <a:t>Must laugh at my bad jokes…</a:t>
            </a:r>
          </a:p>
          <a:p>
            <a:pPr lvl="1">
              <a:defRPr/>
            </a:pPr>
            <a:endParaRPr lang="en-US" dirty="0" smtClean="0"/>
          </a:p>
        </p:txBody>
      </p:sp>
      <p:sp>
        <p:nvSpPr>
          <p:cNvPr id="655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EB39489-FE36-134B-87C4-37672AE3BED7}" type="slidenum">
              <a:rPr lang="en-US" altLang="en-US" sz="1000" b="0">
                <a:latin typeface="Arial" charset="0"/>
              </a:rPr>
              <a:pPr/>
              <a:t>87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en-US" dirty="0" smtClean="0"/>
              <a:t>For Next Time</a:t>
            </a:r>
            <a:r>
              <a:rPr lang="is-IS" altLang="en-US" dirty="0" smtClean="0"/>
              <a:t>….</a:t>
            </a:r>
            <a:endParaRPr lang="en-US" altLang="en-US" dirty="0"/>
          </a:p>
        </p:txBody>
      </p:sp>
      <p:sp>
        <p:nvSpPr>
          <p:cNvPr id="3" name="Content Placeholder 2"/>
          <p:cNvSpPr>
            <a:spLocks noGrp="1"/>
          </p:cNvSpPr>
          <p:nvPr>
            <p:ph idx="1"/>
          </p:nvPr>
        </p:nvSpPr>
        <p:spPr/>
        <p:txBody>
          <a:bodyPr/>
          <a:lstStyle/>
          <a:p>
            <a:r>
              <a:rPr lang="en-US" altLang="en-US" dirty="0" smtClean="0"/>
              <a:t>Make </a:t>
            </a:r>
            <a:r>
              <a:rPr lang="en-US" altLang="en-US" dirty="0"/>
              <a:t>sure you are </a:t>
            </a:r>
            <a:r>
              <a:rPr lang="en-US" altLang="en-US" dirty="0" smtClean="0"/>
              <a:t>on </a:t>
            </a:r>
            <a:r>
              <a:rPr lang="en-US" altLang="en-US" dirty="0"/>
              <a:t>piazza</a:t>
            </a:r>
          </a:p>
          <a:p>
            <a:endParaRPr lang="en-US" altLang="en-US" dirty="0"/>
          </a:p>
          <a:p>
            <a:r>
              <a:rPr lang="en-US" altLang="en-US" dirty="0"/>
              <a:t>Discussion sections will start on </a:t>
            </a:r>
            <a:r>
              <a:rPr lang="en-US" altLang="en-US" dirty="0" smtClean="0"/>
              <a:t>August 30</a:t>
            </a:r>
            <a:endParaRPr lang="en-US" altLang="en-US" dirty="0"/>
          </a:p>
          <a:p>
            <a:endParaRPr lang="en-US" altLang="en-US" dirty="0" smtClean="0"/>
          </a:p>
          <a:p>
            <a:r>
              <a:rPr lang="en-US" altLang="en-US" dirty="0" smtClean="0"/>
              <a:t>My office hours: right after class on Tuesdays</a:t>
            </a:r>
          </a:p>
          <a:p>
            <a:endParaRPr lang="en-US" altLang="en-US" dirty="0"/>
          </a:p>
          <a:p>
            <a:r>
              <a:rPr lang="en-US" altLang="en-US" dirty="0" smtClean="0"/>
              <a:t>Project 1 will be released on Monday!</a:t>
            </a:r>
          </a:p>
          <a:p>
            <a:pPr lvl="1"/>
            <a:r>
              <a:rPr lang="en-US" altLang="en-US" dirty="0" smtClean="0"/>
              <a:t>Two weeks to finish</a:t>
            </a:r>
            <a:r>
              <a:rPr lang="mr-IN" altLang="en-US" dirty="0" smtClean="0"/>
              <a:t>…</a:t>
            </a:r>
            <a:r>
              <a:rPr lang="en-US" altLang="en-US" dirty="0" smtClean="0"/>
              <a:t>.</a:t>
            </a:r>
          </a:p>
          <a:p>
            <a:pPr lvl="1"/>
            <a:r>
              <a:rPr lang="en-US" altLang="en-US" dirty="0" smtClean="0"/>
              <a:t>Covered in next week’s section</a:t>
            </a:r>
          </a:p>
        </p:txBody>
      </p:sp>
      <p:sp>
        <p:nvSpPr>
          <p:cNvPr id="6246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666CD75-7890-9E4D-8F49-E618CF2EBDB8}" type="slidenum">
              <a:rPr lang="en-US" altLang="en-US" sz="1000" b="0">
                <a:latin typeface="Arial" charset="0"/>
              </a:rPr>
              <a:pPr/>
              <a:t>88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Meanings of “Internet”</a:t>
            </a:r>
            <a:endParaRPr lang="en-US" dirty="0"/>
          </a:p>
        </p:txBody>
      </p:sp>
      <p:sp>
        <p:nvSpPr>
          <p:cNvPr id="3" name="Content Placeholder 2"/>
          <p:cNvSpPr>
            <a:spLocks noGrp="1"/>
          </p:cNvSpPr>
          <p:nvPr>
            <p:ph idx="1"/>
          </p:nvPr>
        </p:nvSpPr>
        <p:spPr/>
        <p:txBody>
          <a:bodyPr/>
          <a:lstStyle/>
          <a:p>
            <a:r>
              <a:rPr lang="en-US" dirty="0" smtClean="0"/>
              <a:t>The core networking infrastructure that links all connected computing devices</a:t>
            </a:r>
          </a:p>
          <a:p>
            <a:pPr lvl="1"/>
            <a:r>
              <a:rPr lang="en-US" dirty="0" smtClean="0"/>
              <a:t>The design of the network plus the core protocols needed to use the network</a:t>
            </a:r>
          </a:p>
          <a:p>
            <a:endParaRPr lang="en-US" dirty="0"/>
          </a:p>
          <a:p>
            <a:r>
              <a:rPr lang="en-US" dirty="0" smtClean="0"/>
              <a:t>The entire ecosystem of networked applications that currently uses the basic connectivity provided by the definition above</a:t>
            </a:r>
          </a:p>
          <a:p>
            <a:pPr lvl="1"/>
            <a:r>
              <a:rPr lang="en-US" dirty="0" smtClean="0"/>
              <a:t>The Internet equals </a:t>
            </a:r>
            <a:r>
              <a:rPr lang="en-US" dirty="0" err="1" smtClean="0"/>
              <a:t>facebook</a:t>
            </a:r>
            <a:r>
              <a:rPr lang="en-US" dirty="0" smtClean="0"/>
              <a:t>, google, etc.</a:t>
            </a:r>
          </a:p>
          <a:p>
            <a:pPr lvl="1"/>
            <a:endParaRPr lang="en-US" dirty="0"/>
          </a:p>
          <a:p>
            <a:r>
              <a:rPr lang="en-US" b="1" dirty="0" smtClean="0"/>
              <a:t>In this class, we use the first definition!</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9</a:t>
            </a:fld>
            <a:endParaRPr lang="en-US" altLang="en-US"/>
          </a:p>
        </p:txBody>
      </p:sp>
    </p:spTree>
    <p:extLst>
      <p:ext uri="{BB962C8B-B14F-4D97-AF65-F5344CB8AC3E}">
        <p14:creationId xmlns:p14="http://schemas.microsoft.com/office/powerpoint/2010/main" val="2035591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25289</TotalTime>
  <Words>3908</Words>
  <Application>Microsoft Macintosh PowerPoint</Application>
  <PresentationFormat>On-screen Show (4:3)</PresentationFormat>
  <Paragraphs>822</Paragraphs>
  <Slides>88</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88</vt:i4>
      </vt:variant>
    </vt:vector>
  </HeadingPairs>
  <TitlesOfParts>
    <vt:vector size="98" baseType="lpstr">
      <vt:lpstr>Calibri</vt:lpstr>
      <vt:lpstr>Courier New</vt:lpstr>
      <vt:lpstr>Gill Sans</vt:lpstr>
      <vt:lpstr>Helvetica</vt:lpstr>
      <vt:lpstr>ＭＳ Ｐゴシック</vt:lpstr>
      <vt:lpstr>Symbol</vt:lpstr>
      <vt:lpstr>Times New Roman</vt:lpstr>
      <vt:lpstr>Wingdings</vt:lpstr>
      <vt:lpstr>Arial</vt:lpstr>
      <vt:lpstr>Network</vt:lpstr>
      <vt:lpstr>CS 168  Introduction to the Internet: Architecture and Protocols</vt:lpstr>
      <vt:lpstr>PowerPoint Presentation</vt:lpstr>
      <vt:lpstr>Context for Today’s Lecture</vt:lpstr>
      <vt:lpstr>Goal of Today’s Lecture</vt:lpstr>
      <vt:lpstr>“The Contract”</vt:lpstr>
      <vt:lpstr>Answering 10 Basic Questions</vt:lpstr>
      <vt:lpstr>Question I Won’t Answer</vt:lpstr>
      <vt:lpstr>What Do I Mean By “Internet”?</vt:lpstr>
      <vt:lpstr>Two Meanings of “Internet”</vt:lpstr>
      <vt:lpstr>What Does the Internet Do?</vt:lpstr>
      <vt:lpstr>A Single Clear Answer</vt:lpstr>
      <vt:lpstr>What is this course about?</vt:lpstr>
      <vt:lpstr>There are many kinds of networks</vt:lpstr>
      <vt:lpstr>Networks versus “The Internet”</vt:lpstr>
      <vt:lpstr>Goals for a network technology</vt:lpstr>
      <vt:lpstr>Goals for the Internet</vt:lpstr>
      <vt:lpstr>Architecture vs Engineering</vt:lpstr>
      <vt:lpstr>Architecture: My Obsession</vt:lpstr>
      <vt:lpstr>Any Questions?</vt:lpstr>
      <vt:lpstr>What Does the Internet Look Like?</vt:lpstr>
      <vt:lpstr>Basic Networking Components</vt:lpstr>
      <vt:lpstr>PowerPoint Presentation</vt:lpstr>
      <vt:lpstr>PowerPoint Presentation</vt:lpstr>
      <vt:lpstr>PowerPoint Presentation</vt:lpstr>
      <vt:lpstr>Who runs the network?</vt:lpstr>
      <vt:lpstr>The central mechanism of Internet?</vt:lpstr>
      <vt:lpstr>Underlying goal of the Internet…</vt:lpstr>
      <vt:lpstr>Why Does This Matter?</vt:lpstr>
      <vt:lpstr>Variety of applications</vt:lpstr>
      <vt:lpstr>Using the network….</vt:lpstr>
      <vt:lpstr>Structure of a Protocol</vt:lpstr>
      <vt:lpstr>Any Questions?</vt:lpstr>
      <vt:lpstr>Why study the Internet?</vt:lpstr>
      <vt:lpstr>#1 As an artifact, the Internet is  transforming everything</vt:lpstr>
      <vt:lpstr>#2 As a design challenge….</vt:lpstr>
      <vt:lpstr>PowerPoint Presentation</vt:lpstr>
      <vt:lpstr>Tremendous scale</vt:lpstr>
      <vt:lpstr>Enormous diversity and  dynamic range </vt:lpstr>
      <vt:lpstr>Constant Evolution</vt:lpstr>
      <vt:lpstr>Asynchronous Operation</vt:lpstr>
      <vt:lpstr>Prone to Failure</vt:lpstr>
      <vt:lpstr>Design Challenges</vt:lpstr>
      <vt:lpstr>#3 Introduced a new design paradigm</vt:lpstr>
      <vt:lpstr>The Internet Design Paradigm…</vt:lpstr>
      <vt:lpstr>#4 Networking undergoing revolution</vt:lpstr>
      <vt:lpstr>Summary: The Internet….</vt:lpstr>
      <vt:lpstr>Any Questions?</vt:lpstr>
      <vt:lpstr>Why are networking classes so bad?</vt:lpstr>
      <vt:lpstr>Reason #1: Static Architecture</vt:lpstr>
      <vt:lpstr>Reason 2: No Intellectual Framework</vt:lpstr>
      <vt:lpstr>Quote from John Day</vt:lpstr>
      <vt:lpstr>I will try to overcome these problems</vt:lpstr>
      <vt:lpstr>Fundamental questions</vt:lpstr>
      <vt:lpstr>First half of course: Basics (14 L)</vt:lpstr>
      <vt:lpstr>Second half of course: Topics (12 L)</vt:lpstr>
      <vt:lpstr>Any Questions?</vt:lpstr>
      <vt:lpstr>Class Logistics</vt:lpstr>
      <vt:lpstr>Class is Designed for Attendees</vt:lpstr>
      <vt:lpstr>Questions Answered in Real-time!</vt:lpstr>
      <vt:lpstr>Teaching Assistants</vt:lpstr>
      <vt:lpstr>Sections</vt:lpstr>
      <vt:lpstr>Class Workload</vt:lpstr>
      <vt:lpstr>Grading</vt:lpstr>
      <vt:lpstr>Participation Requirement</vt:lpstr>
      <vt:lpstr>When Can You Cooperate?</vt:lpstr>
      <vt:lpstr>Three Projects (in Python)</vt:lpstr>
      <vt:lpstr>Policy on late submissions,  re-grade requests, cheating</vt:lpstr>
      <vt:lpstr>Textbook</vt:lpstr>
      <vt:lpstr>Policy on rescheduling exams</vt:lpstr>
      <vt:lpstr>Any Questions?</vt:lpstr>
      <vt:lpstr>Who am I?</vt:lpstr>
      <vt:lpstr>Instructor: Scott Shenker</vt:lpstr>
      <vt:lpstr>My Academic Background</vt:lpstr>
      <vt:lpstr>Research Interests</vt:lpstr>
      <vt:lpstr>How Do I Teach?</vt:lpstr>
      <vt:lpstr>My teaching style not for everyone…</vt:lpstr>
      <vt:lpstr>First and Foremost</vt:lpstr>
      <vt:lpstr>Second: Am I an Asshole?</vt:lpstr>
      <vt:lpstr>Third: How to Learn From Me</vt:lpstr>
      <vt:lpstr>Things I Do Badly (or not at all!)</vt:lpstr>
      <vt:lpstr>Another Thing I Do Badly</vt:lpstr>
      <vt:lpstr>Something I Try To Do</vt:lpstr>
      <vt:lpstr>I ask questions so you can think!</vt:lpstr>
      <vt:lpstr>What do I expect from you?</vt:lpstr>
      <vt:lpstr>I Expect Five Things</vt:lpstr>
      <vt:lpstr>Is CS168 the right class for you?</vt:lpstr>
      <vt:lpstr>Four Questions to Ask Yourself</vt:lpstr>
      <vt:lpstr>For Next Time….</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Introduction to the Internet: Architecture and Protocols</dc:title>
  <dc:creator>shenker@icsi.berkeley.edu</dc:creator>
  <cp:lastModifiedBy>Scott Shenker</cp:lastModifiedBy>
  <cp:revision>229</cp:revision>
  <cp:lastPrinted>2016-08-13T16:19:44Z</cp:lastPrinted>
  <dcterms:created xsi:type="dcterms:W3CDTF">2015-08-26T13:04:16Z</dcterms:created>
  <dcterms:modified xsi:type="dcterms:W3CDTF">2017-08-24T22:59:21Z</dcterms:modified>
</cp:coreProperties>
</file>