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1106" r:id="rId2"/>
    <p:sldId id="1108" r:id="rId3"/>
    <p:sldId id="1186" r:id="rId4"/>
    <p:sldId id="1112" r:id="rId5"/>
    <p:sldId id="1113" r:id="rId6"/>
    <p:sldId id="1114" r:id="rId7"/>
    <p:sldId id="1115" r:id="rId8"/>
    <p:sldId id="1116" r:id="rId9"/>
    <p:sldId id="1117" r:id="rId10"/>
    <p:sldId id="1118" r:id="rId11"/>
    <p:sldId id="1119" r:id="rId12"/>
    <p:sldId id="1120" r:id="rId13"/>
    <p:sldId id="1121" r:id="rId14"/>
    <p:sldId id="1122" r:id="rId15"/>
    <p:sldId id="1123" r:id="rId16"/>
    <p:sldId id="1124" r:id="rId17"/>
    <p:sldId id="1187" r:id="rId18"/>
    <p:sldId id="1125" r:id="rId19"/>
    <p:sldId id="1126" r:id="rId20"/>
    <p:sldId id="1127" r:id="rId21"/>
    <p:sldId id="1128" r:id="rId22"/>
    <p:sldId id="1129" r:id="rId23"/>
    <p:sldId id="1175" r:id="rId24"/>
    <p:sldId id="1130" r:id="rId25"/>
    <p:sldId id="1131" r:id="rId26"/>
    <p:sldId id="1132" r:id="rId27"/>
    <p:sldId id="1133" r:id="rId28"/>
    <p:sldId id="1134" r:id="rId29"/>
    <p:sldId id="1135" r:id="rId30"/>
    <p:sldId id="1136" r:id="rId31"/>
    <p:sldId id="1137" r:id="rId32"/>
    <p:sldId id="1138" r:id="rId33"/>
    <p:sldId id="1139" r:id="rId34"/>
    <p:sldId id="1140" r:id="rId35"/>
    <p:sldId id="1141" r:id="rId36"/>
    <p:sldId id="1173" r:id="rId37"/>
    <p:sldId id="1142" r:id="rId38"/>
    <p:sldId id="1143" r:id="rId39"/>
    <p:sldId id="1144" r:id="rId40"/>
    <p:sldId id="1145" r:id="rId41"/>
    <p:sldId id="1146" r:id="rId42"/>
    <p:sldId id="1147" r:id="rId43"/>
    <p:sldId id="1148" r:id="rId44"/>
    <p:sldId id="1149" r:id="rId45"/>
    <p:sldId id="1150" r:id="rId46"/>
    <p:sldId id="1151" r:id="rId47"/>
    <p:sldId id="1152" r:id="rId48"/>
    <p:sldId id="1153" r:id="rId49"/>
    <p:sldId id="1157" r:id="rId50"/>
    <p:sldId id="1158" r:id="rId51"/>
    <p:sldId id="1159" r:id="rId52"/>
    <p:sldId id="1160" r:id="rId53"/>
    <p:sldId id="1161" r:id="rId54"/>
    <p:sldId id="1154" r:id="rId55"/>
    <p:sldId id="1155" r:id="rId56"/>
    <p:sldId id="1156" r:id="rId57"/>
    <p:sldId id="1162" r:id="rId58"/>
    <p:sldId id="1163" r:id="rId59"/>
    <p:sldId id="1164" r:id="rId60"/>
    <p:sldId id="1165" r:id="rId61"/>
    <p:sldId id="1166" r:id="rId62"/>
    <p:sldId id="1167" r:id="rId63"/>
    <p:sldId id="1168" r:id="rId64"/>
    <p:sldId id="1169" r:id="rId65"/>
    <p:sldId id="1170" r:id="rId66"/>
    <p:sldId id="1171" r:id="rId67"/>
    <p:sldId id="1172" r:id="rId68"/>
    <p:sldId id="1174" r:id="rId6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ker@icsi.berkeley.edu" initials="s" lastIdx="1" clrIdx="0"/>
  <p:cmAuthor id="2" name="shenker@icsi.berkeley.edu" initials="s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00080"/>
    <a:srgbClr val="FF9857"/>
    <a:srgbClr val="FFFF99"/>
    <a:srgbClr val="FFCC99"/>
    <a:srgbClr val="FF3300"/>
    <a:srgbClr val="CC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56"/>
    <p:restoredTop sz="86477"/>
  </p:normalViewPr>
  <p:slideViewPr>
    <p:cSldViewPr>
      <p:cViewPr>
        <p:scale>
          <a:sx n="90" d="100"/>
          <a:sy n="90" d="100"/>
        </p:scale>
        <p:origin x="-672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4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432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commentAuthors" Target="commentAuthor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B48BE3C3-F760-C44A-B472-7818E133F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049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 eaLnBrk="1" hangingPunct="1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 b="0" smtClean="0">
                <a:latin typeface="Times New Roman" charset="0"/>
              </a:defRPr>
            </a:lvl1pPr>
          </a:lstStyle>
          <a:p>
            <a:pPr>
              <a:defRPr/>
            </a:pPr>
            <a:fld id="{8BD814C7-3223-AB4B-93E5-59B823641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63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18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012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836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3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3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7EB911-E1D6-F842-A907-C90218DAAD0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5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068AE66-CFF1-8945-A1AF-C7C5C17E6D63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90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80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711BE-33DD-F943-B2A8-0D1B05D3E270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227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781EB3-BD8A-DE42-91AD-DFE44FE998E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12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BB2F7-8C16-F348-A9DA-8591D12EB833}" type="slidenum">
              <a:rPr lang="en-US"/>
              <a:pPr/>
              <a:t>48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16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39E29FD-137E-604D-979E-892212E4939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What are the routing entries?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68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A0E44B0-C6A4-C64D-B77A-F665EF32913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62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38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60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A8194E3-7B4A-2749-848B-7B26BEB7F9B0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16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6AE90C-22F0-3342-8FE4-EF6BDE666022}" type="slidenum">
              <a:rPr lang="en-US" sz="1300" b="0">
                <a:latin typeface="Times New Roman" charset="0"/>
              </a:rPr>
              <a:pPr eaLnBrk="1" hangingPunct="1"/>
              <a:t>60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69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745B92E-403B-AE4C-8874-280E3D11C4F1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0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6CDB61F-5BA0-B14C-A998-2F2D9D6065CD}" type="slidenum">
              <a:rPr lang="en-US" sz="1300" b="0">
                <a:latin typeface="Times New Roman" charset="0"/>
              </a:rPr>
              <a:pPr eaLnBrk="1" hangingPunct="1"/>
              <a:t>67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9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5356024-286B-A449-9935-BCE4FBA0FC3B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679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19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5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814C7-3223-AB4B-93E5-59B823641D1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552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EB289F-1E14-644E-943A-0F56444DDFDA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EE9032A-ABDB-7543-B6E9-04406EF6F2C3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4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82788-C7CE-9044-87D5-275ACBF26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3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1565-3E36-7B4A-B50F-E3686F8F9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54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ECEF-3851-E64E-9465-C326272AB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D96B3-034F-0E44-B7B5-FAB526374C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1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2CCC-6E69-BC47-A41A-7A10A3BF14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BB04E-45F0-884C-AC41-9D9048442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9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4C743-DB08-0142-BD41-3437DE85F9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2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5061-46DE-5F40-8717-B0C451628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78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8D3D-8FC4-F943-8A10-AC38D0F8C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9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3B812-F004-4944-A80B-EFB1BB9F10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8A81-BDE1-0645-BE0C-CE688D8C5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2238"/>
            <a:ext cx="91440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5344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latin typeface="Arial" charset="0"/>
              </a:defRPr>
            </a:lvl1pPr>
          </a:lstStyle>
          <a:p>
            <a:pPr>
              <a:defRPr/>
            </a:pPr>
            <a:fld id="{0435BEAC-A497-874B-A146-DD514129D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/>
              <a:t>CS 168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smtClean="0"/>
              <a:t>Addressing</a:t>
            </a:r>
            <a:endParaRPr lang="en-US" altLang="en-US" dirty="0"/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Fall </a:t>
            </a:r>
            <a:r>
              <a:rPr lang="en-US" altLang="en-US" dirty="0" smtClean="0">
                <a:solidFill>
                  <a:srgbClr val="660066"/>
                </a:solidFill>
              </a:rPr>
              <a:t>2017</a:t>
            </a:r>
            <a:endParaRPr lang="en-US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660066"/>
                </a:solidFill>
              </a:rPr>
              <a:t>Scott </a:t>
            </a:r>
            <a:r>
              <a:rPr lang="en-US" altLang="en-US" dirty="0" smtClean="0">
                <a:solidFill>
                  <a:srgbClr val="660066"/>
                </a:solidFill>
              </a:rPr>
              <a:t>Shenker</a:t>
            </a:r>
          </a:p>
          <a:p>
            <a:pPr eaLnBrk="1" hangingPunct="1"/>
            <a:r>
              <a:rPr lang="en-US" altLang="en-US" u="sng" dirty="0" smtClean="0">
                <a:solidFill>
                  <a:srgbClr val="660066"/>
                </a:solidFill>
              </a:rPr>
              <a:t>CS168.io</a:t>
            </a:r>
            <a:endParaRPr lang="en-US" altLang="en-US" u="sng" dirty="0">
              <a:solidFill>
                <a:srgbClr val="660066"/>
              </a:solidFill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algn="r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fld id="{2C38D374-E50A-2840-9D66-740E093B59C9}" type="slidenum">
              <a:rPr lang="en-US" altLang="en-US" sz="1000" b="0">
                <a:latin typeface="Arial" charset="0"/>
              </a:rPr>
              <a:pPr/>
              <a:t>1</a:t>
            </a:fld>
            <a:endParaRPr lang="en-US" altLang="en-US" sz="10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Additional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Host </a:t>
            </a:r>
            <a:r>
              <a:rPr lang="en-US" i="1" dirty="0"/>
              <a:t>must be able to recognize packet is for them</a:t>
            </a:r>
          </a:p>
          <a:p>
            <a:pPr lvl="1"/>
            <a:r>
              <a:rPr lang="en-US" dirty="0"/>
              <a:t>They should be able to tell that sender meant for that packet to reach </a:t>
            </a:r>
            <a:r>
              <a:rPr lang="en-US" dirty="0" smtClean="0"/>
              <a:t>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a subtle issue</a:t>
            </a:r>
            <a:r>
              <a:rPr lang="is-IS" dirty="0" smtClean="0"/>
              <a:t>….but important</a:t>
            </a:r>
          </a:p>
          <a:p>
            <a:pPr lvl="1"/>
            <a:r>
              <a:rPr lang="is-IS" b="1" i="1" dirty="0" smtClean="0"/>
              <a:t>Think of this as the end-to-end check on routing!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9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Recognizing Packets are for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can contain something intrinsic to me</a:t>
            </a:r>
          </a:p>
          <a:p>
            <a:pPr lvl="1"/>
            <a:r>
              <a:rPr lang="en-US" dirty="0" smtClean="0"/>
              <a:t>Functions somewhat as identifier</a:t>
            </a:r>
          </a:p>
          <a:p>
            <a:pPr lvl="1"/>
            <a:endParaRPr lang="en-US" dirty="0"/>
          </a:p>
          <a:p>
            <a:r>
              <a:rPr lang="en-US" dirty="0" smtClean="0"/>
              <a:t>I know my current address</a:t>
            </a:r>
          </a:p>
          <a:p>
            <a:pPr lvl="1"/>
            <a:r>
              <a:rPr lang="en-US" dirty="0" smtClean="0"/>
              <a:t>Can recognize that incoming packet is using that address</a:t>
            </a:r>
          </a:p>
          <a:p>
            <a:pPr lvl="1"/>
            <a:endParaRPr lang="en-US" dirty="0"/>
          </a:p>
          <a:p>
            <a:r>
              <a:rPr lang="en-US" dirty="0" smtClean="0"/>
              <a:t>Layers handle this differently:</a:t>
            </a:r>
          </a:p>
          <a:p>
            <a:pPr lvl="1"/>
            <a:r>
              <a:rPr lang="en-US" dirty="0" smtClean="0"/>
              <a:t>L2 addresses are “intrinsic”</a:t>
            </a:r>
          </a:p>
          <a:p>
            <a:pPr lvl="1"/>
            <a:r>
              <a:rPr lang="en-US" dirty="0" smtClean="0"/>
              <a:t>L3 addresses are assigned (and ephemeral)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13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2 Addressing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Typically uses MAC addresses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Unique numbers burned into interface cards</a:t>
            </a:r>
          </a:p>
          <a:p>
            <a:pPr lvl="1"/>
            <a:r>
              <a:rPr lang="en-US" dirty="0" smtClean="0"/>
              <a:t>Random string of bits</a:t>
            </a:r>
          </a:p>
          <a:p>
            <a:pPr lvl="1"/>
            <a:r>
              <a:rPr lang="en-US" dirty="0" smtClean="0"/>
              <a:t>No location information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Local area networks route on these “flat” addresses</a:t>
            </a:r>
          </a:p>
          <a:p>
            <a:pPr lvl="1"/>
            <a:r>
              <a:rPr lang="en-US" dirty="0" smtClean="0"/>
              <a:t>Separate routing entry for each host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Works nicely with learning switches and STP</a:t>
            </a:r>
          </a:p>
          <a:p>
            <a:pPr lvl="1"/>
            <a:r>
              <a:rPr lang="en-US" dirty="0" smtClean="0"/>
              <a:t>Routes set up “on-demand”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0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Meet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routing</a:t>
            </a:r>
          </a:p>
          <a:p>
            <a:pPr lvl="1"/>
            <a:r>
              <a:rPr lang="en-US" dirty="0" smtClean="0"/>
              <a:t>Routing is done by learning switches</a:t>
            </a:r>
          </a:p>
          <a:p>
            <a:pPr lvl="1"/>
            <a:r>
              <a:rPr lang="en-US" dirty="0" smtClean="0"/>
              <a:t>Can scale to size of L2 networks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Efficient forwarding</a:t>
            </a:r>
          </a:p>
          <a:p>
            <a:pPr lvl="1"/>
            <a:r>
              <a:rPr lang="en-US" dirty="0" smtClean="0"/>
              <a:t>Exact match lookup on MAC addresses</a:t>
            </a:r>
          </a:p>
          <a:p>
            <a:pPr lvl="1"/>
            <a:r>
              <a:rPr lang="en-US" dirty="0" smtClean="0"/>
              <a:t>Only need table for “active” hosts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Host must be able to recognize packet is for them</a:t>
            </a:r>
          </a:p>
          <a:p>
            <a:pPr lvl="1"/>
            <a:r>
              <a:rPr lang="en-US" dirty="0" smtClean="0"/>
              <a:t>MAC address does this perfectly</a:t>
            </a:r>
          </a:p>
          <a:p>
            <a:pPr lvl="4"/>
            <a:endParaRPr lang="en-US" dirty="0"/>
          </a:p>
          <a:p>
            <a:r>
              <a:rPr lang="en-US" dirty="0" smtClean="0"/>
              <a:t>Conclusion: scaling limited by table size (# hosts)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961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Scale L2?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L2 network were too big to have separate entries for every host, how would you scale it?</a:t>
            </a:r>
          </a:p>
          <a:p>
            <a:endParaRPr lang="en-US" dirty="0"/>
          </a:p>
          <a:p>
            <a:r>
              <a:rPr lang="en-US" dirty="0" smtClean="0"/>
              <a:t>Must use MAC address as part of address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way host knows that the packet is for them</a:t>
            </a:r>
          </a:p>
          <a:p>
            <a:pPr lvl="1"/>
            <a:endParaRPr lang="en-US" dirty="0"/>
          </a:p>
          <a:p>
            <a:r>
              <a:rPr lang="en-US" dirty="0" smtClean="0"/>
              <a:t>But how do you avoid having separate routing entries (in switches) for every host?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3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Scalable L2 Routing/Addressing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smtClean="0"/>
              <a:t>three minutes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Talk to your neighbors</a:t>
            </a:r>
          </a:p>
          <a:p>
            <a:pPr lvl="2"/>
            <a:endParaRPr lang="en-US" dirty="0"/>
          </a:p>
          <a:p>
            <a:r>
              <a:rPr lang="en-US" dirty="0" smtClean="0"/>
              <a:t>Requirement for solution:</a:t>
            </a:r>
          </a:p>
          <a:p>
            <a:pPr lvl="1"/>
            <a:r>
              <a:rPr lang="en-US" dirty="0" smtClean="0"/>
              <a:t>Scales to large networks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nternal switch routing tables relatively small and stable</a:t>
            </a:r>
          </a:p>
          <a:p>
            <a:pPr lvl="2"/>
            <a:r>
              <a:rPr lang="en-US" dirty="0" smtClean="0"/>
              <a:t>Not updated for every host movement</a:t>
            </a:r>
          </a:p>
          <a:p>
            <a:pPr lvl="2"/>
            <a:r>
              <a:rPr lang="en-US" dirty="0" smtClean="0"/>
              <a:t>No separate entry for every host</a:t>
            </a:r>
          </a:p>
          <a:p>
            <a:pPr lvl="1"/>
            <a:r>
              <a:rPr lang="en-US" dirty="0" smtClean="0"/>
              <a:t>But first-hop switch might have other information based on learning or other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7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standard routing algorithm between switches</a:t>
            </a:r>
          </a:p>
          <a:p>
            <a:pPr lvl="1"/>
            <a:r>
              <a:rPr lang="en-US" dirty="0" smtClean="0"/>
              <a:t>Internal routing tables know how to reach switches</a:t>
            </a:r>
          </a:p>
          <a:p>
            <a:pPr lvl="1"/>
            <a:r>
              <a:rPr lang="en-US" dirty="0" smtClean="0"/>
              <a:t>Don’t know anything about hosts</a:t>
            </a:r>
          </a:p>
          <a:p>
            <a:pPr lvl="5"/>
            <a:endParaRPr lang="en-US" dirty="0"/>
          </a:p>
          <a:p>
            <a:r>
              <a:rPr lang="en-US" dirty="0" smtClean="0"/>
              <a:t>When host sends packet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irst-hop router adds tag to destination address</a:t>
            </a:r>
          </a:p>
          <a:p>
            <a:pPr lvl="2"/>
            <a:r>
              <a:rPr lang="en-US" dirty="0" smtClean="0"/>
              <a:t>Which switch should this be delivered to (if not known, flood)</a:t>
            </a:r>
          </a:p>
          <a:p>
            <a:pPr lvl="1"/>
            <a:r>
              <a:rPr lang="en-US" dirty="0" smtClean="0"/>
              <a:t>First-hop router adds tag to source address</a:t>
            </a:r>
          </a:p>
          <a:p>
            <a:pPr lvl="2"/>
            <a:r>
              <a:rPr lang="en-US" dirty="0" smtClean="0"/>
              <a:t>Telling everyone that this host is located at this switch</a:t>
            </a:r>
          </a:p>
          <a:p>
            <a:pPr lvl="6"/>
            <a:endParaRPr lang="en-US" dirty="0"/>
          </a:p>
          <a:p>
            <a:r>
              <a:rPr lang="en-US" dirty="0" smtClean="0"/>
              <a:t>All internal forwarding done on switch address</a:t>
            </a:r>
          </a:p>
          <a:p>
            <a:pPr lvl="1"/>
            <a:r>
              <a:rPr lang="en-US" dirty="0" smtClean="0"/>
              <a:t>Smaller number, very stable</a:t>
            </a:r>
          </a:p>
          <a:p>
            <a:pPr lvl="1"/>
            <a:r>
              <a:rPr lang="en-US" dirty="0" smtClean="0"/>
              <a:t>But last switch delivers to individual host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26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Learning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here routers learn where someone is</a:t>
            </a:r>
          </a:p>
          <a:p>
            <a:pPr lvl="1"/>
            <a:r>
              <a:rPr lang="en-US" dirty="0" smtClean="0"/>
              <a:t>To which switch is it attached?</a:t>
            </a:r>
          </a:p>
          <a:p>
            <a:pPr lvl="3"/>
            <a:endParaRPr lang="en-US" dirty="0"/>
          </a:p>
          <a:p>
            <a:r>
              <a:rPr lang="en-US" dirty="0" smtClean="0"/>
              <a:t>But already have a route to that location</a:t>
            </a:r>
          </a:p>
          <a:p>
            <a:pPr lvl="1"/>
            <a:r>
              <a:rPr lang="en-US" dirty="0" smtClean="0"/>
              <a:t>Routing tables are precomputed to reach switches</a:t>
            </a:r>
          </a:p>
          <a:p>
            <a:pPr lvl="4"/>
            <a:endParaRPr lang="en-US" dirty="0"/>
          </a:p>
          <a:p>
            <a:r>
              <a:rPr lang="en-US" dirty="0" smtClean="0"/>
              <a:t>And learning only happens at edge</a:t>
            </a:r>
          </a:p>
          <a:p>
            <a:pPr lvl="1"/>
            <a:r>
              <a:rPr lang="en-US" dirty="0" smtClean="0"/>
              <a:t>They learn switch where packet’s source resides</a:t>
            </a:r>
          </a:p>
          <a:p>
            <a:pPr lvl="4"/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raditional L2 switches only learn a local direction</a:t>
            </a:r>
          </a:p>
          <a:p>
            <a:pPr lvl="1"/>
            <a:r>
              <a:rPr lang="en-US" dirty="0" smtClean="0"/>
              <a:t>And require spanning trees to ensure that the resulting paths reach the destination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7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are of form: Switch : Host</a:t>
            </a:r>
          </a:p>
          <a:p>
            <a:pPr lvl="4"/>
            <a:endParaRPr lang="en-US" dirty="0"/>
          </a:p>
          <a:p>
            <a:r>
              <a:rPr lang="en-US" dirty="0" smtClean="0"/>
              <a:t>All internal forwarding done on switch addresses</a:t>
            </a:r>
          </a:p>
          <a:p>
            <a:pPr lvl="1"/>
            <a:r>
              <a:rPr lang="en-US" dirty="0" smtClean="0"/>
              <a:t>Fewer in number (than hosts)</a:t>
            </a:r>
          </a:p>
          <a:p>
            <a:pPr lvl="1"/>
            <a:r>
              <a:rPr lang="en-US" dirty="0" smtClean="0"/>
              <a:t>Very stable</a:t>
            </a:r>
          </a:p>
          <a:p>
            <a:pPr lvl="5"/>
            <a:endParaRPr lang="en-US" dirty="0"/>
          </a:p>
          <a:p>
            <a:r>
              <a:rPr lang="en-US" dirty="0" smtClean="0"/>
              <a:t>Mapping between hosts and switches</a:t>
            </a:r>
          </a:p>
          <a:p>
            <a:pPr lvl="1"/>
            <a:r>
              <a:rPr lang="en-US" dirty="0" smtClean="0"/>
              <a:t>Learned as in normal L2 (or some other mechanism)</a:t>
            </a:r>
          </a:p>
          <a:p>
            <a:pPr lvl="1"/>
            <a:r>
              <a:rPr lang="en-US" dirty="0" smtClean="0"/>
              <a:t>Information only kept at edge</a:t>
            </a:r>
          </a:p>
          <a:p>
            <a:pPr lvl="4"/>
            <a:endParaRPr lang="en-US" dirty="0"/>
          </a:p>
          <a:p>
            <a:r>
              <a:rPr lang="en-US" dirty="0" smtClean="0"/>
              <a:t>Hosts know that packet is for them (MAC address)</a:t>
            </a:r>
          </a:p>
          <a:p>
            <a:pPr lvl="1"/>
            <a:r>
              <a:rPr lang="en-US" dirty="0" smtClean="0"/>
              <a:t>Don’t need to know which switch they are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31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protocols (SPB, Trill) are adopting this approach</a:t>
            </a:r>
          </a:p>
          <a:p>
            <a:pPr lvl="1"/>
            <a:endParaRPr lang="en-US" dirty="0"/>
          </a:p>
          <a:p>
            <a:r>
              <a:rPr lang="en-US" dirty="0" smtClean="0"/>
              <a:t>Driven mainly by need to avoid spanning tree, not size of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8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6235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7894" y="2967335"/>
            <a:ext cx="8488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Ssssshhhhhhhhhhhhhhh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6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Extend This to L3?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extend to entire world!</a:t>
            </a:r>
          </a:p>
          <a:p>
            <a:endParaRPr lang="en-US" dirty="0" smtClean="0"/>
          </a:p>
          <a:p>
            <a:r>
              <a:rPr lang="en-US" dirty="0" smtClean="0"/>
              <a:t>Routing tables cannot have entry for every switch</a:t>
            </a:r>
          </a:p>
          <a:p>
            <a:endParaRPr lang="en-US" dirty="0"/>
          </a:p>
          <a:p>
            <a:r>
              <a:rPr lang="en-US" dirty="0" smtClean="0"/>
              <a:t>Cannot floo</a:t>
            </a:r>
            <a:r>
              <a:rPr lang="en-US" dirty="0" smtClean="0"/>
              <a:t>d when you don’t know where someone is!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DIY Scalable L3 Routing/Addressing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three minutes</a:t>
            </a:r>
          </a:p>
          <a:p>
            <a:pPr lvl="2"/>
            <a:endParaRPr lang="en-US" dirty="0"/>
          </a:p>
          <a:p>
            <a:r>
              <a:rPr lang="en-US" dirty="0" smtClean="0"/>
              <a:t>Talk to your neighbors</a:t>
            </a:r>
          </a:p>
          <a:p>
            <a:pPr lvl="2"/>
            <a:endParaRPr lang="en-US" dirty="0"/>
          </a:p>
          <a:p>
            <a:r>
              <a:rPr lang="en-US" dirty="0" smtClean="0"/>
              <a:t>Requirement for solution:</a:t>
            </a:r>
          </a:p>
          <a:p>
            <a:pPr lvl="1"/>
            <a:r>
              <a:rPr lang="en-US" dirty="0" smtClean="0"/>
              <a:t>Scales to global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No flooding</a:t>
            </a:r>
          </a:p>
          <a:p>
            <a:pPr lvl="1"/>
            <a:r>
              <a:rPr lang="en-US" dirty="0" smtClean="0"/>
              <a:t>Won’t embarrass you when you present idea to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addresses of the form: Network : Host</a:t>
            </a:r>
          </a:p>
          <a:p>
            <a:pPr lvl="4"/>
            <a:endParaRPr lang="en-US" dirty="0"/>
          </a:p>
          <a:p>
            <a:r>
              <a:rPr lang="en-US" dirty="0" smtClean="0"/>
              <a:t>Routers know how to reach all networks in world</a:t>
            </a:r>
          </a:p>
          <a:p>
            <a:pPr lvl="1"/>
            <a:r>
              <a:rPr lang="en-US" dirty="0" smtClean="0"/>
              <a:t>Routers ignore Host part of address</a:t>
            </a:r>
          </a:p>
          <a:p>
            <a:pPr lvl="1"/>
            <a:r>
              <a:rPr lang="en-US" dirty="0" smtClean="0"/>
              <a:t>Hosts can recognize when packets are for them (Host)</a:t>
            </a:r>
          </a:p>
          <a:p>
            <a:pPr lvl="4"/>
            <a:endParaRPr lang="en-US" dirty="0"/>
          </a:p>
          <a:p>
            <a:r>
              <a:rPr lang="en-US" dirty="0" smtClean="0"/>
              <a:t>Each network knows how to reach </a:t>
            </a:r>
            <a:r>
              <a:rPr lang="en-US" dirty="0" smtClean="0"/>
              <a:t>local hosts</a:t>
            </a:r>
            <a:endParaRPr lang="en-US" dirty="0" smtClean="0"/>
          </a:p>
          <a:p>
            <a:pPr lvl="1"/>
            <a:r>
              <a:rPr lang="en-US" dirty="0" smtClean="0"/>
              <a:t>E.g., using L2</a:t>
            </a:r>
          </a:p>
          <a:p>
            <a:pPr lvl="5"/>
            <a:endParaRPr lang="en-US" dirty="0"/>
          </a:p>
          <a:p>
            <a:r>
              <a:rPr lang="en-US" dirty="0" smtClean="0"/>
              <a:t>A lookup mechanism allows hosts to know where every host is (i.e., which network to send to)</a:t>
            </a:r>
          </a:p>
          <a:p>
            <a:pPr lvl="4"/>
            <a:endParaRPr lang="en-US" dirty="0"/>
          </a:p>
          <a:p>
            <a:r>
              <a:rPr lang="en-US" b="1" i="1" dirty="0" smtClean="0"/>
              <a:t>This was the original IP addressing scheme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2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Mean By “Network”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original IP addressing scheme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Network meant an L2 </a:t>
            </a:r>
            <a:r>
              <a:rPr lang="en-US" dirty="0" smtClean="0"/>
              <a:t>network (“subnet”)</a:t>
            </a:r>
            <a:endParaRPr lang="en-US" dirty="0" smtClean="0"/>
          </a:p>
          <a:p>
            <a:pPr lvl="1"/>
            <a:r>
              <a:rPr lang="en-US" dirty="0" smtClean="0"/>
              <a:t>There are too many of them now to scale</a:t>
            </a:r>
          </a:p>
          <a:p>
            <a:pPr lvl="1"/>
            <a:endParaRPr lang="en-US" dirty="0"/>
          </a:p>
          <a:p>
            <a:r>
              <a:rPr lang="en-US" dirty="0" smtClean="0"/>
              <a:t>Will return to this later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4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Aspects of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  <a:p>
            <a:endParaRPr lang="en-US" dirty="0"/>
          </a:p>
          <a:p>
            <a:r>
              <a:rPr lang="en-US" dirty="0" smtClean="0"/>
              <a:t>Mapping between identifier and locator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13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Aggregation: Single forwarding entry used for many individual hosts</a:t>
            </a:r>
          </a:p>
          <a:p>
            <a:pPr lvl="4"/>
            <a:endParaRPr lang="en-US" dirty="0" smtClean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smtClean="0"/>
              <a:t>Scaled L2</a:t>
            </a:r>
            <a:r>
              <a:rPr lang="en-US" dirty="0"/>
              <a:t>: Aggregate was “switch”</a:t>
            </a:r>
          </a:p>
          <a:p>
            <a:pPr lvl="1"/>
            <a:r>
              <a:rPr lang="en-US" dirty="0"/>
              <a:t>L3: Aggregate was “network”</a:t>
            </a:r>
          </a:p>
          <a:p>
            <a:pPr lvl="3"/>
            <a:endParaRPr lang="en-US" dirty="0"/>
          </a:p>
          <a:p>
            <a:r>
              <a:rPr lang="en-US" dirty="0" smtClean="0"/>
              <a:t>Advantages: fewer entries and more stable</a:t>
            </a:r>
          </a:p>
          <a:p>
            <a:pPr lvl="1"/>
            <a:r>
              <a:rPr lang="en-US" dirty="0" smtClean="0"/>
              <a:t>Don’t need to keep state on individual hosts</a:t>
            </a:r>
          </a:p>
          <a:p>
            <a:pPr lvl="1"/>
            <a:r>
              <a:rPr lang="en-US" dirty="0" smtClean="0"/>
              <a:t>Aggregate doesn’t move around much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0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Name/Identifier to Location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Scaled L2: used learning to map host to </a:t>
            </a:r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Or other mechanisms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L3: uses DNS (not yet covered)</a:t>
            </a:r>
          </a:p>
          <a:p>
            <a:pPr lvl="1"/>
            <a:r>
              <a:rPr lang="en-US" dirty="0" smtClean="0"/>
              <a:t>Use “name” as identifier</a:t>
            </a:r>
          </a:p>
          <a:p>
            <a:pPr lvl="1"/>
            <a:r>
              <a:rPr lang="en-US" dirty="0" smtClean="0"/>
              <a:t>Get back IP address as 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9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ave a sensible addressing scheme for scaling L2</a:t>
            </a:r>
          </a:p>
          <a:p>
            <a:pPr lvl="1"/>
            <a:r>
              <a:rPr lang="en-US" dirty="0" smtClean="0"/>
              <a:t>Use MAC addresses for host addressing</a:t>
            </a:r>
          </a:p>
          <a:p>
            <a:pPr lvl="1"/>
            <a:r>
              <a:rPr lang="en-US" dirty="0" smtClean="0"/>
              <a:t>But forward based on destination switch addresses</a:t>
            </a:r>
          </a:p>
          <a:p>
            <a:pPr lvl="1"/>
            <a:endParaRPr lang="en-US" dirty="0"/>
          </a:p>
          <a:p>
            <a:r>
              <a:rPr lang="en-US" dirty="0" smtClean="0"/>
              <a:t>We have a sensible addressing scheme for L3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Network:Host</a:t>
            </a:r>
            <a:r>
              <a:rPr lang="en-US" dirty="0" smtClean="0"/>
              <a:t> addressing</a:t>
            </a:r>
          </a:p>
          <a:p>
            <a:pPr lvl="1"/>
            <a:r>
              <a:rPr lang="en-US" dirty="0" smtClean="0"/>
              <a:t>Routers Forward on Network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2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These Fit Together?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i="1" dirty="0" smtClean="0"/>
              <a:t>When sending packet from A to B</a:t>
            </a:r>
            <a:r>
              <a:rPr lang="is-IS" sz="3200" i="1" dirty="0" smtClean="0"/>
              <a:t>….</a:t>
            </a:r>
          </a:p>
          <a:p>
            <a:pPr lvl="5"/>
            <a:endParaRPr lang="is-IS" dirty="0"/>
          </a:p>
          <a:p>
            <a:r>
              <a:rPr lang="is-IS" dirty="0" smtClean="0"/>
              <a:t>A sends over L2 network to router</a:t>
            </a:r>
          </a:p>
          <a:p>
            <a:pPr lvl="1"/>
            <a:r>
              <a:rPr lang="is-IS" dirty="0" smtClean="0"/>
              <a:t>Using MAC address of router and L2 forwarding</a:t>
            </a:r>
          </a:p>
          <a:p>
            <a:pPr lvl="3"/>
            <a:endParaRPr lang="is-IS" dirty="0"/>
          </a:p>
          <a:p>
            <a:r>
              <a:rPr lang="is-IS" dirty="0" smtClean="0"/>
              <a:t>Series of routers carry packets to B’s L2 network</a:t>
            </a:r>
          </a:p>
          <a:p>
            <a:pPr lvl="1"/>
            <a:r>
              <a:rPr lang="is-IS" dirty="0" smtClean="0"/>
              <a:t>Looking at network portion of IP address</a:t>
            </a:r>
          </a:p>
          <a:p>
            <a:pPr lvl="3"/>
            <a:endParaRPr lang="is-IS" dirty="0"/>
          </a:p>
          <a:p>
            <a:r>
              <a:rPr lang="is-IS" dirty="0" smtClean="0"/>
              <a:t>B’s L2 network delivers packet to B</a:t>
            </a:r>
          </a:p>
          <a:p>
            <a:pPr lvl="1"/>
            <a:r>
              <a:rPr lang="is-IS" dirty="0" smtClean="0"/>
              <a:t>Using B’s MAC address and L2 forwarding</a:t>
            </a:r>
          </a:p>
          <a:p>
            <a:pPr lvl="1"/>
            <a:r>
              <a:rPr lang="is-IS" dirty="0" smtClean="0"/>
              <a:t>How do you find out about B’s MAC address?</a:t>
            </a:r>
          </a:p>
          <a:p>
            <a:pPr lvl="2"/>
            <a:r>
              <a:rPr lang="is-IS" dirty="0" smtClean="0"/>
              <a:t>ARP (to be covered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69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Structure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The Internet is an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inter-network</a:t>
            </a:r>
            <a:r>
              <a:rPr lang="ja-JP" altLang="en-US" dirty="0">
                <a:latin typeface="Arial" charset="0"/>
              </a:rPr>
              <a:t>”</a:t>
            </a:r>
            <a:endParaRPr lang="en-US" altLang="ja-JP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Used to connect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networks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together, not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hosts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Forms a natural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two-level hierarchy: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WAN delivers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right LAN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delivers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right host</a:t>
            </a:r>
            <a:endParaRPr lang="en-US" i="1" dirty="0">
              <a:solidFill>
                <a:srgbClr val="F47A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8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9F2A1BE-93A0-8D40-A45E-323D63BEE283}" type="slidenum">
              <a:rPr lang="en-US" sz="1400" b="0">
                <a:latin typeface="Times New Roman" charset="0"/>
              </a:rPr>
              <a:pPr eaLnBrk="1" hangingPunct="1"/>
              <a:t>29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93775" y="4159250"/>
            <a:ext cx="7242175" cy="1479550"/>
            <a:chOff x="993775" y="3429000"/>
            <a:chExt cx="7242175" cy="1479550"/>
          </a:xfrm>
        </p:grpSpPr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996950" y="4114800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>
              <a:off x="13017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22161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32829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993775" y="352425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8891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0" name="Rectangle 10"/>
            <p:cNvSpPr>
              <a:spLocks noChangeArrowheads="1"/>
            </p:cNvSpPr>
            <p:nvPr/>
          </p:nvSpPr>
          <p:spPr bwMode="auto">
            <a:xfrm>
              <a:off x="29559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1" name="Text Box 11"/>
            <p:cNvSpPr txBox="1">
              <a:spLocks noChangeArrowheads="1"/>
            </p:cNvSpPr>
            <p:nvPr/>
          </p:nvSpPr>
          <p:spPr bwMode="auto">
            <a:xfrm>
              <a:off x="1125538" y="4129088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1</a:t>
              </a:r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2522538" y="3429000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5645150" y="4114800"/>
              <a:ext cx="25908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59499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>
              <a:off x="68643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793115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7" name="Rectangle 17"/>
            <p:cNvSpPr>
              <a:spLocks noChangeArrowheads="1"/>
            </p:cNvSpPr>
            <p:nvPr/>
          </p:nvSpPr>
          <p:spPr bwMode="auto">
            <a:xfrm>
              <a:off x="5641975" y="352425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65373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7604125" y="3505200"/>
              <a:ext cx="625475" cy="349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host</a:t>
              </a:r>
            </a:p>
          </p:txBody>
        </p:sp>
        <p:sp>
          <p:nvSpPr>
            <p:cNvPr id="122900" name="Text Box 20"/>
            <p:cNvSpPr txBox="1">
              <a:spLocks noChangeArrowheads="1"/>
            </p:cNvSpPr>
            <p:nvPr/>
          </p:nvSpPr>
          <p:spPr bwMode="auto">
            <a:xfrm>
              <a:off x="7069138" y="4114800"/>
              <a:ext cx="771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LAN 2</a:t>
              </a:r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7170738" y="3429000"/>
              <a:ext cx="3540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...</a:t>
              </a:r>
            </a:p>
          </p:txBody>
        </p:sp>
        <p:sp>
          <p:nvSpPr>
            <p:cNvPr id="122902" name="AutoShape 22"/>
            <p:cNvSpPr>
              <a:spLocks noChangeArrowheads="1"/>
            </p:cNvSpPr>
            <p:nvPr/>
          </p:nvSpPr>
          <p:spPr bwMode="auto">
            <a:xfrm>
              <a:off x="25209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3" name="AutoShape 23"/>
            <p:cNvSpPr>
              <a:spLocks noChangeArrowheads="1"/>
            </p:cNvSpPr>
            <p:nvPr/>
          </p:nvSpPr>
          <p:spPr bwMode="auto">
            <a:xfrm>
              <a:off x="43497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2825750" y="4114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5" name="AutoShape 25"/>
            <p:cNvSpPr>
              <a:spLocks noChangeArrowheads="1"/>
            </p:cNvSpPr>
            <p:nvPr/>
          </p:nvSpPr>
          <p:spPr bwMode="auto">
            <a:xfrm>
              <a:off x="6178550" y="4419600"/>
              <a:ext cx="609600" cy="3810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charset="0"/>
                </a:rPr>
                <a:t>router</a:t>
              </a: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6483350" y="4114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3130550" y="4572000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4959350" y="4572000"/>
              <a:ext cx="12192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9" name="Text Box 29"/>
            <p:cNvSpPr txBox="1">
              <a:spLocks noChangeArrowheads="1"/>
            </p:cNvSpPr>
            <p:nvPr/>
          </p:nvSpPr>
          <p:spPr bwMode="auto">
            <a:xfrm>
              <a:off x="3408363" y="45720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  <p:sp>
          <p:nvSpPr>
            <p:cNvPr id="122910" name="Text Box 30"/>
            <p:cNvSpPr txBox="1">
              <a:spLocks noChangeArrowheads="1"/>
            </p:cNvSpPr>
            <p:nvPr/>
          </p:nvSpPr>
          <p:spPr bwMode="auto">
            <a:xfrm>
              <a:off x="5235575" y="45720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latin typeface="Helvetica" charset="0"/>
                </a:rPr>
                <a:t>WAN</a:t>
              </a:r>
            </a:p>
          </p:txBody>
        </p:sp>
      </p:grp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233864" y="5810250"/>
            <a:ext cx="39280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LAN = Local Area </a:t>
            </a:r>
            <a:r>
              <a:rPr lang="en-US" dirty="0" smtClean="0">
                <a:latin typeface="Helvetica" charset="0"/>
              </a:rPr>
              <a:t>Network (L2)</a:t>
            </a:r>
            <a:endParaRPr lang="en-US" dirty="0">
              <a:latin typeface="Helvetica" charset="0"/>
            </a:endParaRPr>
          </a:p>
          <a:p>
            <a:pPr algn="ctr" eaLnBrk="1" hangingPunct="1"/>
            <a:r>
              <a:rPr lang="en-US" dirty="0">
                <a:latin typeface="Helvetica" charset="0"/>
              </a:rPr>
              <a:t>WAN = Wide Area </a:t>
            </a:r>
            <a:r>
              <a:rPr lang="en-US" dirty="0" smtClean="0">
                <a:latin typeface="Helvetica" charset="0"/>
              </a:rPr>
              <a:t>Network (L3)</a:t>
            </a:r>
            <a:endParaRPr lang="en-US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about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router A tells router B about A’s route to B:</a:t>
            </a:r>
          </a:p>
          <a:p>
            <a:pPr lvl="2"/>
            <a:endParaRPr lang="en-US" dirty="0"/>
          </a:p>
          <a:p>
            <a:r>
              <a:rPr lang="en-US" dirty="0" smtClean="0"/>
              <a:t>What does Split Horizon tell us to do?</a:t>
            </a:r>
          </a:p>
          <a:p>
            <a:pPr lvl="2"/>
            <a:endParaRPr lang="en-US" dirty="0"/>
          </a:p>
          <a:p>
            <a:r>
              <a:rPr lang="en-US" dirty="0" smtClean="0"/>
              <a:t>What does Poison Reverse tell us to do?</a:t>
            </a:r>
          </a:p>
          <a:p>
            <a:pPr lvl="2"/>
            <a:endParaRPr lang="en-US" dirty="0"/>
          </a:p>
          <a:p>
            <a:r>
              <a:rPr lang="en-US" dirty="0" smtClean="0"/>
              <a:t>What the @#$@# do we care?</a:t>
            </a:r>
          </a:p>
          <a:p>
            <a:pPr lvl="2"/>
            <a:endParaRPr lang="en-US" dirty="0"/>
          </a:p>
          <a:p>
            <a:r>
              <a:rPr lang="en-US" dirty="0" smtClean="0"/>
              <a:t>B does not need a route to B!</a:t>
            </a:r>
          </a:p>
          <a:p>
            <a:pPr lvl="2"/>
            <a:endParaRPr lang="en-US" dirty="0"/>
          </a:p>
          <a:p>
            <a:r>
              <a:rPr lang="en-US" dirty="0" smtClean="0"/>
              <a:t>We don’t care how you handle this case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2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Universal Tricks in CS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When you need more flexibility, you add…</a:t>
            </a:r>
          </a:p>
          <a:p>
            <a:pPr lvl="1"/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A layer of indirection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</a:rPr>
              <a:t>When you need more scalability, you impose…</a:t>
            </a:r>
          </a:p>
          <a:p>
            <a:pPr lvl="1"/>
            <a:r>
              <a:rPr lang="en-US" b="1" i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A hierarchical structure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A021FDB-1E5C-B945-A3BB-1830C0AE337A}" type="slidenum">
              <a:rPr lang="en-US" sz="1400" b="0">
                <a:latin typeface="Times New Roman" charset="0"/>
              </a:rPr>
              <a:pPr eaLnBrk="1" hangingPunct="1"/>
              <a:t>30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8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Addressing in U.S. Mail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Addressing in the U.S. mail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Zip code: 94704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Street: Center Street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Building on street: 1947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Location in building: Suite 600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Name of occupant: Scott Shenker</a:t>
            </a:r>
          </a:p>
          <a:p>
            <a:r>
              <a:rPr lang="en-US" dirty="0">
                <a:latin typeface="Arial" charset="0"/>
              </a:rPr>
              <a:t>Forwarding the U.S. mail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Deliver letter to the post office in the zip code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Assign letter to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mailperson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covering the street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Drop letter into mailbox for the building/room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Give letter to the appropriate person</a:t>
            </a:r>
          </a:p>
        </p:txBody>
      </p:sp>
      <p:sp>
        <p:nvSpPr>
          <p:cNvPr id="1198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68C766-5C4B-0D48-95D4-6C20A662B8D3}" type="slidenum">
              <a:rPr lang="en-US" sz="1400" b="0">
                <a:latin typeface="Times New Roman" charset="0"/>
              </a:rPr>
              <a:pPr eaLnBrk="1" hangingPunct="1"/>
              <a:t>31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30820" name="Letter"/>
          <p:cNvSpPr>
            <a:spLocks noEditPoints="1" noChangeArrowheads="1"/>
          </p:cNvSpPr>
          <p:nvPr/>
        </p:nvSpPr>
        <p:spPr bwMode="auto">
          <a:xfrm>
            <a:off x="5762625" y="1700213"/>
            <a:ext cx="2919413" cy="1306512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21600 h 21600"/>
              <a:gd name="T14" fmla="*/ 0 w 21600"/>
              <a:gd name="T15" fmla="*/ 10800 h 21600"/>
              <a:gd name="T16" fmla="*/ 5304 w 21600"/>
              <a:gd name="T17" fmla="*/ 9216 h 21600"/>
              <a:gd name="T18" fmla="*/ 17504 w 21600"/>
              <a:gd name="T19" fmla="*/ 1837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14" y="0"/>
                </a:moveTo>
                <a:lnTo>
                  <a:pt x="21600" y="0"/>
                </a:lnTo>
                <a:lnTo>
                  <a:pt x="21600" y="21628"/>
                </a:lnTo>
                <a:lnTo>
                  <a:pt x="14" y="21628"/>
                </a:lnTo>
                <a:lnTo>
                  <a:pt x="14" y="0"/>
                </a:lnTo>
                <a:close/>
              </a:path>
              <a:path w="21600" h="21600" extrusionOk="0">
                <a:moveTo>
                  <a:pt x="18476" y="2035"/>
                </a:moveTo>
                <a:lnTo>
                  <a:pt x="20539" y="2035"/>
                </a:lnTo>
                <a:lnTo>
                  <a:pt x="20539" y="6559"/>
                </a:lnTo>
                <a:lnTo>
                  <a:pt x="18476" y="6559"/>
                </a:lnTo>
                <a:lnTo>
                  <a:pt x="18476" y="2035"/>
                </a:lnTo>
                <a:close/>
              </a:path>
              <a:path w="21600" h="21600" extrusionOk="0">
                <a:moveTo>
                  <a:pt x="884" y="2092"/>
                </a:moveTo>
                <a:lnTo>
                  <a:pt x="7425" y="2092"/>
                </a:lnTo>
                <a:lnTo>
                  <a:pt x="7425" y="2770"/>
                </a:lnTo>
                <a:lnTo>
                  <a:pt x="884" y="2770"/>
                </a:lnTo>
                <a:lnTo>
                  <a:pt x="884" y="2092"/>
                </a:lnTo>
                <a:close/>
              </a:path>
              <a:path w="21600" h="21600" extrusionOk="0">
                <a:moveTo>
                  <a:pt x="884" y="3109"/>
                </a:moveTo>
                <a:lnTo>
                  <a:pt x="7425" y="3109"/>
                </a:lnTo>
                <a:lnTo>
                  <a:pt x="7425" y="3788"/>
                </a:lnTo>
                <a:lnTo>
                  <a:pt x="884" y="3788"/>
                </a:lnTo>
                <a:lnTo>
                  <a:pt x="884" y="3109"/>
                </a:lnTo>
                <a:close/>
              </a:path>
              <a:path w="21600" h="21600" extrusionOk="0">
                <a:moveTo>
                  <a:pt x="884" y="4127"/>
                </a:moveTo>
                <a:lnTo>
                  <a:pt x="7425" y="4127"/>
                </a:lnTo>
                <a:lnTo>
                  <a:pt x="7425" y="4806"/>
                </a:lnTo>
                <a:lnTo>
                  <a:pt x="884" y="4806"/>
                </a:lnTo>
                <a:lnTo>
                  <a:pt x="884" y="4127"/>
                </a:lnTo>
                <a:close/>
              </a:path>
              <a:path w="21600" h="21600" extrusionOk="0">
                <a:moveTo>
                  <a:pt x="5127" y="5145"/>
                </a:moveTo>
                <a:lnTo>
                  <a:pt x="7425" y="5145"/>
                </a:lnTo>
                <a:lnTo>
                  <a:pt x="7425" y="5824"/>
                </a:lnTo>
                <a:lnTo>
                  <a:pt x="5127" y="5824"/>
                </a:lnTo>
                <a:lnTo>
                  <a:pt x="5127" y="5145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6799263" y="2354263"/>
            <a:ext cx="1271587" cy="39687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???</a:t>
            </a:r>
          </a:p>
        </p:txBody>
      </p:sp>
      <p:pic>
        <p:nvPicPr>
          <p:cNvPr id="930822" name="Picture 6" descr="MCj021568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3967163"/>
            <a:ext cx="14287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50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819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IP addressing: Network : Host</a:t>
            </a:r>
          </a:p>
          <a:p>
            <a:endParaRPr lang="en-US" dirty="0"/>
          </a:p>
          <a:p>
            <a:r>
              <a:rPr lang="en-US" dirty="0" smtClean="0"/>
              <a:t>Elegant, but perhaps not sufficiently </a:t>
            </a:r>
            <a:r>
              <a:rPr lang="en-US" dirty="0" smtClean="0"/>
              <a:t>scalable</a:t>
            </a:r>
          </a:p>
          <a:p>
            <a:endParaRPr lang="en-US" dirty="0"/>
          </a:p>
          <a:p>
            <a:r>
              <a:rPr lang="en-US" dirty="0" smtClean="0"/>
              <a:t>How would you make it more scalable?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3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L3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4835525"/>
          </a:xfrm>
        </p:spPr>
        <p:txBody>
          <a:bodyPr/>
          <a:lstStyle/>
          <a:p>
            <a:r>
              <a:rPr lang="en-US" dirty="0" smtClean="0"/>
              <a:t>If too many networks, then </a:t>
            </a:r>
            <a:r>
              <a:rPr lang="en-US" b="1" i="1" dirty="0" smtClean="0"/>
              <a:t>could</a:t>
            </a:r>
            <a:r>
              <a:rPr lang="en-US" dirty="0" smtClean="0"/>
              <a:t> add layer:</a:t>
            </a:r>
          </a:p>
          <a:p>
            <a:pPr lvl="2"/>
            <a:endParaRPr lang="en-US" dirty="0"/>
          </a:p>
          <a:p>
            <a:r>
              <a:rPr lang="en-US" dirty="0" smtClean="0"/>
              <a:t>AS : Network : Host</a:t>
            </a:r>
          </a:p>
          <a:p>
            <a:pPr lvl="2"/>
            <a:endParaRPr lang="en-US" dirty="0"/>
          </a:p>
          <a:p>
            <a:r>
              <a:rPr lang="en-US" dirty="0" smtClean="0"/>
              <a:t>AS = Autonomous System (often your ISP)</a:t>
            </a:r>
          </a:p>
          <a:p>
            <a:pPr lvl="2"/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etwork might be L2 network within AS</a:t>
            </a:r>
          </a:p>
          <a:p>
            <a:pPr lvl="2"/>
            <a:endParaRPr lang="en-US" dirty="0"/>
          </a:p>
          <a:p>
            <a:r>
              <a:rPr lang="en-US" dirty="0" smtClean="0"/>
              <a:t>Can add additional levels of </a:t>
            </a:r>
            <a:r>
              <a:rPr lang="en-US" dirty="0" smtClean="0"/>
              <a:t>hierarchy (e.g., region)</a:t>
            </a:r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And can do flat routing at each level</a:t>
            </a:r>
          </a:p>
          <a:p>
            <a:pPr lvl="1"/>
            <a:r>
              <a:rPr lang="en-US" dirty="0" smtClean="0"/>
              <a:t>Address can be both locator </a:t>
            </a:r>
            <a:r>
              <a:rPr lang="en-US" dirty="0" smtClean="0"/>
              <a:t>(prefix) </a:t>
            </a:r>
            <a:r>
              <a:rPr lang="en-US" dirty="0" smtClean="0"/>
              <a:t>and identifier (suffix)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 </a:t>
            </a:r>
            <a:fld id="{959EA10F-1B2C-564A-8529-6A1B9B53CF72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88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This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have had extra </a:t>
            </a:r>
            <a:r>
              <a:rPr lang="en-US" dirty="0" smtClean="0"/>
              <a:t>address layers </a:t>
            </a:r>
            <a:r>
              <a:rPr lang="en-US" dirty="0" smtClean="0"/>
              <a:t>as </a:t>
            </a:r>
            <a:r>
              <a:rPr lang="en-US" dirty="0" smtClean="0"/>
              <a:t>IP options</a:t>
            </a:r>
            <a:endParaRPr lang="is-IS" dirty="0" smtClean="0"/>
          </a:p>
          <a:p>
            <a:endParaRPr lang="is-IS" dirty="0"/>
          </a:p>
          <a:p>
            <a:r>
              <a:rPr lang="is-IS" dirty="0" smtClean="0"/>
              <a:t>Routers always forward on visible part of address</a:t>
            </a:r>
          </a:p>
          <a:p>
            <a:pPr lvl="1"/>
            <a:r>
              <a:rPr lang="is-IS" dirty="0" smtClean="0"/>
              <a:t>Until you reach that address (AS/Network/..)</a:t>
            </a:r>
          </a:p>
          <a:p>
            <a:pPr lvl="1"/>
            <a:endParaRPr lang="is-IS" dirty="0"/>
          </a:p>
          <a:p>
            <a:r>
              <a:rPr lang="is-IS" dirty="0"/>
              <a:t>When arrive in a AS/Network you pop </a:t>
            </a:r>
            <a:r>
              <a:rPr lang="is-IS" dirty="0" smtClean="0"/>
              <a:t>address</a:t>
            </a:r>
          </a:p>
          <a:p>
            <a:pPr lvl="1"/>
            <a:r>
              <a:rPr lang="is-IS" dirty="0" smtClean="0"/>
              <a:t>Bringing the next address to the top</a:t>
            </a:r>
          </a:p>
          <a:p>
            <a:pPr lvl="1"/>
            <a:endParaRPr lang="is-IS" dirty="0"/>
          </a:p>
          <a:p>
            <a:r>
              <a:rPr lang="is-IS" dirty="0" smtClean="0"/>
              <a:t>Elegant design, completely compatible with IP</a:t>
            </a:r>
            <a:endParaRPr lang="is-IS" dirty="0"/>
          </a:p>
          <a:p>
            <a:endParaRPr lang="is-IS" dirty="0" smtClean="0"/>
          </a:p>
          <a:p>
            <a:pPr lvl="1"/>
            <a:endParaRPr lang="is-IS" dirty="0"/>
          </a:p>
          <a:p>
            <a:pPr lvl="1"/>
            <a:endParaRPr lang="is-I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that’s not what happened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reusing the lesson of hierarchy, L3 addressing has turned into a mess</a:t>
            </a:r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est is a story of how a good design turned bad</a:t>
            </a:r>
            <a:endParaRPr lang="is-IS" dirty="0" smtClean="0"/>
          </a:p>
          <a:p>
            <a:endParaRPr lang="is-IS" dirty="0"/>
          </a:p>
          <a:p>
            <a:r>
              <a:rPr lang="is-IS" dirty="0" smtClean="0"/>
              <a:t>To understand, we need to dive into details...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6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Gory Details of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44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8E931-8CE6-5E42-9101-0A7E49F81846}" type="slidenum">
              <a:rPr lang="en-US" sz="1400" b="0">
                <a:latin typeface="Times New Roman" charset="0"/>
              </a:rPr>
              <a:pPr eaLnBrk="1" hangingPunct="1"/>
              <a:t>36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50641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U</a:t>
            </a:r>
            <a:r>
              <a:rPr lang="en-US" dirty="0" smtClean="0">
                <a:latin typeface="Arial" charset="0"/>
              </a:rPr>
              <a:t>nique </a:t>
            </a:r>
            <a:r>
              <a:rPr lang="en-US" dirty="0">
                <a:latin typeface="Arial" charset="0"/>
              </a:rPr>
              <a:t>32-bit </a:t>
            </a:r>
            <a:r>
              <a:rPr lang="en-US" dirty="0" smtClean="0">
                <a:latin typeface="Arial" charset="0"/>
              </a:rPr>
              <a:t>number associated with an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interface</a:t>
            </a:r>
            <a:r>
              <a:rPr lang="en-US" dirty="0">
                <a:solidFill>
                  <a:srgbClr val="F47A00"/>
                </a:solidFill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on </a:t>
            </a:r>
            <a:r>
              <a:rPr lang="en-US" dirty="0">
                <a:latin typeface="Arial" charset="0"/>
              </a:rPr>
              <a:t>a host, on a router, </a:t>
            </a:r>
            <a:r>
              <a:rPr lang="en-US" dirty="0" smtClean="0">
                <a:latin typeface="Arial" charset="0"/>
              </a:rPr>
              <a:t>…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connect to ports, links, etc.</a:t>
            </a:r>
          </a:p>
          <a:p>
            <a:pPr lvl="1"/>
            <a:r>
              <a:rPr lang="en-US" dirty="0" smtClean="0">
                <a:latin typeface="Arial" charset="0"/>
              </a:rPr>
              <a:t>Association can be long-term or short-term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Use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dotted-quad </a:t>
            </a:r>
            <a:r>
              <a:rPr lang="en-US" dirty="0" smtClean="0">
                <a:latin typeface="Arial" charset="0"/>
              </a:rPr>
              <a:t>notation, e.g., </a:t>
            </a:r>
            <a:r>
              <a:rPr lang="en-US" b="1" dirty="0" smtClean="0">
                <a:latin typeface="Arial" charset="0"/>
              </a:rPr>
              <a:t>12.34.158.5</a:t>
            </a:r>
            <a:r>
              <a:rPr lang="en-US" dirty="0">
                <a:latin typeface="Arial" charset="0"/>
              </a:rPr>
              <a:t>:</a:t>
            </a:r>
          </a:p>
        </p:txBody>
      </p:sp>
      <p:sp>
        <p:nvSpPr>
          <p:cNvPr id="1085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99DC01B-EAC5-9643-BF87-8C56F05600FF}" type="slidenum">
              <a:rPr lang="en-US" sz="1400" b="0">
                <a:latin typeface="Times New Roman" charset="0"/>
              </a:rPr>
              <a:pPr eaLnBrk="1" hangingPunct="1"/>
              <a:t>37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4910138"/>
            <a:ext cx="7327900" cy="592137"/>
            <a:chOff x="428" y="893"/>
            <a:chExt cx="4616" cy="373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35067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350678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350678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35067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39639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What address is this?</a:t>
            </a:r>
          </a:p>
          <a:p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 would you represent </a:t>
            </a:r>
            <a:r>
              <a:rPr lang="en-US" dirty="0" smtClean="0">
                <a:latin typeface="Arial" charset="0"/>
              </a:rPr>
              <a:t>68.115.183.7?</a:t>
            </a:r>
            <a:endParaRPr lang="en-US" dirty="0">
              <a:latin typeface="Arial" charset="0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2DFB82-0ECE-6E45-B459-6D1949181F30}" type="slidenum">
              <a:rPr lang="en-US" sz="1400" b="0">
                <a:latin typeface="Times New Roman" charset="0"/>
              </a:rPr>
              <a:pPr eaLnBrk="1" hangingPunct="1"/>
              <a:t>38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10596" name="Group 5"/>
          <p:cNvGrpSpPr>
            <a:grpSpLocks/>
          </p:cNvGrpSpPr>
          <p:nvPr/>
        </p:nvGrpSpPr>
        <p:grpSpPr bwMode="auto">
          <a:xfrm>
            <a:off x="736600" y="2074863"/>
            <a:ext cx="7327900" cy="598487"/>
            <a:chOff x="428" y="893"/>
            <a:chExt cx="4616" cy="377"/>
          </a:xfrm>
        </p:grpSpPr>
        <p:grpSp>
          <p:nvGrpSpPr>
            <p:cNvPr id="110608" name="Group 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1061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1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09" name="Rectangle 7"/>
            <p:cNvSpPr>
              <a:spLocks noChangeArrowheads="1"/>
            </p:cNvSpPr>
            <p:nvPr/>
          </p:nvSpPr>
          <p:spPr bwMode="auto">
            <a:xfrm>
              <a:off x="438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01010000</a:t>
              </a:r>
            </a:p>
          </p:txBody>
        </p:sp>
        <p:sp>
          <p:nvSpPr>
            <p:cNvPr id="110610" name="Rectangle 8"/>
            <p:cNvSpPr>
              <a:spLocks noChangeArrowheads="1"/>
            </p:cNvSpPr>
            <p:nvPr/>
          </p:nvSpPr>
          <p:spPr bwMode="auto">
            <a:xfrm>
              <a:off x="1606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00010011</a:t>
              </a:r>
            </a:p>
          </p:txBody>
        </p:sp>
        <p:sp>
          <p:nvSpPr>
            <p:cNvPr id="110611" name="Rectangle 9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11110000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10612" name="Rectangle 10"/>
            <p:cNvSpPr>
              <a:spLocks noChangeArrowheads="1"/>
            </p:cNvSpPr>
            <p:nvPr/>
          </p:nvSpPr>
          <p:spPr bwMode="auto">
            <a:xfrm>
              <a:off x="3894" y="901"/>
              <a:ext cx="113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00110011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762000" y="3962400"/>
            <a:ext cx="7327900" cy="598488"/>
            <a:chOff x="428" y="893"/>
            <a:chExt cx="4616" cy="377"/>
          </a:xfrm>
        </p:grpSpPr>
        <p:grpSp>
          <p:nvGrpSpPr>
            <p:cNvPr id="110599" name="Group 16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2000" b="1" kern="1200">
                    <a:solidFill>
                      <a:schemeClr val="tx1"/>
                    </a:solidFill>
                    <a:latin typeface="Courier New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/>
              </a:p>
            </p:txBody>
          </p:sp>
          <p:sp>
            <p:nvSpPr>
              <p:cNvPr id="11060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0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0600" name="Rectangle 17"/>
            <p:cNvSpPr>
              <a:spLocks noChangeArrowheads="1"/>
            </p:cNvSpPr>
            <p:nvPr/>
          </p:nvSpPr>
          <p:spPr bwMode="auto">
            <a:xfrm>
              <a:off x="438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rgbClr val="FF0000"/>
                  </a:solidFill>
                  <a:latin typeface="Times New Roman" charset="0"/>
                </a:rPr>
                <a:t>01000100</a:t>
              </a:r>
              <a:endParaRPr lang="en-US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10601" name="Rectangle 18"/>
            <p:cNvSpPr>
              <a:spLocks noChangeArrowheads="1"/>
            </p:cNvSpPr>
            <p:nvPr/>
          </p:nvSpPr>
          <p:spPr bwMode="auto">
            <a:xfrm>
              <a:off x="1606" y="893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rgbClr val="FF0000"/>
                  </a:solidFill>
                  <a:latin typeface="Times New Roman" charset="0"/>
                </a:rPr>
                <a:t>01110011</a:t>
              </a:r>
              <a:endParaRPr lang="en-US" sz="3200" b="0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110602" name="Rectangle 19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10110111</a:t>
              </a:r>
              <a:endParaRPr lang="en-US" sz="3200" b="0">
                <a:solidFill>
                  <a:srgbClr val="9966FF"/>
                </a:solidFill>
                <a:latin typeface="Times New Roman" charset="0"/>
              </a:endParaRPr>
            </a:p>
          </p:txBody>
        </p:sp>
        <p:sp>
          <p:nvSpPr>
            <p:cNvPr id="110603" name="Rectangle 20"/>
            <p:cNvSpPr>
              <a:spLocks noChangeArrowheads="1"/>
            </p:cNvSpPr>
            <p:nvPr/>
          </p:nvSpPr>
          <p:spPr bwMode="auto">
            <a:xfrm>
              <a:off x="3894" y="901"/>
              <a:ext cx="113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3300"/>
                  </a:solidFill>
                  <a:latin typeface="Times New Roman" charset="0"/>
                </a:rPr>
                <a:t>00000111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00600" y="1219200"/>
            <a:ext cx="22812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3838" indent="-223838" algn="l" eaLnBrk="0" hangingPunct="0">
              <a:spcBef>
                <a:spcPct val="50000"/>
              </a:spcBef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80.19.240.51</a:t>
            </a:r>
          </a:p>
        </p:txBody>
      </p:sp>
    </p:spTree>
    <p:extLst>
      <p:ext uri="{BB962C8B-B14F-4D97-AF65-F5344CB8AC3E}">
        <p14:creationId xmlns:p14="http://schemas.microsoft.com/office/powerpoint/2010/main" val="13520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Original Internet Addresses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First eight bits: network address (/8</a:t>
            </a:r>
            <a:r>
              <a:rPr lang="en-US" dirty="0" smtClean="0">
                <a:latin typeface="Arial" charset="0"/>
              </a:rPr>
              <a:t>)</a:t>
            </a:r>
          </a:p>
          <a:p>
            <a:pPr lvl="1"/>
            <a:r>
              <a:rPr lang="en-US" dirty="0" smtClean="0">
                <a:latin typeface="Arial" charset="0"/>
              </a:rPr>
              <a:t>Slash notation indicates network address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Last 24 bits: host address</a:t>
            </a:r>
          </a:p>
          <a:p>
            <a:endParaRPr lang="en-US" dirty="0">
              <a:latin typeface="Arial" charset="0"/>
            </a:endParaRPr>
          </a:p>
          <a:p>
            <a:pPr algn="ctr">
              <a:buFontTx/>
              <a:buNone/>
            </a:pPr>
            <a:r>
              <a:rPr lang="en-US" i="1" dirty="0">
                <a:solidFill>
                  <a:srgbClr val="FF0000"/>
                </a:solidFill>
                <a:latin typeface="Arial" charset="0"/>
              </a:rPr>
              <a:t>Assumed 256 networks were more than enough!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E94980-7856-C84A-8B2B-17E9D19A6B01}" type="slidenum">
              <a:rPr lang="en-US" sz="1400" b="0">
                <a:latin typeface="Times New Roman" charset="0"/>
              </a:rPr>
              <a:pPr eaLnBrk="1" hangingPunct="1"/>
              <a:t>39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1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Fundamentals of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449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8E931-8CE6-5E42-9101-0A7E49F81846}" type="slidenum">
              <a:rPr lang="en-US" sz="1400" b="0">
                <a:latin typeface="Times New Roman" charset="0"/>
              </a:rPr>
              <a:pPr eaLnBrk="1" hangingPunct="1"/>
              <a:t>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Nice Features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Transit routers looked at what portion of address?</a:t>
            </a:r>
          </a:p>
          <a:p>
            <a:pPr lvl="1"/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That portion of address space was flat</a:t>
            </a:r>
          </a:p>
          <a:p>
            <a:pPr lvl="1"/>
            <a:r>
              <a:rPr lang="en-US" dirty="0" smtClean="0">
                <a:latin typeface="Arial" charset="0"/>
              </a:rPr>
              <a:t>No need for hierarchy with 256 entries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</a:t>
            </a:r>
            <a:r>
              <a:rPr lang="en-US" dirty="0" smtClean="0">
                <a:latin typeface="Arial" charset="0"/>
              </a:rPr>
              <a:t>est of address only relevant on host’s network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But did not provide for enough networks</a:t>
            </a:r>
          </a:p>
          <a:p>
            <a:pPr lvl="1"/>
            <a:r>
              <a:rPr lang="en-US" dirty="0" smtClean="0">
                <a:latin typeface="Arial" charset="0"/>
              </a:rPr>
              <a:t>Ubiquity of </a:t>
            </a:r>
            <a:r>
              <a:rPr lang="en-US" dirty="0" err="1" smtClean="0">
                <a:latin typeface="Arial" charset="0"/>
              </a:rPr>
              <a:t>ethernet</a:t>
            </a:r>
            <a:r>
              <a:rPr lang="en-US" dirty="0" smtClean="0">
                <a:latin typeface="Arial" charset="0"/>
              </a:rPr>
              <a:t> not foreseen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33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E94980-7856-C84A-8B2B-17E9D19A6B01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Next Design: Classful Addressing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A: if first byte in [0..127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assume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/8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bit = 0)</a:t>
            </a:r>
          </a:p>
          <a:p>
            <a:pPr marL="344487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Very large blocks (e.g., MIT has 18.0.0.0/8)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B: first byte in [128..191]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assume /16 </a:t>
            </a:r>
            <a:r>
              <a:rPr lang="en-US" sz="2000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(top bits = 10)</a:t>
            </a:r>
          </a:p>
          <a:p>
            <a:pPr marL="344487" lvl="1" indent="0">
              <a:buNone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Large blocks 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e.g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,. UCB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has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128.32.0.0/16)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 C: [192..223] 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Symbol" charset="0"/>
              </a:rPr>
              <a:t> assume /24  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(top bits = 110)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Small blocks (e.g., ICIR has 192.150.187.0/24)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</a:rPr>
              <a:t>(My house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used to have a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/25)</a:t>
            </a:r>
          </a:p>
        </p:txBody>
      </p:sp>
      <p:sp>
        <p:nvSpPr>
          <p:cNvPr id="1341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D87A5B9-CF78-2843-B81B-7CDC7FF730A7}" type="slidenum">
              <a:rPr lang="en-US" sz="1400" b="0">
                <a:latin typeface="Times New Roman" charset="0"/>
              </a:rPr>
              <a:pPr eaLnBrk="1" hangingPunct="1"/>
              <a:t>41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65246" y="1799801"/>
            <a:ext cx="3657600" cy="377825"/>
            <a:chOff x="428" y="893"/>
            <a:chExt cx="4616" cy="352"/>
          </a:xfrm>
        </p:grpSpPr>
        <p:grpSp>
          <p:nvGrpSpPr>
            <p:cNvPr id="134169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782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75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6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7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786" name="Rectangle 10"/>
            <p:cNvSpPr>
              <a:spLocks noChangeArrowheads="1"/>
            </p:cNvSpPr>
            <p:nvPr/>
          </p:nvSpPr>
          <p:spPr bwMode="auto">
            <a:xfrm>
              <a:off x="436" y="893"/>
              <a:ext cx="119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0*******</a:t>
              </a:r>
            </a:p>
          </p:txBody>
        </p:sp>
        <p:sp>
          <p:nvSpPr>
            <p:cNvPr id="1611787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72" name="Rectangle 1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789" name="Rectangle 1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65246" y="3297237"/>
            <a:ext cx="3657600" cy="377825"/>
            <a:chOff x="428" y="893"/>
            <a:chExt cx="4616" cy="352"/>
          </a:xfrm>
        </p:grpSpPr>
        <p:grpSp>
          <p:nvGrpSpPr>
            <p:cNvPr id="134160" name="Group 1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792" name="Rectangle 1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66" name="Line 1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7" name="Line 1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68" name="Line 1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796" name="Rectangle 20"/>
            <p:cNvSpPr>
              <a:spLocks noChangeArrowheads="1"/>
            </p:cNvSpPr>
            <p:nvPr/>
          </p:nvSpPr>
          <p:spPr bwMode="auto">
            <a:xfrm>
              <a:off x="436" y="893"/>
              <a:ext cx="123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10******</a:t>
              </a:r>
            </a:p>
          </p:txBody>
        </p:sp>
        <p:sp>
          <p:nvSpPr>
            <p:cNvPr id="1611797" name="Rectangle 2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63" name="Rectangle 2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799" name="Rectangle 2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258907" y="4788232"/>
            <a:ext cx="3657600" cy="377825"/>
            <a:chOff x="428" y="893"/>
            <a:chExt cx="4616" cy="352"/>
          </a:xfrm>
        </p:grpSpPr>
        <p:grpSp>
          <p:nvGrpSpPr>
            <p:cNvPr id="134151" name="Group 2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1802" name="Rectangle 2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4157" name="Line 2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8" name="Line 2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9" name="Line 2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1806" name="Rectangle 30"/>
            <p:cNvSpPr>
              <a:spLocks noChangeArrowheads="1"/>
            </p:cNvSpPr>
            <p:nvPr/>
          </p:nvSpPr>
          <p:spPr bwMode="auto">
            <a:xfrm>
              <a:off x="436" y="893"/>
              <a:ext cx="126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110*****</a:t>
              </a:r>
            </a:p>
          </p:txBody>
        </p:sp>
        <p:sp>
          <p:nvSpPr>
            <p:cNvPr id="1611807" name="Rectangle 3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4154" name="Rectangle 3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1809" name="Rectangle 3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6591668" y="1763155"/>
            <a:ext cx="14057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126 nets</a:t>
            </a:r>
          </a:p>
          <a:p>
            <a:r>
              <a:rPr lang="en-US" b="0" dirty="0">
                <a:latin typeface="Times New Roman" charset="0"/>
              </a:rPr>
              <a:t>~16M hosts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6570194" y="3135426"/>
            <a:ext cx="13578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~16K nets</a:t>
            </a:r>
          </a:p>
          <a:p>
            <a:r>
              <a:rPr lang="en-US" b="0" dirty="0">
                <a:latin typeface="Times New Roman" charset="0"/>
              </a:rPr>
              <a:t>~65K hosts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6576369" y="4617834"/>
            <a:ext cx="11608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dirty="0">
                <a:latin typeface="Times New Roman" charset="0"/>
              </a:rPr>
              <a:t>~2M nets</a:t>
            </a:r>
          </a:p>
          <a:p>
            <a:r>
              <a:rPr lang="en-US" b="0" dirty="0">
                <a:latin typeface="Times New Roman" charset="0"/>
              </a:rPr>
              <a:t>254 hosts</a:t>
            </a:r>
          </a:p>
        </p:txBody>
      </p:sp>
    </p:spTree>
    <p:extLst>
      <p:ext uri="{BB962C8B-B14F-4D97-AF65-F5344CB8AC3E}">
        <p14:creationId xmlns:p14="http://schemas.microsoft.com/office/powerpoint/2010/main" val="1543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79" grpId="0" build="p"/>
      <p:bldP spid="35" grpId="0"/>
      <p:bldP spid="36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Classful Addressing (cont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Helvetica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1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Class D: [224..239]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bits 1110)</a:t>
            </a:r>
          </a:p>
          <a:p>
            <a:pPr lvl="1"/>
            <a:endParaRPr lang="en-US" dirty="0">
              <a:solidFill>
                <a:schemeClr val="bg2"/>
              </a:solidFill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Multicast groups</a:t>
            </a:r>
            <a:b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</a:br>
            <a:endParaRPr lang="en-US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Class E: [240..255] </a:t>
            </a:r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(top bits 11110)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Reserved for future use</a:t>
            </a:r>
          </a:p>
          <a:p>
            <a:pPr lvl="2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61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21D3A5-6470-9D42-B607-21B20800850E}" type="slidenum">
              <a:rPr lang="en-US" sz="1400" b="0">
                <a:latin typeface="Times New Roman" charset="0"/>
              </a:rPr>
              <a:pPr eaLnBrk="1" hangingPunct="1"/>
              <a:t>42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36196" name="Group 44"/>
          <p:cNvGrpSpPr>
            <a:grpSpLocks/>
          </p:cNvGrpSpPr>
          <p:nvPr/>
        </p:nvGrpSpPr>
        <p:grpSpPr bwMode="auto">
          <a:xfrm>
            <a:off x="1143000" y="2133600"/>
            <a:ext cx="3657600" cy="377825"/>
            <a:chOff x="428" y="893"/>
            <a:chExt cx="4616" cy="352"/>
          </a:xfrm>
        </p:grpSpPr>
        <p:grpSp>
          <p:nvGrpSpPr>
            <p:cNvPr id="136207" name="Group 4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3870" name="Rectangle 4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6213" name="Line 4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4" name="Line 4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15" name="Line 4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3874" name="Rectangle 50"/>
            <p:cNvSpPr>
              <a:spLocks noChangeArrowheads="1"/>
            </p:cNvSpPr>
            <p:nvPr/>
          </p:nvSpPr>
          <p:spPr bwMode="auto">
            <a:xfrm>
              <a:off x="436" y="893"/>
              <a:ext cx="129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1110****</a:t>
              </a:r>
            </a:p>
          </p:txBody>
        </p:sp>
        <p:sp>
          <p:nvSpPr>
            <p:cNvPr id="1613875" name="Rectangle 5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6210" name="Rectangle 5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3877" name="Rectangle 5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grpSp>
        <p:nvGrpSpPr>
          <p:cNvPr id="136197" name="Group 54"/>
          <p:cNvGrpSpPr>
            <a:grpSpLocks/>
          </p:cNvGrpSpPr>
          <p:nvPr/>
        </p:nvGrpSpPr>
        <p:grpSpPr bwMode="auto">
          <a:xfrm>
            <a:off x="1143000" y="3584575"/>
            <a:ext cx="3657600" cy="377825"/>
            <a:chOff x="428" y="893"/>
            <a:chExt cx="4616" cy="352"/>
          </a:xfrm>
        </p:grpSpPr>
        <p:grpSp>
          <p:nvGrpSpPr>
            <p:cNvPr id="136198" name="Group 5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1613880" name="Rectangle 5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6204" name="Line 5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5" name="Line 5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206" name="Line 5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13884" name="Rectangle 60"/>
            <p:cNvSpPr>
              <a:spLocks noChangeArrowheads="1"/>
            </p:cNvSpPr>
            <p:nvPr/>
          </p:nvSpPr>
          <p:spPr bwMode="auto">
            <a:xfrm>
              <a:off x="436" y="893"/>
              <a:ext cx="1320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11110***</a:t>
              </a:r>
            </a:p>
          </p:txBody>
        </p:sp>
        <p:sp>
          <p:nvSpPr>
            <p:cNvPr id="1613885" name="Rectangle 61"/>
            <p:cNvSpPr>
              <a:spLocks noChangeArrowheads="1"/>
            </p:cNvSpPr>
            <p:nvPr/>
          </p:nvSpPr>
          <p:spPr bwMode="auto">
            <a:xfrm>
              <a:off x="1606" y="893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00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  <p:sp>
          <p:nvSpPr>
            <p:cNvPr id="136201" name="Rectangle 62"/>
            <p:cNvSpPr>
              <a:spLocks noChangeArrowheads="1"/>
            </p:cNvSpPr>
            <p:nvPr/>
          </p:nvSpPr>
          <p:spPr bwMode="auto">
            <a:xfrm>
              <a:off x="2758" y="900"/>
              <a:ext cx="114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>
                  <a:solidFill>
                    <a:srgbClr val="FF0000"/>
                  </a:solidFill>
                  <a:latin typeface="Arial" charset="0"/>
                </a:rPr>
                <a:t>********</a:t>
              </a:r>
              <a:endParaRPr lang="en-US" sz="1800" b="0">
                <a:solidFill>
                  <a:srgbClr val="9966FF"/>
                </a:solidFill>
                <a:latin typeface="Arial" charset="0"/>
              </a:endParaRPr>
            </a:p>
          </p:txBody>
        </p:sp>
        <p:sp>
          <p:nvSpPr>
            <p:cNvPr id="1613887" name="Rectangle 63"/>
            <p:cNvSpPr>
              <a:spLocks noChangeArrowheads="1"/>
            </p:cNvSpPr>
            <p:nvPr/>
          </p:nvSpPr>
          <p:spPr bwMode="auto">
            <a:xfrm>
              <a:off x="3896" y="900"/>
              <a:ext cx="114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defRPr/>
              </a:pPr>
              <a:r>
                <a:rPr lang="en-US" sz="1800" b="0" dirty="0">
                  <a:solidFill>
                    <a:srgbClr val="FF3300"/>
                  </a:solidFill>
                  <a:latin typeface="+mn-lt"/>
                  <a:ea typeface="+mn-ea"/>
                  <a:cs typeface="+mn-cs"/>
                </a:rPr>
                <a:t>********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67574" y="2088774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Multicast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97494" y="3525795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Experimental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99" y="4495800"/>
            <a:ext cx="7696201" cy="1557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330066"/>
              </a:buClr>
              <a:buSzPct val="70000"/>
              <a:buFont typeface="Wingdings" charset="2"/>
              <a:buChar char="l"/>
            </a:pPr>
            <a:r>
              <a:rPr lang="en-US" sz="2800" b="0" kern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Nice feature of design:</a:t>
            </a:r>
          </a:p>
          <a:p>
            <a:pPr marL="800100" lvl="1" indent="-342900">
              <a:spcBef>
                <a:spcPct val="20000"/>
              </a:spcBef>
              <a:buClr>
                <a:srgbClr val="330066"/>
              </a:buClr>
              <a:buSzPct val="70000"/>
              <a:buFont typeface="Wingdings" charset="2"/>
              <a:buChar char="l"/>
            </a:pPr>
            <a:r>
              <a:rPr lang="en-US" altLang="ja-JP" sz="2800" b="0" kern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First bits tell you which is network address</a:t>
            </a:r>
            <a:endParaRPr lang="en-US" altLang="ja-JP" sz="2800" b="0" kern="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330066"/>
              </a:buClr>
              <a:buSzPct val="70000"/>
              <a:buFont typeface="Wingdings" charset="2"/>
              <a:buChar char="l"/>
            </a:pPr>
            <a:endParaRPr lang="en-US" sz="2800" b="0" kern="0" dirty="0">
              <a:solidFill>
                <a:srgbClr val="000000"/>
              </a:solidFill>
              <a:latin typeface="Arial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42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</a:t>
            </a:r>
            <a:r>
              <a:rPr lang="en-US" dirty="0" err="1" smtClean="0"/>
              <a:t>classful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Only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comes in 3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sizes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Routers may need state for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many</a:t>
            </a:r>
            <a:r>
              <a:rPr lang="en-US" dirty="0" smtClean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class C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s (/24s</a:t>
            </a:r>
            <a:r>
              <a:rPr lang="en-US" altLang="ja-JP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endParaRPr lang="en-US" altLang="ja-JP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Wasted address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2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Today’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Addressing: CIDR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9144000" cy="4835525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CIDR = Classless </a:t>
            </a:r>
            <a:r>
              <a:rPr lang="en-US" dirty="0" err="1">
                <a:latin typeface="Arial" charset="0"/>
              </a:rPr>
              <a:t>Interdomain</a:t>
            </a:r>
            <a:r>
              <a:rPr lang="en-US" dirty="0">
                <a:latin typeface="Arial" charset="0"/>
              </a:rPr>
              <a:t> Routing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Flexible </a:t>
            </a:r>
            <a:r>
              <a:rPr lang="en-US" dirty="0" smtClean="0">
                <a:latin typeface="Arial" charset="0"/>
              </a:rPr>
              <a:t>division between network </a:t>
            </a:r>
            <a:r>
              <a:rPr lang="en-US" dirty="0">
                <a:latin typeface="Arial" charset="0"/>
              </a:rPr>
              <a:t>and host addresses</a:t>
            </a:r>
          </a:p>
          <a:p>
            <a:pPr lvl="3"/>
            <a:endParaRPr lang="en-US" dirty="0">
              <a:latin typeface="Arial" charset="0"/>
            </a:endParaRPr>
          </a:p>
          <a:p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Must specify both address and </a:t>
            </a:r>
            <a:r>
              <a:rPr lang="en-US" b="1" i="1" dirty="0" smtClean="0">
                <a:solidFill>
                  <a:srgbClr val="F47A00"/>
                </a:solidFill>
                <a:latin typeface="Arial" charset="0"/>
              </a:rPr>
              <a:t>mask</a:t>
            </a:r>
            <a:endParaRPr lang="en-US" b="1" i="1" dirty="0">
              <a:solidFill>
                <a:srgbClr val="F47A00"/>
              </a:solidFill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Clarifies where boundary between addresses lies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Classful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addressing communicate this with first few bits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CIDR requires explicit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mask</a:t>
            </a:r>
          </a:p>
          <a:p>
            <a:pPr lvl="3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Mask carried in routing algorithm</a:t>
            </a:r>
          </a:p>
          <a:p>
            <a:pPr lvl="1"/>
            <a:r>
              <a:rPr lang="en-US" b="1" i="1" dirty="0" smtClean="0">
                <a:latin typeface="Arial" charset="0"/>
                <a:ea typeface="Arial" charset="0"/>
                <a:cs typeface="Arial" charset="0"/>
              </a:rPr>
              <a:t>Not implicitly carried in address</a:t>
            </a:r>
            <a:endParaRPr lang="en-US" b="1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2F536FD-17D1-AE4D-83BB-FFF86501D73E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Hierarchical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Prefix is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network address</a:t>
            </a:r>
            <a:r>
              <a:rPr lang="en-US" dirty="0">
                <a:latin typeface="Arial" charset="0"/>
              </a:rPr>
              <a:t>: suffix is </a:t>
            </a:r>
            <a:r>
              <a:rPr lang="en-US" b="1" i="1" dirty="0">
                <a:solidFill>
                  <a:srgbClr val="F47A00"/>
                </a:solidFill>
                <a:latin typeface="Arial" charset="0"/>
              </a:rPr>
              <a:t>host address</a:t>
            </a:r>
          </a:p>
          <a:p>
            <a:r>
              <a:rPr lang="en-US" dirty="0">
                <a:latin typeface="Arial" charset="0"/>
              </a:rPr>
              <a:t>12.34.158.0/23 is a 23-bit </a:t>
            </a:r>
            <a:r>
              <a:rPr lang="en-US" dirty="0">
                <a:solidFill>
                  <a:srgbClr val="00005C"/>
                </a:solidFill>
                <a:latin typeface="Arial" charset="0"/>
              </a:rPr>
              <a:t>prefix </a:t>
            </a:r>
            <a:r>
              <a:rPr lang="en-US" dirty="0">
                <a:latin typeface="Arial" charset="0"/>
              </a:rPr>
              <a:t>with 2</a:t>
            </a:r>
            <a:r>
              <a:rPr lang="en-US" baseline="30000" dirty="0">
                <a:latin typeface="Arial" charset="0"/>
              </a:rPr>
              <a:t>9</a:t>
            </a:r>
            <a:r>
              <a:rPr lang="en-US" dirty="0">
                <a:latin typeface="Arial" charset="0"/>
              </a:rPr>
              <a:t> addresses</a:t>
            </a:r>
          </a:p>
          <a:p>
            <a:pPr lvl="1"/>
            <a:r>
              <a:rPr lang="en-US" b="1" dirty="0">
                <a:solidFill>
                  <a:srgbClr val="F47A00"/>
                </a:solidFill>
                <a:latin typeface="Arial" charset="0"/>
                <a:ea typeface="Arial" charset="0"/>
                <a:cs typeface="Arial" charset="0"/>
              </a:rPr>
              <a:t>Terminology: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Slash 23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802CB51-C42B-974F-B0DE-0D59CC5AFC69}" type="slidenum">
              <a:rPr lang="en-US" sz="1400" b="0">
                <a:latin typeface="Times New Roman" charset="0"/>
              </a:rPr>
              <a:pPr eaLnBrk="1" hangingPunct="1"/>
              <a:t>45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846138" y="4564063"/>
            <a:ext cx="7327900" cy="592137"/>
            <a:chOff x="428" y="893"/>
            <a:chExt cx="4616" cy="373"/>
          </a:xfrm>
        </p:grpSpPr>
        <p:grpSp>
          <p:nvGrpSpPr>
            <p:cNvPr id="124948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2870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4954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55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56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49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24950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24951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4952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24933" name="Line 14"/>
          <p:cNvSpPr>
            <a:spLocks noChangeShapeType="1"/>
          </p:cNvSpPr>
          <p:nvPr/>
        </p:nvSpPr>
        <p:spPr bwMode="auto">
          <a:xfrm>
            <a:off x="862013" y="53403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Rectangle 15"/>
          <p:cNvSpPr>
            <a:spLocks noChangeArrowheads="1"/>
          </p:cNvSpPr>
          <p:nvPr/>
        </p:nvSpPr>
        <p:spPr bwMode="auto">
          <a:xfrm>
            <a:off x="2193925" y="5645150"/>
            <a:ext cx="230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Arial" charset="0"/>
              </a:rPr>
              <a:t>Network (23 bits)</a:t>
            </a:r>
            <a:r>
              <a:rPr lang="en-US" sz="2400" b="0">
                <a:solidFill>
                  <a:srgbClr val="FF0000"/>
                </a:solidFill>
                <a:latin typeface="Times New Roman" charset="0"/>
              </a:rPr>
              <a:t> </a:t>
            </a:r>
          </a:p>
        </p:txBody>
      </p:sp>
      <p:sp>
        <p:nvSpPr>
          <p:cNvPr id="124935" name="Line 16"/>
          <p:cNvSpPr>
            <a:spLocks noChangeShapeType="1"/>
          </p:cNvSpPr>
          <p:nvPr/>
        </p:nvSpPr>
        <p:spPr bwMode="auto">
          <a:xfrm flipH="1">
            <a:off x="862013" y="5562600"/>
            <a:ext cx="5157787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17"/>
          <p:cNvSpPr>
            <a:spLocks noChangeShapeType="1"/>
          </p:cNvSpPr>
          <p:nvPr/>
        </p:nvSpPr>
        <p:spPr bwMode="auto">
          <a:xfrm>
            <a:off x="8174038" y="53149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18"/>
          <p:cNvSpPr>
            <a:spLocks noChangeShapeType="1"/>
          </p:cNvSpPr>
          <p:nvPr/>
        </p:nvSpPr>
        <p:spPr bwMode="auto">
          <a:xfrm>
            <a:off x="6019800" y="52578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Rectangle 19"/>
          <p:cNvSpPr>
            <a:spLocks noChangeArrowheads="1"/>
          </p:cNvSpPr>
          <p:nvPr/>
        </p:nvSpPr>
        <p:spPr bwMode="auto">
          <a:xfrm>
            <a:off x="6348413" y="564515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solidFill>
                  <a:srgbClr val="9966FF"/>
                </a:solidFill>
                <a:latin typeface="Arial" charset="0"/>
              </a:rPr>
              <a:t>Host (9 bits)</a:t>
            </a:r>
            <a:r>
              <a:rPr lang="en-US" sz="2400" b="0">
                <a:latin typeface="Times New Roman" charset="0"/>
              </a:rPr>
              <a:t> </a:t>
            </a:r>
          </a:p>
        </p:txBody>
      </p:sp>
      <p:sp>
        <p:nvSpPr>
          <p:cNvPr id="124939" name="Line 20"/>
          <p:cNvSpPr>
            <a:spLocks noChangeShapeType="1"/>
          </p:cNvSpPr>
          <p:nvPr/>
        </p:nvSpPr>
        <p:spPr bwMode="auto">
          <a:xfrm>
            <a:off x="6049963" y="5562600"/>
            <a:ext cx="21209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Text Box 21"/>
          <p:cNvSpPr txBox="1">
            <a:spLocks noChangeArrowheads="1"/>
          </p:cNvSpPr>
          <p:nvPr/>
        </p:nvSpPr>
        <p:spPr bwMode="auto">
          <a:xfrm>
            <a:off x="1489075" y="31607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24941" name="Text Box 22"/>
          <p:cNvSpPr txBox="1">
            <a:spLocks noChangeArrowheads="1"/>
          </p:cNvSpPr>
          <p:nvPr/>
        </p:nvSpPr>
        <p:spPr bwMode="auto">
          <a:xfrm>
            <a:off x="3390900" y="31607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24942" name="Text Box 23"/>
          <p:cNvSpPr txBox="1">
            <a:spLocks noChangeArrowheads="1"/>
          </p:cNvSpPr>
          <p:nvPr/>
        </p:nvSpPr>
        <p:spPr bwMode="auto">
          <a:xfrm>
            <a:off x="5075238" y="31607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24943" name="Text Box 24"/>
          <p:cNvSpPr txBox="1">
            <a:spLocks noChangeArrowheads="1"/>
          </p:cNvSpPr>
          <p:nvPr/>
        </p:nvSpPr>
        <p:spPr bwMode="auto">
          <a:xfrm>
            <a:off x="7026275" y="31607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24944" name="Line 25"/>
          <p:cNvSpPr>
            <a:spLocks noChangeShapeType="1"/>
          </p:cNvSpPr>
          <p:nvPr/>
        </p:nvSpPr>
        <p:spPr bwMode="auto">
          <a:xfrm>
            <a:off x="1770063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5" name="Line 26"/>
          <p:cNvSpPr>
            <a:spLocks noChangeShapeType="1"/>
          </p:cNvSpPr>
          <p:nvPr/>
        </p:nvSpPr>
        <p:spPr bwMode="auto">
          <a:xfrm>
            <a:off x="3695700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6" name="Line 27"/>
          <p:cNvSpPr>
            <a:spLocks noChangeShapeType="1"/>
          </p:cNvSpPr>
          <p:nvPr/>
        </p:nvSpPr>
        <p:spPr bwMode="auto">
          <a:xfrm>
            <a:off x="5468938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47" name="Line 28"/>
          <p:cNvSpPr>
            <a:spLocks noChangeShapeType="1"/>
          </p:cNvSpPr>
          <p:nvPr/>
        </p:nvSpPr>
        <p:spPr bwMode="auto">
          <a:xfrm>
            <a:off x="7215188" y="3617913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  <p:bldP spid="124934" grpId="0"/>
      <p:bldP spid="124935" grpId="0" animBg="1"/>
      <p:bldP spid="124936" grpId="0" animBg="1"/>
      <p:bldP spid="124937" grpId="0" animBg="1"/>
      <p:bldP spid="124938" grpId="0"/>
      <p:bldP spid="124939" grpId="0" animBg="1"/>
      <p:bldP spid="124940" grpId="0"/>
      <p:bldP spid="124941" grpId="0"/>
      <p:bldP spid="124942" grpId="0"/>
      <p:bldP spid="124943" grpId="0"/>
      <p:bldP spid="124944" grpId="0" animBg="1"/>
      <p:bldP spid="124945" grpId="0" animBg="1"/>
      <p:bldP spid="124946" grpId="0" animBg="1"/>
      <p:bldP spid="1249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IP Address and a 23-bit Subnet Mask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69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1591DB-AEC5-374D-A7F9-318CF8D64A40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1428750" y="3143250"/>
            <a:ext cx="7327900" cy="592138"/>
            <a:chOff x="428" y="893"/>
            <a:chExt cx="4616" cy="373"/>
          </a:xfrm>
        </p:grpSpPr>
        <p:grpSp>
          <p:nvGrpSpPr>
            <p:cNvPr id="127008" name="Group 4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4917" name="Rectangle 5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7014" name="Line 6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5" name="Line 7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16" name="Line 8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09" name="Rectangle 9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27010" name="Rectangle 10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27011" name="Rectangle 11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1001111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7012" name="Rectangle 12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26980" name="Text Box 13"/>
          <p:cNvSpPr txBox="1">
            <a:spLocks noChangeArrowheads="1"/>
          </p:cNvSpPr>
          <p:nvPr/>
        </p:nvSpPr>
        <p:spPr bwMode="auto">
          <a:xfrm>
            <a:off x="2071688" y="17399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26981" name="Text Box 14"/>
          <p:cNvSpPr txBox="1">
            <a:spLocks noChangeArrowheads="1"/>
          </p:cNvSpPr>
          <p:nvPr/>
        </p:nvSpPr>
        <p:spPr bwMode="auto">
          <a:xfrm>
            <a:off x="3973513" y="17399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26982" name="Text Box 15"/>
          <p:cNvSpPr txBox="1">
            <a:spLocks noChangeArrowheads="1"/>
          </p:cNvSpPr>
          <p:nvPr/>
        </p:nvSpPr>
        <p:spPr bwMode="auto">
          <a:xfrm>
            <a:off x="5657850" y="17399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26983" name="Text Box 16"/>
          <p:cNvSpPr txBox="1">
            <a:spLocks noChangeArrowheads="1"/>
          </p:cNvSpPr>
          <p:nvPr/>
        </p:nvSpPr>
        <p:spPr bwMode="auto">
          <a:xfrm>
            <a:off x="7608888" y="17399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26984" name="Line 17"/>
          <p:cNvSpPr>
            <a:spLocks noChangeShapeType="1"/>
          </p:cNvSpPr>
          <p:nvPr/>
        </p:nvSpPr>
        <p:spPr bwMode="auto">
          <a:xfrm>
            <a:off x="2352675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5" name="Line 18"/>
          <p:cNvSpPr>
            <a:spLocks noChangeShapeType="1"/>
          </p:cNvSpPr>
          <p:nvPr/>
        </p:nvSpPr>
        <p:spPr bwMode="auto">
          <a:xfrm>
            <a:off x="4278313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6" name="Line 19"/>
          <p:cNvSpPr>
            <a:spLocks noChangeShapeType="1"/>
          </p:cNvSpPr>
          <p:nvPr/>
        </p:nvSpPr>
        <p:spPr bwMode="auto">
          <a:xfrm>
            <a:off x="6051550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7797800" y="2197100"/>
            <a:ext cx="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988" name="Group 21"/>
          <p:cNvGrpSpPr>
            <a:grpSpLocks/>
          </p:cNvGrpSpPr>
          <p:nvPr/>
        </p:nvGrpSpPr>
        <p:grpSpPr bwMode="auto">
          <a:xfrm>
            <a:off x="1422400" y="4143375"/>
            <a:ext cx="7327900" cy="592138"/>
            <a:chOff x="428" y="893"/>
            <a:chExt cx="4616" cy="373"/>
          </a:xfrm>
        </p:grpSpPr>
        <p:grpSp>
          <p:nvGrpSpPr>
            <p:cNvPr id="126999" name="Group 22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34935" name="Rectangle 23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27005" name="Line 24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6" name="Line 25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07" name="Line 26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000" name="Rectangle 27"/>
            <p:cNvSpPr>
              <a:spLocks noChangeArrowheads="1"/>
            </p:cNvSpPr>
            <p:nvPr/>
          </p:nvSpPr>
          <p:spPr bwMode="auto">
            <a:xfrm>
              <a:off x="438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11111111</a:t>
              </a:r>
            </a:p>
          </p:txBody>
        </p:sp>
        <p:sp>
          <p:nvSpPr>
            <p:cNvPr id="127001" name="Rectangle 28"/>
            <p:cNvSpPr>
              <a:spLocks noChangeArrowheads="1"/>
            </p:cNvSpPr>
            <p:nvPr/>
          </p:nvSpPr>
          <p:spPr bwMode="auto">
            <a:xfrm>
              <a:off x="1606" y="893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11111111</a:t>
              </a:r>
            </a:p>
          </p:txBody>
        </p:sp>
        <p:sp>
          <p:nvSpPr>
            <p:cNvPr id="127002" name="Rectangle 29"/>
            <p:cNvSpPr>
              <a:spLocks noChangeArrowheads="1"/>
            </p:cNvSpPr>
            <p:nvPr/>
          </p:nvSpPr>
          <p:spPr bwMode="auto">
            <a:xfrm>
              <a:off x="2758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FF0000"/>
                  </a:solidFill>
                  <a:latin typeface="Times New Roman" charset="0"/>
                </a:rPr>
                <a:t>1111111</a:t>
              </a:r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27003" name="Rectangle 30"/>
            <p:cNvSpPr>
              <a:spLocks noChangeArrowheads="1"/>
            </p:cNvSpPr>
            <p:nvPr/>
          </p:nvSpPr>
          <p:spPr bwMode="auto">
            <a:xfrm>
              <a:off x="3894" y="90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9966FF"/>
                  </a:solidFill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126989" name="Line 31"/>
          <p:cNvSpPr>
            <a:spLocks noChangeShapeType="1"/>
          </p:cNvSpPr>
          <p:nvPr/>
        </p:nvSpPr>
        <p:spPr bwMode="auto">
          <a:xfrm flipV="1">
            <a:off x="2355850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Line 32"/>
          <p:cNvSpPr>
            <a:spLocks noChangeShapeType="1"/>
          </p:cNvSpPr>
          <p:nvPr/>
        </p:nvSpPr>
        <p:spPr bwMode="auto">
          <a:xfrm flipV="1">
            <a:off x="4281488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Line 33"/>
          <p:cNvSpPr>
            <a:spLocks noChangeShapeType="1"/>
          </p:cNvSpPr>
          <p:nvPr/>
        </p:nvSpPr>
        <p:spPr bwMode="auto">
          <a:xfrm flipV="1">
            <a:off x="6054725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2" name="Line 34"/>
          <p:cNvSpPr>
            <a:spLocks noChangeShapeType="1"/>
          </p:cNvSpPr>
          <p:nvPr/>
        </p:nvSpPr>
        <p:spPr bwMode="auto">
          <a:xfrm flipV="1">
            <a:off x="7800975" y="5043488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3" name="Text Box 35"/>
          <p:cNvSpPr txBox="1">
            <a:spLocks noChangeArrowheads="1"/>
          </p:cNvSpPr>
          <p:nvPr/>
        </p:nvSpPr>
        <p:spPr bwMode="auto">
          <a:xfrm>
            <a:off x="1958975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255</a:t>
            </a:r>
          </a:p>
        </p:txBody>
      </p:sp>
      <p:sp>
        <p:nvSpPr>
          <p:cNvPr id="126994" name="Text Box 36"/>
          <p:cNvSpPr txBox="1">
            <a:spLocks noChangeArrowheads="1"/>
          </p:cNvSpPr>
          <p:nvPr/>
        </p:nvSpPr>
        <p:spPr bwMode="auto">
          <a:xfrm>
            <a:off x="3860800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255</a:t>
            </a:r>
          </a:p>
        </p:txBody>
      </p:sp>
      <p:sp>
        <p:nvSpPr>
          <p:cNvPr id="126995" name="Text Box 37"/>
          <p:cNvSpPr txBox="1">
            <a:spLocks noChangeArrowheads="1"/>
          </p:cNvSpPr>
          <p:nvPr/>
        </p:nvSpPr>
        <p:spPr bwMode="auto">
          <a:xfrm>
            <a:off x="5661025" y="58912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254</a:t>
            </a:r>
          </a:p>
        </p:txBody>
      </p:sp>
      <p:sp>
        <p:nvSpPr>
          <p:cNvPr id="126996" name="Text Box 38"/>
          <p:cNvSpPr txBox="1">
            <a:spLocks noChangeArrowheads="1"/>
          </p:cNvSpPr>
          <p:nvPr/>
        </p:nvSpPr>
        <p:spPr bwMode="auto">
          <a:xfrm>
            <a:off x="7612063" y="58912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0</a:t>
            </a:r>
          </a:p>
        </p:txBody>
      </p:sp>
      <p:sp>
        <p:nvSpPr>
          <p:cNvPr id="126997" name="Text Box 39"/>
          <p:cNvSpPr txBox="1">
            <a:spLocks noChangeArrowheads="1"/>
          </p:cNvSpPr>
          <p:nvPr/>
        </p:nvSpPr>
        <p:spPr bwMode="auto">
          <a:xfrm>
            <a:off x="355601" y="1703389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47A00"/>
                </a:solidFill>
                <a:latin typeface="Helvetica" charset="0"/>
              </a:rPr>
              <a:t>Address</a:t>
            </a:r>
          </a:p>
        </p:txBody>
      </p:sp>
      <p:sp>
        <p:nvSpPr>
          <p:cNvPr id="126998" name="Text Box 40"/>
          <p:cNvSpPr txBox="1">
            <a:spLocks noChangeArrowheads="1"/>
          </p:cNvSpPr>
          <p:nvPr/>
        </p:nvSpPr>
        <p:spPr bwMode="auto">
          <a:xfrm>
            <a:off x="447675" y="5829300"/>
            <a:ext cx="107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F47A00"/>
                </a:solidFill>
                <a:latin typeface="Helvetica" charset="0"/>
              </a:rPr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21208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CIDR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92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9E91640-6F3B-8345-9272-BB05035AC6C5}" type="slidenum">
              <a:rPr lang="en-US" sz="1400" b="0">
                <a:latin typeface="Times New Roman" charset="0"/>
              </a:rPr>
              <a:pPr eaLnBrk="1" hangingPunct="1"/>
              <a:t>47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57200" y="1981200"/>
            <a:ext cx="858991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800" dirty="0">
                <a:latin typeface="Arial" charset="0"/>
              </a:rPr>
              <a:t>IP </a:t>
            </a:r>
            <a:r>
              <a:rPr lang="en-US" sz="2800" dirty="0" smtClean="0">
                <a:latin typeface="Arial" charset="0"/>
              </a:rPr>
              <a:t>Net Address </a:t>
            </a:r>
            <a:r>
              <a:rPr lang="en-US" sz="2800" dirty="0">
                <a:latin typeface="Arial" charset="0"/>
              </a:rPr>
              <a:t>: 12.4.0.0       IP  Mask: 255.254.0.0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600200" y="2660650"/>
            <a:ext cx="3276600" cy="3124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1577975" y="2868613"/>
            <a:ext cx="7327900" cy="592137"/>
            <a:chOff x="994" y="1571"/>
            <a:chExt cx="4616" cy="373"/>
          </a:xfrm>
        </p:grpSpPr>
        <p:grpSp>
          <p:nvGrpSpPr>
            <p:cNvPr id="139293" name="Group 6"/>
            <p:cNvGrpSpPr>
              <a:grpSpLocks/>
            </p:cNvGrpSpPr>
            <p:nvPr/>
          </p:nvGrpSpPr>
          <p:grpSpPr bwMode="auto">
            <a:xfrm>
              <a:off x="994" y="1582"/>
              <a:ext cx="4616" cy="328"/>
              <a:chOff x="994" y="1582"/>
              <a:chExt cx="4616" cy="328"/>
            </a:xfrm>
          </p:grpSpPr>
          <p:sp>
            <p:nvSpPr>
              <p:cNvPr id="945159" name="Rectangle 7"/>
              <p:cNvSpPr>
                <a:spLocks noChangeArrowheads="1"/>
              </p:cNvSpPr>
              <p:nvPr/>
            </p:nvSpPr>
            <p:spPr bwMode="auto">
              <a:xfrm>
                <a:off x="994" y="1586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9" name="Line 8"/>
              <p:cNvSpPr>
                <a:spLocks noChangeShapeType="1"/>
              </p:cNvSpPr>
              <p:nvPr/>
            </p:nvSpPr>
            <p:spPr bwMode="auto">
              <a:xfrm>
                <a:off x="3294" y="158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0" name="Line 9"/>
              <p:cNvSpPr>
                <a:spLocks noChangeShapeType="1"/>
              </p:cNvSpPr>
              <p:nvPr/>
            </p:nvSpPr>
            <p:spPr bwMode="auto">
              <a:xfrm>
                <a:off x="2158" y="1582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10"/>
              <p:cNvSpPr>
                <a:spLocks noChangeShapeType="1"/>
              </p:cNvSpPr>
              <p:nvPr/>
            </p:nvSpPr>
            <p:spPr bwMode="auto">
              <a:xfrm>
                <a:off x="4462" y="1590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94" name="Rectangle 11"/>
            <p:cNvSpPr>
              <a:spLocks noChangeArrowheads="1"/>
            </p:cNvSpPr>
            <p:nvPr/>
          </p:nvSpPr>
          <p:spPr bwMode="auto">
            <a:xfrm>
              <a:off x="1004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00001100</a:t>
              </a:r>
            </a:p>
          </p:txBody>
        </p:sp>
        <p:sp>
          <p:nvSpPr>
            <p:cNvPr id="139295" name="Rectangle 12"/>
            <p:cNvSpPr>
              <a:spLocks noChangeArrowheads="1"/>
            </p:cNvSpPr>
            <p:nvPr/>
          </p:nvSpPr>
          <p:spPr bwMode="auto">
            <a:xfrm>
              <a:off x="2172" y="1571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00000100</a:t>
              </a:r>
            </a:p>
          </p:txBody>
        </p:sp>
        <p:sp>
          <p:nvSpPr>
            <p:cNvPr id="139296" name="Rectangle 13"/>
            <p:cNvSpPr>
              <a:spLocks noChangeArrowheads="1"/>
            </p:cNvSpPr>
            <p:nvPr/>
          </p:nvSpPr>
          <p:spPr bwMode="auto">
            <a:xfrm>
              <a:off x="3324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97" name="Rectangle 14"/>
            <p:cNvSpPr>
              <a:spLocks noChangeArrowheads="1"/>
            </p:cNvSpPr>
            <p:nvPr/>
          </p:nvSpPr>
          <p:spPr bwMode="auto">
            <a:xfrm>
              <a:off x="4460" y="1579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grpSp>
        <p:nvGrpSpPr>
          <p:cNvPr id="139270" name="Group 15"/>
          <p:cNvGrpSpPr>
            <a:grpSpLocks/>
          </p:cNvGrpSpPr>
          <p:nvPr/>
        </p:nvGrpSpPr>
        <p:grpSpPr bwMode="auto">
          <a:xfrm>
            <a:off x="1573213" y="4029075"/>
            <a:ext cx="7327900" cy="592138"/>
            <a:chOff x="991" y="2302"/>
            <a:chExt cx="4616" cy="373"/>
          </a:xfrm>
        </p:grpSpPr>
        <p:grpSp>
          <p:nvGrpSpPr>
            <p:cNvPr id="139284" name="Group 16"/>
            <p:cNvGrpSpPr>
              <a:grpSpLocks/>
            </p:cNvGrpSpPr>
            <p:nvPr/>
          </p:nvGrpSpPr>
          <p:grpSpPr bwMode="auto">
            <a:xfrm>
              <a:off x="991" y="2313"/>
              <a:ext cx="4616" cy="328"/>
              <a:chOff x="991" y="2313"/>
              <a:chExt cx="4616" cy="328"/>
            </a:xfrm>
          </p:grpSpPr>
          <p:sp>
            <p:nvSpPr>
              <p:cNvPr id="945169" name="Rectangle 17"/>
              <p:cNvSpPr>
                <a:spLocks noChangeArrowheads="1"/>
              </p:cNvSpPr>
              <p:nvPr/>
            </p:nvSpPr>
            <p:spPr bwMode="auto">
              <a:xfrm>
                <a:off x="991" y="2317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139290" name="Line 18"/>
              <p:cNvSpPr>
                <a:spLocks noChangeShapeType="1"/>
              </p:cNvSpPr>
              <p:nvPr/>
            </p:nvSpPr>
            <p:spPr bwMode="auto">
              <a:xfrm>
                <a:off x="3291" y="2313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1" name="Line 19"/>
              <p:cNvSpPr>
                <a:spLocks noChangeShapeType="1"/>
              </p:cNvSpPr>
              <p:nvPr/>
            </p:nvSpPr>
            <p:spPr bwMode="auto">
              <a:xfrm>
                <a:off x="2155" y="2313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2" name="Line 20"/>
              <p:cNvSpPr>
                <a:spLocks noChangeShapeType="1"/>
              </p:cNvSpPr>
              <p:nvPr/>
            </p:nvSpPr>
            <p:spPr bwMode="auto">
              <a:xfrm>
                <a:off x="4459" y="2321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9285" name="Rectangle 21"/>
            <p:cNvSpPr>
              <a:spLocks noChangeArrowheads="1"/>
            </p:cNvSpPr>
            <p:nvPr/>
          </p:nvSpPr>
          <p:spPr bwMode="auto">
            <a:xfrm>
              <a:off x="1001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11111111</a:t>
              </a:r>
            </a:p>
          </p:txBody>
        </p:sp>
        <p:sp>
          <p:nvSpPr>
            <p:cNvPr id="139286" name="Rectangle 22"/>
            <p:cNvSpPr>
              <a:spLocks noChangeArrowheads="1"/>
            </p:cNvSpPr>
            <p:nvPr/>
          </p:nvSpPr>
          <p:spPr bwMode="auto">
            <a:xfrm>
              <a:off x="2169" y="230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11111110</a:t>
              </a:r>
            </a:p>
          </p:txBody>
        </p:sp>
        <p:sp>
          <p:nvSpPr>
            <p:cNvPr id="139287" name="Rectangle 23"/>
            <p:cNvSpPr>
              <a:spLocks noChangeArrowheads="1"/>
            </p:cNvSpPr>
            <p:nvPr/>
          </p:nvSpPr>
          <p:spPr bwMode="auto">
            <a:xfrm>
              <a:off x="3321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  <p:sp>
          <p:nvSpPr>
            <p:cNvPr id="139288" name="Rectangle 24"/>
            <p:cNvSpPr>
              <a:spLocks noChangeArrowheads="1"/>
            </p:cNvSpPr>
            <p:nvPr/>
          </p:nvSpPr>
          <p:spPr bwMode="auto">
            <a:xfrm>
              <a:off x="4457" y="2310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latin typeface="Times New Roman" charset="0"/>
                </a:rPr>
                <a:t>00000000</a:t>
              </a:r>
            </a:p>
          </p:txBody>
        </p:sp>
      </p:grpSp>
      <p:sp>
        <p:nvSpPr>
          <p:cNvPr id="139271" name="Rectangle 25"/>
          <p:cNvSpPr>
            <a:spLocks noChangeArrowheads="1"/>
          </p:cNvSpPr>
          <p:nvPr/>
        </p:nvSpPr>
        <p:spPr bwMode="auto">
          <a:xfrm>
            <a:off x="76200" y="2971800"/>
            <a:ext cx="14890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Address </a:t>
            </a:r>
          </a:p>
        </p:txBody>
      </p:sp>
      <p:sp>
        <p:nvSpPr>
          <p:cNvPr id="139272" name="Rectangle 26"/>
          <p:cNvSpPr>
            <a:spLocks noChangeArrowheads="1"/>
          </p:cNvSpPr>
          <p:nvPr/>
        </p:nvSpPr>
        <p:spPr bwMode="auto">
          <a:xfrm>
            <a:off x="577850" y="4097338"/>
            <a:ext cx="9461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Mask</a:t>
            </a:r>
          </a:p>
        </p:txBody>
      </p:sp>
      <p:sp>
        <p:nvSpPr>
          <p:cNvPr id="139273" name="Line 27"/>
          <p:cNvSpPr>
            <a:spLocks noChangeShapeType="1"/>
          </p:cNvSpPr>
          <p:nvPr/>
        </p:nvSpPr>
        <p:spPr bwMode="auto">
          <a:xfrm>
            <a:off x="8932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Line 28"/>
          <p:cNvSpPr>
            <a:spLocks noChangeShapeType="1"/>
          </p:cNvSpPr>
          <p:nvPr/>
        </p:nvSpPr>
        <p:spPr bwMode="auto">
          <a:xfrm>
            <a:off x="4876800" y="487045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5" name="Rectangle 29"/>
          <p:cNvSpPr>
            <a:spLocks noChangeArrowheads="1"/>
          </p:cNvSpPr>
          <p:nvPr/>
        </p:nvSpPr>
        <p:spPr bwMode="auto">
          <a:xfrm>
            <a:off x="6248400" y="4946650"/>
            <a:ext cx="157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for hosts </a:t>
            </a:r>
          </a:p>
        </p:txBody>
      </p:sp>
      <p:sp>
        <p:nvSpPr>
          <p:cNvPr id="139276" name="Line 30"/>
          <p:cNvSpPr>
            <a:spLocks noChangeShapeType="1"/>
          </p:cNvSpPr>
          <p:nvPr/>
        </p:nvSpPr>
        <p:spPr bwMode="auto">
          <a:xfrm>
            <a:off x="4953000" y="5175250"/>
            <a:ext cx="99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1"/>
          <p:cNvSpPr>
            <a:spLocks noChangeShapeType="1"/>
          </p:cNvSpPr>
          <p:nvPr/>
        </p:nvSpPr>
        <p:spPr bwMode="auto">
          <a:xfrm>
            <a:off x="8153400" y="5175250"/>
            <a:ext cx="754063" cy="142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2"/>
          <p:cNvSpPr>
            <a:spLocks noChangeShapeType="1"/>
          </p:cNvSpPr>
          <p:nvPr/>
        </p:nvSpPr>
        <p:spPr bwMode="auto">
          <a:xfrm flipH="1" flipV="1">
            <a:off x="4495800" y="5175250"/>
            <a:ext cx="342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33"/>
          <p:cNvSpPr>
            <a:spLocks noChangeShapeType="1"/>
          </p:cNvSpPr>
          <p:nvPr/>
        </p:nvSpPr>
        <p:spPr bwMode="auto">
          <a:xfrm>
            <a:off x="1566863" y="48974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Rectangle 34"/>
          <p:cNvSpPr>
            <a:spLocks noChangeArrowheads="1"/>
          </p:cNvSpPr>
          <p:nvPr/>
        </p:nvSpPr>
        <p:spPr bwMode="auto">
          <a:xfrm>
            <a:off x="2133600" y="4946650"/>
            <a:ext cx="240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>
                <a:latin typeface="Arial" charset="0"/>
              </a:rPr>
              <a:t>Network Prefix </a:t>
            </a:r>
          </a:p>
        </p:txBody>
      </p:sp>
      <p:sp>
        <p:nvSpPr>
          <p:cNvPr id="139281" name="Line 35"/>
          <p:cNvSpPr>
            <a:spLocks noChangeShapeType="1"/>
          </p:cNvSpPr>
          <p:nvPr/>
        </p:nvSpPr>
        <p:spPr bwMode="auto">
          <a:xfrm>
            <a:off x="1566863" y="5172075"/>
            <a:ext cx="490537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Text Box 36"/>
          <p:cNvSpPr txBox="1">
            <a:spLocks noChangeArrowheads="1"/>
          </p:cNvSpPr>
          <p:nvPr/>
        </p:nvSpPr>
        <p:spPr bwMode="auto">
          <a:xfrm>
            <a:off x="1381125" y="1203325"/>
            <a:ext cx="5984875" cy="7016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Use two 32-bit numbers to represent a network. </a:t>
            </a:r>
          </a:p>
          <a:p>
            <a:pPr algn="l"/>
            <a:r>
              <a:rPr lang="en-US" dirty="0">
                <a:latin typeface="Arial" charset="0"/>
              </a:rPr>
              <a:t>          Network number = IP address + Mask  </a:t>
            </a:r>
          </a:p>
        </p:txBody>
      </p:sp>
      <p:sp>
        <p:nvSpPr>
          <p:cNvPr id="139283" name="Text Box 37"/>
          <p:cNvSpPr txBox="1">
            <a:spLocks noChangeArrowheads="1"/>
          </p:cNvSpPr>
          <p:nvPr/>
        </p:nvSpPr>
        <p:spPr bwMode="auto">
          <a:xfrm>
            <a:off x="2046288" y="6019800"/>
            <a:ext cx="505142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Written as 12.4.0.0/15   or  12.4/15</a:t>
            </a:r>
          </a:p>
        </p:txBody>
      </p:sp>
    </p:spTree>
    <p:extLst>
      <p:ext uri="{BB962C8B-B14F-4D97-AF65-F5344CB8AC3E}">
        <p14:creationId xmlns:p14="http://schemas.microsoft.com/office/powerpoint/2010/main" val="3293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73" grpId="0" animBg="1"/>
      <p:bldP spid="139274" grpId="0" animBg="1"/>
      <p:bldP spid="139275" grpId="0"/>
      <p:bldP spid="139276" grpId="0" animBg="1"/>
      <p:bldP spid="139277" grpId="0" animBg="1"/>
      <p:bldP spid="139278" grpId="0" animBg="1"/>
      <p:bldP spid="139279" grpId="0" animBg="1"/>
      <p:bldP spid="139280" grpId="0"/>
      <p:bldP spid="139281" grpId="0" animBg="1"/>
      <p:bldP spid="139282" grpId="0" animBg="1"/>
      <p:bldP spid="13928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Classful</a:t>
            </a:r>
            <a:r>
              <a:rPr lang="en-US" dirty="0" smtClean="0"/>
              <a:t> vs. Classless addresses</a:t>
            </a:r>
            <a:endParaRPr lang="en-US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95800"/>
          </a:xfrm>
        </p:spPr>
        <p:txBody>
          <a:bodyPr/>
          <a:lstStyle/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A single class C address not enough (254 hosts).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Instead a class B address is allocated. (~65K hosts) </a:t>
            </a:r>
          </a:p>
          <a:p>
            <a:pPr marL="742950" lvl="1" indent="-285750"/>
            <a:r>
              <a:rPr lang="en-US" dirty="0">
                <a:solidFill>
                  <a:srgbClr val="000090"/>
                </a:solidFill>
              </a:rPr>
              <a:t>That</a:t>
            </a:r>
            <a:r>
              <a:rPr lang="ja-JP" altLang="en-US" dirty="0">
                <a:solidFill>
                  <a:srgbClr val="000090"/>
                </a:solidFill>
                <a:latin typeface="Arial"/>
              </a:rPr>
              <a:t>’</a:t>
            </a:r>
            <a:r>
              <a:rPr lang="en-US" dirty="0">
                <a:solidFill>
                  <a:srgbClr val="000090"/>
                </a:solidFill>
              </a:rPr>
              <a:t>s overkill, a huge waste!</a:t>
            </a:r>
          </a:p>
          <a:p>
            <a:pPr marL="742950" lvl="1" indent="-285750"/>
            <a:endParaRPr lang="en-US" dirty="0"/>
          </a:p>
          <a:p>
            <a:pPr marL="342900" indent="-342900"/>
            <a:r>
              <a:rPr lang="en-US" dirty="0" smtClean="0"/>
              <a:t>CIDR allows an arbitrary prefix-suffix boundary</a:t>
            </a:r>
          </a:p>
          <a:p>
            <a:pPr lvl="1" indent="-342900"/>
            <a:r>
              <a:rPr lang="en-US" dirty="0" smtClean="0">
                <a:solidFill>
                  <a:srgbClr val="000090"/>
                </a:solidFill>
              </a:rPr>
              <a:t>Hence, organization allocated </a:t>
            </a:r>
            <a:r>
              <a:rPr lang="en-US" dirty="0">
                <a:solidFill>
                  <a:srgbClr val="000090"/>
                </a:solidFill>
              </a:rPr>
              <a:t>a single /23 address (equivalent of 2 class C</a:t>
            </a:r>
            <a:r>
              <a:rPr lang="ja-JP" altLang="en-US" dirty="0">
                <a:solidFill>
                  <a:srgbClr val="000090"/>
                </a:solidFill>
                <a:latin typeface="Arial"/>
              </a:rPr>
              <a:t>’</a:t>
            </a:r>
            <a:r>
              <a:rPr lang="en-US" dirty="0">
                <a:solidFill>
                  <a:srgbClr val="000090"/>
                </a:solidFill>
              </a:rPr>
              <a:t>s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 smtClean="0"/>
              <a:t>Maximum waste: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6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0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How Do Prefixes Help?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Number </a:t>
            </a:r>
            <a:r>
              <a:rPr lang="en-US" dirty="0" smtClean="0">
                <a:latin typeface="Arial" charset="0"/>
              </a:rPr>
              <a:t>nearby hosts </a:t>
            </a:r>
            <a:r>
              <a:rPr lang="en-US" dirty="0">
                <a:latin typeface="Arial" charset="0"/>
              </a:rPr>
              <a:t>with same prefix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1.2.3.0/24 on the left LAN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5.6.7.0/24 on the right LAN</a:t>
            </a:r>
          </a:p>
        </p:txBody>
      </p:sp>
      <p:sp>
        <p:nvSpPr>
          <p:cNvPr id="1290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56A57C-6668-7146-A8A5-140BA411757B}" type="slidenum">
              <a:rPr lang="en-US" sz="1400" b="0">
                <a:latin typeface="Times New Roman" charset="0"/>
              </a:rPr>
              <a:pPr eaLnBrk="1" hangingPunct="1"/>
              <a:t>49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29028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25225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7931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7604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7069138" y="39782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71707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29046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47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9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29054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50006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129056" name="Text Box 32"/>
          <p:cNvSpPr txBox="1">
            <a:spLocks noChangeArrowheads="1"/>
          </p:cNvSpPr>
          <p:nvPr/>
        </p:nvSpPr>
        <p:spPr bwMode="auto">
          <a:xfrm>
            <a:off x="1690688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2832100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129058" name="Text Box 34"/>
          <p:cNvSpPr txBox="1">
            <a:spLocks noChangeArrowheads="1"/>
          </p:cNvSpPr>
          <p:nvPr/>
        </p:nvSpPr>
        <p:spPr bwMode="auto">
          <a:xfrm>
            <a:off x="5108575" y="2967038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625951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129060" name="Text Box 36"/>
          <p:cNvSpPr txBox="1">
            <a:spLocks noChangeArrowheads="1"/>
          </p:cNvSpPr>
          <p:nvPr/>
        </p:nvSpPr>
        <p:spPr bwMode="auto">
          <a:xfrm>
            <a:off x="7440613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936997" name="Text Box 37"/>
          <p:cNvSpPr txBox="1">
            <a:spLocks noChangeArrowheads="1"/>
          </p:cNvSpPr>
          <p:nvPr/>
        </p:nvSpPr>
        <p:spPr bwMode="auto">
          <a:xfrm>
            <a:off x="1509713" y="49831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936998" name="Text Box 38"/>
          <p:cNvSpPr txBox="1">
            <a:spLocks noChangeArrowheads="1"/>
          </p:cNvSpPr>
          <p:nvPr/>
        </p:nvSpPr>
        <p:spPr bwMode="auto">
          <a:xfrm>
            <a:off x="1522413" y="53673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936999" name="AutoShape 39"/>
          <p:cNvSpPr>
            <a:spLocks noChangeArrowheads="1"/>
          </p:cNvSpPr>
          <p:nvPr/>
        </p:nvSpPr>
        <p:spPr bwMode="auto">
          <a:xfrm>
            <a:off x="3228975" y="53895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0" name="AutoShape 40"/>
          <p:cNvSpPr>
            <a:spLocks noChangeArrowheads="1"/>
          </p:cNvSpPr>
          <p:nvPr/>
        </p:nvSpPr>
        <p:spPr bwMode="auto">
          <a:xfrm flipH="1">
            <a:off x="3227388" y="50434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1" name="Rectangle 41"/>
          <p:cNvSpPr>
            <a:spLocks noChangeArrowheads="1"/>
          </p:cNvSpPr>
          <p:nvPr/>
        </p:nvSpPr>
        <p:spPr bwMode="auto">
          <a:xfrm>
            <a:off x="1538288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2" name="Line 42"/>
          <p:cNvSpPr>
            <a:spLocks noChangeShapeType="1"/>
          </p:cNvSpPr>
          <p:nvPr/>
        </p:nvSpPr>
        <p:spPr bwMode="auto">
          <a:xfrm>
            <a:off x="3074988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3" name="Line 43"/>
          <p:cNvSpPr>
            <a:spLocks noChangeShapeType="1"/>
          </p:cNvSpPr>
          <p:nvPr/>
        </p:nvSpPr>
        <p:spPr bwMode="auto">
          <a:xfrm flipV="1">
            <a:off x="1538288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004" name="Text Box 44"/>
          <p:cNvSpPr txBox="1">
            <a:spLocks noChangeArrowheads="1"/>
          </p:cNvSpPr>
          <p:nvPr/>
        </p:nvSpPr>
        <p:spPr bwMode="auto">
          <a:xfrm>
            <a:off x="1690688" y="581025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3655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97" grpId="0"/>
      <p:bldP spid="936998" grpId="0"/>
      <p:bldP spid="936999" grpId="0" animBg="1"/>
      <p:bldP spid="937000" grpId="0" animBg="1"/>
      <p:bldP spid="937001" grpId="0" animBg="1"/>
      <p:bldP spid="937002" grpId="0" animBg="1"/>
      <p:bldP spid="937003" grpId="0" animBg="1"/>
      <p:bldP spid="9370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ChangeArrowheads="1"/>
          </p:cNvSpPr>
          <p:nvPr/>
        </p:nvSpPr>
        <p:spPr bwMode="auto">
          <a:xfrm>
            <a:off x="1466850" y="1560513"/>
            <a:ext cx="6007100" cy="3311525"/>
          </a:xfrm>
          <a:prstGeom prst="rect">
            <a:avLst/>
          </a:prstGeom>
          <a:solidFill>
            <a:srgbClr val="FDE3B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4" name="Rectangle 3"/>
          <p:cNvSpPr>
            <a:spLocks noChangeArrowheads="1"/>
          </p:cNvSpPr>
          <p:nvPr/>
        </p:nvSpPr>
        <p:spPr bwMode="auto">
          <a:xfrm>
            <a:off x="1468438" y="4862513"/>
            <a:ext cx="6002337" cy="635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5" name="Rectangle 4"/>
          <p:cNvSpPr>
            <a:spLocks noChangeArrowheads="1"/>
          </p:cNvSpPr>
          <p:nvPr/>
        </p:nvSpPr>
        <p:spPr bwMode="auto">
          <a:xfrm>
            <a:off x="3154363" y="6210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Have covered everything but addresses!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7157" name="Rectangle 6"/>
          <p:cNvSpPr>
            <a:spLocks noChangeArrowheads="1"/>
          </p:cNvSpPr>
          <p:nvPr/>
        </p:nvSpPr>
        <p:spPr bwMode="auto">
          <a:xfrm>
            <a:off x="1455738" y="5508625"/>
            <a:ext cx="6002337" cy="825500"/>
          </a:xfrm>
          <a:prstGeom prst="rect">
            <a:avLst/>
          </a:prstGeom>
          <a:solidFill>
            <a:srgbClr val="FF66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58" name="Line 7"/>
          <p:cNvSpPr>
            <a:spLocks noChangeShapeType="1"/>
          </p:cNvSpPr>
          <p:nvPr/>
        </p:nvSpPr>
        <p:spPr bwMode="auto">
          <a:xfrm flipV="1">
            <a:off x="1525588" y="2289175"/>
            <a:ext cx="5949950" cy="158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59" name="Line 8"/>
          <p:cNvSpPr>
            <a:spLocks noChangeShapeType="1"/>
          </p:cNvSpPr>
          <p:nvPr/>
        </p:nvSpPr>
        <p:spPr bwMode="auto">
          <a:xfrm>
            <a:off x="1538288" y="2990850"/>
            <a:ext cx="59547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0" name="Line 9"/>
          <p:cNvSpPr>
            <a:spLocks noChangeShapeType="1"/>
          </p:cNvSpPr>
          <p:nvPr/>
        </p:nvSpPr>
        <p:spPr bwMode="auto">
          <a:xfrm>
            <a:off x="1538288" y="3638550"/>
            <a:ext cx="595630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1" name="Line 10"/>
          <p:cNvSpPr>
            <a:spLocks noChangeShapeType="1"/>
          </p:cNvSpPr>
          <p:nvPr/>
        </p:nvSpPr>
        <p:spPr bwMode="auto">
          <a:xfrm>
            <a:off x="4432300" y="1585913"/>
            <a:ext cx="1588" cy="2027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2" name="Line 11"/>
          <p:cNvSpPr>
            <a:spLocks noChangeShapeType="1"/>
          </p:cNvSpPr>
          <p:nvPr/>
        </p:nvSpPr>
        <p:spPr bwMode="auto">
          <a:xfrm>
            <a:off x="29591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3" name="Line 12"/>
          <p:cNvSpPr>
            <a:spLocks noChangeShapeType="1"/>
          </p:cNvSpPr>
          <p:nvPr/>
        </p:nvSpPr>
        <p:spPr bwMode="auto">
          <a:xfrm>
            <a:off x="2235200" y="16208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Rectangle 13"/>
          <p:cNvSpPr>
            <a:spLocks noChangeArrowheads="1"/>
          </p:cNvSpPr>
          <p:nvPr/>
        </p:nvSpPr>
        <p:spPr bwMode="auto">
          <a:xfrm>
            <a:off x="1439863" y="1670050"/>
            <a:ext cx="8334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Version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65" name="Rectangle 14"/>
          <p:cNvSpPr>
            <a:spLocks noChangeArrowheads="1"/>
          </p:cNvSpPr>
          <p:nvPr/>
        </p:nvSpPr>
        <p:spPr bwMode="auto">
          <a:xfrm>
            <a:off x="2211388" y="1592263"/>
            <a:ext cx="7842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4-bit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Header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Length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66" name="Rectangle 15"/>
          <p:cNvSpPr>
            <a:spLocks noChangeArrowheads="1"/>
          </p:cNvSpPr>
          <p:nvPr/>
        </p:nvSpPr>
        <p:spPr bwMode="auto">
          <a:xfrm>
            <a:off x="2932113" y="1592263"/>
            <a:ext cx="149542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Type of Service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(TOS)</a:t>
            </a:r>
          </a:p>
        </p:txBody>
      </p:sp>
      <p:sp>
        <p:nvSpPr>
          <p:cNvPr id="177167" name="Rectangle 16"/>
          <p:cNvSpPr>
            <a:spLocks noChangeArrowheads="1"/>
          </p:cNvSpPr>
          <p:nvPr/>
        </p:nvSpPr>
        <p:spPr bwMode="auto">
          <a:xfrm>
            <a:off x="4592638" y="1763713"/>
            <a:ext cx="2743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16-bit Total Length (Bytes)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68" name="Rectangle 17"/>
          <p:cNvSpPr>
            <a:spLocks noChangeArrowheads="1"/>
          </p:cNvSpPr>
          <p:nvPr/>
        </p:nvSpPr>
        <p:spPr bwMode="auto">
          <a:xfrm>
            <a:off x="2144713" y="2493963"/>
            <a:ext cx="1885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Identification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69" name="Line 18"/>
          <p:cNvSpPr>
            <a:spLocks noChangeShapeType="1"/>
          </p:cNvSpPr>
          <p:nvPr/>
        </p:nvSpPr>
        <p:spPr bwMode="auto">
          <a:xfrm>
            <a:off x="5092700" y="2319338"/>
            <a:ext cx="1588" cy="6588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0" name="Rectangle 19"/>
          <p:cNvSpPr>
            <a:spLocks noChangeArrowheads="1"/>
          </p:cNvSpPr>
          <p:nvPr/>
        </p:nvSpPr>
        <p:spPr bwMode="auto">
          <a:xfrm>
            <a:off x="4441825" y="2379663"/>
            <a:ext cx="646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3-bit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Flags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1" name="Rectangle 20"/>
          <p:cNvSpPr>
            <a:spLocks noChangeArrowheads="1"/>
          </p:cNvSpPr>
          <p:nvPr/>
        </p:nvSpPr>
        <p:spPr bwMode="auto">
          <a:xfrm>
            <a:off x="5153025" y="2511425"/>
            <a:ext cx="22145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13-bit Fragment Offset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2" name="Line 21"/>
          <p:cNvSpPr>
            <a:spLocks noChangeShapeType="1"/>
          </p:cNvSpPr>
          <p:nvPr/>
        </p:nvSpPr>
        <p:spPr bwMode="auto">
          <a:xfrm>
            <a:off x="3022600" y="3017838"/>
            <a:ext cx="1588" cy="601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3" name="Rectangle 22"/>
          <p:cNvSpPr>
            <a:spLocks noChangeArrowheads="1"/>
          </p:cNvSpPr>
          <p:nvPr/>
        </p:nvSpPr>
        <p:spPr bwMode="auto">
          <a:xfrm>
            <a:off x="1625600" y="3052763"/>
            <a:ext cx="128746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8-bit Time to </a:t>
            </a:r>
          </a:p>
          <a:p>
            <a:pPr algn="ctr"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Live (TTL)</a:t>
            </a:r>
          </a:p>
        </p:txBody>
      </p:sp>
      <p:sp>
        <p:nvSpPr>
          <p:cNvPr id="177174" name="Rectangle 23"/>
          <p:cNvSpPr>
            <a:spLocks noChangeArrowheads="1"/>
          </p:cNvSpPr>
          <p:nvPr/>
        </p:nvSpPr>
        <p:spPr bwMode="auto">
          <a:xfrm>
            <a:off x="3000375" y="3149600"/>
            <a:ext cx="14906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8-bit Protocol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75" name="Rectangle 24"/>
          <p:cNvSpPr>
            <a:spLocks noChangeArrowheads="1"/>
          </p:cNvSpPr>
          <p:nvPr/>
        </p:nvSpPr>
        <p:spPr bwMode="auto">
          <a:xfrm>
            <a:off x="4710113" y="3167063"/>
            <a:ext cx="24288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16-bit Header Checksum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76" name="Line 25"/>
          <p:cNvSpPr>
            <a:spLocks noChangeShapeType="1"/>
          </p:cNvSpPr>
          <p:nvPr/>
        </p:nvSpPr>
        <p:spPr bwMode="auto">
          <a:xfrm>
            <a:off x="1525588" y="4286250"/>
            <a:ext cx="59674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177" name="Rectangle 26"/>
          <p:cNvSpPr>
            <a:spLocks noChangeArrowheads="1"/>
          </p:cNvSpPr>
          <p:nvPr/>
        </p:nvSpPr>
        <p:spPr bwMode="auto">
          <a:xfrm>
            <a:off x="3201988" y="3810000"/>
            <a:ext cx="2586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Source IP Address</a:t>
            </a:r>
            <a:endParaRPr lang="en-US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78" name="Rectangle 27"/>
          <p:cNvSpPr>
            <a:spLocks noChangeArrowheads="1"/>
          </p:cNvSpPr>
          <p:nvPr/>
        </p:nvSpPr>
        <p:spPr bwMode="auto">
          <a:xfrm>
            <a:off x="3032125" y="4435475"/>
            <a:ext cx="3003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>
                <a:solidFill>
                  <a:schemeClr val="accent2"/>
                </a:solidFill>
                <a:latin typeface="Arial" charset="0"/>
              </a:rPr>
              <a:t>32-bit Destination IP Address</a:t>
            </a:r>
            <a:endParaRPr lang="en-US" sz="1400" b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77179" name="Rectangle 28"/>
          <p:cNvSpPr>
            <a:spLocks noChangeArrowheads="1"/>
          </p:cNvSpPr>
          <p:nvPr/>
        </p:nvSpPr>
        <p:spPr bwMode="auto">
          <a:xfrm>
            <a:off x="3783013" y="5116513"/>
            <a:ext cx="15589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Options (if any)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180" name="Rectangle 29"/>
          <p:cNvSpPr>
            <a:spLocks noChangeArrowheads="1"/>
          </p:cNvSpPr>
          <p:nvPr/>
        </p:nvSpPr>
        <p:spPr bwMode="auto">
          <a:xfrm>
            <a:off x="4037013" y="5853113"/>
            <a:ext cx="9159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b="0">
                <a:solidFill>
                  <a:srgbClr val="000000"/>
                </a:solidFill>
                <a:latin typeface="Arial" charset="0"/>
              </a:rPr>
              <a:t>Payload</a:t>
            </a:r>
            <a:endParaRPr lang="en-US" sz="14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35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Easy to Add New Hosts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No need to update the routers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E.g., adding a new host 5.6.7.213 on the right</a:t>
            </a:r>
          </a:p>
          <a:p>
            <a:pPr lvl="1"/>
            <a:r>
              <a:rPr lang="en-US">
                <a:latin typeface="Arial" charset="0"/>
                <a:ea typeface="Arial" charset="0"/>
                <a:cs typeface="Arial" charset="0"/>
              </a:rPr>
              <a:t>Doesn</a:t>
            </a:r>
            <a:r>
              <a:rPr lang="ja-JP" altLang="en-US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>
                <a:latin typeface="Arial" charset="0"/>
                <a:ea typeface="Arial" charset="0"/>
                <a:cs typeface="Arial" charset="0"/>
              </a:rPr>
              <a:t>t require adding a new forwarding entry</a:t>
            </a:r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0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B196B0-66CB-CF48-8E72-FA5F55743299}" type="slidenum">
              <a:rPr lang="en-US" sz="1400" b="0">
                <a:latin typeface="Times New Roman" charset="0"/>
              </a:rPr>
              <a:pPr eaLnBrk="1" hangingPunct="1"/>
              <a:t>50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9969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13017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22161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3282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9937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18891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29559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1125538" y="399256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1</a:t>
            </a: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25225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5645150" y="3978275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>
            <a:off x="59499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>
            <a:off x="6864350" y="3673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>
            <a:off x="7931150" y="3657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5641975" y="338772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6537325" y="3368675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7604125" y="335280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6915150" y="39782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LAN 2</a:t>
            </a:r>
          </a:p>
        </p:txBody>
      </p:sp>
      <p:sp>
        <p:nvSpPr>
          <p:cNvPr id="131093" name="Text Box 21"/>
          <p:cNvSpPr txBox="1">
            <a:spLocks noChangeArrowheads="1"/>
          </p:cNvSpPr>
          <p:nvPr/>
        </p:nvSpPr>
        <p:spPr bwMode="auto">
          <a:xfrm>
            <a:off x="7170738" y="329247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...</a:t>
            </a:r>
          </a:p>
        </p:txBody>
      </p:sp>
      <p:sp>
        <p:nvSpPr>
          <p:cNvPr id="131094" name="AutoShape 22"/>
          <p:cNvSpPr>
            <a:spLocks noChangeArrowheads="1"/>
          </p:cNvSpPr>
          <p:nvPr/>
        </p:nvSpPr>
        <p:spPr bwMode="auto">
          <a:xfrm>
            <a:off x="25209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5" name="AutoShape 23"/>
          <p:cNvSpPr>
            <a:spLocks noChangeArrowheads="1"/>
          </p:cNvSpPr>
          <p:nvPr/>
        </p:nvSpPr>
        <p:spPr bwMode="auto">
          <a:xfrm>
            <a:off x="43497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6" name="Line 24"/>
          <p:cNvSpPr>
            <a:spLocks noChangeShapeType="1"/>
          </p:cNvSpPr>
          <p:nvPr/>
        </p:nvSpPr>
        <p:spPr bwMode="auto">
          <a:xfrm>
            <a:off x="28257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7" name="AutoShape 25"/>
          <p:cNvSpPr>
            <a:spLocks noChangeArrowheads="1"/>
          </p:cNvSpPr>
          <p:nvPr/>
        </p:nvSpPr>
        <p:spPr bwMode="auto">
          <a:xfrm>
            <a:off x="6178550" y="4283075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Helvetica" charset="0"/>
              </a:rPr>
              <a:t>router</a:t>
            </a:r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6483350" y="39782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>
            <a:off x="31305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0" name="Line 28"/>
          <p:cNvSpPr>
            <a:spLocks noChangeShapeType="1"/>
          </p:cNvSpPr>
          <p:nvPr/>
        </p:nvSpPr>
        <p:spPr bwMode="auto">
          <a:xfrm>
            <a:off x="4959350" y="4435475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1" name="Text Box 29"/>
          <p:cNvSpPr txBox="1">
            <a:spLocks noChangeArrowheads="1"/>
          </p:cNvSpPr>
          <p:nvPr/>
        </p:nvSpPr>
        <p:spPr bwMode="auto">
          <a:xfrm>
            <a:off x="3408363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31102" name="Text Box 30"/>
          <p:cNvSpPr txBox="1">
            <a:spLocks noChangeArrowheads="1"/>
          </p:cNvSpPr>
          <p:nvPr/>
        </p:nvSpPr>
        <p:spPr bwMode="auto">
          <a:xfrm>
            <a:off x="5235575" y="4435475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latin typeface="Helvetica" charset="0"/>
              </a:rPr>
              <a:t>WAN</a:t>
            </a:r>
          </a:p>
        </p:txBody>
      </p:sp>
      <p:sp>
        <p:nvSpPr>
          <p:cNvPr id="131103" name="Text Box 31"/>
          <p:cNvSpPr txBox="1">
            <a:spLocks noChangeArrowheads="1"/>
          </p:cNvSpPr>
          <p:nvPr/>
        </p:nvSpPr>
        <p:spPr bwMode="auto">
          <a:xfrm>
            <a:off x="50006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131104" name="Text Box 32"/>
          <p:cNvSpPr txBox="1">
            <a:spLocks noChangeArrowheads="1"/>
          </p:cNvSpPr>
          <p:nvPr/>
        </p:nvSpPr>
        <p:spPr bwMode="auto">
          <a:xfrm>
            <a:off x="1690688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131105" name="Text Box 33"/>
          <p:cNvSpPr txBox="1">
            <a:spLocks noChangeArrowheads="1"/>
          </p:cNvSpPr>
          <p:nvPr/>
        </p:nvSpPr>
        <p:spPr bwMode="auto">
          <a:xfrm>
            <a:off x="2832100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131106" name="Text Box 34"/>
          <p:cNvSpPr txBox="1">
            <a:spLocks noChangeArrowheads="1"/>
          </p:cNvSpPr>
          <p:nvPr/>
        </p:nvSpPr>
        <p:spPr bwMode="auto">
          <a:xfrm>
            <a:off x="5108575" y="2967038"/>
            <a:ext cx="1144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131107" name="Text Box 35"/>
          <p:cNvSpPr txBox="1">
            <a:spLocks noChangeArrowheads="1"/>
          </p:cNvSpPr>
          <p:nvPr/>
        </p:nvSpPr>
        <p:spPr bwMode="auto">
          <a:xfrm>
            <a:off x="6259513" y="2967038"/>
            <a:ext cx="1144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131108" name="Text Box 36"/>
          <p:cNvSpPr txBox="1">
            <a:spLocks noChangeArrowheads="1"/>
          </p:cNvSpPr>
          <p:nvPr/>
        </p:nvSpPr>
        <p:spPr bwMode="auto">
          <a:xfrm>
            <a:off x="7440613" y="296703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131109" name="Text Box 37"/>
          <p:cNvSpPr txBox="1">
            <a:spLocks noChangeArrowheads="1"/>
          </p:cNvSpPr>
          <p:nvPr/>
        </p:nvSpPr>
        <p:spPr bwMode="auto">
          <a:xfrm>
            <a:off x="1509713" y="4983163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131110" name="Text Box 38"/>
          <p:cNvSpPr txBox="1">
            <a:spLocks noChangeArrowheads="1"/>
          </p:cNvSpPr>
          <p:nvPr/>
        </p:nvSpPr>
        <p:spPr bwMode="auto">
          <a:xfrm>
            <a:off x="1522413" y="536733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131111" name="AutoShape 39"/>
          <p:cNvSpPr>
            <a:spLocks noChangeArrowheads="1"/>
          </p:cNvSpPr>
          <p:nvPr/>
        </p:nvSpPr>
        <p:spPr bwMode="auto">
          <a:xfrm>
            <a:off x="3228975" y="5389563"/>
            <a:ext cx="728663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2" name="AutoShape 40"/>
          <p:cNvSpPr>
            <a:spLocks noChangeArrowheads="1"/>
          </p:cNvSpPr>
          <p:nvPr/>
        </p:nvSpPr>
        <p:spPr bwMode="auto">
          <a:xfrm flipH="1">
            <a:off x="3227388" y="5043488"/>
            <a:ext cx="728662" cy="230187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3" name="Rectangle 41"/>
          <p:cNvSpPr>
            <a:spLocks noChangeArrowheads="1"/>
          </p:cNvSpPr>
          <p:nvPr/>
        </p:nvSpPr>
        <p:spPr bwMode="auto">
          <a:xfrm>
            <a:off x="1538288" y="4927600"/>
            <a:ext cx="2573337" cy="808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>
            <a:off x="3074988" y="4927600"/>
            <a:ext cx="0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5" name="Line 43"/>
          <p:cNvSpPr>
            <a:spLocks noChangeShapeType="1"/>
          </p:cNvSpPr>
          <p:nvPr/>
        </p:nvSpPr>
        <p:spPr bwMode="auto">
          <a:xfrm flipV="1">
            <a:off x="1538288" y="5349875"/>
            <a:ext cx="25733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1690688" y="5810250"/>
            <a:ext cx="216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forwarding table</a:t>
            </a:r>
          </a:p>
        </p:txBody>
      </p:sp>
      <p:sp>
        <p:nvSpPr>
          <p:cNvPr id="939053" name="Line 45"/>
          <p:cNvSpPr>
            <a:spLocks noChangeShapeType="1"/>
          </p:cNvSpPr>
          <p:nvPr/>
        </p:nvSpPr>
        <p:spPr bwMode="auto">
          <a:xfrm>
            <a:off x="8143875" y="40052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9054" name="Rectangle 46"/>
          <p:cNvSpPr>
            <a:spLocks noChangeArrowheads="1"/>
          </p:cNvSpPr>
          <p:nvPr/>
        </p:nvSpPr>
        <p:spPr bwMode="auto">
          <a:xfrm>
            <a:off x="7797800" y="4311650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>
                <a:latin typeface="Helvetica" charset="0"/>
              </a:rPr>
              <a:t>host</a:t>
            </a:r>
          </a:p>
        </p:txBody>
      </p:sp>
      <p:sp>
        <p:nvSpPr>
          <p:cNvPr id="939055" name="Text Box 47"/>
          <p:cNvSpPr txBox="1">
            <a:spLocks noChangeArrowheads="1"/>
          </p:cNvSpPr>
          <p:nvPr/>
        </p:nvSpPr>
        <p:spPr bwMode="auto">
          <a:xfrm>
            <a:off x="7334250" y="4713288"/>
            <a:ext cx="1419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rgbClr val="FF3300"/>
                </a:solidFill>
              </a:rPr>
              <a:t>5.6.7.213</a:t>
            </a:r>
          </a:p>
        </p:txBody>
      </p:sp>
      <p:sp>
        <p:nvSpPr>
          <p:cNvPr id="939056" name="Oval 48"/>
          <p:cNvSpPr>
            <a:spLocks noChangeArrowheads="1"/>
          </p:cNvSpPr>
          <p:nvPr/>
        </p:nvSpPr>
        <p:spPr bwMode="auto">
          <a:xfrm>
            <a:off x="7221538" y="4197350"/>
            <a:ext cx="1612900" cy="1036638"/>
          </a:xfrm>
          <a:prstGeom prst="ellipse">
            <a:avLst/>
          </a:prstGeom>
          <a:noFill/>
          <a:ln w="25400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53" grpId="0" animBg="1"/>
      <p:bldP spid="939054" grpId="0" animBg="1"/>
      <p:bldP spid="939055" grpId="0"/>
      <p:bldP spid="93905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“Subnet”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LANs as special case of “subnets”</a:t>
            </a:r>
          </a:p>
          <a:p>
            <a:pPr lvl="1"/>
            <a:r>
              <a:rPr lang="en-US" dirty="0" smtClean="0"/>
              <a:t>Subnet is region without routers containing addresses within the “subnet mask”, could be a link, or LAN</a:t>
            </a:r>
          </a:p>
          <a:p>
            <a:pPr lvl="1"/>
            <a:r>
              <a:rPr lang="en-US" b="1" dirty="0" smtClean="0"/>
              <a:t>Area with same network address</a:t>
            </a:r>
          </a:p>
          <a:p>
            <a:pPr lvl="7"/>
            <a:endParaRPr lang="en-US" dirty="0"/>
          </a:p>
          <a:p>
            <a:r>
              <a:rPr lang="en-US" dirty="0" smtClean="0"/>
              <a:t>Textbook has an operational definition of subnet</a:t>
            </a:r>
          </a:p>
          <a:p>
            <a:pPr lvl="1"/>
            <a:r>
              <a:rPr lang="en-US" dirty="0" smtClean="0"/>
              <a:t>Remove all interfaces from hosts, routers</a:t>
            </a:r>
          </a:p>
          <a:p>
            <a:pPr lvl="1"/>
            <a:r>
              <a:rPr lang="en-US" dirty="0" smtClean="0"/>
              <a:t>The regions that remain connected are subnets</a:t>
            </a:r>
          </a:p>
          <a:p>
            <a:pPr lvl="5"/>
            <a:endParaRPr lang="en-US" dirty="0"/>
          </a:p>
          <a:p>
            <a:r>
              <a:rPr lang="en-US" dirty="0" smtClean="0"/>
              <a:t>Subnets are the lowest level of aggregation</a:t>
            </a:r>
          </a:p>
          <a:p>
            <a:pPr lvl="1"/>
            <a:r>
              <a:rPr lang="en-US" dirty="0" smtClean="0"/>
              <a:t>No routers needed within a subnet</a:t>
            </a:r>
          </a:p>
          <a:p>
            <a:pPr lvl="1"/>
            <a:r>
              <a:rPr lang="en-US" dirty="0" smtClean="0"/>
              <a:t>But you might have switches (L2)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this is about </a:t>
            </a:r>
            <a:r>
              <a:rPr lang="en-US" dirty="0" smtClean="0"/>
              <a:t>aggregation</a:t>
            </a:r>
          </a:p>
          <a:p>
            <a:endParaRPr lang="en-US" dirty="0"/>
          </a:p>
          <a:p>
            <a:r>
              <a:rPr lang="en-US" dirty="0" smtClean="0"/>
              <a:t>In our earlier designs we had fixed aggregation:</a:t>
            </a:r>
          </a:p>
          <a:p>
            <a:pPr lvl="1"/>
            <a:r>
              <a:rPr lang="en-US" dirty="0" smtClean="0"/>
              <a:t>All L2 addresses attached to the same router</a:t>
            </a:r>
          </a:p>
          <a:p>
            <a:pPr lvl="1"/>
            <a:r>
              <a:rPr lang="en-US" dirty="0" smtClean="0"/>
              <a:t>All L3 addresses with the same network address</a:t>
            </a:r>
          </a:p>
          <a:p>
            <a:pPr lvl="1"/>
            <a:endParaRPr lang="en-US" dirty="0"/>
          </a:p>
          <a:p>
            <a:r>
              <a:rPr lang="en-US" dirty="0" smtClean="0"/>
              <a:t>What about with CIDR?</a:t>
            </a:r>
          </a:p>
          <a:p>
            <a:pPr lvl="1"/>
            <a:r>
              <a:rPr lang="en-US" dirty="0" smtClean="0"/>
              <a:t>Aggregation is much more fluid!</a:t>
            </a:r>
          </a:p>
          <a:p>
            <a:pPr lvl="1"/>
            <a:r>
              <a:rPr lang="en-US" dirty="0" smtClean="0"/>
              <a:t>A single entry in one router might be two separate entries in the next router:</a:t>
            </a:r>
          </a:p>
          <a:p>
            <a:pPr lvl="1"/>
            <a:r>
              <a:rPr lang="en-US" dirty="0" smtClean="0">
                <a:latin typeface="Arial" charset="0"/>
              </a:rPr>
              <a:t>12.0.0.0/8 turns into 12.0.0.0/9 and 12.128.0.0/9</a:t>
            </a:r>
          </a:p>
          <a:p>
            <a:pPr lvl="1"/>
            <a:r>
              <a:rPr lang="en-US" dirty="0" smtClean="0">
                <a:latin typeface="Arial" charset="0"/>
              </a:rPr>
              <a:t>Aggregation is a local decision, not global</a:t>
            </a:r>
            <a:r>
              <a:rPr lang="mr-IN" dirty="0" smtClean="0">
                <a:latin typeface="Arial" charset="0"/>
              </a:rPr>
              <a:t>…</a:t>
            </a:r>
            <a:r>
              <a:rPr lang="en-US" dirty="0" smtClean="0">
                <a:latin typeface="Arial" charset="0"/>
              </a:rPr>
              <a:t>.</a:t>
            </a:r>
            <a:endParaRPr lang="en-US" dirty="0">
              <a:latin typeface="Arial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0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at a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763000" cy="4835525"/>
          </a:xfrm>
        </p:spPr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of </a:t>
            </a:r>
            <a:r>
              <a:rPr lang="en-US" dirty="0" err="1" smtClean="0"/>
              <a:t>contig</a:t>
            </a:r>
            <a:r>
              <a:rPr lang="en-US" dirty="0" smtClean="0"/>
              <a:t>. addresses </a:t>
            </a:r>
            <a:r>
              <a:rPr lang="en-US" dirty="0" smtClean="0"/>
              <a:t>require same </a:t>
            </a:r>
            <a:r>
              <a:rPr lang="en-US" dirty="0" smtClean="0"/>
              <a:t>forwarding</a:t>
            </a:r>
            <a:endParaRPr lang="en-US" dirty="0"/>
          </a:p>
          <a:p>
            <a:pPr lvl="1"/>
            <a:r>
              <a:rPr lang="en-US" dirty="0" smtClean="0"/>
              <a:t>Contiguous so they share the same routing entry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This allows you to do lookup over smaller table</a:t>
            </a:r>
          </a:p>
          <a:p>
            <a:endParaRPr lang="en-US" dirty="0"/>
          </a:p>
          <a:p>
            <a:r>
              <a:rPr lang="en-US" dirty="0" smtClean="0"/>
              <a:t>Works better when aggregates are fairly stable</a:t>
            </a:r>
          </a:p>
          <a:p>
            <a:endParaRPr lang="en-US" dirty="0"/>
          </a:p>
          <a:p>
            <a:r>
              <a:rPr lang="en-US" dirty="0" smtClean="0"/>
              <a:t>And is more possible when address allocation is reasonable (i.e., if you spread addresses around randomly, aggregation is less likely)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CIDR: Hierarchal Address Allocation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13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6B8E6E-4DD4-894E-BDE7-AE36ABC97050}" type="slidenum">
              <a:rPr lang="en-US" sz="1400" b="0">
                <a:latin typeface="Times New Roman" charset="0"/>
              </a:rPr>
              <a:pPr eaLnBrk="1" hangingPunct="1"/>
              <a:t>54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1336" name="Rectangle 25"/>
          <p:cNvSpPr>
            <a:spLocks noChangeArrowheads="1"/>
          </p:cNvSpPr>
          <p:nvPr/>
        </p:nvSpPr>
        <p:spPr bwMode="auto">
          <a:xfrm>
            <a:off x="347663" y="1223963"/>
            <a:ext cx="89154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3838" indent="-223838" algn="l" eaLnBrk="0" hangingPunct="0">
              <a:spcBef>
                <a:spcPct val="5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Prefixes are key to Internet scalability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Addresses allocated in contiguous chunks (prefixes)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>
                <a:latin typeface="Arial" charset="0"/>
              </a:rPr>
              <a:t>Routing protocols and packet forwarding based on </a:t>
            </a:r>
            <a:r>
              <a:rPr lang="en-US" sz="2400" b="0" dirty="0" smtClean="0">
                <a:latin typeface="Arial" charset="0"/>
              </a:rPr>
              <a:t>prefixes</a:t>
            </a:r>
          </a:p>
          <a:p>
            <a:pPr marL="563563" lvl="1" indent="-223838" algn="l" eaLnBrk="0" hangingPunct="0">
              <a:spcBef>
                <a:spcPct val="10000"/>
              </a:spcBef>
              <a:buFont typeface="Helvetica" charset="0"/>
              <a:buChar char="–"/>
            </a:pPr>
            <a:r>
              <a:rPr lang="en-US" sz="2400" b="0" dirty="0" smtClean="0">
                <a:latin typeface="Arial" charset="0"/>
              </a:rPr>
              <a:t>Recursively break down chunks as get closer to host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4343400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4287044"/>
            <a:ext cx="2925763" cy="511175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974975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6388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3287713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600450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604418"/>
            <a:ext cx="1425575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4198938"/>
            <a:ext cx="336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568950"/>
            <a:ext cx="1738312" cy="509588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30480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3352800"/>
            <a:ext cx="1455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505200"/>
            <a:ext cx="285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4191000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973638"/>
            <a:ext cx="173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52228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473700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786438"/>
            <a:ext cx="2162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6035675"/>
            <a:ext cx="187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6284913"/>
            <a:ext cx="2020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3094832"/>
            <a:ext cx="1050925" cy="957262"/>
          </a:xfrm>
          <a:prstGeom prst="triangle">
            <a:avLst>
              <a:gd name="adj" fmla="val 49995"/>
            </a:avLst>
          </a:prstGeom>
          <a:solidFill>
            <a:schemeClr val="hlink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971800"/>
            <a:ext cx="2857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867400"/>
            <a:ext cx="33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4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9144000" cy="5486400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Internet Corporation for Assigned Names and Numbers (ICANN) gives large blocks to…</a:t>
            </a:r>
            <a:br>
              <a:rPr lang="en-US" sz="2400" dirty="0" smtClean="0"/>
            </a:br>
            <a:endParaRPr lang="en-US" sz="2400" dirty="0">
              <a:sym typeface="Wingdings"/>
            </a:endParaRPr>
          </a:p>
          <a:p>
            <a:pPr marL="342900" lvl="1" indent="-342900">
              <a:buClr>
                <a:schemeClr val="tx2"/>
              </a:buClr>
            </a:pPr>
            <a:r>
              <a:rPr lang="en-US" sz="2400" dirty="0" smtClean="0"/>
              <a:t>Regional Internet Registries, such as the American Registry</a:t>
            </a:r>
            <a:br>
              <a:rPr lang="en-US" sz="2400" dirty="0" smtClean="0"/>
            </a:br>
            <a:r>
              <a:rPr lang="en-US" sz="2400" dirty="0" smtClean="0"/>
              <a:t>for Internet Names (ARIN), </a:t>
            </a:r>
            <a:r>
              <a:rPr lang="en-US" dirty="0" smtClean="0"/>
              <a:t>which </a:t>
            </a:r>
            <a:r>
              <a:rPr lang="en-US" sz="2400" dirty="0" smtClean="0"/>
              <a:t>give blocks to…</a:t>
            </a:r>
          </a:p>
          <a:p>
            <a:endParaRPr lang="en-US" sz="2400" dirty="0" smtClean="0"/>
          </a:p>
          <a:p>
            <a:r>
              <a:rPr lang="en-US" sz="2400" dirty="0" smtClean="0"/>
              <a:t>Large institutions (ISPs), which give addresses to…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Individuals and smaller institutions</a:t>
            </a:r>
          </a:p>
          <a:p>
            <a:pPr lvl="1"/>
            <a:endParaRPr lang="en-US" dirty="0"/>
          </a:p>
          <a:p>
            <a:r>
              <a:rPr lang="en-US" sz="2400" dirty="0" smtClean="0"/>
              <a:t>FAKE Example: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47A00"/>
                </a:solidFill>
              </a:rPr>
              <a:t>	</a:t>
            </a:r>
            <a:r>
              <a:rPr lang="en-US" sz="2400" dirty="0" smtClean="0">
                <a:solidFill>
                  <a:srgbClr val="F47A00"/>
                </a:solidFill>
              </a:rPr>
              <a:t>ICANN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ARIN </a:t>
            </a:r>
            <a:r>
              <a:rPr lang="en-US" sz="2400" dirty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AT&amp;T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 UCB</a:t>
            </a:r>
            <a:r>
              <a:rPr lang="en-US" sz="2400" dirty="0">
                <a:solidFill>
                  <a:srgbClr val="F47A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47A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rgbClr val="F47A00"/>
                </a:solidFill>
                <a:sym typeface="Wingdings"/>
              </a:rPr>
              <a:t> EECS</a:t>
            </a:r>
            <a:endParaRPr lang="en-US" dirty="0">
              <a:solidFill>
                <a:srgbClr val="F47A00"/>
              </a:solidFill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gives ARIN several /8s</a:t>
            </a:r>
            <a:endParaRPr lang="en-US" b="1" dirty="0" smtClean="0"/>
          </a:p>
          <a:p>
            <a:r>
              <a:rPr lang="en-US" dirty="0" smtClean="0"/>
              <a:t>ARIN gives AT&amp;T one /8,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0000FF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endParaRPr lang="en-US" b="1" dirty="0" smtClean="0">
              <a:solidFill>
                <a:srgbClr val="F47A00"/>
              </a:solidFill>
            </a:endParaRPr>
          </a:p>
          <a:p>
            <a:r>
              <a:rPr lang="en-US" dirty="0" smtClean="0"/>
              <a:t>AT&amp;T gives UCB a /16, </a:t>
            </a:r>
            <a:r>
              <a:rPr lang="en-US" b="1" dirty="0" smtClean="0"/>
              <a:t>12.197/16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F47A00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11000101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UCB gives EECS </a:t>
            </a:r>
            <a:r>
              <a:rPr lang="en-US" dirty="0"/>
              <a:t>a </a:t>
            </a:r>
            <a:r>
              <a:rPr lang="en-US" dirty="0" smtClean="0"/>
              <a:t>/24, </a:t>
            </a:r>
            <a:r>
              <a:rPr lang="en-US" b="1" dirty="0" smtClean="0"/>
              <a:t>12.197.45/24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>
                <a:solidFill>
                  <a:srgbClr val="F47A00"/>
                </a:solidFill>
              </a:rPr>
              <a:t>: </a:t>
            </a:r>
            <a:r>
              <a:rPr lang="en-US" b="1" dirty="0" smtClean="0">
                <a:solidFill>
                  <a:srgbClr val="0000FF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11000101</a:t>
            </a:r>
            <a:r>
              <a:rPr lang="en-US" b="1" dirty="0" smtClean="0">
                <a:solidFill>
                  <a:srgbClr val="008000"/>
                </a:solidFill>
              </a:rPr>
              <a:t>00101101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EECS gives me a specific address </a:t>
            </a:r>
            <a:r>
              <a:rPr lang="en-US" b="1" dirty="0" smtClean="0">
                <a:solidFill>
                  <a:srgbClr val="000000"/>
                </a:solidFill>
              </a:rPr>
              <a:t>12.197.45.23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Address: 00001100110001010010110100010111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Aggregation Nontrivial?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Mobility: laptops, cellphones, etc.</a:t>
            </a:r>
          </a:p>
          <a:p>
            <a:pPr lvl="1"/>
            <a:r>
              <a:rPr lang="en-US" dirty="0" smtClean="0"/>
              <a:t>Not really</a:t>
            </a:r>
            <a:r>
              <a:rPr lang="is-IS" dirty="0" smtClean="0"/>
              <a:t>….Dynamic address assignment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Multihoming</a:t>
            </a:r>
            <a:r>
              <a:rPr lang="en-US" dirty="0" smtClean="0"/>
              <a:t>: Many entities have two or more ISPs</a:t>
            </a:r>
          </a:p>
          <a:p>
            <a:pPr lvl="1"/>
            <a:endParaRPr lang="en-US" dirty="0"/>
          </a:p>
          <a:p>
            <a:r>
              <a:rPr lang="en-US" dirty="0" smtClean="0"/>
              <a:t>Institutional renumbering hard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267200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Hierarchical address allocation only helps routing scalability if allocation matches topological hierarchy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Scalability: Address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36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893E27C-FD40-C046-B04E-4F8D9F69B6DB}" type="slidenum">
              <a:rPr lang="en-US" sz="1400" b="0">
                <a:latin typeface="Times New Roman" charset="0"/>
              </a:rPr>
              <a:pPr eaLnBrk="1" hangingPunct="1"/>
              <a:t>59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676400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289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11430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48768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6705600" y="3951288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676400" y="1981200"/>
            <a:ext cx="619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Provider is given 201.10.0.0/21     (201.10.0.x .. 201.10.7.x)</a:t>
            </a:r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93345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714625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7244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6705600" y="42672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cxnSp>
        <p:nvCxnSpPr>
          <p:cNvPr id="143373" name="AutoShape 13"/>
          <p:cNvCxnSpPr>
            <a:cxnSpLocks noChangeShapeType="1"/>
            <a:endCxn id="143365" idx="0"/>
          </p:cNvCxnSpPr>
          <p:nvPr/>
        </p:nvCxnSpPr>
        <p:spPr bwMode="auto">
          <a:xfrm rot="10800000" flipV="1">
            <a:off x="1790700" y="2808288"/>
            <a:ext cx="1763713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4" name="AutoShape 14"/>
          <p:cNvCxnSpPr>
            <a:cxnSpLocks noChangeShapeType="1"/>
          </p:cNvCxnSpPr>
          <p:nvPr/>
        </p:nvCxnSpPr>
        <p:spPr bwMode="auto">
          <a:xfrm rot="5400000">
            <a:off x="3567907" y="2985293"/>
            <a:ext cx="838200" cy="1116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5" name="AutoShape 15"/>
          <p:cNvCxnSpPr>
            <a:cxnSpLocks noChangeShapeType="1"/>
            <a:endCxn id="143367" idx="0"/>
          </p:cNvCxnSpPr>
          <p:nvPr/>
        </p:nvCxnSpPr>
        <p:spPr bwMode="auto">
          <a:xfrm>
            <a:off x="5764213" y="2808288"/>
            <a:ext cx="1589087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376" name="AutoShape 16"/>
          <p:cNvCxnSpPr>
            <a:cxnSpLocks noChangeShapeType="1"/>
          </p:cNvCxnSpPr>
          <p:nvPr/>
        </p:nvCxnSpPr>
        <p:spPr bwMode="auto">
          <a:xfrm rot="16200000" flipH="1">
            <a:off x="4691857" y="3156744"/>
            <a:ext cx="838200" cy="750887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3377" name="Oval 17"/>
          <p:cNvSpPr>
            <a:spLocks noChangeArrowheads="1"/>
          </p:cNvSpPr>
          <p:nvPr/>
        </p:nvSpPr>
        <p:spPr bwMode="auto">
          <a:xfrm>
            <a:off x="3505200" y="2514600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</a:t>
            </a:r>
          </a:p>
        </p:txBody>
      </p: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579438" y="5341938"/>
            <a:ext cx="8102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>
                <a:latin typeface="Helvetica" charset="0"/>
              </a:rPr>
              <a:t>Routers in the rest of the Internet just need to know how to reach </a:t>
            </a:r>
            <a:r>
              <a:rPr lang="en-US" sz="2400">
                <a:solidFill>
                  <a:srgbClr val="FF3300"/>
                </a:solidFill>
                <a:latin typeface="Helvetica" charset="0"/>
              </a:rPr>
              <a:t>201.10.0.0/21</a:t>
            </a:r>
            <a:r>
              <a:rPr lang="en-US" sz="2400">
                <a:latin typeface="Helvetica" charset="0"/>
              </a:rPr>
              <a:t>. The provider can direct the IP packets to the appropriate </a:t>
            </a:r>
            <a:r>
              <a:rPr lang="en-US" sz="2400">
                <a:solidFill>
                  <a:srgbClr val="0000FF"/>
                </a:solidFill>
                <a:latin typeface="Helvetica" charset="0"/>
              </a:rPr>
              <a:t>customer</a:t>
            </a:r>
            <a:r>
              <a:rPr lang="en-US" sz="2400"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3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animBg="1"/>
      <p:bldP spid="143364" grpId="0" animBg="1"/>
      <p:bldP spid="143365" grpId="0" animBg="1"/>
      <p:bldP spid="143366" grpId="0" animBg="1"/>
      <p:bldP spid="143367" grpId="0" animBg="1"/>
      <p:bldP spid="143368" grpId="0"/>
      <p:bldP spid="143369" grpId="0"/>
      <p:bldP spid="143370" grpId="0"/>
      <p:bldP spid="143371" grpId="0"/>
      <p:bldP spid="143372" grpId="0"/>
      <p:bldP spid="143377" grpId="0" animBg="1"/>
      <p:bldP spid="1433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eflects series of necessary hacks</a:t>
            </a:r>
          </a:p>
          <a:p>
            <a:pPr lvl="1"/>
            <a:r>
              <a:rPr lang="en-US" dirty="0" smtClean="0"/>
              <a:t>Necessary to survive, but not pretty…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No one would design such a system from scratch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But before walking through the shame that is today’s IP addressing, we first try to design it from scratch</a:t>
            </a:r>
            <a:r>
              <a:rPr lang="is-IS" dirty="0" smtClean="0"/>
              <a:t>….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Aggregation Not Always Possible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4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A13CA22-1275-7247-93F2-2EDC8C3E742D}" type="slidenum">
              <a:rPr lang="en-US" sz="1400" b="0">
                <a:latin typeface="Times New Roman" charset="0"/>
              </a:rPr>
              <a:pPr eaLnBrk="1" hangingPunct="1"/>
              <a:t>60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955395" name="Rectangle 3"/>
          <p:cNvSpPr>
            <a:spLocks noChangeArrowheads="1"/>
          </p:cNvSpPr>
          <p:nvPr/>
        </p:nvSpPr>
        <p:spPr bwMode="auto">
          <a:xfrm>
            <a:off x="457200" y="1393825"/>
            <a:ext cx="8305800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844675" y="1816100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solidFill>
                  <a:srgbClr val="000000"/>
                </a:solidFill>
                <a:latin typeface="Arial" charset="0"/>
              </a:rPr>
              <a:t>201.10.0.0/21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769938" y="4170363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201.10.0.0/22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2184400" y="4175125"/>
            <a:ext cx="1427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201.10.4.0/24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611563" y="4186238"/>
            <a:ext cx="1427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solidFill>
                  <a:srgbClr val="000000"/>
                </a:solidFill>
                <a:latin typeface="Arial" charset="0"/>
              </a:rPr>
              <a:t>201.10.5.0/24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5026025" y="4162425"/>
            <a:ext cx="158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>
                <a:solidFill>
                  <a:srgbClr val="000000"/>
                </a:solidFill>
                <a:latin typeface="Arial" charset="0"/>
              </a:rPr>
              <a:t>201.10.6.0/23</a:t>
            </a:r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359025" y="2308225"/>
            <a:ext cx="2209800" cy="609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1</a:t>
            </a:r>
          </a:p>
        </p:txBody>
      </p:sp>
      <p:sp>
        <p:nvSpPr>
          <p:cNvPr id="145418" name="Oval 10"/>
          <p:cNvSpPr>
            <a:spLocks noChangeArrowheads="1"/>
          </p:cNvSpPr>
          <p:nvPr/>
        </p:nvSpPr>
        <p:spPr bwMode="auto">
          <a:xfrm>
            <a:off x="22828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914400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3654425" y="3756025"/>
            <a:ext cx="1295400" cy="3810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5026025" y="3756025"/>
            <a:ext cx="12954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145422" name="AutoShape 14"/>
          <p:cNvCxnSpPr>
            <a:cxnSpLocks noChangeShapeType="1"/>
            <a:stCxn id="145417" idx="2"/>
            <a:endCxn id="145419" idx="0"/>
          </p:cNvCxnSpPr>
          <p:nvPr/>
        </p:nvCxnSpPr>
        <p:spPr bwMode="auto">
          <a:xfrm rot="10800000" flipV="1">
            <a:off x="1562100" y="2613025"/>
            <a:ext cx="796925" cy="1143000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3" name="AutoShape 15"/>
          <p:cNvCxnSpPr>
            <a:cxnSpLocks noChangeShapeType="1"/>
            <a:stCxn id="145417" idx="4"/>
          </p:cNvCxnSpPr>
          <p:nvPr/>
        </p:nvCxnSpPr>
        <p:spPr bwMode="auto">
          <a:xfrm rot="5400000">
            <a:off x="2715418" y="3018632"/>
            <a:ext cx="849313" cy="647700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4" name="AutoShape 16"/>
          <p:cNvCxnSpPr>
            <a:cxnSpLocks noChangeShapeType="1"/>
            <a:stCxn id="145417" idx="6"/>
          </p:cNvCxnSpPr>
          <p:nvPr/>
        </p:nvCxnSpPr>
        <p:spPr bwMode="auto">
          <a:xfrm>
            <a:off x="4568825" y="2613025"/>
            <a:ext cx="955675" cy="1143000"/>
          </a:xfrm>
          <a:prstGeom prst="bentConnector2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5" name="AutoShape 17"/>
          <p:cNvCxnSpPr>
            <a:cxnSpLocks noChangeShapeType="1"/>
          </p:cNvCxnSpPr>
          <p:nvPr/>
        </p:nvCxnSpPr>
        <p:spPr bwMode="auto">
          <a:xfrm rot="16200000" flipH="1">
            <a:off x="3534569" y="2961481"/>
            <a:ext cx="838200" cy="750888"/>
          </a:xfrm>
          <a:prstGeom prst="bentConnector3">
            <a:avLst>
              <a:gd name="adj1" fmla="val 5151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426" name="AutoShape 18"/>
          <p:cNvCxnSpPr>
            <a:cxnSpLocks noChangeShapeType="1"/>
            <a:endCxn id="145421" idx="0"/>
          </p:cNvCxnSpPr>
          <p:nvPr/>
        </p:nvCxnSpPr>
        <p:spPr bwMode="auto">
          <a:xfrm rot="5400000">
            <a:off x="5311775" y="2974975"/>
            <a:ext cx="1143000" cy="419100"/>
          </a:xfrm>
          <a:prstGeom prst="bentConnector3">
            <a:avLst>
              <a:gd name="adj1" fmla="val -1394"/>
            </a:avLst>
          </a:prstGeom>
          <a:noFill/>
          <a:ln w="25400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427" name="Line 19"/>
          <p:cNvSpPr>
            <a:spLocks noChangeShapeType="1"/>
          </p:cNvSpPr>
          <p:nvPr/>
        </p:nvSpPr>
        <p:spPr bwMode="auto">
          <a:xfrm flipV="1">
            <a:off x="3436938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V="1">
            <a:off x="7159625" y="169862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5429" name="Oval 21"/>
          <p:cNvSpPr>
            <a:spLocks noChangeArrowheads="1"/>
          </p:cNvSpPr>
          <p:nvPr/>
        </p:nvSpPr>
        <p:spPr bwMode="auto">
          <a:xfrm>
            <a:off x="6092825" y="2308225"/>
            <a:ext cx="2209800" cy="609600"/>
          </a:xfrm>
          <a:prstGeom prst="ellipse">
            <a:avLst/>
          </a:prstGeom>
          <a:solidFill>
            <a:srgbClr val="00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Arial" charset="0"/>
              </a:rPr>
              <a:t>Provider 2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61963" y="5006975"/>
            <a:ext cx="83343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i="1">
                <a:latin typeface="Helvetica" charset="0"/>
              </a:rPr>
              <a:t>Multi-homed</a:t>
            </a:r>
            <a:r>
              <a:rPr lang="en-US" sz="2400">
                <a:latin typeface="Helvetica" charset="0"/>
              </a:rPr>
              <a:t> customer with 201.10.6.0/23 has two providers.  Other parts of the Internet need to know how to reach these destinations through </a:t>
            </a:r>
            <a:r>
              <a:rPr lang="en-US" sz="2400" i="1">
                <a:latin typeface="Helvetica" charset="0"/>
              </a:rPr>
              <a:t>both</a:t>
            </a:r>
            <a:r>
              <a:rPr lang="en-US" sz="2400">
                <a:latin typeface="Helvetica" charset="0"/>
              </a:rPr>
              <a:t> providers.</a:t>
            </a:r>
          </a:p>
          <a:p>
            <a:pPr algn="ctr" eaLnBrk="1" hangingPunct="1"/>
            <a:r>
              <a:rPr lang="en-US" sz="2400">
                <a:latin typeface="Helvetica" charset="0"/>
                <a:sym typeface="Symbol" charset="0"/>
              </a:rPr>
              <a:t></a:t>
            </a:r>
            <a:r>
              <a:rPr lang="en-US" sz="2400">
                <a:latin typeface="Helvetica" charset="0"/>
              </a:rPr>
              <a:t> /23 route must be globally visible</a:t>
            </a:r>
          </a:p>
        </p:txBody>
      </p:sp>
    </p:spTree>
    <p:extLst>
      <p:ext uri="{BB962C8B-B14F-4D97-AF65-F5344CB8AC3E}">
        <p14:creationId xmlns:p14="http://schemas.microsoft.com/office/powerpoint/2010/main" val="148340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2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550282"/>
            <a:ext cx="1524000" cy="152400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00355" y="318129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85800" y="1905000"/>
            <a:ext cx="7848600" cy="12192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chemeClr val="tx1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Cloud 16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8" name="Straight Connector 17"/>
          <p:cNvCxnSpPr>
            <a:endCxn id="17" idx="2"/>
          </p:cNvCxnSpPr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8298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5052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53000"/>
            <a:ext cx="2133600" cy="1066800"/>
          </a:xfrm>
          <a:prstGeom prst="cloud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LBL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53000"/>
            <a:ext cx="2133600" cy="1066800"/>
          </a:xfrm>
          <a:prstGeom prst="cloud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UCB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48200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72000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Cloud 12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7391400" y="4572000"/>
            <a:ext cx="1524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Freeform 1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Freeform 17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FF9857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745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2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438"/>
            <a:ext cx="8686800" cy="1173162"/>
          </a:xfrm>
        </p:spPr>
        <p:txBody>
          <a:bodyPr/>
          <a:lstStyle/>
          <a:p>
            <a:r>
              <a:rPr lang="en-US" sz="3600" dirty="0" smtClean="0"/>
              <a:t>IP addressing </a:t>
            </a:r>
            <a:r>
              <a:rPr lang="en-US" sz="3600" dirty="0" smtClean="0">
                <a:sym typeface="Wingdings"/>
              </a:rPr>
              <a:t> scalable</a:t>
            </a:r>
            <a:r>
              <a:rPr lang="en-US" sz="3600" dirty="0" smtClean="0"/>
              <a:t> routing?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95463"/>
            <a:ext cx="8763000" cy="10239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Hierarchical address allocation helps routing scalability if allocation matches topological hierarchy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Problem: may not be able to aggregate addresses for </a:t>
            </a:r>
            <a:r>
              <a:rPr lang="en-US" dirty="0" smtClean="0">
                <a:solidFill>
                  <a:srgbClr val="000090"/>
                </a:solidFill>
              </a:rPr>
              <a:t>“multi-homed” </a:t>
            </a:r>
            <a:r>
              <a:rPr lang="en-US" dirty="0" smtClean="0">
                <a:solidFill>
                  <a:srgbClr val="000000"/>
                </a:solidFill>
              </a:rPr>
              <a:t>networks</a:t>
            </a:r>
            <a:r>
              <a:rPr lang="en-US" dirty="0" smtClean="0">
                <a:solidFill>
                  <a:srgbClr val="000090"/>
                </a:solidFill>
              </a:rPr>
              <a:t> </a:t>
            </a:r>
          </a:p>
          <a:p>
            <a:endParaRPr lang="en-US" dirty="0">
              <a:solidFill>
                <a:srgbClr val="00009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Two competing forces in scalable routing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aggregation reduces number of routing entries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multi-homing increases number of entries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90"/>
                </a:solidFill>
              </a:rPr>
              <a:t> 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0A8FAF2-6D8E-F84B-A44C-DC797FFC1782}" type="slidenum">
              <a:rPr lang="en-US" sz="1400" b="0">
                <a:latin typeface="Times New Roman" charset="0"/>
              </a:rPr>
              <a:pPr eaLnBrk="1" hangingPunct="1"/>
              <a:t>65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7500"/>
            <a:ext cx="8069263" cy="685800"/>
          </a:xfrm>
        </p:spPr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Growth in Routed Prefixes 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(1989-2005)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143000"/>
            <a:ext cx="8731250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19200" y="4114800"/>
            <a:ext cx="2819400" cy="2286000"/>
            <a:chOff x="768" y="2592"/>
            <a:chExt cx="1776" cy="1440"/>
          </a:xfrm>
        </p:grpSpPr>
        <p:sp>
          <p:nvSpPr>
            <p:cNvPr id="147477" name="Oval 7"/>
            <p:cNvSpPr>
              <a:spLocks noChangeArrowheads="1"/>
            </p:cNvSpPr>
            <p:nvPr/>
          </p:nvSpPr>
          <p:spPr bwMode="auto">
            <a:xfrm>
              <a:off x="768" y="3696"/>
              <a:ext cx="177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8" name="Text Box 8"/>
            <p:cNvSpPr txBox="1">
              <a:spLocks noChangeArrowheads="1"/>
            </p:cNvSpPr>
            <p:nvPr/>
          </p:nvSpPr>
          <p:spPr bwMode="auto">
            <a:xfrm>
              <a:off x="1008" y="2592"/>
              <a:ext cx="124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Initial growth super-linear; no aggregation</a:t>
              </a:r>
            </a:p>
          </p:txBody>
        </p:sp>
        <p:cxnSp>
          <p:nvCxnSpPr>
            <p:cNvPr id="147479" name="AutoShape 11"/>
            <p:cNvCxnSpPr>
              <a:cxnSpLocks noChangeShapeType="1"/>
              <a:stCxn id="147478" idx="2"/>
              <a:endCxn id="147477" idx="0"/>
            </p:cNvCxnSpPr>
            <p:nvPr/>
          </p:nvCxnSpPr>
          <p:spPr bwMode="auto">
            <a:xfrm>
              <a:off x="1632" y="3226"/>
              <a:ext cx="24" cy="461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6600" y="2925763"/>
            <a:ext cx="3048000" cy="2484437"/>
            <a:chOff x="2064" y="1843"/>
            <a:chExt cx="1920" cy="1565"/>
          </a:xfrm>
        </p:grpSpPr>
        <p:sp>
          <p:nvSpPr>
            <p:cNvPr id="147474" name="Oval 14"/>
            <p:cNvSpPr>
              <a:spLocks noChangeArrowheads="1"/>
            </p:cNvSpPr>
            <p:nvPr/>
          </p:nvSpPr>
          <p:spPr bwMode="auto">
            <a:xfrm rot="-1929075">
              <a:off x="2208" y="3024"/>
              <a:ext cx="1776" cy="3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5" name="Text Box 15"/>
            <p:cNvSpPr txBox="1">
              <a:spLocks noChangeArrowheads="1"/>
            </p:cNvSpPr>
            <p:nvPr/>
          </p:nvSpPr>
          <p:spPr bwMode="auto">
            <a:xfrm>
              <a:off x="2064" y="1843"/>
              <a:ext cx="16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Advent of CIDR allows aggregation: linear growth</a:t>
              </a:r>
            </a:p>
          </p:txBody>
        </p:sp>
        <p:cxnSp>
          <p:nvCxnSpPr>
            <p:cNvPr id="147476" name="AutoShape 16"/>
            <p:cNvCxnSpPr>
              <a:cxnSpLocks noChangeShapeType="1"/>
              <a:stCxn id="147475" idx="2"/>
              <a:endCxn id="147474" idx="0"/>
            </p:cNvCxnSpPr>
            <p:nvPr/>
          </p:nvCxnSpPr>
          <p:spPr bwMode="auto">
            <a:xfrm>
              <a:off x="2880" y="2477"/>
              <a:ext cx="109" cy="569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10200" y="2859088"/>
            <a:ext cx="2590800" cy="3328987"/>
            <a:chOff x="3408" y="1801"/>
            <a:chExt cx="1632" cy="2097"/>
          </a:xfrm>
        </p:grpSpPr>
        <p:sp>
          <p:nvSpPr>
            <p:cNvPr id="147471" name="Oval 19"/>
            <p:cNvSpPr>
              <a:spLocks noChangeArrowheads="1"/>
            </p:cNvSpPr>
            <p:nvPr/>
          </p:nvSpPr>
          <p:spPr bwMode="auto">
            <a:xfrm rot="-3432704">
              <a:off x="3460" y="2269"/>
              <a:ext cx="122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72" name="Text Box 20"/>
            <p:cNvSpPr txBox="1">
              <a:spLocks noChangeArrowheads="1"/>
            </p:cNvSpPr>
            <p:nvPr/>
          </p:nvSpPr>
          <p:spPr bwMode="auto">
            <a:xfrm>
              <a:off x="3408" y="3264"/>
              <a:ext cx="163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Internet boom: </a:t>
              </a:r>
              <a:r>
                <a:rPr lang="en-US">
                  <a:solidFill>
                    <a:srgbClr val="FF8000"/>
                  </a:solidFill>
                  <a:latin typeface="Arial" charset="0"/>
                </a:rPr>
                <a:t>multihoming</a:t>
              </a:r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 drives superlinear growth</a:t>
              </a:r>
            </a:p>
          </p:txBody>
        </p:sp>
        <p:cxnSp>
          <p:nvCxnSpPr>
            <p:cNvPr id="147473" name="AutoShape 21"/>
            <p:cNvCxnSpPr>
              <a:cxnSpLocks noChangeShapeType="1"/>
              <a:stCxn id="147472" idx="0"/>
              <a:endCxn id="147471" idx="4"/>
            </p:cNvCxnSpPr>
            <p:nvPr/>
          </p:nvCxnSpPr>
          <p:spPr bwMode="auto">
            <a:xfrm flipH="1" flipV="1">
              <a:off x="4200" y="2494"/>
              <a:ext cx="24" cy="770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59516" name="Oval 28"/>
          <p:cNvSpPr>
            <a:spLocks noChangeArrowheads="1"/>
          </p:cNvSpPr>
          <p:nvPr/>
        </p:nvSpPr>
        <p:spPr bwMode="auto">
          <a:xfrm>
            <a:off x="6629400" y="2971800"/>
            <a:ext cx="762000" cy="2286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114800" y="1905000"/>
            <a:ext cx="2667000" cy="1181100"/>
            <a:chOff x="2592" y="1200"/>
            <a:chExt cx="1680" cy="744"/>
          </a:xfrm>
        </p:grpSpPr>
        <p:sp>
          <p:nvSpPr>
            <p:cNvPr id="147469" name="Text Box 29"/>
            <p:cNvSpPr txBox="1">
              <a:spLocks noChangeArrowheads="1"/>
            </p:cNvSpPr>
            <p:nvPr/>
          </p:nvSpPr>
          <p:spPr bwMode="auto">
            <a:xfrm>
              <a:off x="2592" y="1200"/>
              <a:ext cx="1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Dot-com implosion; Internet bubble bursts</a:t>
              </a:r>
            </a:p>
          </p:txBody>
        </p:sp>
        <p:cxnSp>
          <p:nvCxnSpPr>
            <p:cNvPr id="147470" name="AutoShape 30"/>
            <p:cNvCxnSpPr>
              <a:cxnSpLocks noChangeShapeType="1"/>
              <a:stCxn id="147469" idx="2"/>
              <a:endCxn id="959516" idx="2"/>
            </p:cNvCxnSpPr>
            <p:nvPr/>
          </p:nvCxnSpPr>
          <p:spPr bwMode="auto">
            <a:xfrm>
              <a:off x="3432" y="1642"/>
              <a:ext cx="735" cy="302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7467600" y="1219200"/>
            <a:ext cx="1219200" cy="3749675"/>
            <a:chOff x="4704" y="768"/>
            <a:chExt cx="768" cy="2362"/>
          </a:xfrm>
        </p:grpSpPr>
        <p:sp>
          <p:nvSpPr>
            <p:cNvPr id="147466" name="Oval 33"/>
            <p:cNvSpPr>
              <a:spLocks noChangeArrowheads="1"/>
            </p:cNvSpPr>
            <p:nvPr/>
          </p:nvSpPr>
          <p:spPr bwMode="auto">
            <a:xfrm rot="-2929194">
              <a:off x="4476" y="1236"/>
              <a:ext cx="122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7" name="Text Box 34"/>
            <p:cNvSpPr txBox="1">
              <a:spLocks noChangeArrowheads="1"/>
            </p:cNvSpPr>
            <p:nvPr/>
          </p:nvSpPr>
          <p:spPr bwMode="auto">
            <a:xfrm>
              <a:off x="4704" y="2688"/>
              <a:ext cx="7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b="0">
                  <a:solidFill>
                    <a:srgbClr val="FF8000"/>
                  </a:solidFill>
                  <a:latin typeface="Arial" charset="0"/>
                </a:rPr>
                <a:t>Back in business</a:t>
              </a:r>
            </a:p>
          </p:txBody>
        </p:sp>
        <p:cxnSp>
          <p:nvCxnSpPr>
            <p:cNvPr id="147468" name="AutoShape 35"/>
            <p:cNvCxnSpPr>
              <a:cxnSpLocks noChangeShapeType="1"/>
              <a:stCxn id="147467" idx="0"/>
              <a:endCxn id="147466" idx="3"/>
            </p:cNvCxnSpPr>
            <p:nvPr/>
          </p:nvCxnSpPr>
          <p:spPr bwMode="auto">
            <a:xfrm flipH="1" flipV="1">
              <a:off x="4885" y="1777"/>
              <a:ext cx="203" cy="911"/>
            </a:xfrm>
            <a:prstGeom prst="straightConnector1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02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516" grpId="0" animBg="1"/>
      <p:bldP spid="959516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Table, Extended to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648D89-58AB-BC45-AE0C-6A5235B6E24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50" y="1676400"/>
            <a:ext cx="7700450" cy="4648199"/>
          </a:xfrm>
          <a:prstGeom prst="rect">
            <a:avLst/>
          </a:prstGeom>
        </p:spPr>
      </p:pic>
      <p:sp>
        <p:nvSpPr>
          <p:cNvPr id="7" name="Oval 33"/>
          <p:cNvSpPr>
            <a:spLocks noChangeArrowheads="1"/>
          </p:cNvSpPr>
          <p:nvPr/>
        </p:nvSpPr>
        <p:spPr bwMode="auto">
          <a:xfrm rot="18670806">
            <a:off x="7194997" y="2676258"/>
            <a:ext cx="746965" cy="48026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6629400" y="4267200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Stock Market </a:t>
            </a:r>
          </a:p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Crash of 2008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cxnSp>
        <p:nvCxnSpPr>
          <p:cNvPr id="9" name="AutoShape 35"/>
          <p:cNvCxnSpPr>
            <a:cxnSpLocks noChangeShapeType="1"/>
            <a:stCxn id="8" idx="0"/>
            <a:endCxn id="7" idx="3"/>
          </p:cNvCxnSpPr>
          <p:nvPr/>
        </p:nvCxnSpPr>
        <p:spPr bwMode="auto">
          <a:xfrm flipH="1" flipV="1">
            <a:off x="7522392" y="3226960"/>
            <a:ext cx="326208" cy="1040240"/>
          </a:xfrm>
          <a:prstGeom prst="straightConnector1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6324600" y="4267200"/>
            <a:ext cx="2971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What Happened Here?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6477000" y="1905000"/>
            <a:ext cx="190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>
                <a:solidFill>
                  <a:srgbClr val="FF8000"/>
                </a:solidFill>
                <a:latin typeface="Arial" charset="0"/>
              </a:rPr>
              <a:t>L</a:t>
            </a:r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inear growth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4495800" y="3505200"/>
            <a:ext cx="266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dirty="0" err="1" smtClean="0">
                <a:solidFill>
                  <a:srgbClr val="FF8000"/>
                </a:solidFill>
                <a:latin typeface="Arial" charset="0"/>
              </a:rPr>
              <a:t>Superlinear</a:t>
            </a:r>
            <a:r>
              <a:rPr lang="en-US" dirty="0" smtClean="0">
                <a:solidFill>
                  <a:srgbClr val="FF8000"/>
                </a:solidFill>
                <a:latin typeface="Arial" charset="0"/>
              </a:rPr>
              <a:t> growth</a:t>
            </a:r>
            <a:endParaRPr lang="en-US" dirty="0">
              <a:solidFill>
                <a:srgbClr val="FF8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3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0" grpId="1"/>
      <p:bldP spid="12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Summary of Addressing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b="1" dirty="0" smtClean="0">
                <a:solidFill>
                  <a:srgbClr val="F47A00"/>
                </a:solidFill>
                <a:latin typeface="Arial" charset="0"/>
              </a:rPr>
              <a:t>Hierarchical</a:t>
            </a:r>
            <a:r>
              <a:rPr lang="en-US" dirty="0" smtClean="0">
                <a:solidFill>
                  <a:srgbClr val="F47A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addressing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Critical for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scalable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system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Don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t require everyone to know everyone else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Reduces amount of updating when something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changes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Clr>
                <a:schemeClr val="tx2"/>
              </a:buClr>
            </a:pPr>
            <a:r>
              <a:rPr lang="en-US" b="1" dirty="0">
                <a:solidFill>
                  <a:srgbClr val="F47A00"/>
                </a:solidFill>
                <a:latin typeface="Arial" charset="0"/>
              </a:rPr>
              <a:t>Non-uniform </a:t>
            </a:r>
            <a:r>
              <a:rPr lang="en-US" dirty="0">
                <a:latin typeface="Arial" charset="0"/>
              </a:rPr>
              <a:t>hierarchy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Useful for heterogeneous networks of different sizes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Class-based addressing was far too coarse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Classless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InterDomain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Routing (CIDR) more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flexible</a:t>
            </a:r>
            <a:br>
              <a:rPr lang="en-US" dirty="0" smtClean="0">
                <a:latin typeface="Arial" charset="0"/>
                <a:ea typeface="Arial" charset="0"/>
                <a:cs typeface="Arial" charset="0"/>
              </a:rPr>
            </a:b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But how do you forward on these addresses?</a:t>
            </a:r>
          </a:p>
        </p:txBody>
      </p:sp>
    </p:spTree>
    <p:extLst>
      <p:ext uri="{BB962C8B-B14F-4D97-AF65-F5344CB8AC3E}">
        <p14:creationId xmlns:p14="http://schemas.microsoft.com/office/powerpoint/2010/main" val="1950413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keep table small even with holes in aggregation?</a:t>
            </a:r>
          </a:p>
          <a:p>
            <a:endParaRPr lang="en-US" dirty="0"/>
          </a:p>
          <a:p>
            <a:r>
              <a:rPr lang="en-US" dirty="0" smtClean="0"/>
              <a:t>For next time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D96B3-034F-0E44-B7B5-FAB526374CDC}" type="slidenum">
              <a:rPr lang="en-US" altLang="en-US" smtClean="0"/>
              <a:pPr>
                <a:defRPr/>
              </a:pPr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Addresses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Used by routers to forward packets to destination</a:t>
            </a:r>
          </a:p>
          <a:p>
            <a:pPr marL="863600" lvl="1" indent="-514350"/>
            <a:r>
              <a:rPr lang="en-US" dirty="0" smtClean="0"/>
              <a:t>Functions as “</a:t>
            </a:r>
            <a:r>
              <a:rPr lang="en-US" b="1" i="1" dirty="0" smtClean="0"/>
              <a:t>locator</a:t>
            </a:r>
            <a:r>
              <a:rPr lang="en-US" dirty="0" smtClean="0"/>
              <a:t>”</a:t>
            </a:r>
          </a:p>
          <a:p>
            <a:pPr marL="863600" lvl="1" indent="-514350"/>
            <a:r>
              <a:rPr lang="en-US" i="1" dirty="0" smtClean="0"/>
              <a:t>You can use this to forward packets to destination</a:t>
            </a:r>
          </a:p>
          <a:p>
            <a:pPr lvl="4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Sometimes also used as </a:t>
            </a:r>
            <a:r>
              <a:rPr lang="en-US" b="1" i="1" dirty="0" smtClean="0"/>
              <a:t>identifier</a:t>
            </a:r>
            <a:r>
              <a:rPr lang="en-US" dirty="0" smtClean="0"/>
              <a:t> (subtle)</a:t>
            </a:r>
          </a:p>
          <a:p>
            <a:pPr marL="863600" lvl="1" indent="-514350"/>
            <a:r>
              <a:rPr lang="en-US" b="1" dirty="0" smtClean="0"/>
              <a:t>Must</a:t>
            </a:r>
            <a:r>
              <a:rPr lang="en-US" dirty="0" smtClean="0"/>
              <a:t> let destination know packet was </a:t>
            </a:r>
            <a:r>
              <a:rPr lang="en-US" i="1" dirty="0" smtClean="0"/>
              <a:t>for</a:t>
            </a:r>
            <a:r>
              <a:rPr lang="en-US" dirty="0" smtClean="0"/>
              <a:t> them</a:t>
            </a:r>
          </a:p>
          <a:p>
            <a:pPr marL="1158875" lvl="2" indent="-514350"/>
            <a:r>
              <a:rPr lang="en-US" dirty="0" smtClean="0"/>
              <a:t>I know what </a:t>
            </a:r>
            <a:r>
              <a:rPr lang="en-US" i="1" u="sng" dirty="0" smtClean="0"/>
              <a:t>my</a:t>
            </a:r>
            <a:r>
              <a:rPr lang="en-US" dirty="0" smtClean="0"/>
              <a:t> address is</a:t>
            </a:r>
          </a:p>
          <a:p>
            <a:pPr marL="863600" lvl="1" indent="-514350"/>
            <a:r>
              <a:rPr lang="en-US" b="1" dirty="0" smtClean="0"/>
              <a:t>Might</a:t>
            </a:r>
            <a:r>
              <a:rPr lang="en-US" dirty="0" smtClean="0"/>
              <a:t> let destination know who packet is </a:t>
            </a:r>
            <a:r>
              <a:rPr lang="en-US" i="1" dirty="0" smtClean="0"/>
              <a:t>from</a:t>
            </a:r>
          </a:p>
          <a:p>
            <a:pPr marL="1158875" lvl="2" indent="-514350"/>
            <a:r>
              <a:rPr lang="en-US" dirty="0" smtClean="0"/>
              <a:t>This address tells me who </a:t>
            </a:r>
            <a:r>
              <a:rPr lang="en-US" b="1" i="1" u="sng" dirty="0" smtClean="0"/>
              <a:t>you</a:t>
            </a:r>
            <a:r>
              <a:rPr lang="en-US" dirty="0" smtClean="0"/>
              <a:t> are (not typical)</a:t>
            </a:r>
          </a:p>
          <a:p>
            <a:pPr marL="1770063" lvl="4" indent="-514350"/>
            <a:endParaRPr lang="en-US" i="1" dirty="0"/>
          </a:p>
          <a:p>
            <a:pPr marL="514350" indent="-514350"/>
            <a:r>
              <a:rPr lang="en-US" dirty="0" smtClean="0"/>
              <a:t>Typically addresses are mostly locators</a:t>
            </a:r>
          </a:p>
          <a:p>
            <a:pPr marL="863600" lvl="1" indent="-514350"/>
            <a:r>
              <a:rPr lang="en-US" dirty="0" smtClean="0"/>
              <a:t>Contains information about </a:t>
            </a:r>
            <a:r>
              <a:rPr lang="en-US" i="1" u="sng" dirty="0" smtClean="0"/>
              <a:t>how to reach </a:t>
            </a:r>
            <a:r>
              <a:rPr lang="en-US" dirty="0" smtClean="0"/>
              <a:t>host</a:t>
            </a:r>
          </a:p>
          <a:p>
            <a:pPr marL="863600" lvl="1" indent="-514350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9F345-A112-9B4C-A479-A4BF0682F2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</a:t>
            </a:r>
            <a:r>
              <a:rPr lang="en-US" dirty="0" err="1" smtClean="0"/>
              <a:t>vs</a:t>
            </a:r>
            <a:r>
              <a:rPr lang="en-US" dirty="0" smtClean="0"/>
              <a:t>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Routing: “</a:t>
            </a:r>
            <a:r>
              <a:rPr lang="en-US" b="1" dirty="0">
                <a:solidFill>
                  <a:srgbClr val="FF6600"/>
                </a:solidFill>
              </a:rPr>
              <a:t>control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Computing paths the packets will follow</a:t>
            </a:r>
          </a:p>
          <a:p>
            <a:pPr lvl="1"/>
            <a:r>
              <a:rPr lang="en-US" dirty="0" smtClean="0"/>
              <a:t>Distributed protocol leads to state at each router</a:t>
            </a:r>
          </a:p>
          <a:p>
            <a:pPr lvl="1"/>
            <a:r>
              <a:rPr lang="en-US" dirty="0" smtClean="0"/>
              <a:t>Can be done slowly (tens of milliseconds)</a:t>
            </a:r>
          </a:p>
          <a:p>
            <a:pPr lvl="1"/>
            <a:r>
              <a:rPr lang="en-US" b="1" i="1" dirty="0" smtClean="0"/>
              <a:t>But must scale to size of network!</a:t>
            </a:r>
          </a:p>
          <a:p>
            <a:pPr lvl="8"/>
            <a:endParaRPr lang="en-US" dirty="0"/>
          </a:p>
          <a:p>
            <a:r>
              <a:rPr lang="en-US" dirty="0" smtClean="0"/>
              <a:t>Forwarding</a:t>
            </a:r>
            <a:r>
              <a:rPr lang="en-US" dirty="0"/>
              <a:t>: “</a:t>
            </a:r>
            <a:r>
              <a:rPr lang="en-US" b="1" dirty="0">
                <a:solidFill>
                  <a:srgbClr val="FF6600"/>
                </a:solidFill>
              </a:rPr>
              <a:t>data plane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Directing a data packet to an outgoing link</a:t>
            </a:r>
          </a:p>
          <a:p>
            <a:pPr lvl="1"/>
            <a:r>
              <a:rPr lang="en-US" dirty="0"/>
              <a:t>Individual router using </a:t>
            </a:r>
            <a:r>
              <a:rPr lang="en-US" dirty="0" smtClean="0"/>
              <a:t>routing state</a:t>
            </a:r>
          </a:p>
          <a:p>
            <a:pPr lvl="1"/>
            <a:r>
              <a:rPr lang="en-US" b="1" i="1" dirty="0" smtClean="0"/>
              <a:t>Must be done quickly (micro or </a:t>
            </a:r>
            <a:r>
              <a:rPr lang="en-US" b="1" i="1" dirty="0" err="1" smtClean="0"/>
              <a:t>nano</a:t>
            </a:r>
            <a:r>
              <a:rPr lang="en-US" b="1" i="1" dirty="0" smtClean="0"/>
              <a:t> seconds)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Requirements for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Scalable routing</a:t>
            </a:r>
          </a:p>
          <a:p>
            <a:pPr lvl="1"/>
            <a:r>
              <a:rPr lang="en-US" dirty="0" smtClean="0"/>
              <a:t>How much state must be exchanged to create paths</a:t>
            </a:r>
          </a:p>
          <a:p>
            <a:pPr lvl="1"/>
            <a:r>
              <a:rPr lang="en-US" dirty="0" smtClean="0"/>
              <a:t>Some addressing schemes require more than others</a:t>
            </a:r>
          </a:p>
          <a:p>
            <a:pPr lvl="3"/>
            <a:endParaRPr lang="en-US" dirty="0"/>
          </a:p>
          <a:p>
            <a:r>
              <a:rPr lang="en-US" b="1" dirty="0" smtClean="0"/>
              <a:t>Efficient forwarding</a:t>
            </a:r>
          </a:p>
          <a:p>
            <a:pPr lvl="1"/>
            <a:r>
              <a:rPr lang="en-US" dirty="0" smtClean="0"/>
              <a:t>How big is the forwarding table?</a:t>
            </a:r>
          </a:p>
          <a:p>
            <a:pPr lvl="1"/>
            <a:r>
              <a:rPr lang="en-US" dirty="0" smtClean="0"/>
              <a:t>How quickly can you locate items in table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Some addressing schemes make this easier than others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2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39507</TotalTime>
  <Words>3107</Words>
  <Application>Microsoft Macintosh PowerPoint</Application>
  <PresentationFormat>On-screen Show (4:3)</PresentationFormat>
  <Paragraphs>825</Paragraphs>
  <Slides>68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Courier New</vt:lpstr>
      <vt:lpstr>Helvetica</vt:lpstr>
      <vt:lpstr>ＭＳ Ｐゴシック</vt:lpstr>
      <vt:lpstr>Symbol</vt:lpstr>
      <vt:lpstr>Tahoma</vt:lpstr>
      <vt:lpstr>Times New Roman</vt:lpstr>
      <vt:lpstr>Wingdings</vt:lpstr>
      <vt:lpstr>Arial</vt:lpstr>
      <vt:lpstr>Network</vt:lpstr>
      <vt:lpstr>CS 168  Addressing</vt:lpstr>
      <vt:lpstr>PowerPoint Presentation</vt:lpstr>
      <vt:lpstr>Questions about Routing</vt:lpstr>
      <vt:lpstr>Fundamentals of Addressing</vt:lpstr>
      <vt:lpstr>Have covered everything but addresses!</vt:lpstr>
      <vt:lpstr>Current IP Addressing</vt:lpstr>
      <vt:lpstr>Use of Addresses</vt:lpstr>
      <vt:lpstr>Forwarding vs Routing</vt:lpstr>
      <vt:lpstr>Two Requirements for Addressing</vt:lpstr>
      <vt:lpstr>One Additional Requirement</vt:lpstr>
      <vt:lpstr>Recognizing Packets are for Me</vt:lpstr>
      <vt:lpstr>Layer 2 Addressing</vt:lpstr>
      <vt:lpstr>How Does This Meet Requirements?</vt:lpstr>
      <vt:lpstr>How Would You Scale L2?</vt:lpstr>
      <vt:lpstr>DIY Scalable L2 Routing/Addressing</vt:lpstr>
      <vt:lpstr>Solution</vt:lpstr>
      <vt:lpstr>This Is A Learning Solution</vt:lpstr>
      <vt:lpstr>Addressing</vt:lpstr>
      <vt:lpstr>Status</vt:lpstr>
      <vt:lpstr>How Do We Extend This to L3?</vt:lpstr>
      <vt:lpstr>DIY Scalable L3 Routing/Addressing</vt:lpstr>
      <vt:lpstr>One Solution</vt:lpstr>
      <vt:lpstr>What Do I Mean By “Network”</vt:lpstr>
      <vt:lpstr>Two Key Aspects of Solutions</vt:lpstr>
      <vt:lpstr>Aggregation</vt:lpstr>
      <vt:lpstr>Name/Identifier to Location Mapping</vt:lpstr>
      <vt:lpstr>Where Are We?</vt:lpstr>
      <vt:lpstr>How Do These Fit Together?</vt:lpstr>
      <vt:lpstr>Hierarchical Structure</vt:lpstr>
      <vt:lpstr>Two Universal Tricks in CS</vt:lpstr>
      <vt:lpstr>Hierarchical Addressing in U.S. Mail</vt:lpstr>
      <vt:lpstr>Quick Review</vt:lpstr>
      <vt:lpstr>Extending The L3 Solution</vt:lpstr>
      <vt:lpstr>Implementing This Design</vt:lpstr>
      <vt:lpstr>But that’s not what happened</vt:lpstr>
      <vt:lpstr>Gory Details of Addressing</vt:lpstr>
      <vt:lpstr>IP Addresses (IPv4)</vt:lpstr>
      <vt:lpstr>Examples</vt:lpstr>
      <vt:lpstr>Original Internet Addresses</vt:lpstr>
      <vt:lpstr>Nice Features</vt:lpstr>
      <vt:lpstr>Next Design: Classful Addressing</vt:lpstr>
      <vt:lpstr>Classful Addressing (cont’d)</vt:lpstr>
      <vt:lpstr>What is wrong with classful?</vt:lpstr>
      <vt:lpstr>Today’s Addressing: CIDR</vt:lpstr>
      <vt:lpstr>Hierarchical Addressing</vt:lpstr>
      <vt:lpstr>IP Address and a 23-bit Subnet Mask</vt:lpstr>
      <vt:lpstr>CIDR Addressing</vt:lpstr>
      <vt:lpstr>Classful vs. Classless addresses</vt:lpstr>
      <vt:lpstr>How Do Prefixes Help?</vt:lpstr>
      <vt:lpstr>Easy to Add New Hosts</vt:lpstr>
      <vt:lpstr>“Subnet” Terminology</vt:lpstr>
      <vt:lpstr>Aggregation</vt:lpstr>
      <vt:lpstr>Aggregating at a Router</vt:lpstr>
      <vt:lpstr>CIDR: Hierarchal Address Allocation</vt:lpstr>
      <vt:lpstr>Allocation Done Hierarchically</vt:lpstr>
      <vt:lpstr>FAKE Example in More Detail</vt:lpstr>
      <vt:lpstr>Why Is Aggregation Nontrivial?</vt:lpstr>
      <vt:lpstr>IP addressing  scalable routing? </vt:lpstr>
      <vt:lpstr>Scalability: Address Aggregation</vt:lpstr>
      <vt:lpstr>Aggregation Not Always Possible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Growth in Routed Prefixes (1989-2005)</vt:lpstr>
      <vt:lpstr>Same Table, Extended to Present</vt:lpstr>
      <vt:lpstr>Summary of Addressing</vt:lpstr>
      <vt:lpstr>Challenge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168  Introduction to the Internet: Architecture and Protocols</dc:title>
  <dc:creator>shenker@icsi.berkeley.edu</dc:creator>
  <cp:lastModifiedBy>Scott Shenker</cp:lastModifiedBy>
  <cp:revision>474</cp:revision>
  <cp:lastPrinted>2016-09-07T02:02:02Z</cp:lastPrinted>
  <dcterms:created xsi:type="dcterms:W3CDTF">2015-08-26T13:04:16Z</dcterms:created>
  <dcterms:modified xsi:type="dcterms:W3CDTF">2017-09-26T23:43:08Z</dcterms:modified>
</cp:coreProperties>
</file>