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2"/>
  </p:notesMasterIdLst>
  <p:handoutMasterIdLst>
    <p:handoutMasterId r:id="rId83"/>
  </p:handoutMasterIdLst>
  <p:sldIdLst>
    <p:sldId id="1106" r:id="rId2"/>
    <p:sldId id="1108" r:id="rId3"/>
    <p:sldId id="1188" r:id="rId4"/>
    <p:sldId id="1189" r:id="rId5"/>
    <p:sldId id="1191" r:id="rId6"/>
    <p:sldId id="1190" r:id="rId7"/>
    <p:sldId id="1192" r:id="rId8"/>
    <p:sldId id="1193" r:id="rId9"/>
    <p:sldId id="1204" r:id="rId10"/>
    <p:sldId id="1205" r:id="rId11"/>
    <p:sldId id="1206" r:id="rId12"/>
    <p:sldId id="1208" r:id="rId13"/>
    <p:sldId id="1207" r:id="rId14"/>
    <p:sldId id="1125" r:id="rId15"/>
    <p:sldId id="1126" r:id="rId16"/>
    <p:sldId id="1127" r:id="rId17"/>
    <p:sldId id="1128" r:id="rId18"/>
    <p:sldId id="1129" r:id="rId19"/>
    <p:sldId id="1130" r:id="rId20"/>
    <p:sldId id="1131" r:id="rId21"/>
    <p:sldId id="1132" r:id="rId22"/>
    <p:sldId id="1133" r:id="rId23"/>
    <p:sldId id="1209" r:id="rId24"/>
    <p:sldId id="1134" r:id="rId25"/>
    <p:sldId id="1135" r:id="rId26"/>
    <p:sldId id="1136" r:id="rId27"/>
    <p:sldId id="1137" r:id="rId28"/>
    <p:sldId id="1138" r:id="rId29"/>
    <p:sldId id="1139" r:id="rId30"/>
    <p:sldId id="1140" r:id="rId31"/>
    <p:sldId id="1141" r:id="rId32"/>
    <p:sldId id="1142" r:id="rId33"/>
    <p:sldId id="1143" r:id="rId34"/>
    <p:sldId id="1210" r:id="rId35"/>
    <p:sldId id="1144" r:id="rId36"/>
    <p:sldId id="1145" r:id="rId37"/>
    <p:sldId id="1146" r:id="rId38"/>
    <p:sldId id="1147" r:id="rId39"/>
    <p:sldId id="1148" r:id="rId40"/>
    <p:sldId id="1149" r:id="rId41"/>
    <p:sldId id="1150" r:id="rId42"/>
    <p:sldId id="1151" r:id="rId43"/>
    <p:sldId id="1152" r:id="rId44"/>
    <p:sldId id="1153" r:id="rId45"/>
    <p:sldId id="1154" r:id="rId46"/>
    <p:sldId id="1211" r:id="rId47"/>
    <p:sldId id="1155" r:id="rId48"/>
    <p:sldId id="1156" r:id="rId49"/>
    <p:sldId id="1157" r:id="rId50"/>
    <p:sldId id="1158" r:id="rId51"/>
    <p:sldId id="1159" r:id="rId52"/>
    <p:sldId id="1160" r:id="rId53"/>
    <p:sldId id="1161" r:id="rId54"/>
    <p:sldId id="1162" r:id="rId55"/>
    <p:sldId id="1163" r:id="rId56"/>
    <p:sldId id="1164" r:id="rId57"/>
    <p:sldId id="1165" r:id="rId58"/>
    <p:sldId id="1166" r:id="rId59"/>
    <p:sldId id="1167" r:id="rId60"/>
    <p:sldId id="1212" r:id="rId61"/>
    <p:sldId id="1168" r:id="rId62"/>
    <p:sldId id="1169" r:id="rId63"/>
    <p:sldId id="1170" r:id="rId64"/>
    <p:sldId id="1171" r:id="rId65"/>
    <p:sldId id="1172" r:id="rId66"/>
    <p:sldId id="1173" r:id="rId67"/>
    <p:sldId id="1174" r:id="rId68"/>
    <p:sldId id="1175" r:id="rId69"/>
    <p:sldId id="1176" r:id="rId70"/>
    <p:sldId id="1177" r:id="rId71"/>
    <p:sldId id="1178" r:id="rId72"/>
    <p:sldId id="1179" r:id="rId73"/>
    <p:sldId id="1213" r:id="rId74"/>
    <p:sldId id="1180" r:id="rId75"/>
    <p:sldId id="1181" r:id="rId76"/>
    <p:sldId id="1186" r:id="rId77"/>
    <p:sldId id="1183" r:id="rId78"/>
    <p:sldId id="1184" r:id="rId79"/>
    <p:sldId id="1185" r:id="rId80"/>
    <p:sldId id="1217" r:id="rId8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62"/>
    <p:restoredTop sz="86478"/>
  </p:normalViewPr>
  <p:slideViewPr>
    <p:cSldViewPr>
      <p:cViewPr>
        <p:scale>
          <a:sx n="90" d="100"/>
          <a:sy n="90" d="100"/>
        </p:scale>
        <p:origin x="3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commentAuthors" Target="commentAuthors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386834-6CDC-DB47-B42C-60722FD0B7E1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7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F45210-4A31-A74A-AA23-65622440D5E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65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0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3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201.143.4.0.0/24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201.143.5.0.0/24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201.143.6.0/23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3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6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48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82BB687-72E3-7F4E-A993-28580BADC143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6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B575A-70DA-3D44-9310-EC02E4380710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fr-FR" dirty="0" err="1" smtClean="0">
                <a:ea typeface="ＭＳ Ｐゴシック" charset="0"/>
                <a:cs typeface="ＭＳ Ｐゴシック" charset="0"/>
              </a:rPr>
              <a:t>What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does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core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router do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now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?</a:t>
            </a:r>
            <a:endParaRPr lang="fr-F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address will match</a:t>
            </a:r>
            <a:r>
              <a:rPr lang="en-US" baseline="0" dirty="0" smtClean="0"/>
              <a:t> more than one of these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5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adfertised</a:t>
            </a:r>
            <a:r>
              <a:rPr lang="en-US" dirty="0" smtClean="0"/>
              <a:t> </a:t>
            </a:r>
            <a:r>
              <a:rPr lang="en-US" dirty="0" err="1" smtClean="0"/>
              <a:t>separtely</a:t>
            </a:r>
            <a:r>
              <a:rPr lang="en-US" dirty="0" smtClean="0"/>
              <a:t>, would have to change whenever prefixes changed.  Added new customer, split</a:t>
            </a:r>
            <a:r>
              <a:rPr lang="en-US" baseline="0" dirty="0" smtClean="0"/>
              <a:t> old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does core route do now????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C09BB6-EC70-9D44-9989-916B5513B189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plane: software</a:t>
            </a:r>
            <a:r>
              <a:rPr lang="en-US" baseline="0" dirty="0" smtClean="0"/>
              <a:t>. Makes decisions over long time horizons.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plane: mostly hardware. A decision for each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BA7DC9-CA38-C840-B8FC-BB65707CD811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Forwarding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330066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201.10.4/24=11001001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00000100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*******</a:t>
            </a:r>
          </a:p>
          <a:p>
            <a:pPr marL="0" lvl="0" indent="0">
              <a:buClr>
                <a:srgbClr val="330066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201.10.5/24=11001001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00000101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*******</a:t>
            </a:r>
          </a:p>
          <a:p>
            <a:pPr marL="0" lvl="0" indent="0">
              <a:buClr>
                <a:srgbClr val="330066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201.10.4/23=11001001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00001010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0000010*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*******</a:t>
            </a:r>
          </a:p>
          <a:p>
            <a:pPr marL="0" lvl="0" indent="0">
              <a:buClr>
                <a:srgbClr val="330066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	This is their shared prefix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More efficient representation?</a:t>
            </a:r>
          </a:p>
          <a:p>
            <a:pPr lvl="1"/>
            <a:r>
              <a:rPr lang="en-US" dirty="0"/>
              <a:t>201.10.4/23 </a:t>
            </a:r>
            <a:r>
              <a:rPr lang="en-US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 Port 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pPr>
              <a:buClr>
                <a:srgbClr val="330066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entries are </a:t>
            </a:r>
            <a:r>
              <a:rPr lang="en-US" b="1" dirty="0" smtClean="0"/>
              <a:t>prefixes</a:t>
            </a:r>
          </a:p>
          <a:p>
            <a:pPr lvl="4"/>
            <a:endParaRPr lang="en-US" dirty="0"/>
          </a:p>
          <a:p>
            <a:r>
              <a:rPr lang="en-US" dirty="0" smtClean="0"/>
              <a:t>These prefixes summarize the routing of all network addresses</a:t>
            </a:r>
          </a:p>
          <a:p>
            <a:pPr lvl="4"/>
            <a:endParaRPr lang="en-US" dirty="0"/>
          </a:p>
          <a:p>
            <a:r>
              <a:rPr lang="en-US" dirty="0" smtClean="0"/>
              <a:t>Aggregation allows you to condense multiple routing entries into one</a:t>
            </a:r>
          </a:p>
          <a:p>
            <a:pPr lvl="1"/>
            <a:r>
              <a:rPr lang="en-US" dirty="0" smtClean="0"/>
              <a:t>Contiguous (have shared prefix)</a:t>
            </a:r>
          </a:p>
          <a:p>
            <a:pPr lvl="1"/>
            <a:r>
              <a:rPr lang="en-US" dirty="0" smtClean="0"/>
              <a:t>Go to same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I did not yet say that no one else shares that prefix</a:t>
            </a:r>
          </a:p>
          <a:p>
            <a:pPr lvl="1"/>
            <a:r>
              <a:rPr lang="en-US" dirty="0" smtClean="0"/>
              <a:t>Let me avoid that detail for now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Prefixes So Important to CIDR?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have prefixes as compressed routing entries in any addressing scheme</a:t>
            </a:r>
          </a:p>
          <a:p>
            <a:pPr lvl="1"/>
            <a:r>
              <a:rPr lang="en-US" dirty="0" smtClean="0"/>
              <a:t>Though in some aggregation may be unlikely</a:t>
            </a:r>
          </a:p>
          <a:p>
            <a:pPr lvl="3"/>
            <a:endParaRPr lang="en-US" dirty="0"/>
          </a:p>
          <a:p>
            <a:r>
              <a:rPr lang="en-US" dirty="0" smtClean="0"/>
              <a:t>But one of the main points of CIDR was to encourage aggregation.  </a:t>
            </a:r>
          </a:p>
          <a:p>
            <a:pPr lvl="3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CIDR one cannot tell the difference between network addresses and prefixes, so their use is more natural and ubiquitous.</a:t>
            </a:r>
          </a:p>
          <a:p>
            <a:pPr lvl="1"/>
            <a:r>
              <a:rPr lang="en-US" dirty="0" smtClean="0"/>
              <a:t>In CIDR, if you hand me a prefix, I can’t tell if this represents one network address or many</a:t>
            </a:r>
            <a:r>
              <a:rPr lang="mr-IN" dirty="0" smtClean="0"/>
              <a:t>…</a:t>
            </a:r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5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 (and not)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Scalability via Address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433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324600" y="3048000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Each customer</a:t>
            </a:r>
          </a:p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given smaller prefix</a:t>
            </a:r>
            <a:endParaRPr lang="en-US" sz="1800" dirty="0">
              <a:solidFill>
                <a:srgbClr val="F47A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latin typeface="Arial" charset="0"/>
                </a:rPr>
                <a:t>201.11.0/</a:t>
              </a:r>
              <a:r>
                <a:rPr lang="en-US" sz="1800" b="0" dirty="0">
                  <a:latin typeface="Arial" charset="0"/>
                </a:rPr>
                <a:t>21</a:t>
              </a:r>
              <a:r>
                <a:rPr lang="en-US" sz="1800" b="0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  <a:p>
              <a:pPr algn="l"/>
              <a:r>
                <a:rPr lang="en-US" sz="1800" b="0" dirty="0" smtClean="0">
                  <a:latin typeface="Arial" charset="0"/>
                </a:rPr>
                <a:t>202/8          </a:t>
              </a:r>
              <a:r>
                <a:rPr lang="en-US" sz="1800" b="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  <a:p>
              <a:pPr algn="l"/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</a:t>
            </a:r>
            <a:endParaRPr lang="en-US" dirty="0">
              <a:latin typeface="+mn-lt"/>
            </a:endParaRPr>
          </a:p>
        </p:txBody>
      </p:sp>
      <p:cxnSp>
        <p:nvCxnSpPr>
          <p:cNvPr id="16" name="Curved Connector 15"/>
          <p:cNvCxnSpPr>
            <a:endCxn id="9" idx="1"/>
          </p:cNvCxnSpPr>
          <p:nvPr/>
        </p:nvCxnSpPr>
        <p:spPr bwMode="auto">
          <a:xfrm>
            <a:off x="3276600" y="1905000"/>
            <a:ext cx="2133600" cy="28956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8600" y="5181600"/>
            <a:ext cx="563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Only /21 listed in core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/22, /23, /24 only listed in ISP’s router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Prefix:</a:t>
            </a:r>
          </a:p>
          <a:p>
            <a:r>
              <a:rPr lang="en-US" dirty="0" smtClean="0"/>
              <a:t>201.10.0/21=11001001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00001010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00000***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Subprefixes</a:t>
            </a:r>
            <a:r>
              <a:rPr lang="en-US" dirty="0" smtClean="0"/>
              <a:t>: (disjoint coverage of original prefix)</a:t>
            </a:r>
          </a:p>
          <a:p>
            <a:r>
              <a:rPr lang="en-US" dirty="0" smtClean="0"/>
              <a:t>201.10.0/22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000000*</a:t>
            </a:r>
            <a:r>
              <a:rPr lang="en-US" dirty="0"/>
              <a:t>*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201.10.4/24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201.10.5/24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201.10.6/23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0000011*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868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i="1" dirty="0">
                  <a:solidFill>
                    <a:srgbClr val="F47A00"/>
                  </a:solidFill>
                  <a:latin typeface="Arial" charset="0"/>
                  <a:sym typeface="Wingdings"/>
                </a:rPr>
                <a:t>?</a:t>
              </a:r>
              <a:endParaRPr lang="en-US" sz="1800" i="1" dirty="0" smtClean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7" name="Curved Connector 15"/>
          <p:cNvCxnSpPr/>
          <p:nvPr/>
        </p:nvCxnSpPr>
        <p:spPr bwMode="auto">
          <a:xfrm>
            <a:off x="3276600" y="22098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(1) 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It depends on factors besides addressing…..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152400" y="3429000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1 no need to list separately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77800" y="4429036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2 must list separately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Which raises two questions….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407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1" grpId="0" animBg="1"/>
      <p:bldP spid="21" grpId="1" animBg="1"/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Addresses Advertised in Two Places?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Provider 1 and Provider 2 both advertise prefix</a:t>
            </a:r>
          </a:p>
          <a:p>
            <a:pPr lvl="1"/>
            <a:r>
              <a:rPr lang="en-US" dirty="0" smtClean="0"/>
              <a:t>That is, they both claim they can reach prefix</a:t>
            </a:r>
            <a:endParaRPr lang="en-US" dirty="0"/>
          </a:p>
          <a:p>
            <a:r>
              <a:rPr lang="en-US" dirty="0" smtClean="0"/>
              <a:t>What problems does this cause?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None, in terms of basic connectivity!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DV: routers often offered two paths to destination</a:t>
            </a:r>
          </a:p>
          <a:p>
            <a:pPr lvl="1"/>
            <a:r>
              <a:rPr lang="en-US" dirty="0" smtClean="0"/>
              <a:t>Pick the shorter path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interdomain</a:t>
            </a:r>
            <a:r>
              <a:rPr lang="en-US" dirty="0" smtClean="0"/>
              <a:t> routing, other factors matter:</a:t>
            </a:r>
          </a:p>
          <a:p>
            <a:pPr lvl="1"/>
            <a:r>
              <a:rPr lang="en-US" dirty="0" smtClean="0"/>
              <a:t>Policy, nature of commercial relationship, prefix length</a:t>
            </a:r>
          </a:p>
          <a:p>
            <a:r>
              <a:rPr lang="en-US" dirty="0" smtClean="0"/>
              <a:t>We will return to this example….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Focus now on </a:t>
            </a:r>
            <a:r>
              <a:rPr lang="en-US" i="1" dirty="0" err="1" smtClean="0">
                <a:solidFill>
                  <a:srgbClr val="FF0000"/>
                </a:solidFill>
              </a:rPr>
              <a:t>multihoming</a:t>
            </a:r>
            <a:r>
              <a:rPr lang="en-US" i="1" dirty="0" smtClean="0">
                <a:solidFill>
                  <a:srgbClr val="FF0000"/>
                </a:solidFill>
              </a:rPr>
              <a:t> as impediment to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What if we have contradictory entries in routing table?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entry do we use?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We will answer this after a digression into forwarding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9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4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9342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Caveat: I’ve never seen a real network, nor a real router, so this is all just hearsay!</a:t>
            </a:r>
            <a:endParaRPr lang="en-US" dirty="0"/>
          </a:p>
        </p:txBody>
      </p:sp>
      <p:sp>
        <p:nvSpPr>
          <p:cNvPr id="15667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6D046C1-8BEF-C649-A9A9-5DC7627AB431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Networks and routers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F3D8B"/>
                </a:solidFill>
              </a:rPr>
              <a:t>AT&amp;T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BBN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NYU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2133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UCB</a:t>
            </a:r>
            <a:endParaRPr lang="en-US" sz="2400" b="1" dirty="0">
              <a:solidFill>
                <a:srgbClr val="8F3D8B"/>
              </a:solidFill>
            </a:endParaRPr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10200" y="4191000"/>
            <a:ext cx="1295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home,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 small business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457200" y="1524000"/>
            <a:ext cx="2438400" cy="990600"/>
          </a:xfrm>
          <a:prstGeom prst="wedgeEllipseCallout">
            <a:avLst>
              <a:gd name="adj1" fmla="val 20725"/>
              <a:gd name="adj2" fmla="val 11901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on their way in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0" name="Oval Callout 49"/>
          <p:cNvSpPr/>
          <p:nvPr/>
        </p:nvSpPr>
        <p:spPr bwMode="auto">
          <a:xfrm>
            <a:off x="6553200" y="2286000"/>
            <a:ext cx="2438400" cy="990600"/>
          </a:xfrm>
          <a:prstGeom prst="wedgeEllipseCallout">
            <a:avLst>
              <a:gd name="adj1" fmla="val -36350"/>
              <a:gd name="adj2" fmla="val 13401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before they leave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5867400" y="5105400"/>
            <a:ext cx="2743200" cy="1143000"/>
          </a:xfrm>
          <a:prstGeom prst="wedgeEllipseCallout">
            <a:avLst>
              <a:gd name="adj1" fmla="val -76247"/>
              <a:gd name="adj2" fmla="val -9237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Transfers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packets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from input to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output ports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5867400" y="228600"/>
            <a:ext cx="2971800" cy="1600200"/>
          </a:xfrm>
          <a:prstGeom prst="wedgeEllipseCallout">
            <a:avLst>
              <a:gd name="adj1" fmla="val -12523"/>
              <a:gd name="adj2" fmla="val 494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Input and Output for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 the same port are on one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physical </a:t>
            </a:r>
            <a:r>
              <a:rPr lang="en-US" sz="1800" dirty="0" err="1" smtClean="0">
                <a:latin typeface="+mn-lt"/>
              </a:rPr>
              <a:t>linecard</a:t>
            </a:r>
            <a:r>
              <a:rPr lang="en-US" sz="1800" dirty="0" smtClean="0">
                <a:latin typeface="+mn-lt"/>
              </a:rPr>
              <a:t> 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3048000" y="1600200"/>
            <a:ext cx="3276600" cy="15240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6553200" y="1752600"/>
            <a:ext cx="76200" cy="14478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6096000" y="685800"/>
            <a:ext cx="2895600" cy="1600200"/>
          </a:xfrm>
          <a:prstGeom prst="wedgeEllipseCallout">
            <a:avLst>
              <a:gd name="adj1" fmla="val -75808"/>
              <a:gd name="adj2" fmla="val 381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(1)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Implement IGP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and BGP protocols;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compute routing tables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6" name="Oval Callout 35"/>
          <p:cNvSpPr/>
          <p:nvPr/>
        </p:nvSpPr>
        <p:spPr bwMode="auto">
          <a:xfrm>
            <a:off x="6172200" y="838200"/>
            <a:ext cx="2895600" cy="1600200"/>
          </a:xfrm>
          <a:prstGeom prst="wedgeEllipseCallout">
            <a:avLst>
              <a:gd name="adj1" fmla="val -75341"/>
              <a:gd name="adj2" fmla="val 3647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(2)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Push forwarding 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tables to the line cards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67000" y="2362200"/>
            <a:ext cx="1600200" cy="3810000"/>
            <a:chOff x="2667000" y="2362200"/>
            <a:chExt cx="1600200" cy="38100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3048000" y="2362200"/>
              <a:ext cx="1066800" cy="762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endCxn id="6" idx="3"/>
            </p:cNvCxnSpPr>
            <p:nvPr/>
          </p:nvCxnSpPr>
          <p:spPr bwMode="auto">
            <a:xfrm flipH="1">
              <a:off x="3023786" y="2362200"/>
              <a:ext cx="1167214" cy="17772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2362200"/>
              <a:ext cx="1219200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667000" y="3200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667000" y="3962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5867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7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6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838200" y="2590800"/>
            <a:ext cx="7620000" cy="40386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Callout 48"/>
          <p:cNvSpPr/>
          <p:nvPr/>
        </p:nvSpPr>
        <p:spPr bwMode="auto">
          <a:xfrm>
            <a:off x="7162800" y="16764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data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667000" y="1600200"/>
            <a:ext cx="40386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Callout 35"/>
          <p:cNvSpPr/>
          <p:nvPr/>
        </p:nvSpPr>
        <p:spPr bwMode="auto">
          <a:xfrm>
            <a:off x="6324600" y="4572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control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54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Input </a:t>
            </a:r>
            <a:r>
              <a:rPr lang="en-US" dirty="0" err="1" smtClean="0">
                <a:latin typeface="+mn-lt"/>
              </a:rPr>
              <a:t>Linecards</a:t>
            </a:r>
            <a:r>
              <a:rPr lang="en-US" dirty="0" smtClean="0">
                <a:latin typeface="+mn-lt"/>
              </a:rPr>
              <a:t>: Tasks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Receive incoming packets (physical layer stuff)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Update the IP header </a:t>
            </a:r>
            <a:r>
              <a:rPr lang="en-US" sz="2600" b="1" i="1" dirty="0" smtClean="0">
                <a:solidFill>
                  <a:srgbClr val="FF0000"/>
                </a:solidFill>
              </a:rPr>
              <a:t>(which fields?)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TTL, Checksum, Options (maybe), Fragment (maybe)</a:t>
            </a: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Lookup the output port for the destination IP address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Queue the packet at the switch fabric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3124200"/>
            <a:ext cx="4495800" cy="3733800"/>
            <a:chOff x="1385298" y="1560513"/>
            <a:chExt cx="6109290" cy="510698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39863" y="1560513"/>
              <a:ext cx="6007100" cy="3311525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68438" y="4862513"/>
              <a:ext cx="6002337" cy="635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54363" y="6210300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55738" y="5508625"/>
              <a:ext cx="6002337" cy="825500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525588" y="2289175"/>
              <a:ext cx="5949950" cy="15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38288" y="2990850"/>
              <a:ext cx="59547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8288" y="3638550"/>
              <a:ext cx="59563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432300" y="1585913"/>
              <a:ext cx="1588" cy="2027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9591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52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85298" y="1670050"/>
              <a:ext cx="942568" cy="3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Version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99394" y="1592263"/>
              <a:ext cx="808212" cy="570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Header</a:t>
              </a:r>
              <a:endParaRPr lang="en-US" sz="1050" dirty="0">
                <a:solidFill>
                  <a:srgbClr val="000000"/>
                </a:solidFill>
                <a:latin typeface="+mn-lt"/>
              </a:endParaRP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Length</a:t>
              </a:r>
              <a:endParaRPr lang="en-US" sz="105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980462" y="1592263"/>
              <a:ext cx="1398727" cy="56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Type </a:t>
              </a:r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of Service</a:t>
              </a: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(TOS)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92639" y="1763713"/>
              <a:ext cx="227263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Total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Length (Bytes)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013280" y="2402333"/>
              <a:ext cx="220842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16-bit Identification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92700" y="23193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24147" y="2402903"/>
              <a:ext cx="681469" cy="37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Flags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53025" y="2402903"/>
              <a:ext cx="185365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Fragment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Offset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22600" y="3017838"/>
              <a:ext cx="1588" cy="601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35647" y="3052763"/>
              <a:ext cx="1067369" cy="62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Time </a:t>
              </a: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to </a:t>
              </a:r>
            </a:p>
            <a:p>
              <a:pPr algn="ctr" eaLnBrk="0" hangingPunct="0"/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Live (TTL)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068956" y="3149600"/>
              <a:ext cx="114242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Protocol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710114" y="3139994"/>
              <a:ext cx="209391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Header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Checksum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525588" y="4286250"/>
              <a:ext cx="59674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01988" y="3810000"/>
              <a:ext cx="206067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Source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32127" y="4403578"/>
              <a:ext cx="254861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Destination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42391" y="4930071"/>
              <a:ext cx="175593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Options (if any)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33530" y="5667162"/>
              <a:ext cx="104291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Payload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5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for addressing:</a:t>
            </a:r>
          </a:p>
          <a:p>
            <a:pPr lvl="1"/>
            <a:r>
              <a:rPr lang="en-US" b="1" dirty="0" smtClean="0"/>
              <a:t>Efficient Forwarding</a:t>
            </a:r>
            <a:r>
              <a:rPr lang="en-US" dirty="0" smtClean="0"/>
              <a:t>: Fast lookup</a:t>
            </a:r>
          </a:p>
          <a:p>
            <a:pPr lvl="1"/>
            <a:r>
              <a:rPr lang="en-US" b="1" dirty="0" smtClean="0"/>
              <a:t>Scalable Routing</a:t>
            </a:r>
            <a:r>
              <a:rPr lang="en-US" dirty="0" smtClean="0"/>
              <a:t>: Compact state exchanges</a:t>
            </a:r>
          </a:p>
          <a:p>
            <a:pPr lvl="1"/>
            <a:r>
              <a:rPr lang="en-US" b="1" dirty="0" smtClean="0"/>
              <a:t>E2E Check</a:t>
            </a:r>
            <a:r>
              <a:rPr lang="en-US" dirty="0" smtClean="0"/>
              <a:t>: Know that packets are for me</a:t>
            </a:r>
          </a:p>
          <a:p>
            <a:pPr lvl="1"/>
            <a:endParaRPr lang="en-US" dirty="0"/>
          </a:p>
          <a:p>
            <a:r>
              <a:rPr lang="en-US" dirty="0" smtClean="0"/>
              <a:t>Scalable addressing schemes: </a:t>
            </a:r>
            <a:r>
              <a:rPr lang="en-US" b="1" dirty="0" smtClean="0"/>
              <a:t>ideal, not real</a:t>
            </a:r>
          </a:p>
          <a:p>
            <a:pPr lvl="1"/>
            <a:r>
              <a:rPr lang="en-US" dirty="0" smtClean="0"/>
              <a:t>L2: 		Switch : MAC</a:t>
            </a:r>
          </a:p>
          <a:p>
            <a:pPr lvl="1"/>
            <a:r>
              <a:rPr lang="en-US" dirty="0" smtClean="0"/>
              <a:t>L3: 		AS : Network : Host</a:t>
            </a:r>
          </a:p>
          <a:p>
            <a:pPr lvl="1"/>
            <a:endParaRPr lang="en-US" dirty="0"/>
          </a:p>
          <a:p>
            <a:r>
              <a:rPr lang="en-US" dirty="0" smtClean="0"/>
              <a:t>But that’s not what we use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L2: just MAC		L3: Network/Host (sort of)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8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Challenge: </a:t>
            </a:r>
            <a:r>
              <a:rPr lang="en-US" sz="4000" dirty="0">
                <a:solidFill>
                  <a:srgbClr val="FF0000"/>
                </a:solidFill>
              </a:rPr>
              <a:t>speed</a:t>
            </a:r>
            <a:r>
              <a:rPr lang="en-US" sz="4000" dirty="0" smtClean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100B </a:t>
            </a:r>
            <a:r>
              <a:rPr lang="en-US" sz="2600" dirty="0">
                <a:solidFill>
                  <a:srgbClr val="000090"/>
                </a:solidFill>
              </a:rPr>
              <a:t>packets @ 40Gbps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packet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every 20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nano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secs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!</a:t>
            </a:r>
          </a:p>
          <a:p>
            <a:endParaRPr lang="en-US" sz="2600" dirty="0">
              <a:solidFill>
                <a:srgbClr val="000090"/>
              </a:solidFill>
              <a:sym typeface="Wingdings"/>
            </a:endParaRPr>
          </a:p>
          <a:p>
            <a:r>
              <a:rPr lang="en-US" sz="2600" dirty="0">
                <a:solidFill>
                  <a:srgbClr val="000000"/>
                </a:solidFill>
                <a:sym typeface="Wingdings"/>
              </a:rPr>
              <a:t>Typically implemented with specialized hardware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  <a:sym typeface="Wingdings"/>
              </a:rPr>
              <a:t>ASICs, specialized “network processors” </a:t>
            </a:r>
            <a:r>
              <a:rPr lang="en-US" sz="2200" i="1" u="sng" dirty="0">
                <a:solidFill>
                  <a:srgbClr val="FF0000"/>
                </a:solidFill>
                <a:sym typeface="Wingdings"/>
              </a:rPr>
              <a:t>(return to later)</a:t>
            </a:r>
          </a:p>
          <a:p>
            <a:pPr lvl="1"/>
            <a:r>
              <a:rPr lang="en-US" sz="2200" dirty="0" smtClean="0">
                <a:solidFill>
                  <a:srgbClr val="000090"/>
                </a:solidFill>
                <a:sym typeface="Wingdings"/>
              </a:rPr>
              <a:t>“Exception</a:t>
            </a:r>
            <a:r>
              <a:rPr lang="en-US" sz="2200" dirty="0">
                <a:solidFill>
                  <a:srgbClr val="000090"/>
                </a:solidFill>
                <a:sym typeface="Wingdings"/>
              </a:rPr>
              <a:t>” processing often done at control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Table Plays Crucial Role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maps IP </a:t>
            </a:r>
            <a:r>
              <a:rPr lang="en-US" dirty="0">
                <a:latin typeface="Arial" charset="0"/>
              </a:rPr>
              <a:t>addresses </a:t>
            </a:r>
            <a:r>
              <a:rPr lang="en-US" dirty="0" smtClean="0">
                <a:latin typeface="Arial" charset="0"/>
              </a:rPr>
              <a:t>into output interfaces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Forwards packets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destination address </a:t>
            </a:r>
          </a:p>
        </p:txBody>
      </p:sp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C23E66-1ADF-3F45-9B85-B338AE82EDF9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279775" y="4498975"/>
            <a:ext cx="2740025" cy="2130425"/>
            <a:chOff x="1200" y="1728"/>
            <a:chExt cx="3120" cy="1872"/>
          </a:xfrm>
        </p:grpSpPr>
        <p:sp>
          <p:nvSpPr>
            <p:cNvPr id="1672197" name="Rectangle 5"/>
            <p:cNvSpPr>
              <a:spLocks noChangeArrowheads="1"/>
            </p:cNvSpPr>
            <p:nvPr/>
          </p:nvSpPr>
          <p:spPr bwMode="auto">
            <a:xfrm>
              <a:off x="1392" y="1728"/>
              <a:ext cx="2784" cy="187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ea typeface="+mn-ea"/>
                <a:cs typeface="+mn-cs"/>
              </a:endParaRPr>
            </a:p>
          </p:txBody>
        </p:sp>
        <p:sp>
          <p:nvSpPr>
            <p:cNvPr id="1672198" name="Rectangle 6"/>
            <p:cNvSpPr>
              <a:spLocks noChangeArrowheads="1"/>
            </p:cNvSpPr>
            <p:nvPr/>
          </p:nvSpPr>
          <p:spPr bwMode="auto">
            <a:xfrm>
              <a:off x="1536" y="1921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199" name="Rectangle 7"/>
            <p:cNvSpPr>
              <a:spLocks noChangeArrowheads="1"/>
            </p:cNvSpPr>
            <p:nvPr/>
          </p:nvSpPr>
          <p:spPr bwMode="auto">
            <a:xfrm>
              <a:off x="1536" y="230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0" name="Rectangle 8"/>
            <p:cNvSpPr>
              <a:spLocks noChangeArrowheads="1"/>
            </p:cNvSpPr>
            <p:nvPr/>
          </p:nvSpPr>
          <p:spPr bwMode="auto">
            <a:xfrm>
              <a:off x="1536" y="3216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1" name="Rectangle 9"/>
            <p:cNvSpPr>
              <a:spLocks noChangeArrowheads="1"/>
            </p:cNvSpPr>
            <p:nvPr/>
          </p:nvSpPr>
          <p:spPr bwMode="auto">
            <a:xfrm>
              <a:off x="3456" y="1968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2" name="Rectangle 10"/>
            <p:cNvSpPr>
              <a:spLocks noChangeArrowheads="1"/>
            </p:cNvSpPr>
            <p:nvPr/>
          </p:nvSpPr>
          <p:spPr bwMode="auto">
            <a:xfrm>
              <a:off x="3456" y="2352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3" name="Rectangle 11"/>
            <p:cNvSpPr>
              <a:spLocks noChangeArrowheads="1"/>
            </p:cNvSpPr>
            <p:nvPr/>
          </p:nvSpPr>
          <p:spPr bwMode="auto">
            <a:xfrm>
              <a:off x="3456" y="3264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4" name="Rectangle 12"/>
            <p:cNvSpPr>
              <a:spLocks noChangeArrowheads="1"/>
            </p:cNvSpPr>
            <p:nvPr/>
          </p:nvSpPr>
          <p:spPr bwMode="auto">
            <a:xfrm>
              <a:off x="2351" y="2015"/>
              <a:ext cx="817" cy="134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4731" name="Line 1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3" name="Line 15"/>
            <p:cNvSpPr>
              <a:spLocks noChangeShapeType="1"/>
            </p:cNvSpPr>
            <p:nvPr/>
          </p:nvSpPr>
          <p:spPr bwMode="auto">
            <a:xfrm>
              <a:off x="1200" y="336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4" name="Line 16"/>
            <p:cNvSpPr>
              <a:spLocks noChangeShapeType="1"/>
            </p:cNvSpPr>
            <p:nvPr/>
          </p:nvSpPr>
          <p:spPr bwMode="auto">
            <a:xfrm>
              <a:off x="398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5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6" name="Line 18"/>
            <p:cNvSpPr>
              <a:spLocks noChangeShapeType="1"/>
            </p:cNvSpPr>
            <p:nvPr/>
          </p:nvSpPr>
          <p:spPr bwMode="auto">
            <a:xfrm>
              <a:off x="3984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7" name="Freeform 19"/>
            <p:cNvSpPr>
              <a:spLocks/>
            </p:cNvSpPr>
            <p:nvPr/>
          </p:nvSpPr>
          <p:spPr bwMode="auto">
            <a:xfrm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8" name="Freeform 20"/>
            <p:cNvSpPr>
              <a:spLocks/>
            </p:cNvSpPr>
            <p:nvPr/>
          </p:nvSpPr>
          <p:spPr bwMode="auto">
            <a:xfrm flipH="1"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9" name="Oval 21"/>
            <p:cNvSpPr>
              <a:spLocks noChangeArrowheads="1"/>
            </p:cNvSpPr>
            <p:nvPr/>
          </p:nvSpPr>
          <p:spPr bwMode="auto">
            <a:xfrm>
              <a:off x="1728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0" name="Oval 22"/>
            <p:cNvSpPr>
              <a:spLocks noChangeArrowheads="1"/>
            </p:cNvSpPr>
            <p:nvPr/>
          </p:nvSpPr>
          <p:spPr bwMode="auto">
            <a:xfrm>
              <a:off x="1728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1" name="Oval 23"/>
            <p:cNvSpPr>
              <a:spLocks noChangeArrowheads="1"/>
            </p:cNvSpPr>
            <p:nvPr/>
          </p:nvSpPr>
          <p:spPr bwMode="auto">
            <a:xfrm>
              <a:off x="1728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2" name="Oval 24"/>
            <p:cNvSpPr>
              <a:spLocks noChangeArrowheads="1"/>
            </p:cNvSpPr>
            <p:nvPr/>
          </p:nvSpPr>
          <p:spPr bwMode="auto">
            <a:xfrm>
              <a:off x="369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3" name="Oval 25"/>
            <p:cNvSpPr>
              <a:spLocks noChangeArrowheads="1"/>
            </p:cNvSpPr>
            <p:nvPr/>
          </p:nvSpPr>
          <p:spPr bwMode="auto">
            <a:xfrm>
              <a:off x="3696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4" name="Oval 26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14693" name="Rectangle 27"/>
          <p:cNvSpPr>
            <a:spLocks noChangeArrowheads="1"/>
          </p:cNvSpPr>
          <p:nvPr/>
        </p:nvSpPr>
        <p:spPr bwMode="auto">
          <a:xfrm>
            <a:off x="5389563" y="3844925"/>
            <a:ext cx="4778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3889375" y="3844925"/>
            <a:ext cx="150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5" name="Rectangle 29"/>
          <p:cNvSpPr>
            <a:spLocks noChangeArrowheads="1"/>
          </p:cNvSpPr>
          <p:nvPr/>
        </p:nvSpPr>
        <p:spPr bwMode="auto">
          <a:xfrm>
            <a:off x="5389563" y="326390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3</a:t>
            </a: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3833813" y="32639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dirty="0"/>
              <a:t>1.2.3.6</a:t>
            </a:r>
          </a:p>
        </p:txBody>
      </p:sp>
      <p:sp>
        <p:nvSpPr>
          <p:cNvPr id="114697" name="Rectangle 31"/>
          <p:cNvSpPr>
            <a:spLocks noChangeArrowheads="1"/>
          </p:cNvSpPr>
          <p:nvPr/>
        </p:nvSpPr>
        <p:spPr bwMode="auto">
          <a:xfrm>
            <a:off x="5389563" y="2982913"/>
            <a:ext cx="4778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1</a:t>
            </a:r>
          </a:p>
        </p:txBody>
      </p:sp>
      <p:sp>
        <p:nvSpPr>
          <p:cNvPr id="114698" name="Rectangle 32"/>
          <p:cNvSpPr>
            <a:spLocks noChangeArrowheads="1"/>
          </p:cNvSpPr>
          <p:nvPr/>
        </p:nvSpPr>
        <p:spPr bwMode="auto">
          <a:xfrm>
            <a:off x="3810000" y="2971800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1.2.3.5</a:t>
            </a:r>
          </a:p>
        </p:txBody>
      </p:sp>
      <p:sp>
        <p:nvSpPr>
          <p:cNvPr id="114699" name="Line 33"/>
          <p:cNvSpPr>
            <a:spLocks noChangeShapeType="1"/>
          </p:cNvSpPr>
          <p:nvPr/>
        </p:nvSpPr>
        <p:spPr bwMode="auto">
          <a:xfrm>
            <a:off x="3889375" y="2982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0" name="Line 34"/>
          <p:cNvSpPr>
            <a:spLocks noChangeShapeType="1"/>
          </p:cNvSpPr>
          <p:nvPr/>
        </p:nvSpPr>
        <p:spPr bwMode="auto">
          <a:xfrm>
            <a:off x="3889375" y="3263900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>
            <a:off x="3889375" y="354806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3889375" y="4125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>
            <a:off x="38941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>
            <a:off x="5418138" y="29829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58753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6" name="Text Box 40"/>
          <p:cNvSpPr txBox="1">
            <a:spLocks noChangeArrowheads="1"/>
          </p:cNvSpPr>
          <p:nvPr/>
        </p:nvSpPr>
        <p:spPr bwMode="auto">
          <a:xfrm>
            <a:off x="5348288" y="4740275"/>
            <a:ext cx="277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5341938" y="5170488"/>
            <a:ext cx="292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/>
              <a:t>2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H="1">
            <a:off x="3813175" y="4119563"/>
            <a:ext cx="304800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H="1">
            <a:off x="4041775" y="4119563"/>
            <a:ext cx="228600" cy="1063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3965575" y="4119563"/>
            <a:ext cx="379413" cy="2052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225550" y="4727575"/>
            <a:ext cx="4946650" cy="760413"/>
            <a:chOff x="576" y="2640"/>
            <a:chExt cx="3120" cy="480"/>
          </a:xfrm>
        </p:grpSpPr>
        <p:sp>
          <p:nvSpPr>
            <p:cNvPr id="114715" name="Text Box 46"/>
            <p:cNvSpPr txBox="1">
              <a:spLocks noChangeArrowheads="1"/>
            </p:cNvSpPr>
            <p:nvPr/>
          </p:nvSpPr>
          <p:spPr bwMode="auto">
            <a:xfrm>
              <a:off x="1130" y="2928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1.2.3.5</a:t>
              </a:r>
            </a:p>
          </p:txBody>
        </p:sp>
        <p:sp>
          <p:nvSpPr>
            <p:cNvPr id="114716" name="Rectangle 47"/>
            <p:cNvSpPr>
              <a:spLocks noChangeArrowheads="1"/>
            </p:cNvSpPr>
            <p:nvPr/>
          </p:nvSpPr>
          <p:spPr bwMode="auto">
            <a:xfrm>
              <a:off x="912" y="292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7" name="Rectangle 48"/>
            <p:cNvSpPr>
              <a:spLocks noChangeArrowheads="1"/>
            </p:cNvSpPr>
            <p:nvPr/>
          </p:nvSpPr>
          <p:spPr bwMode="auto">
            <a:xfrm>
              <a:off x="576" y="2928"/>
              <a:ext cx="336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8" name="Freeform 49"/>
            <p:cNvSpPr>
              <a:spLocks/>
            </p:cNvSpPr>
            <p:nvPr/>
          </p:nvSpPr>
          <p:spPr bwMode="auto">
            <a:xfrm>
              <a:off x="1824" y="2784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768 w 1872"/>
                <a:gd name="T3" fmla="*/ 192 h 192"/>
                <a:gd name="T4" fmla="*/ 1296 w 1872"/>
                <a:gd name="T5" fmla="*/ 0 h 192"/>
                <a:gd name="T6" fmla="*/ 1872 w 18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2"/>
                <a:gd name="T14" fmla="*/ 1872 w 18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2">
                  <a:moveTo>
                    <a:pt x="0" y="192"/>
                  </a:moveTo>
                  <a:lnTo>
                    <a:pt x="768" y="192"/>
                  </a:lnTo>
                  <a:lnTo>
                    <a:pt x="1296" y="0"/>
                  </a:lnTo>
                  <a:lnTo>
                    <a:pt x="187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19" name="Text Box 50"/>
            <p:cNvSpPr txBox="1">
              <a:spLocks noChangeArrowheads="1"/>
            </p:cNvSpPr>
            <p:nvPr/>
          </p:nvSpPr>
          <p:spPr bwMode="auto">
            <a:xfrm>
              <a:off x="1130" y="2640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1.2.3.4</a:t>
              </a:r>
            </a:p>
          </p:txBody>
        </p:sp>
        <p:sp>
          <p:nvSpPr>
            <p:cNvPr id="114720" name="Rectangle 51"/>
            <p:cNvSpPr>
              <a:spLocks noChangeArrowheads="1"/>
            </p:cNvSpPr>
            <p:nvPr/>
          </p:nvSpPr>
          <p:spPr bwMode="auto">
            <a:xfrm>
              <a:off x="912" y="264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1" name="Rectangle 52"/>
            <p:cNvSpPr>
              <a:spLocks noChangeArrowheads="1"/>
            </p:cNvSpPr>
            <p:nvPr/>
          </p:nvSpPr>
          <p:spPr bwMode="auto">
            <a:xfrm>
              <a:off x="576" y="2640"/>
              <a:ext cx="336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2" name="Freeform 53"/>
            <p:cNvSpPr>
              <a:spLocks/>
            </p:cNvSpPr>
            <p:nvPr/>
          </p:nvSpPr>
          <p:spPr bwMode="auto">
            <a:xfrm>
              <a:off x="1824" y="2736"/>
              <a:ext cx="1824" cy="336"/>
            </a:xfrm>
            <a:custGeom>
              <a:avLst/>
              <a:gdLst>
                <a:gd name="T0" fmla="*/ 0 w 1824"/>
                <a:gd name="T1" fmla="*/ 0 h 336"/>
                <a:gd name="T2" fmla="*/ 528 w 1824"/>
                <a:gd name="T3" fmla="*/ 0 h 336"/>
                <a:gd name="T4" fmla="*/ 1104 w 1824"/>
                <a:gd name="T5" fmla="*/ 336 h 336"/>
                <a:gd name="T6" fmla="*/ 1824 w 18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36"/>
                <a:gd name="T14" fmla="*/ 1824 w 18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36">
                  <a:moveTo>
                    <a:pt x="0" y="0"/>
                  </a:moveTo>
                  <a:lnTo>
                    <a:pt x="528" y="0"/>
                  </a:lnTo>
                  <a:lnTo>
                    <a:pt x="1104" y="336"/>
                  </a:lnTo>
                  <a:lnTo>
                    <a:pt x="1824" y="336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4712" name="Line 54"/>
          <p:cNvSpPr>
            <a:spLocks noChangeShapeType="1"/>
          </p:cNvSpPr>
          <p:nvPr/>
        </p:nvSpPr>
        <p:spPr bwMode="auto">
          <a:xfrm>
            <a:off x="3894138" y="382111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3" name="Rectangle 55"/>
          <p:cNvSpPr>
            <a:spLocks noChangeArrowheads="1"/>
          </p:cNvSpPr>
          <p:nvPr/>
        </p:nvSpPr>
        <p:spPr bwMode="auto">
          <a:xfrm>
            <a:off x="3894138" y="3536950"/>
            <a:ext cx="14398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1.2.3.4 </a:t>
            </a:r>
          </a:p>
        </p:txBody>
      </p:sp>
      <p:sp>
        <p:nvSpPr>
          <p:cNvPr id="114714" name="Rectangle 56"/>
          <p:cNvSpPr>
            <a:spLocks noChangeArrowheads="1"/>
          </p:cNvSpPr>
          <p:nvPr/>
        </p:nvSpPr>
        <p:spPr bwMode="auto">
          <a:xfrm>
            <a:off x="5418138" y="353695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697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Looking up the output port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Upon </a:t>
            </a:r>
            <a:r>
              <a:rPr lang="en-US" dirty="0">
                <a:latin typeface="Arial" charset="0"/>
              </a:rPr>
              <a:t>receiving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the destination IP address in the header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Index into the forwarding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no match,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 out appropriate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interface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Default 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Configured to cover cases where no matches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Allows small tables at edge (w/o routing algorithms)</a:t>
            </a:r>
          </a:p>
          <a:p>
            <a:pPr lvl="2">
              <a:lnSpc>
                <a:spcPct val="90000"/>
              </a:lnSpc>
            </a:pPr>
            <a:r>
              <a:rPr lang="en-US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if it isn’t on my subnet, send it to my ISP</a:t>
            </a:r>
            <a:endParaRPr lang="en-US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42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728DAE-72E9-9442-91F4-3BB799E9CED4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224260" name="Picture 4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1201738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2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 scalability, addresses must be </a:t>
            </a:r>
            <a:r>
              <a:rPr lang="en-US" b="1" dirty="0" smtClean="0">
                <a:sym typeface="Wingdings"/>
              </a:rPr>
              <a:t>aggregated</a:t>
            </a:r>
          </a:p>
          <a:p>
            <a:endParaRPr lang="en-US" b="1" dirty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But CIDR aggregation makes lookup harder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4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Packet Lookup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3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with Original or </a:t>
            </a:r>
            <a:r>
              <a:rPr lang="en-US" dirty="0" err="1" smtClean="0"/>
              <a:t>Classful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Early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in address specify mask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 [0]: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  (or all addresses in original addressing)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 [10]: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16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 [110]: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24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Can find exact match in forwarding table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prefix as index into hash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prefix is in one and only one routing entry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easy and fast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Single hash lookup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2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won’</a:t>
            </a:r>
            <a:r>
              <a:rPr lang="en-US" altLang="ja-JP" dirty="0">
                <a:latin typeface="Arial" charset="0"/>
              </a:rPr>
              <a:t>t this work for CIDR</a:t>
            </a:r>
            <a:r>
              <a:rPr lang="en-US" altLang="ja-JP" dirty="0" smtClean="0">
                <a:latin typeface="Arial" charset="0"/>
              </a:rPr>
              <a:t>?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Arial" charset="0"/>
              </a:rPr>
              <a:t>What’s the network prefix in this address?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Monaco"/>
                <a:cs typeface="Monaco"/>
              </a:rPr>
              <a:t>11001001 10001111 00000101 11010010</a:t>
            </a:r>
          </a:p>
          <a:p>
            <a:pPr marL="0" indent="0" algn="ctr">
              <a:buNone/>
            </a:pPr>
            <a:endParaRPr lang="en-US" dirty="0">
              <a:cs typeface="Monaco"/>
            </a:endParaRPr>
          </a:p>
          <a:p>
            <a:pPr marL="0" indent="0" algn="ctr">
              <a:buNone/>
            </a:pP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In CIDR, packet can’t tell you network address</a:t>
            </a:r>
          </a:p>
          <a:p>
            <a:pPr lvl="1"/>
            <a:r>
              <a:rPr lang="en-US" altLang="ja-JP" b="1" dirty="0" smtClean="0">
                <a:cs typeface="Monaco"/>
              </a:rPr>
              <a:t>So how do you know which routing entry to use?</a:t>
            </a:r>
            <a:endParaRPr lang="en-US" altLang="ja-JP" b="1" dirty="0">
              <a:cs typeface="Monaco"/>
            </a:endParaRPr>
          </a:p>
        </p:txBody>
      </p:sp>
      <p:sp>
        <p:nvSpPr>
          <p:cNvPr id="2263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521AFE8-1821-0D48-9D63-018DC4DC2F4F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 #1: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Provider w/ 4 Customers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3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83107A-3EC2-3347-8720-C72236298303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4038600"/>
          <a:ext cx="4419600" cy="23749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201.143.0.0/22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201.143.4.0.0/24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201.143.5.0.0/24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201.143.6.0/23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7351" name="Group 12"/>
          <p:cNvGrpSpPr>
            <a:grpSpLocks/>
          </p:cNvGrpSpPr>
          <p:nvPr/>
        </p:nvGrpSpPr>
        <p:grpSpPr bwMode="auto">
          <a:xfrm>
            <a:off x="893763" y="1447800"/>
            <a:ext cx="7356475" cy="2103438"/>
            <a:chOff x="933450" y="2514600"/>
            <a:chExt cx="7354888" cy="2088887"/>
          </a:xfrm>
        </p:grpSpPr>
        <p:sp>
          <p:nvSpPr>
            <p:cNvPr id="227357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8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27359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0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1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201.143.0.0/22</a:t>
              </a:r>
            </a:p>
          </p:txBody>
        </p:sp>
        <p:sp>
          <p:nvSpPr>
            <p:cNvPr id="227362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201.143.4.0/24</a:t>
              </a:r>
            </a:p>
          </p:txBody>
        </p:sp>
        <p:sp>
          <p:nvSpPr>
            <p:cNvPr id="227363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 dirty="0">
                  <a:solidFill>
                    <a:srgbClr val="000000"/>
                  </a:solidFill>
                  <a:latin typeface="Arial" charset="0"/>
                </a:rPr>
                <a:t>201.143.5.0/24</a:t>
              </a:r>
            </a:p>
          </p:txBody>
        </p:sp>
        <p:sp>
          <p:nvSpPr>
            <p:cNvPr id="227364" name="Text Box 12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201.143.6.0/23</a:t>
              </a:r>
            </a:p>
          </p:txBody>
        </p:sp>
        <p:cxnSp>
          <p:nvCxnSpPr>
            <p:cNvPr id="227365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6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7" name="AutoShape 15"/>
            <p:cNvCxnSpPr>
              <a:cxnSpLocks noChangeShapeType="1"/>
              <a:endCxn id="227360" idx="0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8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7369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" charset="0"/>
                </a:rPr>
                <a:t>Provider</a:t>
              </a:r>
            </a:p>
          </p:txBody>
        </p:sp>
      </p:grpSp>
      <p:cxnSp>
        <p:nvCxnSpPr>
          <p:cNvPr id="227352" name="Straight Connector 29"/>
          <p:cNvCxnSpPr>
            <a:cxnSpLocks noChangeShapeType="1"/>
          </p:cNvCxnSpPr>
          <p:nvPr/>
        </p:nvCxnSpPr>
        <p:spPr bwMode="auto">
          <a:xfrm rot="5400000">
            <a:off x="4458494" y="1332706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905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1800" y="20574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100263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12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 address matches more than one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easily find match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Helvetica" charset="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Consider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11001001 10001111 0000010111010010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21 bits match 4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22 bits match 3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23 bits match 2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24 bits match exactly one full prefix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9377" name="Group 5"/>
          <p:cNvGrpSpPr>
            <a:grpSpLocks/>
          </p:cNvGrpSpPr>
          <p:nvPr/>
        </p:nvGrpSpPr>
        <p:grpSpPr bwMode="auto">
          <a:xfrm>
            <a:off x="762000" y="2209800"/>
            <a:ext cx="7327900" cy="598488"/>
            <a:chOff x="428" y="893"/>
            <a:chExt cx="4616" cy="377"/>
          </a:xfrm>
        </p:grpSpPr>
        <p:grpSp>
          <p:nvGrpSpPr>
            <p:cNvPr id="2294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 dirty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22937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Finding the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 (at ISP’s Router)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B84F3E9-7247-364C-902E-E6B11924E7CB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294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2" name="Group 5"/>
          <p:cNvGrpSpPr>
            <a:grpSpLocks/>
          </p:cNvGrpSpPr>
          <p:nvPr/>
        </p:nvGrpSpPr>
        <p:grpSpPr bwMode="auto">
          <a:xfrm>
            <a:off x="762000" y="3429000"/>
            <a:ext cx="7327900" cy="598488"/>
            <a:chOff x="428" y="893"/>
            <a:chExt cx="4616" cy="377"/>
          </a:xfrm>
        </p:grpSpPr>
        <p:grpSp>
          <p:nvGrpSpPr>
            <p:cNvPr id="2294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3" name="Group 5"/>
          <p:cNvGrpSpPr>
            <a:grpSpLocks/>
          </p:cNvGrpSpPr>
          <p:nvPr/>
        </p:nvGrpSpPr>
        <p:grpSpPr bwMode="auto">
          <a:xfrm>
            <a:off x="762000" y="4038600"/>
            <a:ext cx="7327900" cy="598488"/>
            <a:chOff x="428" y="893"/>
            <a:chExt cx="4616" cy="377"/>
          </a:xfrm>
        </p:grpSpPr>
        <p:grpSp>
          <p:nvGrpSpPr>
            <p:cNvPr id="229400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06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7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8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01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02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03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04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45" name="Down Arrow 44"/>
          <p:cNvSpPr>
            <a:spLocks noChangeAspect="1"/>
          </p:cNvSpPr>
          <p:nvPr/>
        </p:nvSpPr>
        <p:spPr bwMode="auto">
          <a:xfrm>
            <a:off x="5334000" y="1752600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Down Arrow 46"/>
          <p:cNvSpPr>
            <a:spLocks noChangeAspect="1"/>
          </p:cNvSpPr>
          <p:nvPr/>
        </p:nvSpPr>
        <p:spPr bwMode="auto">
          <a:xfrm>
            <a:off x="5562600" y="1749425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Down Arrow 47"/>
          <p:cNvSpPr>
            <a:spLocks noChangeAspect="1"/>
          </p:cNvSpPr>
          <p:nvPr/>
        </p:nvSpPr>
        <p:spPr bwMode="auto">
          <a:xfrm>
            <a:off x="5791200" y="1747838"/>
            <a:ext cx="228600" cy="458787"/>
          </a:xfrm>
          <a:prstGeom prst="downArrow">
            <a:avLst>
              <a:gd name="adj1" fmla="val 50000"/>
              <a:gd name="adj2" fmla="val 49709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Down Arrow 48"/>
          <p:cNvSpPr>
            <a:spLocks noChangeAspect="1"/>
          </p:cNvSpPr>
          <p:nvPr/>
        </p:nvSpPr>
        <p:spPr bwMode="auto">
          <a:xfrm>
            <a:off x="6019800" y="1744663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Down Arrow 51"/>
          <p:cNvSpPr>
            <a:spLocks noChangeAspect="1"/>
          </p:cNvSpPr>
          <p:nvPr/>
        </p:nvSpPr>
        <p:spPr bwMode="auto">
          <a:xfrm flipV="1">
            <a:off x="60960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Down Arrow 55"/>
          <p:cNvSpPr>
            <a:spLocks noChangeAspect="1"/>
          </p:cNvSpPr>
          <p:nvPr/>
        </p:nvSpPr>
        <p:spPr bwMode="auto">
          <a:xfrm flipV="1">
            <a:off x="63246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Down Arrow 56"/>
          <p:cNvSpPr>
            <a:spLocks noChangeAspect="1"/>
          </p:cNvSpPr>
          <p:nvPr/>
        </p:nvSpPr>
        <p:spPr bwMode="auto">
          <a:xfrm flipV="1">
            <a:off x="6477000" y="5105400"/>
            <a:ext cx="227013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Down Arrow 57"/>
          <p:cNvSpPr>
            <a:spLocks noChangeAspect="1"/>
          </p:cNvSpPr>
          <p:nvPr/>
        </p:nvSpPr>
        <p:spPr bwMode="auto">
          <a:xfrm flipV="1">
            <a:off x="66294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5-Point Star 58"/>
          <p:cNvSpPr/>
          <p:nvPr/>
        </p:nvSpPr>
        <p:spPr bwMode="auto">
          <a:xfrm>
            <a:off x="8229600" y="2286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5-Point Star 59"/>
          <p:cNvSpPr/>
          <p:nvPr/>
        </p:nvSpPr>
        <p:spPr bwMode="auto">
          <a:xfrm>
            <a:off x="8229600" y="28956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 bwMode="auto">
          <a:xfrm>
            <a:off x="8229600" y="35052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2" name="5-Point Star 61"/>
          <p:cNvSpPr/>
          <p:nvPr/>
        </p:nvSpPr>
        <p:spPr bwMode="auto">
          <a:xfrm>
            <a:off x="8229600" y="41148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9396" name="TextBox 63"/>
          <p:cNvSpPr txBox="1">
            <a:spLocks noChangeArrowheads="1"/>
          </p:cNvSpPr>
          <p:nvPr/>
        </p:nvSpPr>
        <p:spPr bwMode="auto">
          <a:xfrm>
            <a:off x="0" y="21621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201.143.0.0/22</a:t>
            </a:r>
            <a:endParaRPr lang="en-US"/>
          </a:p>
        </p:txBody>
      </p:sp>
      <p:sp>
        <p:nvSpPr>
          <p:cNvPr id="229397" name="TextBox 64"/>
          <p:cNvSpPr txBox="1">
            <a:spLocks noChangeArrowheads="1"/>
          </p:cNvSpPr>
          <p:nvPr/>
        </p:nvSpPr>
        <p:spPr bwMode="auto">
          <a:xfrm>
            <a:off x="0" y="27717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201.143.4.0/24</a:t>
            </a:r>
            <a:endParaRPr lang="en-US"/>
          </a:p>
        </p:txBody>
      </p:sp>
      <p:sp>
        <p:nvSpPr>
          <p:cNvPr id="229398" name="TextBox 65"/>
          <p:cNvSpPr txBox="1">
            <a:spLocks noChangeArrowheads="1"/>
          </p:cNvSpPr>
          <p:nvPr/>
        </p:nvSpPr>
        <p:spPr bwMode="auto">
          <a:xfrm>
            <a:off x="0" y="33528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201.143.5.0/24</a:t>
            </a:r>
            <a:endParaRPr lang="en-US"/>
          </a:p>
        </p:txBody>
      </p:sp>
      <p:sp>
        <p:nvSpPr>
          <p:cNvPr id="229399" name="TextBox 66"/>
          <p:cNvSpPr txBox="1">
            <a:spLocks noChangeArrowheads="1"/>
          </p:cNvSpPr>
          <p:nvPr/>
        </p:nvSpPr>
        <p:spPr bwMode="auto">
          <a:xfrm>
            <a:off x="0" y="39624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201.143.6.0/23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dot quad notation 16.45.231.117</a:t>
            </a:r>
          </a:p>
          <a:p>
            <a:pPr lvl="1"/>
            <a:r>
              <a:rPr lang="en-US" dirty="0" smtClean="0"/>
              <a:t>slash notation: /8 means first 8 bits are network address</a:t>
            </a:r>
          </a:p>
          <a:p>
            <a:pPr lvl="1"/>
            <a:endParaRPr lang="en-US" dirty="0"/>
          </a:p>
          <a:p>
            <a:r>
              <a:rPr lang="en-US" dirty="0" smtClean="0"/>
              <a:t>History of addressing schemes</a:t>
            </a:r>
          </a:p>
          <a:p>
            <a:pPr lvl="1"/>
            <a:r>
              <a:rPr lang="en-US" dirty="0" smtClean="0"/>
              <a:t>Original IP: Network (8 bits) : Host (24 bits)</a:t>
            </a:r>
          </a:p>
          <a:p>
            <a:pPr lvl="1"/>
            <a:r>
              <a:rPr lang="en-US" dirty="0" smtClean="0"/>
              <a:t>Classful: first few bits specify length of network address</a:t>
            </a:r>
          </a:p>
          <a:p>
            <a:pPr lvl="1"/>
            <a:r>
              <a:rPr lang="en-US" dirty="0" smtClean="0"/>
              <a:t>CIDR: use mask to denote length of network address</a:t>
            </a:r>
          </a:p>
          <a:p>
            <a:pPr lvl="2"/>
            <a:r>
              <a:rPr lang="en-US" dirty="0" smtClean="0"/>
              <a:t>Informally, just use slash notation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9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Roughly (number of entries) × (number of bits)</a:t>
            </a:r>
          </a:p>
          <a:p>
            <a:pPr lvl="1"/>
            <a:endParaRPr lang="en-US" dirty="0"/>
          </a:p>
          <a:p>
            <a:r>
              <a:rPr lang="en-US" dirty="0" smtClean="0"/>
              <a:t>Must 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pPr lvl="1"/>
            <a:endParaRPr lang="en-US" dirty="0"/>
          </a:p>
          <a:p>
            <a:r>
              <a:rPr lang="en-US" dirty="0" smtClean="0"/>
              <a:t>Return to example: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66800" y="472440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1100100110001111000000**********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110010011000111100000100********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110010011000111100000101********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11001001100011110000011*********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470408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Monaco"/>
                          <a:cs typeface="Monaco"/>
                        </a:rPr>
                        <a:t>0**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100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101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11*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four three-bit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focusing on the bits where all the action is….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Tree Structure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01*</a:t>
              </a:r>
              <a:endParaRPr lang="en-US" dirty="0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11*</a:t>
              </a:r>
              <a:endParaRPr lang="en-US" dirty="0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10*</a:t>
              </a:r>
              <a:endParaRPr lang="en-US" dirty="0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75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9906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20890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63" y="990600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37646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63" y="990600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010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P1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1000" y="1778784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P4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" y="2197759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P2</a:t>
            </a:r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2616734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101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P3</a:t>
            </a:r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25" y="6178299"/>
            <a:ext cx="6142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+mn-lt"/>
              </a:rPr>
              <a:t>w</a:t>
            </a:r>
            <a:r>
              <a:rPr lang="en-US" sz="3200" b="0" dirty="0" smtClean="0">
                <a:latin typeface="+mn-lt"/>
              </a:rPr>
              <a:t>alking trees takes O(#bits)</a:t>
            </a:r>
            <a:endParaRPr lang="en-US" sz="3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4" grpId="0"/>
      <p:bldP spid="80" grpId="0"/>
      <p:bldP spid="81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0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Example is Too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835525"/>
          </a:xfrm>
        </p:spPr>
        <p:txBody>
          <a:bodyPr/>
          <a:lstStyle/>
          <a:p>
            <a:r>
              <a:rPr lang="en-US" dirty="0" smtClean="0"/>
              <a:t>The prefixes don’t overlap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...and g</a:t>
            </a:r>
            <a:r>
              <a:rPr lang="en-US" dirty="0" smtClean="0"/>
              <a:t>o to different destinations</a:t>
            </a:r>
            <a:endParaRPr lang="en-US" dirty="0"/>
          </a:p>
          <a:p>
            <a:pPr lvl="1"/>
            <a:r>
              <a:rPr lang="en-US" dirty="0" smtClean="0"/>
              <a:t>This limits the degree of aggregation</a:t>
            </a:r>
          </a:p>
          <a:p>
            <a:pPr lvl="3"/>
            <a:endParaRPr lang="en-US" dirty="0"/>
          </a:p>
          <a:p>
            <a:r>
              <a:rPr lang="en-US" dirty="0" smtClean="0"/>
              <a:t>The goal is smaller routing tables</a:t>
            </a:r>
          </a:p>
          <a:p>
            <a:pPr lvl="2"/>
            <a:endParaRPr lang="en-US" dirty="0"/>
          </a:p>
          <a:p>
            <a:r>
              <a:rPr lang="en-US" dirty="0" smtClean="0"/>
              <a:t>But if the prefixes don’t overlap, we may need to list many prefixes in order to specify all routers</a:t>
            </a:r>
          </a:p>
          <a:p>
            <a:pPr lvl="2"/>
            <a:endParaRPr lang="en-US" dirty="0"/>
          </a:p>
          <a:p>
            <a:r>
              <a:rPr lang="en-US" dirty="0" smtClean="0"/>
              <a:t>What if 11111111111111111111111111111111 went to port 2, and all other addresses went to port 1?</a:t>
            </a:r>
          </a:p>
          <a:p>
            <a:pPr lvl="1"/>
            <a:r>
              <a:rPr lang="en-US" dirty="0" smtClean="0"/>
              <a:t>How many prefixes would we need in routing table?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Routing Entries…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95400"/>
            <a:ext cx="9448800" cy="4835525"/>
          </a:xfrm>
        </p:spPr>
        <p:txBody>
          <a:bodyPr/>
          <a:lstStyle/>
          <a:p>
            <a:r>
              <a:rPr lang="en-US" dirty="0" smtClean="0"/>
              <a:t>11111111111111111111111111111111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2</a:t>
            </a:r>
          </a:p>
          <a:p>
            <a:r>
              <a:rPr lang="en-US" dirty="0" smtClean="0"/>
              <a:t>11111111111111111111111111111110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1111111111111111111111111111110/31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111111111111111111111111111110/30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11111111111111111111111111110/29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1</a:t>
            </a:r>
          </a:p>
          <a:p>
            <a:r>
              <a:rPr lang="en-US" dirty="0" smtClean="0"/>
              <a:t>1111111111111111111111111110/28  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…..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Overlaps is Wasteful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with overlaps come contradictions</a:t>
            </a:r>
            <a:r>
              <a:rPr lang="en-US" dirty="0" smtClean="0"/>
              <a:t>….</a:t>
            </a:r>
          </a:p>
          <a:p>
            <a:endParaRPr lang="en-US" dirty="0"/>
          </a:p>
          <a:p>
            <a:r>
              <a:rPr lang="en-US" dirty="0" smtClean="0"/>
              <a:t>Remember our old </a:t>
            </a:r>
            <a:r>
              <a:rPr lang="en-US" dirty="0" err="1" smtClean="0"/>
              <a:t>multihoming</a:t>
            </a:r>
            <a:r>
              <a:rPr lang="en-US" dirty="0" smtClean="0"/>
              <a:t>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Hierarchy in delivery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L3: handles delivery </a:t>
            </a:r>
            <a:r>
              <a:rPr lang="en-US" b="1" i="1" dirty="0" smtClean="0"/>
              <a:t>between networks</a:t>
            </a:r>
          </a:p>
          <a:p>
            <a:r>
              <a:rPr lang="en-US" dirty="0" smtClean="0"/>
              <a:t>L2: handles delivery to hosts </a:t>
            </a:r>
            <a:r>
              <a:rPr lang="en-US" b="1" i="1" dirty="0" smtClean="0"/>
              <a:t>within network</a:t>
            </a:r>
          </a:p>
          <a:p>
            <a:pPr lvl="3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Separation of concerns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Routers only route based on network address</a:t>
            </a:r>
          </a:p>
          <a:p>
            <a:r>
              <a:rPr lang="en-US" dirty="0" smtClean="0"/>
              <a:t>L2 only cares about the host address (and MAC)</a:t>
            </a:r>
          </a:p>
          <a:p>
            <a:pPr lvl="3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Finding addresses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DNS (later) maps names to IP addresses</a:t>
            </a:r>
          </a:p>
          <a:p>
            <a:r>
              <a:rPr lang="en-US" dirty="0" smtClean="0"/>
              <a:t>ARP (later) turns IP addresses into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What if we have contradictory entries in routing table?</a:t>
            </a: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16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now returned to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do we take?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write the routing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835525"/>
          </a:xfrm>
        </p:spPr>
        <p:txBody>
          <a:bodyPr/>
          <a:lstStyle/>
          <a:p>
            <a:r>
              <a:rPr lang="en-US" dirty="0" smtClean="0"/>
              <a:t>Compact but contradictory: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Nonoverlapping</a:t>
            </a:r>
            <a:r>
              <a:rPr lang="en-US" dirty="0" smtClean="0"/>
              <a:t> (and clear) but verbose: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62200" y="1828800"/>
            <a:ext cx="4142453" cy="2133600"/>
            <a:chOff x="914400" y="1752600"/>
            <a:chExt cx="2334837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34837" cy="14286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5553" y="4334233"/>
            <a:ext cx="4229100" cy="2523767"/>
            <a:chOff x="914400" y="1752599"/>
            <a:chExt cx="2362200" cy="1433833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3636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599"/>
              <a:ext cx="2286000" cy="143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201.10.0/22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 </a:t>
              </a: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201.10.4/24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201.10.5/24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201.10.6/23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pPr algn="l"/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old tree-walking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case where prefixes go to different locations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of the unique prefixes go to same port</a:t>
            </a:r>
          </a:p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  <a:endParaRPr lang="en-US" dirty="0" smtClean="0"/>
          </a:p>
          <a:p>
            <a:r>
              <a:rPr lang="en-US" dirty="0" smtClean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r>
              <a:rPr lang="en-US" dirty="0" smtClean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How can we represent this more compactly?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Prefix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5029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956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first match, and only over-ride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44958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This is longest prefix match (LPM)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05400" y="1295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If you ever leave path, you are done, last matched prefix is answer</a:t>
            </a:r>
          </a:p>
        </p:txBody>
      </p:sp>
    </p:spTree>
    <p:extLst>
      <p:ext uri="{BB962C8B-B14F-4D97-AF65-F5344CB8AC3E}">
        <p14:creationId xmlns:p14="http://schemas.microsoft.com/office/powerpoint/2010/main" val="18820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***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</a:t>
            </a:r>
            <a:r>
              <a:rPr lang="en-US" b="1" i="1" u="sng" dirty="0" smtClean="0"/>
              <a:t>longest</a:t>
            </a:r>
            <a:r>
              <a:rPr lang="en-US" dirty="0" smtClean="0"/>
              <a:t> </a:t>
            </a:r>
            <a:r>
              <a:rPr lang="en-US" dirty="0" smtClean="0"/>
              <a:t>match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201.143.0.0/21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201.143.4.0</a:t>
            </a:r>
            <a:r>
              <a:rPr lang="en-US" dirty="0">
                <a:latin typeface="Arial" charset="0"/>
                <a:cs typeface="Arial" charset="0"/>
              </a:rPr>
              <a:t>/</a:t>
            </a:r>
            <a:r>
              <a:rPr lang="en-US" dirty="0" smtClean="0">
                <a:latin typeface="Arial" charset="0"/>
                <a:cs typeface="Arial" charset="0"/>
              </a:rPr>
              <a:t>24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longest match</a:t>
            </a:r>
          </a:p>
          <a:p>
            <a:endParaRPr lang="en-US" dirty="0" smtClean="0"/>
          </a:p>
          <a:p>
            <a:r>
              <a:rPr lang="en-US" i="1" dirty="0" smtClean="0"/>
              <a:t>If address matches neither, take default path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LPM Every Day…..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“Everyone go outside to play….</a:t>
            </a:r>
          </a:p>
          <a:p>
            <a:r>
              <a:rPr lang="en-US" dirty="0" smtClean="0"/>
              <a:t>…except for John, who has to stay inside…”</a:t>
            </a:r>
          </a:p>
          <a:p>
            <a:pPr lvl="1"/>
            <a:endParaRPr lang="en-US" dirty="0"/>
          </a:p>
          <a:p>
            <a:r>
              <a:rPr lang="en-US" dirty="0" smtClean="0"/>
              <a:t>We routinely insert an “except” whenever we make a general statement and then a contradictory specific statement</a:t>
            </a:r>
          </a:p>
          <a:p>
            <a:pPr lvl="1"/>
            <a:endParaRPr lang="en-US" dirty="0"/>
          </a:p>
          <a:p>
            <a:r>
              <a:rPr lang="en-US" dirty="0" smtClean="0"/>
              <a:t>Point: we would never explicitly list the members of the class, but instead use the term for the aggregate and then specify the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Lecture: What I Wish I’d Said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original IP addressing, routing algorithms exchanges network addresses as destinations</a:t>
            </a:r>
          </a:p>
          <a:p>
            <a:pPr lvl="1"/>
            <a:r>
              <a:rPr lang="en-US" dirty="0" smtClean="0"/>
              <a:t>“I have a five hop path to this network”</a:t>
            </a:r>
          </a:p>
          <a:p>
            <a:pPr lvl="1"/>
            <a:r>
              <a:rPr lang="en-US" dirty="0" smtClean="0"/>
              <a:t>And routing tables were list of network addresses</a:t>
            </a:r>
          </a:p>
          <a:p>
            <a:pPr lvl="4"/>
            <a:endParaRPr lang="en-US" dirty="0"/>
          </a:p>
          <a:p>
            <a:r>
              <a:rPr lang="en-US" dirty="0" smtClean="0"/>
              <a:t>With CIDR, what does a routing algorithm advertise (and route on)?</a:t>
            </a:r>
          </a:p>
          <a:p>
            <a:pPr lvl="1"/>
            <a:r>
              <a:rPr lang="en-US" dirty="0" smtClean="0"/>
              <a:t>Network addresses, right?</a:t>
            </a:r>
          </a:p>
          <a:p>
            <a:pPr lvl="1"/>
            <a:r>
              <a:rPr lang="en-US" dirty="0" smtClean="0"/>
              <a:t>Not really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When you aggregate two network addresses, what do you get?</a:t>
            </a:r>
          </a:p>
          <a:p>
            <a:pPr lvl="1"/>
            <a:r>
              <a:rPr lang="en-US" b="1" dirty="0" smtClean="0"/>
              <a:t>A prefix!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6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3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 #2: Aggregating Customers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04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39CFDC-F565-CF46-B15D-ECA4F892FDE3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1219200"/>
          <a:ext cx="4419600" cy="14605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201.144.0/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0417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0419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0422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043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5481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04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04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04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04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0444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0445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6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7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8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49" name="AutoShape 14"/>
                <p:cNvCxnSpPr>
                  <a:cxnSpLocks noChangeShapeType="1"/>
                  <a:stCxn id="230444" idx="2"/>
                  <a:endCxn id="230446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50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51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04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5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230423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042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4716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04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04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04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04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0429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0430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1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2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3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34" name="AutoShape 14"/>
                <p:cNvCxnSpPr>
                  <a:cxnSpLocks noChangeShapeType="1"/>
                  <a:stCxn id="230429" idx="2"/>
                  <a:endCxn id="23043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35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36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043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38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0420" name="Straight Connector 69"/>
            <p:cNvCxnSpPr>
              <a:cxnSpLocks noChangeShapeType="1"/>
              <a:stCxn id="230437" idx="1"/>
              <a:endCxn id="230452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0421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0418" name="Straight Connector 41"/>
          <p:cNvCxnSpPr>
            <a:cxnSpLocks noChangeShapeType="1"/>
            <a:stCxn id="230421" idx="0"/>
          </p:cNvCxnSpPr>
          <p:nvPr/>
        </p:nvCxnSpPr>
        <p:spPr bwMode="auto">
          <a:xfrm rot="5400000" flipH="1" flipV="1">
            <a:off x="4624387" y="276701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4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6618" y="1752600"/>
            <a:ext cx="2586182" cy="12192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 smtClean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201.144.0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201.145.0</a:t>
              </a:r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Curved Connector 15"/>
          <p:cNvCxnSpPr>
            <a:endCxn id="10" idx="1"/>
          </p:cNvCxnSpPr>
          <p:nvPr/>
        </p:nvCxnSpPr>
        <p:spPr bwMode="auto">
          <a:xfrm>
            <a:off x="3276600" y="1981200"/>
            <a:ext cx="2438400" cy="2809965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201.144.4/24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201.144.5/24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1188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 #3: Complications</a:t>
            </a:r>
          </a:p>
        </p:txBody>
      </p:sp>
      <p:sp>
        <p:nvSpPr>
          <p:cNvPr id="2324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612B4F-066C-2A4C-B5A9-E5F2FF432A1D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2451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2455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2458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247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4286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24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24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24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24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2479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2480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1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2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3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84" name="AutoShape 14"/>
                <p:cNvCxnSpPr>
                  <a:cxnSpLocks noChangeShapeType="1"/>
                  <a:stCxn id="232479" idx="2"/>
                  <a:endCxn id="23248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2485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24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87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232459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246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3597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24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246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24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24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2465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2466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7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8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9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70" name="AutoShape 14"/>
                <p:cNvCxnSpPr>
                  <a:cxnSpLocks noChangeShapeType="1"/>
                  <a:stCxn id="232465" idx="2"/>
                  <a:endCxn id="232467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2471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247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7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2456" name="Straight Connector 69"/>
            <p:cNvCxnSpPr>
              <a:cxnSpLocks noChangeShapeType="1"/>
              <a:stCxn id="232472" idx="1"/>
              <a:endCxn id="232486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2457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2452" name="Straight Connector 70"/>
          <p:cNvCxnSpPr>
            <a:cxnSpLocks noChangeShapeType="1"/>
            <a:stCxn id="232468" idx="0"/>
          </p:cNvCxnSpPr>
          <p:nvPr/>
        </p:nvCxnSpPr>
        <p:spPr bwMode="auto">
          <a:xfrm rot="5400000" flipH="1" flipV="1">
            <a:off x="3913188" y="3654425"/>
            <a:ext cx="1341438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2453" name="Straight Connector 73"/>
          <p:cNvCxnSpPr>
            <a:cxnSpLocks noChangeShapeType="1"/>
            <a:stCxn id="232465" idx="5"/>
            <a:endCxn id="232480" idx="0"/>
          </p:cNvCxnSpPr>
          <p:nvPr/>
        </p:nvCxnSpPr>
        <p:spPr bwMode="auto">
          <a:xfrm rot="16200000" flipH="1">
            <a:off x="4114006" y="3679032"/>
            <a:ext cx="1223963" cy="309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1371600" y="1447800"/>
            <a:ext cx="6477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Forwarding table more complicated when addressing is non-topological</a:t>
            </a:r>
          </a:p>
        </p:txBody>
      </p:sp>
    </p:spTree>
    <p:extLst>
      <p:ext uri="{BB962C8B-B14F-4D97-AF65-F5344CB8AC3E}">
        <p14:creationId xmlns:p14="http://schemas.microsoft.com/office/powerpoint/2010/main" val="9215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nonoverlapping</a:t>
            </a:r>
            <a:r>
              <a:rPr lang="en-US" dirty="0" smtClean="0"/>
              <a:t> entries..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438400" cy="25908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1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201.144.4/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44004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201.144.5/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201.143.5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9763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Matching disjoint prefixes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44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36CE8D-5AFE-184D-9586-9ADB50BD2AC0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4499" name="Group 5"/>
          <p:cNvGrpSpPr>
            <a:grpSpLocks/>
          </p:cNvGrpSpPr>
          <p:nvPr/>
        </p:nvGrpSpPr>
        <p:grpSpPr bwMode="auto">
          <a:xfrm>
            <a:off x="762000" y="1763713"/>
            <a:ext cx="7327900" cy="598487"/>
            <a:chOff x="428" y="893"/>
            <a:chExt cx="4616" cy="377"/>
          </a:xfrm>
        </p:grpSpPr>
        <p:grpSp>
          <p:nvGrpSpPr>
            <p:cNvPr id="23457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7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8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7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7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7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7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0" name="Group 5"/>
          <p:cNvGrpSpPr>
            <a:grpSpLocks/>
          </p:cNvGrpSpPr>
          <p:nvPr/>
        </p:nvGrpSpPr>
        <p:grpSpPr bwMode="auto">
          <a:xfrm>
            <a:off x="762000" y="2297113"/>
            <a:ext cx="7327900" cy="598487"/>
            <a:chOff x="428" y="893"/>
            <a:chExt cx="4616" cy="377"/>
          </a:xfrm>
        </p:grpSpPr>
        <p:grpSp>
          <p:nvGrpSpPr>
            <p:cNvPr id="23456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6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6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6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6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1" name="Group 5"/>
          <p:cNvGrpSpPr>
            <a:grpSpLocks/>
          </p:cNvGrpSpPr>
          <p:nvPr/>
        </p:nvGrpSpPr>
        <p:grpSpPr bwMode="auto">
          <a:xfrm>
            <a:off x="762000" y="4583113"/>
            <a:ext cx="7327900" cy="598487"/>
            <a:chOff x="428" y="893"/>
            <a:chExt cx="4616" cy="377"/>
          </a:xfrm>
        </p:grpSpPr>
        <p:grpSp>
          <p:nvGrpSpPr>
            <p:cNvPr id="23455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5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5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5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5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2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3454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5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4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4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4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3" name="Group 5"/>
          <p:cNvGrpSpPr>
            <a:grpSpLocks/>
          </p:cNvGrpSpPr>
          <p:nvPr/>
        </p:nvGrpSpPr>
        <p:grpSpPr bwMode="auto">
          <a:xfrm>
            <a:off x="762000" y="5116513"/>
            <a:ext cx="7327900" cy="598487"/>
            <a:chOff x="428" y="893"/>
            <a:chExt cx="4616" cy="377"/>
          </a:xfrm>
        </p:grpSpPr>
        <p:grpSp>
          <p:nvGrpSpPr>
            <p:cNvPr id="234536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42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3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4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37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38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9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0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4" name="Group 5"/>
          <p:cNvGrpSpPr>
            <a:grpSpLocks/>
          </p:cNvGrpSpPr>
          <p:nvPr/>
        </p:nvGrpSpPr>
        <p:grpSpPr bwMode="auto">
          <a:xfrm>
            <a:off x="762000" y="3352800"/>
            <a:ext cx="7327900" cy="598488"/>
            <a:chOff x="428" y="893"/>
            <a:chExt cx="4616" cy="377"/>
          </a:xfrm>
        </p:grpSpPr>
        <p:grpSp>
          <p:nvGrpSpPr>
            <p:cNvPr id="2345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5" name="Group 5"/>
          <p:cNvGrpSpPr>
            <a:grpSpLocks/>
          </p:cNvGrpSpPr>
          <p:nvPr/>
        </p:nvGrpSpPr>
        <p:grpSpPr bwMode="auto">
          <a:xfrm>
            <a:off x="762000" y="5638800"/>
            <a:ext cx="7327900" cy="598488"/>
            <a:chOff x="428" y="893"/>
            <a:chExt cx="4616" cy="377"/>
          </a:xfrm>
        </p:grpSpPr>
        <p:grpSp>
          <p:nvGrpSpPr>
            <p:cNvPr id="2345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6" name="Group 5"/>
          <p:cNvGrpSpPr>
            <a:grpSpLocks/>
          </p:cNvGrpSpPr>
          <p:nvPr/>
        </p:nvGrpSpPr>
        <p:grpSpPr bwMode="auto">
          <a:xfrm>
            <a:off x="762000" y="6183313"/>
            <a:ext cx="7327900" cy="598487"/>
            <a:chOff x="428" y="893"/>
            <a:chExt cx="4616" cy="377"/>
          </a:xfrm>
        </p:grpSpPr>
        <p:grpSp>
          <p:nvGrpSpPr>
            <p:cNvPr id="2345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2192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 smtClean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4800" y="4124325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 smtClean="0">
                <a:latin typeface="+mn-lt"/>
                <a:ea typeface="+mn-ea"/>
                <a:cs typeface="+mn-cs"/>
              </a:rPr>
              <a:t>2</a:t>
            </a:r>
            <a:endParaRPr lang="en-US" sz="28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Focusing Only on Crucial Bits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7620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2" name="Oval 7"/>
          <p:cNvSpPr>
            <a:spLocks noChangeArrowheads="1"/>
          </p:cNvSpPr>
          <p:nvPr/>
        </p:nvSpPr>
        <p:spPr bwMode="auto">
          <a:xfrm>
            <a:off x="64293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3" name="Oval 7"/>
          <p:cNvSpPr>
            <a:spLocks noChangeArrowheads="1"/>
          </p:cNvSpPr>
          <p:nvPr/>
        </p:nvSpPr>
        <p:spPr bwMode="auto">
          <a:xfrm>
            <a:off x="120967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Oval 7"/>
          <p:cNvSpPr>
            <a:spLocks noChangeArrowheads="1"/>
          </p:cNvSpPr>
          <p:nvPr/>
        </p:nvSpPr>
        <p:spPr bwMode="auto">
          <a:xfrm>
            <a:off x="177641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6" name="Oval 7"/>
          <p:cNvSpPr>
            <a:spLocks noChangeArrowheads="1"/>
          </p:cNvSpPr>
          <p:nvPr/>
        </p:nvSpPr>
        <p:spPr bwMode="auto"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7" name="Oval 7"/>
          <p:cNvSpPr>
            <a:spLocks noChangeArrowheads="1"/>
          </p:cNvSpPr>
          <p:nvPr/>
        </p:nvSpPr>
        <p:spPr bwMode="auto">
          <a:xfrm>
            <a:off x="347662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Oval 7"/>
          <p:cNvSpPr>
            <a:spLocks noChangeArrowheads="1"/>
          </p:cNvSpPr>
          <p:nvPr/>
        </p:nvSpPr>
        <p:spPr bwMode="auto">
          <a:xfrm>
            <a:off x="404336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9" name="Oval 7"/>
          <p:cNvSpPr>
            <a:spLocks noChangeArrowheads="1"/>
          </p:cNvSpPr>
          <p:nvPr/>
        </p:nvSpPr>
        <p:spPr bwMode="auto">
          <a:xfrm>
            <a:off x="461010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0" name="Oval 7"/>
          <p:cNvSpPr>
            <a:spLocks noChangeArrowheads="1"/>
          </p:cNvSpPr>
          <p:nvPr/>
        </p:nvSpPr>
        <p:spPr bwMode="auto">
          <a:xfrm>
            <a:off x="517684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1" name="Oval 7"/>
          <p:cNvSpPr>
            <a:spLocks noChangeArrowheads="1"/>
          </p:cNvSpPr>
          <p:nvPr/>
        </p:nvSpPr>
        <p:spPr bwMode="auto">
          <a:xfrm>
            <a:off x="574358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2" name="Oval 7"/>
          <p:cNvSpPr>
            <a:spLocks noChangeArrowheads="1"/>
          </p:cNvSpPr>
          <p:nvPr/>
        </p:nvSpPr>
        <p:spPr bwMode="auto">
          <a:xfrm>
            <a:off x="631031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Oval 7"/>
          <p:cNvSpPr>
            <a:spLocks noChangeArrowheads="1"/>
          </p:cNvSpPr>
          <p:nvPr/>
        </p:nvSpPr>
        <p:spPr bwMode="auto"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5" name="Oval 7"/>
          <p:cNvSpPr>
            <a:spLocks noChangeArrowheads="1"/>
          </p:cNvSpPr>
          <p:nvPr/>
        </p:nvSpPr>
        <p:spPr bwMode="auto">
          <a:xfrm>
            <a:off x="801053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Oval 7"/>
          <p:cNvSpPr>
            <a:spLocks noChangeArrowheads="1"/>
          </p:cNvSpPr>
          <p:nvPr/>
        </p:nvSpPr>
        <p:spPr bwMode="auto">
          <a:xfrm>
            <a:off x="857727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7" name="Oval 6"/>
          <p:cNvSpPr>
            <a:spLocks noChangeArrowheads="1"/>
          </p:cNvSpPr>
          <p:nvPr/>
        </p:nvSpPr>
        <p:spPr bwMode="auto">
          <a:xfrm>
            <a:off x="338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6" name="Oval 6"/>
          <p:cNvSpPr>
            <a:spLocks noChangeArrowheads="1"/>
          </p:cNvSpPr>
          <p:nvPr/>
        </p:nvSpPr>
        <p:spPr bwMode="auto">
          <a:xfrm>
            <a:off x="1481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8" name="Oval 6"/>
          <p:cNvSpPr>
            <a:spLocks noChangeArrowheads="1"/>
          </p:cNvSpPr>
          <p:nvPr/>
        </p:nvSpPr>
        <p:spPr bwMode="auto"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9" name="Oval 6"/>
          <p:cNvSpPr>
            <a:spLocks noChangeArrowheads="1"/>
          </p:cNvSpPr>
          <p:nvPr/>
        </p:nvSpPr>
        <p:spPr bwMode="auto">
          <a:xfrm>
            <a:off x="4910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0" name="Oval 6"/>
          <p:cNvSpPr>
            <a:spLocks noChangeArrowheads="1"/>
          </p:cNvSpPr>
          <p:nvPr/>
        </p:nvSpPr>
        <p:spPr bwMode="auto">
          <a:xfrm>
            <a:off x="6053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2" name="Oval 6"/>
          <p:cNvSpPr>
            <a:spLocks noChangeArrowheads="1"/>
          </p:cNvSpPr>
          <p:nvPr/>
        </p:nvSpPr>
        <p:spPr bwMode="auto"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4" name="Oval 6"/>
          <p:cNvSpPr>
            <a:spLocks noChangeArrowheads="1"/>
          </p:cNvSpPr>
          <p:nvPr/>
        </p:nvSpPr>
        <p:spPr bwMode="auto"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216" idx="2"/>
            <a:endCxn id="72" idx="7"/>
          </p:cNvCxnSpPr>
          <p:nvPr/>
        </p:nvCxnSpPr>
        <p:spPr bwMode="auto">
          <a:xfrm flipH="1">
            <a:off x="1341230" y="3182938"/>
            <a:ext cx="7923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2" name="Straight Arrow Connector 221"/>
          <p:cNvCxnSpPr>
            <a:stCxn id="217" idx="2"/>
            <a:endCxn id="214" idx="7"/>
          </p:cNvCxnSpPr>
          <p:nvPr/>
        </p:nvCxnSpPr>
        <p:spPr bwMode="auto">
          <a:xfrm flipH="1">
            <a:off x="5913230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>
            <a:stCxn id="72" idx="3"/>
            <a:endCxn id="197" idx="0"/>
          </p:cNvCxnSpPr>
          <p:nvPr/>
        </p:nvCxnSpPr>
        <p:spPr bwMode="auto">
          <a:xfrm flipH="1">
            <a:off x="588169" y="3865634"/>
            <a:ext cx="399463" cy="131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72" idx="5"/>
            <a:endCxn id="206" idx="1"/>
          </p:cNvCxnSpPr>
          <p:nvPr/>
        </p:nvCxnSpPr>
        <p:spPr bwMode="auto">
          <a:xfrm>
            <a:off x="1341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Straight Arrow Connector 226"/>
          <p:cNvCxnSpPr>
            <a:stCxn id="213" idx="5"/>
            <a:endCxn id="208" idx="1"/>
          </p:cNvCxnSpPr>
          <p:nvPr/>
        </p:nvCxnSpPr>
        <p:spPr bwMode="auto">
          <a:xfrm>
            <a:off x="3660568" y="3865634"/>
            <a:ext cx="1798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>
            <a:stCxn id="214" idx="5"/>
            <a:endCxn id="210" idx="1"/>
          </p:cNvCxnSpPr>
          <p:nvPr/>
        </p:nvCxnSpPr>
        <p:spPr bwMode="auto">
          <a:xfrm>
            <a:off x="5913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>
            <a:stCxn id="215" idx="5"/>
            <a:endCxn id="212" idx="1"/>
          </p:cNvCxnSpPr>
          <p:nvPr/>
        </p:nvCxnSpPr>
        <p:spPr bwMode="auto">
          <a:xfrm>
            <a:off x="8199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0" name="Straight Arrow Connector 229"/>
          <p:cNvCxnSpPr>
            <a:stCxn id="214" idx="3"/>
            <a:endCxn id="209" idx="7"/>
          </p:cNvCxnSpPr>
          <p:nvPr/>
        </p:nvCxnSpPr>
        <p:spPr bwMode="auto">
          <a:xfrm flipH="1">
            <a:off x="5336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5" name="Straight Arrow Connector 234"/>
          <p:cNvCxnSpPr>
            <a:stCxn id="197" idx="3"/>
            <a:endCxn id="35" idx="0"/>
          </p:cNvCxnSpPr>
          <p:nvPr/>
        </p:nvCxnSpPr>
        <p:spPr bwMode="auto">
          <a:xfrm flipH="1">
            <a:off x="326231" y="4357759"/>
            <a:ext cx="8513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8" name="Straight Arrow Connector 237"/>
          <p:cNvCxnSpPr>
            <a:stCxn id="197" idx="5"/>
            <a:endCxn id="182" idx="0"/>
          </p:cNvCxnSpPr>
          <p:nvPr/>
        </p:nvCxnSpPr>
        <p:spPr bwMode="auto">
          <a:xfrm>
            <a:off x="764968" y="4357759"/>
            <a:ext cx="12800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Straight Arrow Connector 240"/>
          <p:cNvCxnSpPr>
            <a:stCxn id="206" idx="5"/>
            <a:endCxn id="184" idx="0"/>
          </p:cNvCxnSpPr>
          <p:nvPr/>
        </p:nvCxnSpPr>
        <p:spPr bwMode="auto">
          <a:xfrm>
            <a:off x="1907968" y="4357759"/>
            <a:ext cx="11847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4" name="Straight Arrow Connector 243"/>
          <p:cNvCxnSpPr>
            <a:stCxn id="207" idx="5"/>
            <a:endCxn id="186" idx="0"/>
          </p:cNvCxnSpPr>
          <p:nvPr/>
        </p:nvCxnSpPr>
        <p:spPr bwMode="auto">
          <a:xfrm>
            <a:off x="3050968" y="4357759"/>
            <a:ext cx="10895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Arrow Connector 244"/>
          <p:cNvCxnSpPr>
            <a:stCxn id="208" idx="5"/>
            <a:endCxn id="188" idx="0"/>
          </p:cNvCxnSpPr>
          <p:nvPr/>
        </p:nvCxnSpPr>
        <p:spPr bwMode="auto">
          <a:xfrm>
            <a:off x="4193968" y="4357759"/>
            <a:ext cx="9942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6" name="Straight Arrow Connector 245"/>
          <p:cNvCxnSpPr>
            <a:stCxn id="209" idx="5"/>
            <a:endCxn id="190" idx="0"/>
          </p:cNvCxnSpPr>
          <p:nvPr/>
        </p:nvCxnSpPr>
        <p:spPr bwMode="auto">
          <a:xfrm>
            <a:off x="5336968" y="4357759"/>
            <a:ext cx="89905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Straight Arrow Connector 246"/>
          <p:cNvCxnSpPr>
            <a:stCxn id="210" idx="5"/>
            <a:endCxn id="192" idx="0"/>
          </p:cNvCxnSpPr>
          <p:nvPr/>
        </p:nvCxnSpPr>
        <p:spPr bwMode="auto">
          <a:xfrm>
            <a:off x="6479968" y="4357759"/>
            <a:ext cx="8038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Straight Arrow Connector 248"/>
          <p:cNvCxnSpPr>
            <a:stCxn id="212" idx="5"/>
            <a:endCxn id="196" idx="0"/>
          </p:cNvCxnSpPr>
          <p:nvPr/>
        </p:nvCxnSpPr>
        <p:spPr bwMode="auto">
          <a:xfrm>
            <a:off x="8765968" y="4357759"/>
            <a:ext cx="6133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6" name="Straight Arrow Connector 255"/>
          <p:cNvCxnSpPr>
            <a:stCxn id="206" idx="3"/>
            <a:endCxn id="183" idx="0"/>
          </p:cNvCxnSpPr>
          <p:nvPr/>
        </p:nvCxnSpPr>
        <p:spPr bwMode="auto">
          <a:xfrm flipH="1">
            <a:off x="145970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9" name="Straight Arrow Connector 258"/>
          <p:cNvCxnSpPr/>
          <p:nvPr/>
        </p:nvCxnSpPr>
        <p:spPr bwMode="auto">
          <a:xfrm flipH="1">
            <a:off x="3726659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0" name="Straight Arrow Connector 259"/>
          <p:cNvCxnSpPr/>
          <p:nvPr/>
        </p:nvCxnSpPr>
        <p:spPr bwMode="auto">
          <a:xfrm flipH="1">
            <a:off x="4860135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 flipH="1">
            <a:off x="5993611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2" name="Straight Arrow Connector 261"/>
          <p:cNvCxnSpPr/>
          <p:nvPr/>
        </p:nvCxnSpPr>
        <p:spPr bwMode="auto">
          <a:xfrm flipH="1">
            <a:off x="712708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3" name="Straight Arrow Connector 262"/>
          <p:cNvCxnSpPr/>
          <p:nvPr/>
        </p:nvCxnSpPr>
        <p:spPr bwMode="auto">
          <a:xfrm flipH="1">
            <a:off x="826056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4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5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No packet will match more than one prefix</a:t>
            </a:r>
          </a:p>
          <a:p>
            <a:pPr algn="ctr"/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ll paths reach a unique prefix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5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8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Longest Prefix Match</a:t>
            </a:r>
          </a:p>
        </p:txBody>
      </p:sp>
      <p:sp>
        <p:nvSpPr>
          <p:cNvPr id="237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A13EA1-5821-BB48-A05C-5946F18F13F8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7572" name="Group 5"/>
          <p:cNvGrpSpPr>
            <a:grpSpLocks/>
          </p:cNvGrpSpPr>
          <p:nvPr/>
        </p:nvGrpSpPr>
        <p:grpSpPr bwMode="auto">
          <a:xfrm>
            <a:off x="762000" y="1524000"/>
            <a:ext cx="7327900" cy="598488"/>
            <a:chOff x="428" y="893"/>
            <a:chExt cx="4616" cy="377"/>
          </a:xfrm>
        </p:grpSpPr>
        <p:grpSp>
          <p:nvGrpSpPr>
            <p:cNvPr id="23761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1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2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1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1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1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1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066800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" y="1981200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201.143.0.0/21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  <a:br>
              <a:rPr lang="en-US" sz="3200" b="0" dirty="0">
                <a:latin typeface="Times New Roman" charset="0"/>
                <a:cs typeface="Times New Roman" charset="0"/>
              </a:rPr>
            </a:br>
            <a:r>
              <a:rPr lang="en-US" sz="3200" b="0" dirty="0">
                <a:latin typeface="Times New Roman" charset="0"/>
                <a:cs typeface="Times New Roman" charset="0"/>
              </a:rPr>
              <a:t>11001001  10010000  00000101  01101101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New 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</a:p>
          <a:p>
            <a:pPr algn="l" eaLnBrk="1" hangingPunct="1"/>
            <a:r>
              <a:rPr lang="en-US" sz="3200" b="0" dirty="0">
                <a:latin typeface="Times New Roman" charset="0"/>
                <a:cs typeface="Times New Roman" charset="0"/>
              </a:rPr>
              <a:t>11001001  10010000  00000100  01101101 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762000" y="5497513"/>
            <a:ext cx="7327900" cy="598487"/>
            <a:chOff x="428" y="893"/>
            <a:chExt cx="4616" cy="377"/>
          </a:xfrm>
        </p:grpSpPr>
        <p:grpSp>
          <p:nvGrpSpPr>
            <p:cNvPr id="23760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0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0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0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0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4" name="Group 5"/>
          <p:cNvGrpSpPr>
            <a:grpSpLocks/>
          </p:cNvGrpSpPr>
          <p:nvPr/>
        </p:nvGrpSpPr>
        <p:grpSpPr bwMode="auto">
          <a:xfrm>
            <a:off x="762000" y="4430713"/>
            <a:ext cx="7327900" cy="598487"/>
            <a:chOff x="428" y="893"/>
            <a:chExt cx="4616" cy="377"/>
          </a:xfrm>
        </p:grpSpPr>
        <p:grpSp>
          <p:nvGrpSpPr>
            <p:cNvPr id="23759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9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9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9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9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5" name="Group 5"/>
          <p:cNvGrpSpPr>
            <a:grpSpLocks/>
          </p:cNvGrpSpPr>
          <p:nvPr/>
        </p:nvGrpSpPr>
        <p:grpSpPr bwMode="auto">
          <a:xfrm>
            <a:off x="762000" y="2678113"/>
            <a:ext cx="7327900" cy="598487"/>
            <a:chOff x="428" y="893"/>
            <a:chExt cx="4616" cy="377"/>
          </a:xfrm>
        </p:grpSpPr>
        <p:grpSp>
          <p:nvGrpSpPr>
            <p:cNvPr id="23758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59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8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8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8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8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04800" y="3971925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8863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201.144.0.0/21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31337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201.144.4.0/24</a:t>
            </a:r>
          </a:p>
        </p:txBody>
      </p:sp>
      <p:sp>
        <p:nvSpPr>
          <p:cNvPr id="237581" name="TextBox 56"/>
          <p:cNvSpPr txBox="1">
            <a:spLocks noChangeArrowheads="1"/>
          </p:cNvSpPr>
          <p:nvPr/>
        </p:nvSpPr>
        <p:spPr bwMode="auto">
          <a:xfrm>
            <a:off x="0" y="6029325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0">
                <a:latin typeface="Arial" charset="0"/>
              </a:rPr>
              <a:t>201.143.5.0/24</a:t>
            </a:r>
          </a:p>
        </p:txBody>
      </p:sp>
      <p:sp>
        <p:nvSpPr>
          <p:cNvPr id="52" name="5-Point Star 51"/>
          <p:cNvSpPr/>
          <p:nvPr/>
        </p:nvSpPr>
        <p:spPr bwMode="auto">
          <a:xfrm>
            <a:off x="8229600" y="4572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5-Point Star 53"/>
          <p:cNvSpPr/>
          <p:nvPr/>
        </p:nvSpPr>
        <p:spPr bwMode="auto">
          <a:xfrm>
            <a:off x="8229600" y="2819400"/>
            <a:ext cx="457200" cy="4572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1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50" grpId="0"/>
      <p:bldP spid="50" grpId="1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Return to </a:t>
            </a:r>
            <a:r>
              <a:rPr lang="en-US" sz="3200" dirty="0" err="1" smtClean="0">
                <a:latin typeface="Helvetica" charset="0"/>
                <a:ea typeface="ＭＳ Ｐゴシック" charset="0"/>
                <a:cs typeface="ＭＳ Ｐゴシック" charset="0"/>
              </a:rPr>
              <a:t>multihoming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 example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</p:spTree>
    <p:extLst>
      <p:ext uri="{BB962C8B-B14F-4D97-AF65-F5344CB8AC3E}">
        <p14:creationId xmlns:p14="http://schemas.microsoft.com/office/powerpoint/2010/main" val="14418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prefix?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prefix is something you use to route packets</a:t>
            </a:r>
          </a:p>
          <a:p>
            <a:endParaRPr lang="en-US" dirty="0"/>
          </a:p>
          <a:p>
            <a:r>
              <a:rPr lang="en-US" dirty="0" smtClean="0"/>
              <a:t>It is a bit subset of one or more network addresses</a:t>
            </a:r>
          </a:p>
          <a:p>
            <a:endParaRPr lang="en-US" dirty="0"/>
          </a:p>
          <a:p>
            <a:r>
              <a:rPr lang="en-US" dirty="0" smtClean="0"/>
              <a:t>I can hear you all thinking “what the @#$@#?”</a:t>
            </a:r>
          </a:p>
          <a:p>
            <a:endParaRPr lang="en-US" dirty="0"/>
          </a:p>
          <a:p>
            <a:r>
              <a:rPr lang="en-US" dirty="0" smtClean="0"/>
              <a:t>But just hold on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 with </a:t>
            </a:r>
            <a:r>
              <a:rPr lang="en-US" dirty="0" err="1" smtClean="0"/>
              <a:t>Multihoming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081" y="3292256"/>
            <a:ext cx="8763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LPM says ISP2…..</a:t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endParaRPr lang="en-US" sz="28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eed explicit decisions about prefix granularity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ISP1 might also advertise specific prefix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LPM in real routers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routers use far more advanced/complex solutions than the approaches I just described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what we discussed is their starting point </a:t>
            </a:r>
          </a:p>
          <a:p>
            <a:endParaRPr lang="en-US" dirty="0" smtClean="0"/>
          </a:p>
          <a:p>
            <a:r>
              <a:rPr lang="en-US" dirty="0" smtClean="0"/>
              <a:t>With many heuristics and optimizations that leverage real-world patterns</a:t>
            </a:r>
            <a:endParaRPr lang="en-US" dirty="0"/>
          </a:p>
          <a:p>
            <a:pPr lvl="1"/>
            <a:r>
              <a:rPr lang="en-US" dirty="0" smtClean="0"/>
              <a:t>Some destinations more popular than others</a:t>
            </a:r>
          </a:p>
          <a:p>
            <a:pPr lvl="1"/>
            <a:r>
              <a:rPr lang="en-US" dirty="0" smtClean="0"/>
              <a:t>Some ports lead to more destinations </a:t>
            </a:r>
          </a:p>
          <a:p>
            <a:pPr lvl="1"/>
            <a:r>
              <a:rPr lang="en-US" dirty="0" smtClean="0"/>
              <a:t>Typical prefix granularities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9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Nontrivial to find matches in CIDR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tell where network address ends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walk down bit-by-bit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LPM decreases size of routing 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memory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consumption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5CA2D08-318B-9B42-A593-3417E77B919E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8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Conceptual Problems with IP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74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IP Addressing?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not naturally supported</a:t>
            </a:r>
          </a:p>
          <a:p>
            <a:pPr lvl="1"/>
            <a:r>
              <a:rPr lang="en-US" dirty="0" smtClean="0"/>
              <a:t>Causes aggregation problems</a:t>
            </a:r>
          </a:p>
          <a:p>
            <a:pPr lvl="4"/>
            <a:endParaRPr lang="en-US" dirty="0"/>
          </a:p>
          <a:p>
            <a:r>
              <a:rPr lang="en-US" dirty="0" smtClean="0"/>
              <a:t>Aggregation relies on addresses being contiguous</a:t>
            </a:r>
          </a:p>
          <a:p>
            <a:pPr lvl="1"/>
            <a:r>
              <a:rPr lang="en-US" dirty="0" smtClean="0"/>
              <a:t>Can’t always apply it where needed</a:t>
            </a:r>
          </a:p>
          <a:p>
            <a:pPr lvl="6"/>
            <a:endParaRPr lang="en-US" dirty="0"/>
          </a:p>
          <a:p>
            <a:r>
              <a:rPr lang="en-US" dirty="0" smtClean="0"/>
              <a:t>Forwarding hard</a:t>
            </a:r>
          </a:p>
          <a:p>
            <a:pPr lvl="1"/>
            <a:r>
              <a:rPr lang="en-US" dirty="0" smtClean="0"/>
              <a:t>LPM is much harder than exact match</a:t>
            </a:r>
          </a:p>
          <a:p>
            <a:pPr lvl="5"/>
            <a:endParaRPr lang="en-US" dirty="0"/>
          </a:p>
          <a:p>
            <a:r>
              <a:rPr lang="en-US" dirty="0"/>
              <a:t>No binding to identity (spoofing, etc.) [discuss later]</a:t>
            </a:r>
          </a:p>
          <a:p>
            <a:pPr lvl="5"/>
            <a:endParaRPr lang="en-US" dirty="0"/>
          </a:p>
          <a:p>
            <a:r>
              <a:rPr lang="en-US" dirty="0"/>
              <a:t>Scarce (IPv6 solves </a:t>
            </a:r>
            <a:r>
              <a:rPr lang="en-US" dirty="0" smtClean="0"/>
              <a:t>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to be solved:</a:t>
            </a:r>
          </a:p>
          <a:p>
            <a:pPr lvl="1"/>
            <a:r>
              <a:rPr lang="en-US" dirty="0" smtClean="0"/>
              <a:t>Make aggregation more natural</a:t>
            </a:r>
          </a:p>
          <a:p>
            <a:pPr lvl="1"/>
            <a:r>
              <a:rPr lang="en-US" dirty="0" smtClean="0"/>
              <a:t>Accommodate </a:t>
            </a:r>
            <a:r>
              <a:rPr lang="en-US" dirty="0" err="1" smtClean="0"/>
              <a:t>multihoming</a:t>
            </a:r>
            <a:endParaRPr lang="en-US" dirty="0" smtClean="0"/>
          </a:p>
          <a:p>
            <a:pPr lvl="1"/>
            <a:r>
              <a:rPr lang="en-US" dirty="0" smtClean="0"/>
              <a:t>Avoid LPM (use exact match)</a:t>
            </a:r>
          </a:p>
          <a:p>
            <a:pPr lvl="1"/>
            <a:endParaRPr lang="en-US" dirty="0"/>
          </a:p>
          <a:p>
            <a:r>
              <a:rPr lang="en-US" dirty="0" smtClean="0"/>
              <a:t>Recall our earlier proposal for addressing:</a:t>
            </a:r>
          </a:p>
          <a:p>
            <a:pPr lvl="1"/>
            <a:r>
              <a:rPr lang="en-US" dirty="0" smtClean="0"/>
              <a:t>Rather than stick to 32 bits</a:t>
            </a:r>
          </a:p>
          <a:p>
            <a:pPr lvl="1"/>
            <a:r>
              <a:rPr lang="en-US" dirty="0" smtClean="0"/>
              <a:t>Introduce hierarchical addressing</a:t>
            </a:r>
          </a:p>
          <a:p>
            <a:pPr lvl="1"/>
            <a:r>
              <a:rPr lang="en-US" dirty="0" err="1" smtClean="0"/>
              <a:t>Network:Host</a:t>
            </a:r>
            <a:r>
              <a:rPr lang="en-US" dirty="0" smtClean="0"/>
              <a:t> (or N:H)</a:t>
            </a:r>
          </a:p>
          <a:p>
            <a:pPr lvl="1"/>
            <a:r>
              <a:rPr lang="en-US" dirty="0" smtClean="0"/>
              <a:t>Or M:N:H meaning route to M, then route to N (which lies within M), then to host (which lies in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4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 natural: host is both N1:H and N2:H</a:t>
            </a:r>
          </a:p>
          <a:p>
            <a:pPr marL="3111500" lvl="8" indent="0">
              <a:buNone/>
            </a:pPr>
            <a:endParaRPr lang="en-US" dirty="0"/>
          </a:p>
          <a:p>
            <a:r>
              <a:rPr lang="en-US" dirty="0" smtClean="0"/>
              <a:t>Aggregation is explicit</a:t>
            </a:r>
          </a:p>
          <a:p>
            <a:pPr lvl="1"/>
            <a:r>
              <a:rPr lang="en-US" dirty="0" smtClean="0"/>
              <a:t>If you want to aggregate N1, N2 into M use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:N1 and M:N2 as addresses</a:t>
            </a:r>
          </a:p>
          <a:p>
            <a:pPr lvl="7"/>
            <a:endParaRPr lang="en-US" dirty="0" smtClean="0"/>
          </a:p>
          <a:p>
            <a:r>
              <a:rPr lang="en-US" dirty="0"/>
              <a:t>Routing is exact match (much easier) on </a:t>
            </a:r>
            <a:r>
              <a:rPr lang="en-US" dirty="0" smtClean="0"/>
              <a:t>M</a:t>
            </a:r>
            <a:endParaRPr lang="en-US" dirty="0"/>
          </a:p>
          <a:p>
            <a:pPr lvl="1"/>
            <a:r>
              <a:rPr lang="en-US" dirty="0"/>
              <a:t>And when there </a:t>
            </a:r>
            <a:r>
              <a:rPr lang="en-US" dirty="0" smtClean="0"/>
              <a:t>is a stack of network addresses…</a:t>
            </a:r>
          </a:p>
          <a:p>
            <a:pPr lvl="1"/>
            <a:r>
              <a:rPr lang="en-US" dirty="0" smtClean="0"/>
              <a:t>Use “deepest match” not longest match</a:t>
            </a:r>
          </a:p>
          <a:p>
            <a:pPr lvl="1"/>
            <a:r>
              <a:rPr lang="en-US" dirty="0" smtClean="0"/>
              <a:t>And this is merely optimization, not correctness issue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Explicit Aggregation?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aggregate any two network addresses</a:t>
            </a:r>
          </a:p>
          <a:p>
            <a:pPr lvl="1"/>
            <a:r>
              <a:rPr lang="en-US" dirty="0"/>
              <a:t>Rule: to use </a:t>
            </a:r>
            <a:r>
              <a:rPr lang="en-US" dirty="0" smtClean="0"/>
              <a:t>M:N, </a:t>
            </a:r>
            <a:r>
              <a:rPr lang="en-US" dirty="0"/>
              <a:t>then </a:t>
            </a:r>
            <a:r>
              <a:rPr lang="en-US" dirty="0" smtClean="0"/>
              <a:t>M </a:t>
            </a:r>
            <a:r>
              <a:rPr lang="en-US" dirty="0"/>
              <a:t>must know how to route to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need for numbering and topology to be tied</a:t>
            </a:r>
          </a:p>
          <a:p>
            <a:pPr lvl="1"/>
            <a:r>
              <a:rPr lang="en-US" dirty="0" smtClean="0"/>
              <a:t>Network numbers can have cryptographic significance</a:t>
            </a:r>
          </a:p>
          <a:p>
            <a:pPr lvl="1"/>
            <a:endParaRPr lang="en-US" dirty="0"/>
          </a:p>
          <a:p>
            <a:r>
              <a:rPr lang="en-US" dirty="0" smtClean="0"/>
              <a:t>Hierarchy of net addresses can use “next header”</a:t>
            </a:r>
          </a:p>
          <a:p>
            <a:pPr lvl="1"/>
            <a:r>
              <a:rPr lang="en-US" dirty="0" smtClean="0"/>
              <a:t>So header remains fixed length….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5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4987925"/>
          </a:xfrm>
        </p:spPr>
        <p:txBody>
          <a:bodyPr/>
          <a:lstStyle/>
          <a:p>
            <a:r>
              <a:rPr lang="en-US" dirty="0" smtClean="0"/>
              <a:t>Think about your goals (aggregation, </a:t>
            </a:r>
            <a:r>
              <a:rPr lang="en-US" dirty="0" err="1" smtClean="0"/>
              <a:t>multihoming</a:t>
            </a:r>
            <a:r>
              <a:rPr lang="en-US" dirty="0" smtClean="0"/>
              <a:t>,..)</a:t>
            </a:r>
          </a:p>
          <a:p>
            <a:pPr lvl="3"/>
            <a:endParaRPr lang="en-US" dirty="0"/>
          </a:p>
          <a:p>
            <a:r>
              <a:rPr lang="en-US" dirty="0" smtClean="0"/>
              <a:t>Embed them into the design </a:t>
            </a:r>
            <a:r>
              <a:rPr lang="en-US" b="1" i="1" u="sng" dirty="0" smtClean="0"/>
              <a:t>explicitly</a:t>
            </a:r>
          </a:p>
          <a:p>
            <a:pPr lvl="2"/>
            <a:endParaRPr lang="en-US" dirty="0"/>
          </a:p>
          <a:p>
            <a:r>
              <a:rPr lang="en-US" dirty="0" smtClean="0"/>
              <a:t>Short term hacks that are implicit in current design will, in the long term, come back to bite you</a:t>
            </a:r>
          </a:p>
          <a:p>
            <a:pPr lvl="3"/>
            <a:endParaRPr lang="en-US" dirty="0"/>
          </a:p>
          <a:p>
            <a:r>
              <a:rPr lang="en-US" dirty="0" smtClean="0"/>
              <a:t>This has proven true for:</a:t>
            </a:r>
          </a:p>
          <a:p>
            <a:pPr lvl="1"/>
            <a:r>
              <a:rPr lang="en-US" dirty="0" smtClean="0"/>
              <a:t>Aggregation (which uses IP contiguity rather than explicitly stating aggregation)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 (which reuses IP addressing when one should address domains explicitly)</a:t>
            </a:r>
          </a:p>
          <a:p>
            <a:r>
              <a:rPr lang="en-US" b="1" i="1" dirty="0" smtClean="0"/>
              <a:t>These mistakes have been very harmful</a:t>
            </a:r>
            <a:r>
              <a:rPr lang="is-IS" b="1" i="1" dirty="0" smtClean="0"/>
              <a:t>….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have two contiguous network addresses being routed to the same output port, I would like to use only one routing entry</a:t>
            </a:r>
          </a:p>
          <a:p>
            <a:pPr lvl="2"/>
            <a:endParaRPr lang="en-US" dirty="0"/>
          </a:p>
          <a:p>
            <a:r>
              <a:rPr lang="en-US" dirty="0" smtClean="0"/>
              <a:t>The routing entry is not itself a network address</a:t>
            </a:r>
          </a:p>
          <a:p>
            <a:pPr lvl="1"/>
            <a:r>
              <a:rPr lang="en-US" b="1" dirty="0" smtClean="0"/>
              <a:t>It is a shared prefix!</a:t>
            </a:r>
          </a:p>
          <a:p>
            <a:pPr lvl="1"/>
            <a:r>
              <a:rPr lang="en-US" dirty="0" smtClean="0"/>
              <a:t>It must match each aggregated network address</a:t>
            </a:r>
          </a:p>
          <a:p>
            <a:pPr lvl="1"/>
            <a:r>
              <a:rPr lang="en-US" dirty="0" smtClean="0"/>
              <a:t>It must thus be shorter than each of them (why?)</a:t>
            </a:r>
          </a:p>
          <a:p>
            <a:pPr lvl="2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prefix</a:t>
            </a:r>
            <a:r>
              <a:rPr lang="en-US" dirty="0"/>
              <a:t> </a:t>
            </a:r>
            <a:r>
              <a:rPr lang="en-US" dirty="0" smtClean="0"/>
              <a:t>matches one or more network addresses that go to the same output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a good weekend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we have two networks:</a:t>
            </a:r>
          </a:p>
          <a:p>
            <a:pPr lvl="1"/>
            <a:r>
              <a:rPr lang="en-US" dirty="0" smtClean="0"/>
              <a:t>201.10.4/24 and 201.10.5/24</a:t>
            </a:r>
          </a:p>
          <a:p>
            <a:pPr lvl="1"/>
            <a:r>
              <a:rPr lang="en-US" dirty="0" smtClean="0"/>
              <a:t>These are physical L2 networks with these addresses</a:t>
            </a:r>
          </a:p>
          <a:p>
            <a:endParaRPr lang="en-US" dirty="0"/>
          </a:p>
          <a:p>
            <a:r>
              <a:rPr lang="en-US" dirty="0" smtClean="0"/>
              <a:t>Routing table in some internal router has:</a:t>
            </a:r>
          </a:p>
          <a:p>
            <a:pPr lvl="1"/>
            <a:r>
              <a:rPr lang="en-US" dirty="0" smtClean="0"/>
              <a:t>201.10.4/24 </a:t>
            </a:r>
            <a:r>
              <a:rPr lang="en-US" dirty="0" smtClean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 Port </a:t>
            </a:r>
            <a:r>
              <a:rPr lang="en-US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201.10.5/24 </a:t>
            </a:r>
            <a:r>
              <a:rPr lang="en-US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 Port 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is a more efficient representation?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9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38017</TotalTime>
  <Words>3574</Words>
  <Application>Microsoft Macintosh PowerPoint</Application>
  <PresentationFormat>On-screen Show (4:3)</PresentationFormat>
  <Paragraphs>1138</Paragraphs>
  <Slides>80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Courier New</vt:lpstr>
      <vt:lpstr>Helvetica</vt:lpstr>
      <vt:lpstr>Monaco</vt:lpstr>
      <vt:lpstr>ＭＳ Ｐゴシック</vt:lpstr>
      <vt:lpstr>Palatino Linotype</vt:lpstr>
      <vt:lpstr>Symbol</vt:lpstr>
      <vt:lpstr>Times New Roman</vt:lpstr>
      <vt:lpstr>Wingdings</vt:lpstr>
      <vt:lpstr>Arial</vt:lpstr>
      <vt:lpstr>Network</vt:lpstr>
      <vt:lpstr>CS 168  Forwarding</vt:lpstr>
      <vt:lpstr>PowerPoint Presentation</vt:lpstr>
      <vt:lpstr>Last Lecture (1)</vt:lpstr>
      <vt:lpstr>Last Lecture (2)</vt:lpstr>
      <vt:lpstr>Last Lecture (3)</vt:lpstr>
      <vt:lpstr>Last Lecture: What I Wish I’d Said</vt:lpstr>
      <vt:lpstr>What is a prefix?</vt:lpstr>
      <vt:lpstr>Aggregation</vt:lpstr>
      <vt:lpstr>Example</vt:lpstr>
      <vt:lpstr>Cheat Sheet</vt:lpstr>
      <vt:lpstr>In CIDR</vt:lpstr>
      <vt:lpstr>Why Prefixes So Important to CIDR?</vt:lpstr>
      <vt:lpstr>Questions?</vt:lpstr>
      <vt:lpstr>Aggregation (and not)</vt:lpstr>
      <vt:lpstr>Scalability via Address Aggregation</vt:lpstr>
      <vt:lpstr>Global Picture</vt:lpstr>
      <vt:lpstr>Prefix Aggregation</vt:lpstr>
      <vt:lpstr>Aggregation Not Always Possible</vt:lpstr>
      <vt:lpstr>Multihoming Global Picture</vt:lpstr>
      <vt:lpstr>Addresses Advertised in Two Places?</vt:lpstr>
      <vt:lpstr>Multihoming Global Picture</vt:lpstr>
      <vt:lpstr>What’s the Problem?</vt:lpstr>
      <vt:lpstr>Questions?</vt:lpstr>
      <vt:lpstr>Forwarding</vt:lpstr>
      <vt:lpstr>Networks and routers</vt:lpstr>
      <vt:lpstr>What’s inside a router?</vt:lpstr>
      <vt:lpstr>What’s inside a router?</vt:lpstr>
      <vt:lpstr>What’s inside a router?</vt:lpstr>
      <vt:lpstr>Input Linecards: Tasks</vt:lpstr>
      <vt:lpstr>Challenge: speed!</vt:lpstr>
      <vt:lpstr>Forwarding Table Plays Crucial Role</vt:lpstr>
      <vt:lpstr>Looking up the output port</vt:lpstr>
      <vt:lpstr>Scaling the Lookup</vt:lpstr>
      <vt:lpstr>Questions?</vt:lpstr>
      <vt:lpstr>Efficient Packet Lookup</vt:lpstr>
      <vt:lpstr>Lookup with Original or Classful</vt:lpstr>
      <vt:lpstr>Why won’t this work for CIDR?</vt:lpstr>
      <vt:lpstr>Example #1: Provider w/ 4 Customers </vt:lpstr>
      <vt:lpstr>Finding the Match (at ISP’s Router)</vt:lpstr>
      <vt:lpstr>Finding Match Efficiently</vt:lpstr>
      <vt:lpstr>Consider four three-bit prefixes</vt:lpstr>
      <vt:lpstr>Tree Structure</vt:lpstr>
      <vt:lpstr>Walk Tree: Stop at Prefix Entries</vt:lpstr>
      <vt:lpstr>Walk Tree: Stop at Prefix Entries</vt:lpstr>
      <vt:lpstr>Walk Tree: Stop at Prefix Entries</vt:lpstr>
      <vt:lpstr>Questions?</vt:lpstr>
      <vt:lpstr>This Example is Too Simple</vt:lpstr>
      <vt:lpstr>Many Routing Entries…</vt:lpstr>
      <vt:lpstr>Avoiding Overlaps is Wasteful</vt:lpstr>
      <vt:lpstr>Return to Multihoming Global Picture</vt:lpstr>
      <vt:lpstr>We have now returned to problem…</vt:lpstr>
      <vt:lpstr>Two ways to write the routing table</vt:lpstr>
      <vt:lpstr>Change old tree-walking example…</vt:lpstr>
      <vt:lpstr>…to this</vt:lpstr>
      <vt:lpstr>Prefix Tree</vt:lpstr>
      <vt:lpstr>More Compact Representation</vt:lpstr>
      <vt:lpstr>Longest Prefix Match</vt:lpstr>
      <vt:lpstr>Longest Prefix Match Representation</vt:lpstr>
      <vt:lpstr>We Use LPM Every Day…..</vt:lpstr>
      <vt:lpstr>Questions?</vt:lpstr>
      <vt:lpstr>Example #2: Aggregating Customers</vt:lpstr>
      <vt:lpstr>Global Picture</vt:lpstr>
      <vt:lpstr>Example #3: Complications</vt:lpstr>
      <vt:lpstr>With nonoverlapping entries..</vt:lpstr>
      <vt:lpstr>Matching disjoint prefixes</vt:lpstr>
      <vt:lpstr>Focusing Only on Crucial Bits</vt:lpstr>
      <vt:lpstr>More Compact Representation</vt:lpstr>
      <vt:lpstr>Longest Prefix Match</vt:lpstr>
      <vt:lpstr>Return to multihoming example</vt:lpstr>
      <vt:lpstr>Global Picture with Multihoming</vt:lpstr>
      <vt:lpstr>LPM in real routers</vt:lpstr>
      <vt:lpstr>Forwarding Summary</vt:lpstr>
      <vt:lpstr>Questions?</vt:lpstr>
      <vt:lpstr>Conceptual Problems with IP Addressing</vt:lpstr>
      <vt:lpstr>What’s Wrong with IP Addressing?</vt:lpstr>
      <vt:lpstr>How Can We Avoid These Problems</vt:lpstr>
      <vt:lpstr>Advantages</vt:lpstr>
      <vt:lpstr>Why Explicit Aggregation?</vt:lpstr>
      <vt:lpstr>Lessons</vt:lpstr>
      <vt:lpstr>Have a good weekend….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491</cp:revision>
  <cp:lastPrinted>2016-09-07T02:02:02Z</cp:lastPrinted>
  <dcterms:created xsi:type="dcterms:W3CDTF">2015-08-26T13:04:16Z</dcterms:created>
  <dcterms:modified xsi:type="dcterms:W3CDTF">2017-09-28T23:40:40Z</dcterms:modified>
</cp:coreProperties>
</file>