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7315200" cy="96012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eaLnBrk="0" fontAlgn="base" hangingPunct="0" rtl="0">
      <a:spcBef>
        <a:spcPct val="0"/>
      </a:spcBef>
      <a:spcAft>
        <a:spcPct val="0"/>
      </a:spcAft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5pPr>
    <a:lvl6pPr algn="l" defTabSz="914400" eaLnBrk="1" hangingPunct="1" latinLnBrk="0" marL="2286000" rtl="0"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6pPr>
    <a:lvl7pPr algn="l" defTabSz="914400" eaLnBrk="1" hangingPunct="1" latinLnBrk="0" marL="2743200" rtl="0"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7pPr>
    <a:lvl8pPr algn="l" defTabSz="914400" eaLnBrk="1" hangingPunct="1" latinLnBrk="0" marL="3200400" rtl="0"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8pPr>
    <a:lvl9pPr algn="l" defTabSz="914400" eaLnBrk="1" hangingPunct="1" latinLnBrk="0" marL="3657600" rtl="0">
      <a:defRPr b="1" kern="1200" sz="2000">
        <a:solidFill>
          <a:schemeClr val="tx1"/>
        </a:solidFill>
        <a:uFillTx/>
        <a:latin charset="0" typeface="Courier New"/>
        <a:ea charset="-128" typeface="ＭＳ Ｐゴシック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Author clrIdx="0" id="0" initials="s" lastIdx="1" name="shenker@icsi.berkeley.edu"/>
  <p:cmAuthor clrIdx="1" id="1" initials="s [2]" lastIdx="1" name="shenker@icsi.berkeley.edu"/>
</p:cmAuthorLst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SorterView">
  <p:normalViewPr>
    <p:restoredLeft sz="40000"/>
    <p:restoredTop sz="82723"/>
  </p:normalViewPr>
  <p:slideViewPr>
    <p:cSldViewPr>
      <p:cViewPr>
        <p:scale xmlns:c="http://schemas.openxmlformats.org/drawingml/2006/chart" xmlns:pic="http://schemas.openxmlformats.org/drawingml/2006/picture" xmlns:dgm="http://schemas.openxmlformats.org/drawingml/2006/diagram">
          <a:sx d="100" n="85"/>
          <a:sy d="100" n="85"/>
        </p:scale>
        <p:origin xmlns:c="http://schemas.openxmlformats.org/drawingml/2006/chart" xmlns:pic="http://schemas.openxmlformats.org/drawingml/2006/picture" xmlns:dgm="http://schemas.openxmlformats.org/drawingml/2006/diagram" x="224" y="-16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-2044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66"/>
        <a:sy d="100" n="66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2432"/>
    </p:cViewPr>
  </p:sorterViewPr>
  <p:notes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80"/>
          <a:sy d="100" n="80"/>
        </p:scale>
        <p:origin xmlns:c="http://schemas.openxmlformats.org/drawingml/2006/chart" xmlns:pic="http://schemas.openxmlformats.org/drawingml/2006/picture" xmlns:dgm="http://schemas.openxmlformats.org/drawingml/2006/diagram" x="-1296" y="-120"/>
      </p:cViewPr>
      <p:guideLst>
        <p:guide orient="horz" pos="3024"/>
        <p:guide pos="2304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slides/slide29.xml" Type="http://schemas.openxmlformats.org/officeDocument/2006/relationships/slide"></Relationship><Relationship Id="rId36" Target="slides/slide30.xml" Type="http://schemas.openxmlformats.org/officeDocument/2006/relationships/slide"></Relationship><Relationship Id="rId37" Target="slides/slide31.xml" Type="http://schemas.openxmlformats.org/officeDocument/2006/relationships/slide"></Relationship><Relationship Id="rId38" Target="slides/slide32.xml" Type="http://schemas.openxmlformats.org/officeDocument/2006/relationships/slide"></Relationship><Relationship Id="rId39" Target="slides/slide33.xml" Type="http://schemas.openxmlformats.org/officeDocument/2006/relationships/slide"></Relationship><Relationship Id="rId40" Target="slides/slide34.xml" Type="http://schemas.openxmlformats.org/officeDocument/2006/relationships/slide"></Relationship><Relationship Id="rId41" Target="slides/slide35.xml" Type="http://schemas.openxmlformats.org/officeDocument/2006/relationships/slide"></Relationship><Relationship Id="rId42" Target="slides/slide36.xml" Type="http://schemas.openxmlformats.org/officeDocument/2006/relationships/slide"></Relationship><Relationship Id="rId43" Target="slides/slide37.xml" Type="http://schemas.openxmlformats.org/officeDocument/2006/relationships/slide"></Relationship><Relationship Id="rId44" Target="slides/slide38.xml" Type="http://schemas.openxmlformats.org/officeDocument/2006/relationships/slide"></Relationship><Relationship Id="rId45" Target="slides/slide39.xml" Type="http://schemas.openxmlformats.org/officeDocument/2006/relationships/slide"></Relationship><Relationship Id="rId46" Target="slides/slide40.xml" Type="http://schemas.openxmlformats.org/officeDocument/2006/relationships/slide"></Relationship><Relationship Id="rId47" Target="slides/slide41.xml" Type="http://schemas.openxmlformats.org/officeDocument/2006/relationships/slide"></Relationship><Relationship Id="rId48" Target="slides/slide42.xml" Type="http://schemas.openxmlformats.org/officeDocument/2006/relationships/slide"></Relationship><Relationship Id="rId49" Target="slides/slide43.xml" Type="http://schemas.openxmlformats.org/officeDocument/2006/relationships/slide"></Relationship><Relationship Id="rId50" Target="slides/slide44.xml" Type="http://schemas.openxmlformats.org/officeDocument/2006/relationships/slide"></Relationship><Relationship Id="rId51" Target="slides/slide45.xml" Type="http://schemas.openxmlformats.org/officeDocument/2006/relationships/slide"></Relationship><Relationship Id="rId52" Target="slides/slide46.xml" Type="http://schemas.openxmlformats.org/officeDocument/2006/relationships/slide"></Relationship><Relationship Id="rId53" Target="slides/slide47.xml" Type="http://schemas.openxmlformats.org/officeDocument/2006/relationships/slide"></Relationship><Relationship Id="rId54" Target="slides/slide48.xml" Type="http://schemas.openxmlformats.org/officeDocument/2006/relationships/slide"></Relationship><Relationship Id="rId55" Target="slides/slide49.xml" Type="http://schemas.openxmlformats.org/officeDocument/2006/relationships/slide"></Relationship><Relationship Id="rId56" Target="slides/slide50.xml" Type="http://schemas.openxmlformats.org/officeDocument/2006/relationships/slide"></Relationship><Relationship Id="rId57" Target="slides/slide51.xml" Type="http://schemas.openxmlformats.org/officeDocument/2006/relationships/slide"></Relationship><Relationship Id="rId58" Target="slides/slide52.xml" Type="http://schemas.openxmlformats.org/officeDocument/2006/relationships/slide"></Relationship><Relationship Id="rId59" Target="slides/slide53.xml" Type="http://schemas.openxmlformats.org/officeDocument/2006/relationships/slide"></Relationship><Relationship Id="rId60" Target="slides/slide54.xml" Type="http://schemas.openxmlformats.org/officeDocument/2006/relationships/slide"></Relationship><Relationship Id="rId61" Target="slides/slide55.xml" Type="http://schemas.openxmlformats.org/officeDocument/2006/relationships/slide"></Relationship><Relationship Id="rId62" Target="slides/slide56.xml" Type="http://schemas.openxmlformats.org/officeDocument/2006/relationships/slide"></Relationship><Relationship Id="rId63" Target="slides/slide57.xml" Type="http://schemas.openxmlformats.org/officeDocument/2006/relationships/slide"></Relationship><Relationship Id="rId64" Target="slides/slide58.xml" Type="http://schemas.openxmlformats.org/officeDocument/2006/relationships/slide"></Relationship><Relationship Id="rId65" Target="slides/slide59.xml" Type="http://schemas.openxmlformats.org/officeDocument/2006/relationships/slide"></Relationship><Relationship Id="rId66" Target="slides/slide60.xml" Type="http://schemas.openxmlformats.org/officeDocument/2006/relationships/slide"></Relationship><Relationship Id="rId67" Target="slides/slide61.xml" Type="http://schemas.openxmlformats.org/officeDocument/2006/relationships/slide"></Relationship><Relationship Id="rId68" Target="slides/slide62.xml" Type="http://schemas.openxmlformats.org/officeDocument/2006/relationships/slide"></Relationship><Relationship Id="rId69" Target="slides/slide63.xml" Type="http://schemas.openxmlformats.org/officeDocument/2006/relationships/slide"></Relationship><Relationship Id="rId70" Target="slides/slide64.xml" Type="http://schemas.openxmlformats.org/officeDocument/2006/relationships/slide"></Relationship><Relationship Id="rId71" Target="slides/slide65.xml" Type="http://schemas.openxmlformats.org/officeDocument/2006/relationships/slide"></Relationship><Relationship Id="rId72" Target="slides/slide66.xml" Type="http://schemas.openxmlformats.org/officeDocument/2006/relationships/slide"></Relationship><Relationship Id="rId73" Target="slides/slide67.xml" Type="http://schemas.openxmlformats.org/officeDocument/2006/relationships/slide"></Relationship><Relationship Id="rId74" Target="slides/slide68.xml" Type="http://schemas.openxmlformats.org/officeDocument/2006/relationships/slide"></Relationship><Relationship Id="rId75" Target="slides/slide69.xml" Type="http://schemas.openxmlformats.org/officeDocument/2006/relationships/slide"></Relationship><Relationship Id="rId76" Target="slides/slide70.xml" Type="http://schemas.openxmlformats.org/officeDocument/2006/relationships/slide"></Relationship><Relationship Id="rId77" Target="theme/theme1.xml" Type="http://schemas.openxmlformats.org/officeDocument/2006/relationships/theme"></Relationship><Relationship Id="rId78" Target="commentAuthors.xml" Type="http://schemas.openxmlformats.org/officeDocument/2006/relationships/commentAuthors"></Relationship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64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8322" compatLnSpc="1" lIns="96645" numCol="1" rIns="96645" tIns="48322" vert="horz" wrap="square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uFillTx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64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8322" compatLnSpc="1" lIns="96645" numCol="1" rIns="96645" tIns="48322" vert="horz" wrap="square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uFillTx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6500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8322" compatLnSpc="1" lIns="96645" numCol="1" rIns="96645" tIns="48322" vert="horz" wrap="square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uFillTx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650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8322" compatLnSpc="1" lIns="96645" numCol="1" rIns="96645" tIns="48322" vert="horz" wrap="square">
            <a:prstTxWarp prst="textNoShape">
              <a:avLst/>
            </a:prstTxWarp>
          </a:bodyPr>
          <a:lstStyle>
            <a:lvl1pPr algn="r" defTabSz="966788" eaLnBrk="1" hangingPunct="1">
              <a:defRPr smtClean="0" sz="1300">
                <a:uFillTx/>
              </a:defRPr>
            </a:lvl1pPr>
          </a:lstStyle>
          <a:p>
            <a:pPr>
              <a:defRPr>
                <a:uFillTx/>
              </a:defRPr>
            </a:pPr>
            <a:fld id="{B48BE3C3-F760-C44A-B472-7818E133FA7A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61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7869" compatLnSpc="1" lIns="95738" numCol="1" rIns="95738" tIns="47869" vert="horz" wrap="square">
            <a:prstTxWarp prst="textNoShape">
              <a:avLst/>
            </a:prstTxWarp>
          </a:bodyPr>
          <a:lstStyle>
            <a:lvl1pPr algn="l" defTabSz="957263" eaLnBrk="1" hangingPunct="1">
              <a:defRPr b="0" sz="1300">
                <a:uFillTx/>
                <a:latin charset="0" typeface="Times New Roman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61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7869" compatLnSpc="1" lIns="95738" numCol="1" rIns="95738" tIns="47869" vert="horz" wrap="square">
            <a:prstTxWarp prst="textNoShape">
              <a:avLst/>
            </a:prstTxWarp>
          </a:bodyPr>
          <a:lstStyle>
            <a:lvl1pPr algn="r" defTabSz="957263" eaLnBrk="1" hangingPunct="1">
              <a:defRPr b="0" sz="1300">
                <a:uFillTx/>
                <a:latin charset="0" typeface="Times New Roman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340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17613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7869" compatLnSpc="1" lIns="95738" numCol="1" rIns="95738" tIns="47869" vert="horz" wrap="square">
            <a:prstTxWarp prst="textNoShape">
              <a:avLst/>
            </a:prstTxWarp>
          </a:bodyPr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6134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7869" compatLnSpc="1" lIns="95738" numCol="1" rIns="95738" tIns="47869" vert="horz" wrap="square">
            <a:prstTxWarp prst="textNoShape">
              <a:avLst/>
            </a:prstTxWarp>
          </a:bodyPr>
          <a:lstStyle>
            <a:lvl1pPr algn="l" defTabSz="957263" eaLnBrk="1" hangingPunct="1">
              <a:defRPr b="0" sz="1300">
                <a:uFillTx/>
                <a:latin charset="0" typeface="Times New Roman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6135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7869" compatLnSpc="1" lIns="95738" numCol="1" rIns="95738" tIns="47869" vert="horz" wrap="square">
            <a:prstTxWarp prst="textNoShape">
              <a:avLst/>
            </a:prstTxWarp>
          </a:bodyPr>
          <a:lstStyle>
            <a:lvl1pPr algn="r" defTabSz="957263" eaLnBrk="1" hangingPunct="1">
              <a:defRPr b="0" smtClean="0" sz="1300">
                <a:uFillTx/>
                <a:latin charset="0" typeface="Times New Roman"/>
              </a:defRPr>
            </a:lvl1pPr>
          </a:lstStyle>
          <a:p>
            <a:pPr>
              <a:defRPr>
                <a:uFillTx/>
              </a:defRPr>
            </a:pPr>
            <a:fld id="{8BD814C7-3223-AB4B-93E5-59B823641D1E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/>
  <p:notesStyle xmlns:c="http://schemas.openxmlformats.org/drawingml/2006/chart" xmlns:pic="http://schemas.openxmlformats.org/drawingml/2006/picture" xmlns:dgm="http://schemas.openxmlformats.org/drawingml/2006/diagram"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Times New Roman"/>
        <a:ea charset="-128" typeface="ＭＳ Ｐゴシック"/>
        <a:cs charset="-128" typeface="ＭＳ Ｐゴシック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Times New Roman"/>
        <a:ea charset="-128" typeface="ＭＳ Ｐゴシック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Times New Roman"/>
        <a:ea charset="-128" typeface="ＭＳ Ｐゴシック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Times New Roman"/>
        <a:ea charset="-128" typeface="ＭＳ Ｐゴシック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Times New Roman"/>
        <a:ea charset="-128" typeface="ＭＳ Ｐゴシック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3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4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4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5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7.xml.rels><?xml version="1.0" standalone="yes" ?><Relationships xmlns="http://schemas.openxmlformats.org/package/2006/relationships"><Relationship Id="rId1" Target="../slides/slide5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8.xml.rels><?xml version="1.0" standalone="yes" ?><Relationships xmlns="http://schemas.openxmlformats.org/package/2006/relationships"><Relationship Id="rId1" Target="../slides/slide5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9.xml.rels><?xml version="1.0" standalone="yes" ?><Relationships xmlns="http://schemas.openxmlformats.org/package/2006/relationships"><Relationship Id="rId1" Target="../slides/slide5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0.xml.rels><?xml version="1.0" standalone="yes" ?><Relationships xmlns="http://schemas.openxmlformats.org/package/2006/relationships"><Relationship Id="rId1" Target="../slides/slide5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1.xml.rels><?xml version="1.0" standalone="yes" ?><Relationships xmlns="http://schemas.openxmlformats.org/package/2006/relationships"><Relationship Id="rId1" Target="../slides/slide6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2.xml.rels><?xml version="1.0" standalone="yes" ?><Relationships xmlns="http://schemas.openxmlformats.org/package/2006/relationships"><Relationship Id="rId1" Target="../slides/slide6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3.xml.rels><?xml version="1.0" standalone="yes" ?><Relationships xmlns="http://schemas.openxmlformats.org/package/2006/relationships"><Relationship Id="rId1" Target="../slides/slide6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4.xml.rels><?xml version="1.0" standalone="yes" ?><Relationships xmlns="http://schemas.openxmlformats.org/package/2006/relationships"><Relationship Id="rId1" Target="../slides/slide6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5.xml.rels><?xml version="1.0" standalone="yes" ?><Relationships xmlns="http://schemas.openxmlformats.org/package/2006/relationships"><Relationship Id="rId1" Target="../slides/slide6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6.xml.rels><?xml version="1.0" standalone="yes" ?><Relationships xmlns="http://schemas.openxmlformats.org/package/2006/relationships"><Relationship Id="rId1" Target="../slides/slide6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7.xml.rels><?xml version="1.0" standalone="yes" ?><Relationships xmlns="http://schemas.openxmlformats.org/package/2006/relationships"><Relationship Id="rId1" Target="../slides/slide6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8.xml.rels><?xml version="1.0" standalone="yes" ?><Relationships xmlns="http://schemas.openxmlformats.org/package/2006/relationships"><Relationship Id="rId1" Target="../slides/slide6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9.xml.rels><?xml version="1.0" standalone="yes" ?><Relationships xmlns="http://schemas.openxmlformats.org/package/2006/relationships"><Relationship Id="rId1" Target="../slides/slide6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1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11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12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13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14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15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16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 tree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17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57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767CD463-C36B-2E48-9D8A-C2FBF3F8D466}" type="slidenum">
              <a:rPr b="0" lang="en-US" sz="1200">
                <a:uFillTx/>
                <a:latin charset="0" typeface="Times New Roman"/>
              </a:rPr>
              <a:pPr eaLnBrk="1" hangingPunct="1"/>
              <a:t>22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57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58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403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8F1C8DD0-A2A5-9A44-B66D-68E982D18E04}" type="slidenum">
              <a:rPr b="0" lang="en-US" sz="1200">
                <a:uFillTx/>
                <a:latin charset="0" typeface="Times New Roman"/>
              </a:rPr>
              <a:pPr eaLnBrk="1" hangingPunct="1"/>
              <a:t>25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03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403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26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57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767CD463-C36B-2E48-9D8A-C2FBF3F8D466}" type="slidenum">
              <a:rPr b="0" lang="en-US" sz="1200">
                <a:uFillTx/>
                <a:latin charset="0" typeface="Times New Roman"/>
              </a:rPr>
              <a:pPr eaLnBrk="1" hangingPunct="1"/>
              <a:t>28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57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58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30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31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36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813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57263"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2FE8D447-2014-114C-BCA6-4B91CD124079}" type="slidenum">
              <a:rPr b="0" lang="en-US" sz="1300">
                <a:uFillTx/>
                <a:latin charset="0" typeface="Times New Roman"/>
              </a:rPr>
              <a:pPr eaLnBrk="1" hangingPunct="1"/>
              <a:t>44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13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813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017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57263"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B0193917-A422-C544-A70A-0CA61550DA57}" type="slidenum">
              <a:rPr b="0" lang="en-US" sz="1300">
                <a:uFillTx/>
                <a:latin charset="0" typeface="Times New Roman"/>
              </a:rPr>
              <a:pPr eaLnBrk="1" hangingPunct="1"/>
              <a:t>45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7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5018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246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823B87BA-C31F-704A-AE65-21DD8AF33AE2}" type="slidenum">
              <a:rPr b="0" lang="en-US" sz="1200">
                <a:uFillTx/>
                <a:latin charset="0" typeface="Times New Roman"/>
              </a:rPr>
              <a:pPr eaLnBrk="1" hangingPunct="1"/>
              <a:t>54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46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246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451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D24AA143-4958-F344-9D47-C49E6475F95B}" type="slidenum">
              <a:rPr b="0" lang="en-US" sz="1200">
                <a:uFillTx/>
                <a:latin charset="0" typeface="Times New Roman"/>
              </a:rPr>
              <a:pPr eaLnBrk="1" hangingPunct="1"/>
              <a:t>55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451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451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D24AA143-4958-F344-9D47-C49E6475F95B}" type="slidenum">
              <a:rPr b="0" lang="en-US" sz="1200">
                <a:uFillTx/>
                <a:latin charset="0" typeface="Times New Roman"/>
              </a:rPr>
              <a:pPr eaLnBrk="1" hangingPunct="1"/>
              <a:t>56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451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837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B3200844-4843-4742-AC76-3A2BFB1A275A}" type="slidenum">
              <a:rPr b="0" lang="en-US" sz="1200">
                <a:uFillTx/>
                <a:latin charset="0" typeface="Times New Roman"/>
              </a:rPr>
              <a:pPr eaLnBrk="1" hangingPunct="1"/>
              <a:t>57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37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5837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7DDF7BC6-A6E1-CB43-A9F4-FD0222E2649D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4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198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39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395" eaLnBrk="0" hangingPunct="0" indent="-35443994" marL="35876422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27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854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280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708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2A3C8062-490D-8343-A3E5-312490AFF82B}" type="slidenum">
              <a:rPr b="0" lang="en-US" sz="1200">
                <a:uFillTx/>
                <a:latin charset="0" typeface="Times New Roman"/>
              </a:rPr>
              <a:pPr eaLnBrk="1" hangingPunct="1"/>
              <a:t>58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98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198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6562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71A3C9C0-F079-7B41-9FA0-731C25F84367}" type="slidenum">
              <a:rPr b="0" lang="en-US" sz="1200">
                <a:uFillTx/>
                <a:latin charset="0" typeface="Times New Roman"/>
              </a:rPr>
              <a:pPr eaLnBrk="1" hangingPunct="1"/>
              <a:t>60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56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656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6562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71A3C9C0-F079-7B41-9FA0-731C25F84367}" type="slidenum">
              <a:rPr b="0" lang="en-US" sz="1200">
                <a:uFillTx/>
                <a:latin charset="0" typeface="Times New Roman"/>
              </a:rPr>
              <a:pPr eaLnBrk="1" hangingPunct="1"/>
              <a:t>61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56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656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861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09BE79A2-F0BC-5840-90FB-5D6C1DFE4744}" type="slidenum">
              <a:rPr b="0" lang="en-US" sz="1200">
                <a:uFillTx/>
                <a:latin charset="0" typeface="Times New Roman"/>
              </a:rPr>
              <a:pPr eaLnBrk="1" hangingPunct="1"/>
              <a:t>62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61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6861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065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30B98F08-71B2-1C49-9757-9352A519D699}" type="slidenum">
              <a:rPr b="0" lang="en-US" sz="1200">
                <a:uFillTx/>
                <a:latin charset="0" typeface="Times New Roman"/>
              </a:rPr>
              <a:pPr eaLnBrk="1" hangingPunct="1"/>
              <a:t>63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65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7066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270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662A3E35-0851-BD40-9477-0D2B5F6DAA9B}" type="slidenum">
              <a:rPr b="0" lang="en-US" sz="1200">
                <a:uFillTx/>
                <a:latin charset="0" typeface="Times New Roman"/>
              </a:rPr>
              <a:pPr eaLnBrk="1" hangingPunct="1"/>
              <a:t>64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70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7270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475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05475"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defTabSz="905475" eaLnBrk="0" hangingPunct="0" indent="-35447153" marL="35879619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32465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864931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297396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729862">
              <a:spcBef>
                <a:spcPct val="0"/>
              </a:spcBef>
              <a:spcAft>
                <a:spcPct val="0"/>
              </a:spcAft>
              <a:defRPr b="1" sz="19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156447C0-A186-DD40-BC05-9D09DDC0A078}" type="slidenum">
              <a:rPr b="0" lang="en-US" sz="1200">
                <a:uFillTx/>
                <a:latin charset="0" typeface="Times New Roman"/>
              </a:rPr>
              <a:pPr eaLnBrk="1" hangingPunct="1"/>
              <a:t>65</a:t>
            </a:fld>
            <a:endParaRPr b="0" lang="en-US" sz="12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7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7475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67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68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69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 tree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8BD814C7-3223-AB4B-93E5-59B823641D1E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6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7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8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9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497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defTabSz="957263"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defTabSz="957263"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defTabSz="957263"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defTabSz="957263"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defTabSz="957263"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defTabSz="957263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defTabSz="957263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defTabSz="957263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defTabSz="957263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A8D30E7F-23DC-AB44-B0E5-C01BC33DA8FF}" type="slidenum">
              <a:rPr b="0" lang="en-US" sz="1300">
                <a:uFillTx/>
                <a:latin charset="0" typeface="Times New Roman"/>
              </a:rPr>
              <a:pPr eaLnBrk="1" hangingPunct="1"/>
              <a:t>10</a:t>
            </a:fld>
            <a:endParaRPr b="0" lang="en-US" sz="13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54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Many more advanced techniques for this….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uFillTx/>
              </a:defRPr>
            </a:lvl1pPr>
            <a:lvl2pPr algn="ctr" indent="0" marL="457200">
              <a:buNone/>
              <a:defRPr>
                <a:uFillTx/>
              </a:defRPr>
            </a:lvl2pPr>
            <a:lvl3pPr algn="ctr" indent="0" marL="914400">
              <a:buNone/>
              <a:defRPr>
                <a:uFillTx/>
              </a:defRPr>
            </a:lvl3pPr>
            <a:lvl4pPr algn="ctr" indent="0" marL="1371600">
              <a:buNone/>
              <a:defRPr>
                <a:uFillTx/>
              </a:defRPr>
            </a:lvl4pPr>
            <a:lvl5pPr algn="ctr" indent="0" marL="1828800">
              <a:buNone/>
              <a:defRPr>
                <a:uFillTx/>
              </a:defRPr>
            </a:lvl5pPr>
            <a:lvl6pPr algn="ctr" indent="0" marL="2286000">
              <a:buNone/>
              <a:defRPr>
                <a:uFillTx/>
              </a:defRPr>
            </a:lvl6pPr>
            <a:lvl7pPr algn="ctr" indent="0" marL="2743200">
              <a:buNone/>
              <a:defRPr>
                <a:uFillTx/>
              </a:defRPr>
            </a:lvl7pPr>
            <a:lvl8pPr algn="ctr" indent="0" marL="3200400">
              <a:buNone/>
              <a:defRPr>
                <a:uFillTx/>
              </a:defRPr>
            </a:lvl8pPr>
            <a:lvl9pPr algn="ctr" indent="0" marL="3657600">
              <a:buNone/>
              <a:defRPr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2682788-C7CE-9044-87D5-275ACBF26035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000C1565-3E36-7B4A-B50F-E3686F8F960F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122238"/>
            <a:ext cx="2057400" cy="60086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2238"/>
            <a:ext cx="6019800" cy="60086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8C9ECEF-3851-E64E-9465-C326272ABD2F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22238"/>
            <a:ext cx="9144000" cy="8683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>
              <a:defRPr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5344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6AD96B3-034F-0E44-B7B5-FAB526374CDC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ctr">
              <a:defRPr b="1" cap="all" sz="40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118C2CCC-6E69-BC47-A41A-7A10A3BF14BA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719263"/>
            <a:ext cx="4038600" cy="44116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719263"/>
            <a:ext cx="4038600" cy="44116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62BB04E-45F0-884C-AC41-9D9048442690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21C4C743-DB08-0142-BD41-3437DE85F9B2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ADF5061-46DE-5F40-8717-B0C451628FED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9DA8D3D-8FC4-F943-8A10-AC38D0F8C23A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C693B812-F004-4944-A80B-EFB1BB9F1009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E678A81-BDE1-0645-BE0C-CE688D8C5CED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dirty="0"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dirty="0" lang="en-US">
                <a:uFillTx/>
              </a:rPr>
              <a:t>Click to edit Master text styles</a:t>
            </a:r>
          </a:p>
          <a:p>
            <a:pPr lvl="1"/>
            <a:r>
              <a:rPr altLang="en-US" dirty="0" lang="en-US">
                <a:uFillTx/>
              </a:rPr>
              <a:t>Second level</a:t>
            </a:r>
          </a:p>
          <a:p>
            <a:pPr lvl="2"/>
            <a:r>
              <a:rPr altLang="en-US" dirty="0" lang="en-US">
                <a:uFillTx/>
              </a:rPr>
              <a:t>Third level</a:t>
            </a:r>
          </a:p>
          <a:p>
            <a:pPr lvl="3"/>
            <a:r>
              <a:rPr altLang="en-US" dirty="0" lang="en-US">
                <a:uFillTx/>
              </a:rPr>
              <a:t>Fourth level</a:t>
            </a:r>
          </a:p>
          <a:p>
            <a:pPr lvl="4"/>
            <a:r>
              <a:rPr altLang="en-US" dirty="0"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112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hangingPunct="1">
              <a:defRPr b="0" sz="1000"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11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 eaLnBrk="1" hangingPunct="1">
              <a:defRPr b="0" sz="1000"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112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b="0" smtClean="0" sz="1000"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0435BEAC-A497-874B-A146-DD514129D719}" type="slidenum">
              <a:rPr altLang="en-US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iming>
    <p:tnLst>
      <p:par>
        <p:cTn dur="indefinite" id="1" nodeType="tmRoot" restart="never"/>
      </p:par>
    </p:tnLst>
  </p:timing>
  <p:hf dt="0" ftr="0" hdr="0"/>
  <p:txStyles>
    <p:titleStyle xmlns:c="http://schemas.openxmlformats.org/drawingml/2006/chart" xmlns:pic="http://schemas.openxmlformats.org/drawingml/2006/picture" xmlns:dgm="http://schemas.openxmlformats.org/drawingml/2006/diagram">
      <a:lvl1pPr algn="ctr" eaLnBrk="0" fontAlgn="base" hangingPunct="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typeface="+mj-lt"/>
          <a:ea charset="-128" typeface="ＭＳ Ｐゴシック"/>
          <a:cs charset="-128" typeface="ＭＳ Ｐゴシック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  <a:ea charset="-128" typeface="ＭＳ Ｐゴシック"/>
          <a:cs charset="-128" typeface="ＭＳ Ｐゴシック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  <a:ea charset="-128" typeface="ＭＳ Ｐゴシック"/>
          <a:cs charset="-128" typeface="ＭＳ Ｐゴシック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  <a:ea charset="-128" typeface="ＭＳ Ｐゴシック"/>
          <a:cs charset="-128" typeface="ＭＳ Ｐゴシック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  <a:ea charset="-128" typeface="ＭＳ Ｐゴシック"/>
          <a:cs charset="-128" typeface="ＭＳ Ｐゴシック"/>
        </a:defRPr>
      </a:lvl5pPr>
      <a:lvl6pPr algn="l" fontAlgn="base" marL="4572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</a:defRPr>
      </a:lvl6pPr>
      <a:lvl7pPr algn="l" fontAlgn="base" marL="9144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</a:defRPr>
      </a:lvl7pPr>
      <a:lvl8pPr algn="l" fontAlgn="base" marL="13716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</a:defRPr>
      </a:lvl8pPr>
      <a:lvl9pPr algn="l" fontAlgn="base" marL="18288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uFillTx/>
          <a:latin charset="0" typeface="Arial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tx2"/>
        </a:buClr>
        <a:buSzPct val="70000"/>
        <a:buFont charset="2" typeface="Wingdings"/>
        <a:buChar char="l"/>
        <a:defRPr sz="2800">
          <a:solidFill>
            <a:schemeClr val="tx1"/>
          </a:solidFill>
          <a:uFillTx/>
          <a:latin typeface="+mn-lt"/>
          <a:ea charset="-128" typeface="ＭＳ Ｐゴシック"/>
          <a:cs charset="-128" typeface="ＭＳ Ｐゴシック"/>
        </a:defRPr>
      </a:lvl1pPr>
      <a:lvl2pPr algn="l" eaLnBrk="0" fontAlgn="base" hangingPunct="0" indent="-347663" marL="69215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charset="2" typeface="Wingdings"/>
        <a:buChar char="l"/>
        <a:defRPr sz="2400">
          <a:solidFill>
            <a:schemeClr val="tx1"/>
          </a:solidFill>
          <a:uFillTx/>
          <a:latin typeface="+mn-lt"/>
          <a:ea charset="-128" typeface="ＭＳ Ｐゴシック"/>
        </a:defRPr>
      </a:lvl2pPr>
      <a:lvl3pPr algn="l" eaLnBrk="0" fontAlgn="base" hangingPunct="0" indent="-293688" marL="987425" rtl="0">
        <a:spcBef>
          <a:spcPct val="20000"/>
        </a:spcBef>
        <a:spcAft>
          <a:spcPct val="0"/>
        </a:spcAft>
        <a:buClr>
          <a:schemeClr val="accent1"/>
        </a:buClr>
        <a:buSzPct val="70000"/>
        <a:buFont charset="2" typeface="Wingdings"/>
        <a:buChar char="l"/>
        <a:defRPr sz="2000">
          <a:solidFill>
            <a:schemeClr val="tx1"/>
          </a:solidFill>
          <a:uFillTx/>
          <a:latin typeface="+mn-lt"/>
          <a:ea charset="-128" typeface="ＭＳ Ｐゴシック"/>
        </a:defRPr>
      </a:lvl3pPr>
      <a:lvl4pPr algn="l" eaLnBrk="0" fontAlgn="base" hangingPunct="0" indent="-292100" marL="1281113" rtl="0">
        <a:spcBef>
          <a:spcPct val="20000"/>
        </a:spcBef>
        <a:spcAft>
          <a:spcPct val="0"/>
        </a:spcAft>
        <a:buClr>
          <a:schemeClr val="tx2"/>
        </a:buClr>
        <a:buSzPct val="75000"/>
        <a:buFont charset="2" typeface="Wingdings"/>
        <a:buChar char="§"/>
        <a:defRPr>
          <a:solidFill>
            <a:schemeClr val="tx1"/>
          </a:solidFill>
          <a:uFillTx/>
          <a:latin typeface="+mn-lt"/>
          <a:ea charset="-128" typeface="ＭＳ Ｐゴシック"/>
        </a:defRPr>
      </a:lvl4pPr>
      <a:lvl5pPr algn="l" eaLnBrk="0" fontAlgn="base" hangingPunct="0" indent="-315913" marL="15986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charset="2" typeface="Wingdings"/>
        <a:buChar char="§"/>
        <a:defRPr sz="1200">
          <a:solidFill>
            <a:schemeClr val="tx1"/>
          </a:solidFill>
          <a:uFillTx/>
          <a:latin typeface="+mn-lt"/>
          <a:ea charset="-128" typeface="ＭＳ Ｐゴシック"/>
        </a:defRPr>
      </a:lvl5pPr>
      <a:lvl6pPr algn="l" fontAlgn="base" indent="-315913" marL="20558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charset="2" typeface="Wingdings"/>
        <a:buChar char="§"/>
        <a:defRPr>
          <a:solidFill>
            <a:schemeClr val="tx1"/>
          </a:solidFill>
          <a:uFillTx/>
          <a:latin typeface="+mn-lt"/>
          <a:ea charset="-128" typeface="ＭＳ Ｐゴシック"/>
        </a:defRPr>
      </a:lvl6pPr>
      <a:lvl7pPr algn="l" fontAlgn="base" indent="-315913" marL="25130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charset="2" typeface="Wingdings"/>
        <a:buChar char="§"/>
        <a:defRPr>
          <a:solidFill>
            <a:schemeClr val="tx1"/>
          </a:solidFill>
          <a:uFillTx/>
          <a:latin typeface="+mn-lt"/>
          <a:ea charset="-128" typeface="ＭＳ Ｐゴシック"/>
        </a:defRPr>
      </a:lvl7pPr>
      <a:lvl8pPr algn="l" fontAlgn="base" indent="-315913" marL="29702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charset="2" typeface="Wingdings"/>
        <a:buChar char="§"/>
        <a:defRPr>
          <a:solidFill>
            <a:schemeClr val="tx1"/>
          </a:solidFill>
          <a:uFillTx/>
          <a:latin typeface="+mn-lt"/>
          <a:ea charset="-128" typeface="ＭＳ Ｐゴシック"/>
        </a:defRPr>
      </a:lvl8pPr>
      <a:lvl9pPr algn="l" fontAlgn="base" indent="-315913" marL="34274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charset="2" typeface="Wingdings"/>
        <a:buChar char="§"/>
        <a:defRPr>
          <a:solidFill>
            <a:schemeClr val="tx1"/>
          </a:solidFill>
          <a:uFillTx/>
          <a:latin typeface="+mn-lt"/>
          <a:ea charset="-128" typeface="ＭＳ Ｐゴシック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9.xml" Type="http://schemas.openxmlformats.org/officeDocument/2006/relationships/notesSlid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0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3.xml" Type="http://schemas.openxmlformats.org/officeDocument/2006/relationships/notesSlide"></Relationship></Relationships>
</file>

<file path=ppt/slides/_rels/slide3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4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4.xml" Type="http://schemas.openxmlformats.org/officeDocument/2006/relationships/notesSlide"></Relationship></Relationships>
</file>

<file path=ppt/slides/_rels/slide4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5.xml" Type="http://schemas.openxmlformats.org/officeDocument/2006/relationships/notesSlide"></Relationship><Relationship Id="rId3" Target="../media/image2.emf" Type="http://schemas.openxmlformats.org/officeDocument/2006/relationships/image"></Relationship><Relationship Id="rId4" Target="../media/image3.emf" Type="http://schemas.openxmlformats.org/officeDocument/2006/relationships/image"></Relationship></Relationships>
</file>

<file path=ppt/slides/_rels/slide4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6.xml" Type="http://schemas.openxmlformats.org/officeDocument/2006/relationships/notesSlide"></Relationship></Relationships>
</file>

<file path=ppt/slides/_rels/slide5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7.xml" Type="http://schemas.openxmlformats.org/officeDocument/2006/relationships/notesSlide"></Relationship></Relationships>
</file>

<file path=ppt/slides/_rels/slide5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8.xml" Type="http://schemas.openxmlformats.org/officeDocument/2006/relationships/notesSlide"></Relationship><Relationship Id="rId3" Target="../media/image4.png" Type="http://schemas.openxmlformats.org/officeDocument/2006/relationships/image"></Relationship></Relationships>
</file>

<file path=ppt/slides/_rels/slide5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9.xml" Type="http://schemas.openxmlformats.org/officeDocument/2006/relationships/notesSlide"></Relationship></Relationships>
</file>

<file path=ppt/slides/_rels/slide5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0.xml" Type="http://schemas.openxmlformats.org/officeDocument/2006/relationships/notesSlide"></Relationship></Relationships>
</file>

<file path=ppt/slides/_rels/slide5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1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2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3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4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5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6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6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7.xml" Type="http://schemas.openxmlformats.org/officeDocument/2006/relationships/notesSlide"></Relationship><Relationship Id="rId3" Target="../media/image5.jpeg" Type="http://schemas.openxmlformats.org/officeDocument/2006/relationships/image"></Relationship></Relationships>
</file>

<file path=ppt/slides/_rels/slide6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8.xml" Type="http://schemas.openxmlformats.org/officeDocument/2006/relationships/notesSlide"></Relationship></Relationships>
</file>

<file path=ppt/slides/_rels/slide6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9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7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385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eaLnBrk="1" hangingPunct="1"/>
            <a:r>
              <a:rPr altLang="en-US" dirty="0" lang="en-US" smtClean="0">
                <a:uFillTx/>
              </a:rPr>
              <a:t>CS 168</a:t>
            </a:r>
            <a:r>
              <a:rPr altLang="en-US" dirty="0" lang="en-US">
                <a:uFillTx/>
              </a:rPr>
              <a:t/>
            </a:r>
            <a:br>
              <a:rPr altLang="en-US" dirty="0" lang="en-US">
                <a:uFillTx/>
              </a:rPr>
            </a:br>
            <a:r>
              <a:rPr altLang="en-US" dirty="0" lang="en-US">
                <a:uFillTx/>
              </a:rPr>
              <a:t> </a:t>
            </a:r>
            <a:r>
              <a:rPr altLang="en-US" dirty="0" lang="en-US" smtClean="0">
                <a:uFillTx/>
              </a:rPr>
              <a:t>Support for Forwarding</a:t>
            </a:r>
            <a:endParaRPr altLang="en-US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6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3886200"/>
            <a:ext cx="91440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altLang="en-US" dirty="0" lang="en-US">
                <a:solidFill>
                  <a:srgbClr val="660066"/>
                </a:solidFill>
                <a:uFillTx/>
              </a:rPr>
              <a:t>Fall </a:t>
            </a:r>
            <a:r>
              <a:rPr altLang="en-US" dirty="0" lang="en-US" smtClean="0">
                <a:solidFill>
                  <a:srgbClr val="660066"/>
                </a:solidFill>
                <a:uFillTx/>
              </a:rPr>
              <a:t>2017</a:t>
            </a:r>
            <a:endParaRPr altLang="en-US" dirty="0" lang="en-US">
              <a:solidFill>
                <a:srgbClr val="660066"/>
              </a:solidFill>
              <a:uFillTx/>
            </a:endParaRPr>
          </a:p>
          <a:p>
            <a:pPr eaLnBrk="1" hangingPunct="1"/>
            <a:r>
              <a:rPr altLang="en-US" dirty="0" lang="en-US">
                <a:solidFill>
                  <a:srgbClr val="660066"/>
                </a:solidFill>
                <a:uFillTx/>
              </a:rPr>
              <a:t>Scott </a:t>
            </a:r>
            <a:r>
              <a:rPr altLang="en-US" dirty="0" lang="en-US" smtClean="0">
                <a:solidFill>
                  <a:srgbClr val="660066"/>
                </a:solidFill>
                <a:uFillTx/>
              </a:rPr>
              <a:t>Shenker</a:t>
            </a:r>
          </a:p>
          <a:p>
            <a:pPr eaLnBrk="1" hangingPunct="1"/>
            <a:r>
              <a:rPr altLang="en-US" dirty="0" lang="en-US" smtClean="0" u="sng">
                <a:solidFill>
                  <a:srgbClr val="660066"/>
                </a:solidFill>
                <a:uFillTx/>
              </a:rPr>
              <a:t>CS168.io</a:t>
            </a:r>
            <a:endParaRPr altLang="en-US" dirty="0" lang="en-US" u="sng">
              <a:solidFill>
                <a:srgbClr val="660066"/>
              </a:solidFill>
              <a:uFillTx/>
            </a:endParaRPr>
          </a:p>
          <a:p>
            <a:pPr eaLnBrk="1" hangingPunct="1"/>
            <a:endParaRPr altLang="en-US" dirty="0" lang="en-US">
              <a:solidFill>
                <a:srgbClr val="660066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7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r"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1pPr>
            <a:lvl2pPr algn="r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2pPr>
            <a:lvl3pPr algn="r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3pPr>
            <a:lvl4pPr algn="r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4pPr>
            <a:lvl5pPr algn="r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-128" typeface="ＭＳ Ｐゴシック"/>
              </a:defRPr>
            </a:lvl9pPr>
          </a:lstStyle>
          <a:p>
            <a:fld id="{2C38D374-E50A-2840-9D66-740E093B59C9}" type="slidenum">
              <a:rPr altLang="en-US" b="0" lang="en-US" sz="1000">
                <a:uFillTx/>
                <a:latin charset="0" typeface="Arial"/>
              </a:rPr>
              <a:pPr/>
              <a:t>1</a:t>
            </a:fld>
            <a:endParaRPr altLang="en-US" b="0" lang="en-US" sz="1000">
              <a:uFillTx/>
              <a:latin charset="0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10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51325" y="2706042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</a:t>
            </a:r>
            <a:r>
              <a:rPr dirty="0" lang="en-US" smtClean="0">
                <a:uFillTx/>
                <a:latin typeface="Monaco"/>
                <a:cs typeface="Monaco"/>
              </a:rPr>
              <a:t>***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Pruning (and LPM Representation)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11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27831" y="3102189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51325" y="2706042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</a:t>
            </a:r>
            <a:r>
              <a:rPr dirty="0" lang="en-US" smtClean="0">
                <a:uFillTx/>
                <a:latin typeface="Monaco"/>
                <a:cs typeface="Monaco"/>
              </a:rPr>
              <a:t>***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AutoShap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394" y="6026894"/>
            <a:ext cx="8382000" cy="704850"/>
          </a:xfrm>
          <a:prstGeom prst="wedgeRoundRectCallout">
            <a:avLst>
              <a:gd fmla="val 29694" name="adj1"/>
              <a:gd fmla="val 44529" name="adj2"/>
              <a:gd fmla="val 16667" name="adj3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indent="0" marL="0">
              <a:buNone/>
            </a:pPr>
            <a:r>
              <a:rPr dirty="0" lang="en-US" smtClean="0" sz="2800">
                <a:uFillTx/>
                <a:latin typeface="+mn-lt"/>
              </a:rPr>
              <a:t>This didn’t help at all!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66"/>
    </p:bld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Different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12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13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89563" y="4783462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14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2152" y="3866504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15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42762" y="2645868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Pruning and LPM Representation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16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***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57800" y="5029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33800" y="2209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93764" y="1081174"/>
            <a:ext cx="3276600" cy="132343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</a:t>
            </a:r>
            <a:r>
              <a:rPr dirty="0" lang="en-US" smtClean="0">
                <a:uFillTx/>
                <a:latin typeface="Monaco"/>
                <a:cs typeface="Monaco"/>
              </a:rPr>
              <a:t>***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From Disjoint Prefixes to LPM Table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" y="1295400"/>
            <a:ext cx="89154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-514350" marL="514350">
              <a:buFont typeface="+mj-lt"/>
              <a:buAutoNum type="arabicPeriod"/>
            </a:pPr>
            <a:endParaRPr dirty="0" lang="en-US" smtClean="0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Start with tree with disjoint prefixes marked</a:t>
            </a:r>
          </a:p>
          <a:p>
            <a:pPr indent="-514350" marL="514350">
              <a:buFont typeface="+mj-lt"/>
              <a:buAutoNum type="arabicPeriod"/>
            </a:pPr>
            <a:endParaRPr dirty="0" lang="en-US" smtClean="0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Move prefixes upwards one at a time</a:t>
            </a:r>
          </a:p>
          <a:p>
            <a:pPr indent="-514350" marL="514350">
              <a:buFont typeface="+mj-lt"/>
              <a:buAutoNum type="arabicPeriod"/>
            </a:pPr>
            <a:endParaRPr dirty="0" lang="en-US" smtClean="0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Delete prefixes no longer needed because of LPM</a:t>
            </a:r>
          </a:p>
          <a:p>
            <a:pPr indent="-514350" marL="514350">
              <a:buFont typeface="+mj-lt"/>
              <a:buAutoNum type="arabicPeriod"/>
            </a:pPr>
            <a:endParaRPr dirty="0" lang="en-US" smtClean="0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Delete subtrees no longer needed to reach prefixes</a:t>
            </a:r>
          </a:p>
          <a:p>
            <a:pPr indent="-514350" marL="514350">
              <a:buFont typeface="+mj-lt"/>
              <a:buAutoNum type="arabicPeriod"/>
            </a:pPr>
            <a:endParaRPr dirty="0" lang="en-US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Don’t be stupid</a:t>
            </a:r>
            <a:r>
              <a:rPr dirty="0" lang="is-IS" smtClean="0">
                <a:uFillTx/>
              </a:rPr>
              <a:t>….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17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Any Questions?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ubtitle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18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 Do We Know (So </a:t>
            </a:r>
            <a:r>
              <a:rPr dirty="0" lang="en-US">
                <a:uFillTx/>
              </a:rPr>
              <a:t>F</a:t>
            </a:r>
            <a:r>
              <a:rPr dirty="0" lang="en-US" smtClean="0">
                <a:uFillTx/>
              </a:rPr>
              <a:t>ar)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7630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How to route packets (DV, LS, PV)</a:t>
            </a:r>
          </a:p>
          <a:p>
            <a:pPr lvl="2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How IP header is structured</a:t>
            </a:r>
          </a:p>
          <a:p>
            <a:pPr lvl="2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How addresses are structured</a:t>
            </a:r>
          </a:p>
          <a:p>
            <a:pPr lvl="2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How you can aggregate addresses</a:t>
            </a:r>
          </a:p>
          <a:p>
            <a:pPr lvl="2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How you can forward using these addresses (LPM)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19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</a:t>
            </a:fld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7894" y="2967335"/>
            <a:ext cx="8488222" cy="92333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tIns="45720" wrap="none">
            <a:spAutoFit/>
          </a:bodyPr>
          <a:lstStyle/>
          <a:p>
            <a:pPr algn="ctr"/>
            <a:r>
              <a:rPr b="1" cap="none" dirty="0" err="1" lang="en-US" smtClean="0" spc="0" sz="54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uFillTx/>
              </a:rPr>
              <a:t>Ssssshhhhhhhhhhhhhhh</a:t>
            </a:r>
            <a:endParaRPr b="1" cap="none" dirty="0" lang="en-US" spc="0" sz="54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 We Don’t Know (So Far)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How hosts get addresses </a:t>
            </a:r>
            <a:r>
              <a:rPr b="1" dirty="0" i="1" lang="en-US" smtClean="0">
                <a:uFillTx/>
              </a:rPr>
              <a:t>(DHCP)</a:t>
            </a:r>
          </a:p>
          <a:p>
            <a:pPr lvl="1"/>
            <a:r>
              <a:rPr dirty="0" lang="en-US" smtClean="0">
                <a:uFillTx/>
              </a:rPr>
              <a:t>What if we don’t have enough addresses </a:t>
            </a:r>
            <a:r>
              <a:rPr b="1" dirty="0" i="1" lang="en-US" smtClean="0">
                <a:uFillTx/>
              </a:rPr>
              <a:t>(NAT)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How we get packets host-to-host</a:t>
            </a:r>
          </a:p>
          <a:p>
            <a:pPr lvl="1"/>
            <a:r>
              <a:rPr dirty="0" lang="en-US" smtClean="0">
                <a:uFillTx/>
              </a:rPr>
              <a:t>Recall, IP forwarding gets them network-to-network</a:t>
            </a:r>
          </a:p>
          <a:p>
            <a:pPr lvl="1"/>
            <a:r>
              <a:rPr dirty="0" lang="en-US" smtClean="0">
                <a:uFillTx/>
              </a:rPr>
              <a:t>L2 forwarding gets them to host (need host MAC)</a:t>
            </a:r>
          </a:p>
          <a:p>
            <a:pPr lvl="1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This requires:</a:t>
            </a:r>
          </a:p>
          <a:p>
            <a:pPr lvl="1"/>
            <a:r>
              <a:rPr dirty="0" lang="en-US" smtClean="0">
                <a:uFillTx/>
              </a:rPr>
              <a:t>L2 forwarding (done)</a:t>
            </a:r>
          </a:p>
          <a:p>
            <a:pPr lvl="1"/>
            <a:r>
              <a:rPr dirty="0" lang="en-US" smtClean="0">
                <a:uFillTx/>
              </a:rPr>
              <a:t>MAC address discovery </a:t>
            </a:r>
            <a:r>
              <a:rPr b="1" dirty="0" i="1" lang="en-US" smtClean="0">
                <a:uFillTx/>
              </a:rPr>
              <a:t>(ARP)</a:t>
            </a:r>
            <a:endParaRPr b="1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20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This Lecture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Some leftover details about L2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Two discovery protocols:</a:t>
            </a:r>
          </a:p>
          <a:p>
            <a:pPr lvl="1"/>
            <a:r>
              <a:rPr dirty="0" lang="en-US" smtClean="0">
                <a:uFillTx/>
              </a:rPr>
              <a:t>ARP</a:t>
            </a:r>
          </a:p>
          <a:p>
            <a:pPr lvl="1"/>
            <a:r>
              <a:rPr dirty="0" lang="en-US" smtClean="0">
                <a:uFillTx/>
              </a:rPr>
              <a:t>DHCP</a:t>
            </a:r>
          </a:p>
          <a:p>
            <a:pPr lvl="1"/>
            <a:endParaRPr dirty="0" lang="en-US">
              <a:uFillTx/>
            </a:endParaRPr>
          </a:p>
          <a:p>
            <a:r>
              <a:rPr dirty="0" i="1" lang="en-US" smtClean="0">
                <a:uFillTx/>
              </a:rPr>
              <a:t>NAT: Sharing addresses will be done next lecture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21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35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Background on Link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-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Layer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ub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55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C2DD0D07-84B3-3940-A391-C56B605A6A0F}" type="slidenum">
              <a:rPr b="0" lang="en-US" sz="1400">
                <a:uFillTx/>
                <a:latin charset="0" typeface="Times New Roman"/>
              </a:rPr>
              <a:pPr eaLnBrk="1" hangingPunct="1"/>
              <a:t>22</a:t>
            </a:fld>
            <a:endParaRPr b="0" lang="en-US" sz="1400">
              <a:uFillTx/>
              <a:latin charset="0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Addressing at Link Layer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Link layer technologies use MAC addresses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There are very different from IP addresses…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23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072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  <a:ea charset="0" typeface="ＭＳ Ｐゴシック"/>
                <a:cs charset="0" typeface="ＭＳ Ｐゴシック"/>
              </a:rPr>
              <a:t>Medium Access Control Address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72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 lang="en-US" sz="2800">
                <a:uFillTx/>
                <a:ea charset="0" typeface="ＭＳ Ｐゴシック"/>
                <a:cs charset="0" typeface="ＭＳ Ｐゴシック"/>
              </a:rPr>
              <a:t>MAC </a:t>
            </a:r>
            <a:r>
              <a:rPr dirty="0" lang="en-US" smtClean="0" sz="2800">
                <a:uFillTx/>
                <a:ea charset="0" typeface="ＭＳ Ｐゴシック"/>
                <a:cs charset="0" typeface="ＭＳ Ｐゴシック"/>
              </a:rPr>
              <a:t>address</a:t>
            </a:r>
            <a:endParaRPr dirty="0" lang="en-US" sz="2800">
              <a:uFillTx/>
              <a:ea charset="0" typeface="ＭＳ Ｐゴシック"/>
              <a:cs charset="0" typeface="ＭＳ Ｐゴシック"/>
            </a:endParaRPr>
          </a:p>
          <a:p>
            <a:pPr lvl="1">
              <a:lnSpc>
                <a:spcPct val="90000"/>
              </a:lnSpc>
            </a:pPr>
            <a:r>
              <a:rPr dirty="0" lang="en-US" sz="2400">
                <a:uFillTx/>
                <a:ea charset="0" typeface="ＭＳ Ｐゴシック"/>
              </a:rPr>
              <a:t>Numerical address </a:t>
            </a:r>
            <a:r>
              <a:rPr dirty="0" lang="en-US" smtClean="0" sz="2400">
                <a:uFillTx/>
                <a:ea charset="0" typeface="ＭＳ Ｐゴシック"/>
              </a:rPr>
              <a:t>associated with a network adapter</a:t>
            </a:r>
            <a:endParaRPr dirty="0" lang="en-US" sz="2400">
              <a:uFillTx/>
              <a:ea charset="0" typeface="ＭＳ Ｐゴシック"/>
            </a:endParaRPr>
          </a:p>
          <a:p>
            <a:pPr lvl="1">
              <a:lnSpc>
                <a:spcPct val="90000"/>
              </a:lnSpc>
            </a:pPr>
            <a:r>
              <a:rPr dirty="0" lang="en-US" sz="2400">
                <a:uFillTx/>
                <a:ea charset="0" typeface="ＭＳ Ｐゴシック"/>
              </a:rPr>
              <a:t>Flat name space of 48 </a:t>
            </a:r>
            <a:r>
              <a:rPr dirty="0" lang="en-US" smtClean="0" sz="2400">
                <a:uFillTx/>
                <a:ea charset="0" typeface="ＭＳ Ｐゴシック"/>
              </a:rPr>
              <a:t>bits</a:t>
            </a:r>
          </a:p>
          <a:p>
            <a:pPr lvl="2">
              <a:lnSpc>
                <a:spcPct val="90000"/>
              </a:lnSpc>
            </a:pPr>
            <a:r>
              <a:rPr dirty="0" lang="en-US" smtClean="0" sz="2000">
                <a:uFillTx/>
                <a:ea charset="0" typeface="ＭＳ Ｐゴシック"/>
                <a:cs charset="0" typeface="ＭＳ Ｐゴシック"/>
              </a:rPr>
              <a:t>e.g</a:t>
            </a:r>
            <a:r>
              <a:rPr dirty="0" lang="en-US" sz="2000">
                <a:uFillTx/>
                <a:ea charset="0" typeface="ＭＳ Ｐゴシック"/>
                <a:cs charset="0" typeface="ＭＳ Ｐゴシック"/>
              </a:rPr>
              <a:t>., </a:t>
            </a:r>
            <a:r>
              <a:rPr dirty="0" lang="en-US" sz="2000">
                <a:solidFill>
                  <a:srgbClr val="0000FF"/>
                </a:solidFill>
                <a:uFillTx/>
                <a:ea charset="0" typeface="ＭＳ Ｐゴシック"/>
                <a:cs charset="0" typeface="ＭＳ Ｐゴシック"/>
              </a:rPr>
              <a:t>00-15-C5-49-04-A9 </a:t>
            </a:r>
            <a:r>
              <a:rPr dirty="0" lang="en-US" sz="2000">
                <a:uFillTx/>
                <a:ea charset="0" typeface="ＭＳ Ｐゴシック"/>
                <a:cs charset="0" typeface="ＭＳ Ｐゴシック"/>
              </a:rPr>
              <a:t>in </a:t>
            </a:r>
            <a:r>
              <a:rPr dirty="0" lang="en-US" smtClean="0" sz="2000">
                <a:uFillTx/>
                <a:ea charset="0" typeface="ＭＳ Ｐゴシック"/>
                <a:cs charset="0" typeface="ＭＳ Ｐゴシック"/>
              </a:rPr>
              <a:t>HEX</a:t>
            </a:r>
            <a:endParaRPr dirty="0" lang="en-US" smtClean="0" sz="2000">
              <a:uFillTx/>
              <a:ea charset="0" typeface="ＭＳ Ｐゴシック"/>
            </a:endParaRPr>
          </a:p>
          <a:p>
            <a:pPr lvl="1">
              <a:lnSpc>
                <a:spcPct val="90000"/>
              </a:lnSpc>
            </a:pPr>
            <a:r>
              <a:rPr dirty="0" lang="en-US" smtClean="0" sz="2400">
                <a:uFillTx/>
                <a:ea charset="0" typeface="ＭＳ Ｐゴシック"/>
              </a:rPr>
              <a:t>Unique</a:t>
            </a:r>
            <a:r>
              <a:rPr dirty="0" lang="en-US" sz="2400">
                <a:uFillTx/>
                <a:ea charset="0" typeface="ＭＳ Ｐゴシック"/>
              </a:rPr>
              <a:t>, hard-coded in the adapter when it is </a:t>
            </a:r>
            <a:r>
              <a:rPr dirty="0" lang="en-US" smtClean="0" sz="2400">
                <a:uFillTx/>
                <a:ea charset="0" typeface="ＭＳ Ｐゴシック"/>
              </a:rPr>
              <a:t>built</a:t>
            </a:r>
            <a:br>
              <a:rPr dirty="0" lang="en-US" smtClean="0" sz="2400">
                <a:uFillTx/>
                <a:ea charset="0" typeface="ＭＳ Ｐゴシック"/>
              </a:rPr>
            </a:br>
            <a:endParaRPr dirty="0" lang="en-US" sz="2400">
              <a:uFillTx/>
              <a:ea charset="0" typeface="ＭＳ Ｐゴシック"/>
            </a:endParaRPr>
          </a:p>
          <a:p>
            <a:pPr>
              <a:lnSpc>
                <a:spcPct val="90000"/>
              </a:lnSpc>
            </a:pPr>
            <a:r>
              <a:rPr dirty="0" lang="en-US" smtClean="0" sz="2800">
                <a:uFillTx/>
                <a:ea charset="0" typeface="ＭＳ Ｐゴシック"/>
                <a:cs charset="0" typeface="ＭＳ Ｐゴシック"/>
              </a:rPr>
              <a:t>Hierarchical Allocation</a:t>
            </a:r>
            <a:endParaRPr dirty="0" lang="en-US" sz="2800">
              <a:uFillTx/>
              <a:ea charset="0" typeface="ＭＳ Ｐゴシック"/>
              <a:cs charset="0" typeface="ＭＳ Ｐゴシック"/>
            </a:endParaRPr>
          </a:p>
          <a:p>
            <a:pPr lvl="1">
              <a:lnSpc>
                <a:spcPct val="90000"/>
              </a:lnSpc>
            </a:pPr>
            <a:r>
              <a:rPr dirty="0" lang="en-US" smtClean="0" sz="2400">
                <a:solidFill>
                  <a:srgbClr val="008000"/>
                </a:solidFill>
                <a:uFillTx/>
                <a:ea charset="0" typeface="ＭＳ Ｐゴシック"/>
              </a:rPr>
              <a:t>Blocks</a:t>
            </a:r>
            <a:r>
              <a:rPr dirty="0" lang="en-US" sz="2400">
                <a:uFillTx/>
                <a:ea charset="0" typeface="ＭＳ Ｐゴシック"/>
              </a:rPr>
              <a:t>: assigned to vendors (e.g., Dell) by the </a:t>
            </a:r>
            <a:r>
              <a:rPr dirty="0" lang="en-US" smtClean="0" sz="2400">
                <a:uFillTx/>
                <a:ea charset="0" typeface="ＭＳ Ｐゴシック"/>
              </a:rPr>
              <a:t>IEEE</a:t>
            </a:r>
          </a:p>
          <a:p>
            <a:pPr lvl="2">
              <a:lnSpc>
                <a:spcPct val="90000"/>
              </a:lnSpc>
            </a:pPr>
            <a:r>
              <a:rPr dirty="0" lang="en-US" smtClean="0">
                <a:uFillTx/>
                <a:ea charset="0" typeface="ＭＳ Ｐゴシック"/>
              </a:rPr>
              <a:t>First 24 bits (e.g., </a:t>
            </a:r>
            <a:r>
              <a:rPr dirty="0" lang="en-US">
                <a:solidFill>
                  <a:srgbClr val="008000"/>
                </a:solidFill>
                <a:uFillTx/>
                <a:ea charset="0" typeface="ＭＳ Ｐゴシック"/>
                <a:cs charset="0" typeface="ＭＳ Ｐゴシック"/>
              </a:rPr>
              <a:t>00-15-C5</a:t>
            </a:r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-</a:t>
            </a:r>
            <a:r>
              <a:rPr dirty="0" lang="en-US" smtClean="0">
                <a:solidFill>
                  <a:srgbClr val="FF0000"/>
                </a:solidFill>
                <a:uFillTx/>
                <a:ea charset="0" typeface="ＭＳ Ｐゴシック"/>
                <a:cs charset="0" typeface="ＭＳ Ｐゴシック"/>
              </a:rPr>
              <a:t>*</a:t>
            </a:r>
            <a:r>
              <a:rPr dirty="0" lang="en-US">
                <a:solidFill>
                  <a:srgbClr val="FF0000"/>
                </a:solidFill>
                <a:uFillTx/>
                <a:ea charset="0" typeface="ＭＳ Ｐゴシック"/>
                <a:cs charset="0" typeface="ＭＳ Ｐゴシック"/>
              </a:rPr>
              <a:t>*</a:t>
            </a:r>
            <a:r>
              <a:rPr dirty="0" lang="en-US" smtClean="0">
                <a:solidFill>
                  <a:srgbClr val="FF0000"/>
                </a:solidFill>
                <a:uFillTx/>
                <a:ea charset="0" typeface="ＭＳ Ｐゴシック"/>
                <a:cs charset="0" typeface="ＭＳ Ｐゴシック"/>
              </a:rPr>
              <a:t>-**-**)</a:t>
            </a:r>
            <a:endParaRPr dirty="0" lang="en-US">
              <a:uFillTx/>
              <a:ea charset="0" typeface="ＭＳ Ｐゴシック"/>
            </a:endParaRPr>
          </a:p>
          <a:p>
            <a:pPr lvl="1">
              <a:lnSpc>
                <a:spcPct val="90000"/>
              </a:lnSpc>
            </a:pPr>
            <a:r>
              <a:rPr dirty="0" lang="en-US" smtClean="0" sz="2400">
                <a:solidFill>
                  <a:srgbClr val="CC0000"/>
                </a:solidFill>
                <a:uFillTx/>
                <a:ea charset="0" typeface="ＭＳ Ｐゴシック"/>
              </a:rPr>
              <a:t>Adapter</a:t>
            </a:r>
            <a:r>
              <a:rPr dirty="0" lang="en-US" smtClean="0" sz="2400">
                <a:uFillTx/>
                <a:ea charset="0" typeface="ＭＳ Ｐゴシック"/>
              </a:rPr>
              <a:t>: assigned </a:t>
            </a:r>
            <a:r>
              <a:rPr dirty="0" lang="en-US" sz="2400">
                <a:uFillTx/>
                <a:ea charset="0" typeface="ＭＳ Ｐゴシック"/>
              </a:rPr>
              <a:t>by the vendor from its </a:t>
            </a:r>
            <a:r>
              <a:rPr dirty="0" lang="en-US" smtClean="0" sz="2400">
                <a:uFillTx/>
                <a:ea charset="0" typeface="ＭＳ Ｐゴシック"/>
              </a:rPr>
              <a:t>block</a:t>
            </a:r>
          </a:p>
          <a:p>
            <a:pPr lvl="2">
              <a:lnSpc>
                <a:spcPct val="90000"/>
              </a:lnSpc>
            </a:pPr>
            <a:r>
              <a:rPr dirty="0" lang="en-US" smtClean="0">
                <a:uFillTx/>
                <a:ea charset="0" typeface="ＭＳ Ｐゴシック"/>
              </a:rPr>
              <a:t>Last 24 bits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0723"/>
    </p:bld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301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MAC Address vs. IP Address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87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6868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r>
              <a:rPr dirty="0" lang="en-US">
                <a:uFillTx/>
                <a:latin charset="0" typeface="Arial"/>
                <a:cs charset="0" typeface="Arial"/>
              </a:rPr>
              <a:t>MAC 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addresses (used in link-layer)</a:t>
            </a:r>
            <a:endParaRPr dirty="0" lang="en-US">
              <a:uFillTx/>
              <a:latin charset="0" typeface="Arial"/>
              <a:cs charset="0" typeface="Arial"/>
            </a:endParaRPr>
          </a:p>
          <a:p>
            <a:pPr lvl="1">
              <a:buClr>
                <a:schemeClr val="tx2"/>
              </a:buClr>
            </a:pPr>
            <a:r>
              <a:rPr dirty="0" lang="en-US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Hard-coded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when adapter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is built</a:t>
            </a:r>
          </a:p>
          <a:p>
            <a:pPr lvl="1">
              <a:buClr>
                <a:schemeClr val="tx2"/>
              </a:buClr>
            </a:pPr>
            <a:r>
              <a:rPr dirty="0" lang="en-US" smtClean="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Flat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name space of 48 bits (e.g., 00-0E-9B-6E-49-76)</a:t>
            </a:r>
          </a:p>
          <a:p>
            <a:pPr lvl="2"/>
            <a:r>
              <a:rPr dirty="0" lang="en-US" sz="1800">
                <a:uFillTx/>
                <a:latin charset="0" typeface="Arial"/>
                <a:ea charset="0" typeface="Arial"/>
                <a:cs charset="0" typeface="Arial"/>
              </a:rPr>
              <a:t>Like a social security number</a:t>
            </a:r>
          </a:p>
          <a:p>
            <a:pPr lvl="1"/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Portable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, and can stay the same as the host moves</a:t>
            </a:r>
          </a:p>
          <a:p>
            <a:pPr lvl="1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Used to get packet between interfaces on same 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network</a:t>
            </a:r>
            <a:endParaRPr dirty="0" lang="en-US">
              <a:uFillTx/>
              <a:latin charset="0" typeface="Arial"/>
              <a:ea charset="0" typeface="Arial"/>
              <a:cs charset="0" typeface="Arial"/>
            </a:endParaRPr>
          </a:p>
          <a:p>
            <a:r>
              <a:rPr dirty="0" lang="en-US">
                <a:uFillTx/>
                <a:latin charset="0" typeface="Arial"/>
                <a:cs charset="0" typeface="Arial"/>
              </a:rPr>
              <a:t>IP addresses</a:t>
            </a:r>
          </a:p>
          <a:p>
            <a:pPr lvl="1">
              <a:buClr>
                <a:schemeClr val="tx2"/>
              </a:buClr>
            </a:pPr>
            <a:r>
              <a:rPr dirty="0" lang="en-US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Configured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, or learned dynamically</a:t>
            </a:r>
          </a:p>
          <a:p>
            <a:pPr lvl="1">
              <a:buClr>
                <a:schemeClr val="tx2"/>
              </a:buClr>
            </a:pPr>
            <a:r>
              <a:rPr dirty="0" lang="en-US" smtClean="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Hierarchical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name space of 32 bits (e.g., 12.178.66.9)</a:t>
            </a:r>
          </a:p>
          <a:p>
            <a:pPr lvl="2"/>
            <a:r>
              <a:rPr dirty="0" lang="en-US" sz="1800">
                <a:uFillTx/>
                <a:latin charset="0" typeface="Arial"/>
                <a:ea charset="0" typeface="Arial"/>
                <a:cs charset="0" typeface="Arial"/>
              </a:rPr>
              <a:t>Like a postal mailing address</a:t>
            </a:r>
          </a:p>
          <a:p>
            <a:pPr lvl="1"/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Not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portable, and depends on where the host is attached</a:t>
            </a:r>
          </a:p>
          <a:p>
            <a:pPr lvl="1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Used to get a packet to destination IP subnet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1746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Broadcast at Link-Level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1295400"/>
            <a:ext cx="89154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Arial"/>
                <a:cs charset="0" typeface="Arial"/>
              </a:rPr>
              <a:t>Use </a:t>
            </a:r>
            <a:r>
              <a:rPr dirty="0" lang="en-US">
                <a:uFillTx/>
                <a:latin charset="0" typeface="Arial"/>
                <a:cs charset="0" typeface="Arial"/>
              </a:rPr>
              <a:t>broadcast address: </a:t>
            </a:r>
            <a:r>
              <a:rPr dirty="0" err="1" lang="en-US">
                <a:uFillTx/>
                <a:latin charset="0" typeface="Arial"/>
                <a:cs charset="0" typeface="Arial"/>
              </a:rPr>
              <a:t>ff:ff:ff:ff:ff:ff</a:t>
            </a:r>
            <a:endParaRPr dirty="0" lang="en-US">
              <a:uFillTx/>
              <a:latin charset="0" typeface="Arial"/>
              <a:cs charset="0" typeface="Arial"/>
            </a:endParaRPr>
          </a:p>
          <a:p>
            <a:pPr lvl="4"/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 smtClean="0">
                <a:uFillTx/>
                <a:latin charset="0" typeface="Arial"/>
                <a:cs charset="0" typeface="Arial"/>
              </a:rPr>
              <a:t>Reaches everyone on L2 network</a:t>
            </a:r>
          </a:p>
          <a:p>
            <a:pPr lvl="4"/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 smtClean="0">
                <a:uFillTx/>
                <a:latin charset="0" typeface="Arial"/>
                <a:cs charset="0" typeface="Arial"/>
              </a:rPr>
              <a:t>What’s the difference between broadcast and flood?</a:t>
            </a:r>
          </a:p>
          <a:p>
            <a:pPr lvl="4"/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 smtClean="0" u="sng">
                <a:uFillTx/>
                <a:latin charset="0" typeface="Arial"/>
                <a:cs charset="0" typeface="Arial"/>
              </a:rPr>
              <a:t>Flood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: mechanism for host-to-host delivery</a:t>
            </a:r>
          </a:p>
          <a:p>
            <a:pPr lvl="1"/>
            <a:r>
              <a:rPr dirty="0" lang="en-US" smtClean="0">
                <a:uFillTx/>
                <a:latin charset="0" typeface="Arial"/>
                <a:cs charset="0" typeface="Arial"/>
              </a:rPr>
              <a:t>Per-hop </a:t>
            </a:r>
            <a:r>
              <a:rPr b="1" dirty="0" i="1" lang="en-US" smtClean="0">
                <a:uFillTx/>
                <a:latin charset="0" typeface="Arial"/>
                <a:cs charset="0" typeface="Arial"/>
              </a:rPr>
              <a:t>means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, not L2-wide </a:t>
            </a:r>
            <a:r>
              <a:rPr b="1" dirty="0" i="1" lang="en-US" smtClean="0">
                <a:uFillTx/>
                <a:latin charset="0" typeface="Arial"/>
                <a:cs charset="0" typeface="Arial"/>
              </a:rPr>
              <a:t>end </a:t>
            </a:r>
          </a:p>
          <a:p>
            <a:pPr lvl="1"/>
            <a:r>
              <a:rPr dirty="0" lang="en-US" smtClean="0">
                <a:uFillTx/>
                <a:latin charset="0" typeface="Arial"/>
                <a:cs charset="0" typeface="Arial"/>
              </a:rPr>
              <a:t>What I do when I don’t know what to do with packet</a:t>
            </a:r>
          </a:p>
          <a:p>
            <a:pPr lvl="4"/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 smtClean="0" u="sng">
                <a:uFillTx/>
                <a:latin charset="0" typeface="Arial"/>
                <a:cs charset="0" typeface="Arial"/>
              </a:rPr>
              <a:t>Broadcast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: abstraction for delivery for everyone</a:t>
            </a:r>
          </a:p>
          <a:p>
            <a:pPr lvl="1"/>
            <a:r>
              <a:rPr b="1" dirty="0" i="1" lang="en-US">
                <a:uFillTx/>
                <a:latin charset="0" typeface="Arial"/>
                <a:cs charset="0" typeface="Arial"/>
              </a:rPr>
              <a:t>G</a:t>
            </a:r>
            <a:r>
              <a:rPr b="1" dirty="0" i="1" lang="en-US" smtClean="0">
                <a:uFillTx/>
                <a:latin charset="0" typeface="Arial"/>
                <a:cs charset="0" typeface="Arial"/>
              </a:rPr>
              <a:t>oal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 is to reach everyone</a:t>
            </a:r>
          </a:p>
          <a:p>
            <a:pPr lvl="1"/>
            <a:r>
              <a:rPr dirty="0" lang="en-US" smtClean="0">
                <a:uFillTx/>
                <a:latin charset="0" typeface="Arial"/>
                <a:cs charset="0" typeface="Arial"/>
              </a:rPr>
              <a:t>Might be implemented using flooding in switches</a:t>
            </a:r>
            <a:r>
              <a:rPr dirty="0" lang="mr-IN" smtClean="0">
                <a:uFillTx/>
                <a:latin charset="0" typeface="Arial"/>
                <a:cs charset="0" typeface="Arial"/>
              </a:rPr>
              <a:t>…</a:t>
            </a:r>
            <a:endParaRPr dirty="0" lang="en-US" smtClean="0">
              <a:uFillTx/>
              <a:latin charset="0" typeface="Arial"/>
              <a:cs charset="0" typeface="Arial"/>
            </a:endParaRPr>
          </a:p>
          <a:p>
            <a:endParaRPr dirty="0" lang="en-US">
              <a:uFillTx/>
              <a:latin charset="0" typeface="Arial"/>
              <a:cs charset="0" typeface="Arial"/>
            </a:endParaRPr>
          </a:p>
          <a:p>
            <a:endParaRPr dirty="0" lang="en-US" smtClean="0">
              <a:uFillTx/>
              <a:latin charset="0" typeface="Arial"/>
              <a:cs charset="0" typeface="Arial"/>
            </a:endParaRPr>
          </a:p>
          <a:p>
            <a:endParaRPr dirty="0" lang="en-US">
              <a:uFillTx/>
              <a:latin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748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1614962B-30E8-154B-B6E4-C2EB061ADE49}" type="slidenum">
              <a:rPr b="0" lang="en-US" sz="1400">
                <a:uFillTx/>
                <a:latin charset="0" typeface="Times New Roman"/>
              </a:rPr>
              <a:pPr eaLnBrk="1" hangingPunct="1"/>
              <a:t>26</a:t>
            </a:fld>
            <a:endParaRPr b="0" lang="en-US" sz="1400">
              <a:uFillTx/>
              <a:latin charset="0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Questions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Why do we need both L3 and L2 addresses?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Why not use MAC addresses at L3?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Why not use IP addresses at L2?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Why do we need both L2 and L3?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27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35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Getting Packets Host-to-Host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ub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55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C2DD0D07-84B3-3940-A391-C56B605A6A0F}" type="slidenum">
              <a:rPr b="0" lang="en-US" sz="1400">
                <a:uFillTx/>
                <a:latin charset="0" typeface="Times New Roman"/>
              </a:rPr>
              <a:pPr eaLnBrk="1" hangingPunct="1"/>
              <a:t>28</a:t>
            </a:fld>
            <a:endParaRPr b="0" lang="en-US" sz="1400">
              <a:uFillTx/>
              <a:latin charset="0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Getting Packets Host-to-Host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Packet traverses source’s L2 network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If Hosts are on different networks, packet goes through one or more routers</a:t>
            </a:r>
          </a:p>
          <a:p>
            <a:pPr lvl="1"/>
            <a:r>
              <a:rPr dirty="0" lang="en-US" smtClean="0">
                <a:uFillTx/>
              </a:rPr>
              <a:t>We have covered IP forwarding and addressing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Packet then traverses destination’s L2 network</a:t>
            </a:r>
          </a:p>
          <a:p>
            <a:pPr lvl="1"/>
            <a:r>
              <a:rPr dirty="0" lang="en-US" smtClean="0">
                <a:uFillTx/>
              </a:rPr>
              <a:t>We have covered L2 forwarding and addressing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But have not talked about how it all fits together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29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Announcements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No Office Hours Today</a:t>
            </a:r>
          </a:p>
          <a:p>
            <a:pPr lvl="4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Resubmission policy for project 2</a:t>
            </a:r>
          </a:p>
          <a:p>
            <a:pPr lvl="1"/>
            <a:r>
              <a:rPr dirty="0" lang="en-US" smtClean="0">
                <a:uFillTx/>
              </a:rPr>
              <a:t>Normal late grading</a:t>
            </a:r>
          </a:p>
          <a:p>
            <a:pPr lvl="1"/>
            <a:r>
              <a:rPr dirty="0" lang="en-US" smtClean="0">
                <a:uFillTx/>
              </a:rPr>
              <a:t>One-time resubmission, at 50% penalty</a:t>
            </a:r>
          </a:p>
          <a:p>
            <a:pPr lvl="4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Participation: 156 have participated</a:t>
            </a:r>
            <a:r>
              <a:rPr dirty="0" lang="mr-IN" smtClean="0">
                <a:uFillTx/>
              </a:rPr>
              <a:t>…</a:t>
            </a:r>
            <a:r>
              <a:rPr dirty="0" lang="en-US" smtClean="0">
                <a:uFillTx/>
              </a:rPr>
              <a:t>.</a:t>
            </a:r>
          </a:p>
          <a:p>
            <a:pPr lvl="1"/>
            <a:r>
              <a:rPr dirty="0" lang="en-US" smtClean="0">
                <a:uFillTx/>
              </a:rPr>
              <a:t>371 of you are in danger of flunking!</a:t>
            </a:r>
          </a:p>
          <a:p>
            <a:pPr lvl="4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Midterm in 9 days (in class)</a:t>
            </a:r>
          </a:p>
          <a:p>
            <a:pPr lvl="1"/>
            <a:r>
              <a:rPr dirty="0" lang="en-US" smtClean="0">
                <a:uFillTx/>
              </a:rPr>
              <a:t>Large problem set coming on Thursday (</a:t>
            </a:r>
            <a:r>
              <a:rPr dirty="0" err="1" lang="en-US" smtClean="0">
                <a:uFillTx/>
              </a:rPr>
              <a:t>pblms</a:t>
            </a:r>
            <a:r>
              <a:rPr dirty="0" lang="en-US" smtClean="0">
                <a:uFillTx/>
              </a:rPr>
              <a:t> and sols)</a:t>
            </a:r>
          </a:p>
          <a:p>
            <a:pPr lvl="1"/>
            <a:r>
              <a:rPr dirty="0" lang="en-US" smtClean="0">
                <a:uFillTx/>
              </a:rPr>
              <a:t>Extra office hours next week</a:t>
            </a:r>
          </a:p>
          <a:p>
            <a:pPr lvl="1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Basic Approach for Source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990600"/>
            <a:ext cx="8534400" cy="5140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If destination host is on same L2 network</a:t>
            </a:r>
          </a:p>
          <a:p>
            <a:pPr lvl="1"/>
            <a:r>
              <a:rPr dirty="0" lang="en-US" smtClean="0">
                <a:uFillTx/>
              </a:rPr>
              <a:t>Just send directly using L2 address</a:t>
            </a:r>
          </a:p>
          <a:p>
            <a:pPr lvl="7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If destination host is on remote network</a:t>
            </a:r>
          </a:p>
          <a:p>
            <a:pPr lvl="1"/>
            <a:r>
              <a:rPr dirty="0" lang="en-US" smtClean="0">
                <a:uFillTx/>
              </a:rPr>
              <a:t>Send to router on your L2 network</a:t>
            </a:r>
          </a:p>
          <a:p>
            <a:pPr lvl="1"/>
            <a:r>
              <a:rPr dirty="0" lang="en-US" smtClean="0">
                <a:uFillTx/>
              </a:rPr>
              <a:t>It will then forward to destination’s network</a:t>
            </a:r>
          </a:p>
          <a:p>
            <a:pPr lvl="8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How can you tell if destination host is remote?</a:t>
            </a:r>
          </a:p>
          <a:p>
            <a:pPr lvl="1"/>
            <a:r>
              <a:rPr dirty="0" lang="en-US" smtClean="0">
                <a:uFillTx/>
              </a:rPr>
              <a:t>You know your IP address and mask (how?)</a:t>
            </a:r>
          </a:p>
          <a:p>
            <a:pPr lvl="1"/>
            <a:r>
              <a:rPr dirty="0" lang="en-US" smtClean="0">
                <a:uFillTx/>
              </a:rPr>
              <a:t>You know destination’s IP address (how?)</a:t>
            </a:r>
          </a:p>
          <a:p>
            <a:pPr lvl="1"/>
            <a:r>
              <a:rPr b="1" dirty="0" lang="en-US" smtClean="0">
                <a:uFillTx/>
              </a:rPr>
              <a:t>If they mask to the same network address, they are on same L2 network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30</a:t>
            </a:fld>
            <a:endParaRPr altLang="en-US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19400" y="3740393"/>
            <a:ext cx="2819400" cy="2736607"/>
            <a:chOff x="3018019" y="4015372"/>
            <a:chExt cx="2819400" cy="273660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" name="Rectangle 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450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2786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Line 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450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Line 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2786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Line 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3609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Line 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945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018019" y="5587812"/>
              <a:ext cx="2819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Line 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547470" y="557511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Rectangle 13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291865" y="4015372"/>
              <a:ext cx="896080" cy="397545"/>
            </a:xfrm>
            <a:prstGeom prst="rect">
              <a:avLst/>
            </a:prstGeom>
            <a:noFill/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bIns="44450" lIns="90488" rIns="90488" tIns="44450" wrap="none">
              <a:spAutoFit/>
            </a:bodyPr>
            <a:lstStyle/>
            <a:p>
              <a:pPr algn="ctr" eaLnBrk="0" hangingPunct="0"/>
              <a:r>
                <a:rPr dirty="0" lang="en-US">
                  <a:solidFill>
                    <a:srgbClr val="000000"/>
                  </a:solidFill>
                  <a:uFillTx/>
                  <a:latin typeface="+mn-lt"/>
                </a:rPr>
                <a:t>Hosts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" name="Rectangle 1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57422" y="6001814"/>
              <a:ext cx="1009894" cy="397545"/>
            </a:xfrm>
            <a:prstGeom prst="rect">
              <a:avLst/>
            </a:prstGeom>
            <a:noFill/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bIns="44450" lIns="90488" rIns="90488" tIns="44450" wrap="none">
              <a:spAutoFit/>
            </a:bodyPr>
            <a:lstStyle/>
            <a:p>
              <a:pPr algn="ctr" eaLnBrk="0" hangingPunct="0"/>
              <a:r>
                <a:rPr dirty="0" lang="en-US" smtClean="0" sz="2000">
                  <a:solidFill>
                    <a:srgbClr val="000000"/>
                  </a:solidFill>
                  <a:uFillTx/>
                  <a:latin typeface="+mn-lt"/>
                </a:rPr>
                <a:t>Router</a:t>
              </a:r>
              <a:endParaRPr dirty="0" lang="en-US" sz="2000">
                <a:solidFill>
                  <a:srgbClr val="000000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" name="Oval 2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335803" y="5981512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Line 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547470" y="6396379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Rectangle 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730315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Line 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730315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" name="Line 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946215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1" name="Rectangle 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662369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" name="Line 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662369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" name="Line 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878269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 uiExpand="1"/>
    </p:bld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Component Tasks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Assume we know IP address of destination (DNS)</a:t>
            </a:r>
          </a:p>
          <a:p>
            <a:pPr lvl="5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Must know local information (</a:t>
            </a:r>
            <a:r>
              <a:rPr b="1" dirty="0" lang="en-US" smtClean="0">
                <a:uFillTx/>
              </a:rPr>
              <a:t>DHCP</a:t>
            </a:r>
            <a:r>
              <a:rPr dirty="0" lang="en-US" smtClean="0">
                <a:uFillTx/>
              </a:rPr>
              <a:t>)</a:t>
            </a:r>
          </a:p>
          <a:p>
            <a:pPr lvl="1"/>
            <a:r>
              <a:rPr dirty="0" lang="en-US">
                <a:uFillTx/>
              </a:rPr>
              <a:t>O</a:t>
            </a:r>
            <a:r>
              <a:rPr dirty="0" lang="en-US" smtClean="0">
                <a:uFillTx/>
              </a:rPr>
              <a:t>wn IP address and mask</a:t>
            </a:r>
          </a:p>
          <a:p>
            <a:pPr lvl="1"/>
            <a:r>
              <a:rPr dirty="0" lang="en-US" smtClean="0">
                <a:uFillTx/>
              </a:rPr>
              <a:t>IP address of local router</a:t>
            </a:r>
          </a:p>
          <a:p>
            <a:pPr lvl="1"/>
            <a:r>
              <a:rPr dirty="0" lang="en-US" smtClean="0">
                <a:uFillTx/>
              </a:rPr>
              <a:t>IP address of DNS server</a:t>
            </a:r>
          </a:p>
          <a:p>
            <a:pPr lvl="1"/>
            <a:r>
              <a:rPr dirty="0" lang="is-IS" smtClean="0">
                <a:uFillTx/>
              </a:rPr>
              <a:t>…</a:t>
            </a:r>
            <a:endParaRPr dirty="0" lang="en-US" smtClean="0">
              <a:uFillTx/>
            </a:endParaRPr>
          </a:p>
          <a:p>
            <a:pPr lvl="4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Must traverse L2 networks</a:t>
            </a:r>
          </a:p>
          <a:p>
            <a:pPr lvl="1"/>
            <a:r>
              <a:rPr dirty="0" lang="en-US" smtClean="0">
                <a:uFillTx/>
              </a:rPr>
              <a:t>L2 network must work (spanning tree)</a:t>
            </a:r>
          </a:p>
          <a:p>
            <a:pPr lvl="1"/>
            <a:r>
              <a:rPr dirty="0" lang="en-US" smtClean="0">
                <a:uFillTx/>
              </a:rPr>
              <a:t>Need to know which L2 addresses to use (</a:t>
            </a:r>
            <a:r>
              <a:rPr b="1" dirty="0" lang="en-US" smtClean="0">
                <a:uFillTx/>
              </a:rPr>
              <a:t>ARP</a:t>
            </a:r>
            <a:r>
              <a:rPr dirty="0" lang="en-US" smtClean="0">
                <a:uFillTx/>
              </a:rPr>
              <a:t>)</a:t>
            </a:r>
          </a:p>
          <a:p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31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Basic Approach for Source (Again)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990600"/>
            <a:ext cx="8534400" cy="5140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If destination host is on same L2 network</a:t>
            </a:r>
          </a:p>
          <a:p>
            <a:pPr lvl="1"/>
            <a:r>
              <a:rPr dirty="0" lang="en-US" smtClean="0">
                <a:uFillTx/>
              </a:rPr>
              <a:t>Just send directly using L2 address</a:t>
            </a:r>
          </a:p>
          <a:p>
            <a:pPr lvl="7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If destination host is on remote network</a:t>
            </a:r>
          </a:p>
          <a:p>
            <a:pPr lvl="1"/>
            <a:r>
              <a:rPr dirty="0" lang="en-US" smtClean="0">
                <a:uFillTx/>
              </a:rPr>
              <a:t>Send to router on your L2 network</a:t>
            </a:r>
          </a:p>
          <a:p>
            <a:pPr lvl="1"/>
            <a:r>
              <a:rPr dirty="0" lang="en-US" smtClean="0">
                <a:uFillTx/>
              </a:rPr>
              <a:t>It will then forward to destination’s network</a:t>
            </a:r>
          </a:p>
          <a:p>
            <a:pPr lvl="8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How can you tell if destination host is remote?</a:t>
            </a:r>
          </a:p>
          <a:p>
            <a:pPr lvl="1"/>
            <a:r>
              <a:rPr dirty="0" lang="en-US" smtClean="0">
                <a:uFillTx/>
              </a:rPr>
              <a:t>You know your IP address and mask</a:t>
            </a:r>
          </a:p>
          <a:p>
            <a:pPr lvl="1"/>
            <a:r>
              <a:rPr dirty="0" lang="en-US" smtClean="0">
                <a:uFillTx/>
              </a:rPr>
              <a:t>You know destination’s IP address</a:t>
            </a:r>
          </a:p>
          <a:p>
            <a:pPr lvl="1"/>
            <a:r>
              <a:rPr dirty="0" lang="en-US" smtClean="0">
                <a:uFillTx/>
              </a:rPr>
              <a:t>If they mask to the same network address, they are on same L2 network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32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Host-to-Host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This is clear conceptually</a:t>
            </a:r>
            <a:r>
              <a:rPr dirty="0" lang="is-IS" smtClean="0">
                <a:uFillTx/>
              </a:rPr>
              <a:t>….</a:t>
            </a:r>
          </a:p>
          <a:p>
            <a:endParaRPr dirty="0" lang="is-IS">
              <a:uFillTx/>
            </a:endParaRPr>
          </a:p>
          <a:p>
            <a:r>
              <a:rPr dirty="0" lang="is-IS" smtClean="0">
                <a:uFillTx/>
              </a:rPr>
              <a:t>...but missing some pieces, which we now fill in.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33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Two Discovery Protocols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ubtitle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34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Discovery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A host is “born” knowing only its MAC address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Must discover some information before it can communicate with a remote host B</a:t>
            </a:r>
          </a:p>
          <a:p>
            <a:pPr lvl="1"/>
            <a:r>
              <a:rPr dirty="0" lang="en-US">
                <a:uFillTx/>
              </a:rPr>
              <a:t>W</a:t>
            </a:r>
            <a:r>
              <a:rPr dirty="0" lang="en-US" smtClean="0">
                <a:uFillTx/>
              </a:rPr>
              <a:t>hat is my IP address?  </a:t>
            </a:r>
          </a:p>
          <a:p>
            <a:pPr lvl="1"/>
            <a:r>
              <a:rPr dirty="0" lang="en-US">
                <a:uFillTx/>
              </a:rPr>
              <a:t>W</a:t>
            </a:r>
            <a:r>
              <a:rPr dirty="0" lang="en-US" smtClean="0">
                <a:uFillTx/>
              </a:rPr>
              <a:t>hat is B’s IP address?</a:t>
            </a:r>
          </a:p>
          <a:p>
            <a:pPr lvl="1"/>
            <a:r>
              <a:rPr dirty="0" lang="en-US">
                <a:uFillTx/>
              </a:rPr>
              <a:t>W</a:t>
            </a:r>
            <a:r>
              <a:rPr dirty="0" lang="en-US" smtClean="0">
                <a:uFillTx/>
              </a:rPr>
              <a:t>hat is B’s MAC address? (if B is local)</a:t>
            </a:r>
          </a:p>
          <a:p>
            <a:pPr lvl="1"/>
            <a:r>
              <a:rPr dirty="0" lang="en-US" smtClean="0">
                <a:uFillTx/>
              </a:rPr>
              <a:t>What is my first-hop router’s address? (if B is remote)</a:t>
            </a:r>
          </a:p>
          <a:p>
            <a:pPr lvl="1"/>
            <a:r>
              <a:rPr dirty="0" i="1" lang="en-US" smtClean="0">
                <a:uFillTx/>
              </a:rPr>
              <a:t>…</a:t>
            </a: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ldLvl="2" build="p" grpId="0" spid="3"/>
    </p:bldLst>
  </p:timing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1295400"/>
            <a:ext cx="87630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r>
              <a:rPr dirty="0" lang="en-US">
                <a:uFillTx/>
              </a:rPr>
              <a:t>D</a:t>
            </a:r>
            <a:r>
              <a:rPr dirty="0" lang="en-US" smtClean="0">
                <a:uFillTx/>
              </a:rPr>
              <a:t>iscovery protocols</a:t>
            </a:r>
          </a:p>
          <a:p>
            <a:pPr lvl="1"/>
            <a:r>
              <a:rPr dirty="0" lang="en-US" smtClean="0">
                <a:uFillTx/>
              </a:rPr>
              <a:t>ARP </a:t>
            </a:r>
            <a:r>
              <a:rPr dirty="0" lang="en-US" smtClean="0">
                <a:uFillTx/>
                <a:sym typeface="Wingdings"/>
              </a:rPr>
              <a:t> </a:t>
            </a:r>
            <a:r>
              <a:rPr dirty="0" lang="en-US" smtClean="0">
                <a:uFillTx/>
              </a:rPr>
              <a:t>Address Resolution Protocol (at link layer)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DHCP </a:t>
            </a:r>
            <a:r>
              <a:rPr dirty="0" lang="en-US" smtClean="0">
                <a:uFillTx/>
                <a:sym typeface="Wingdings"/>
              </a:rPr>
              <a:t> </a:t>
            </a:r>
            <a:r>
              <a:rPr dirty="0" lang="en-US" smtClean="0">
                <a:uFillTx/>
              </a:rPr>
              <a:t>Dynamic Host Configuration Protocol (app layer)</a:t>
            </a:r>
          </a:p>
          <a:p>
            <a:pPr lvl="1"/>
            <a:r>
              <a:rPr dirty="0" lang="en-US">
                <a:uFillTx/>
              </a:rPr>
              <a:t>C</a:t>
            </a:r>
            <a:r>
              <a:rPr dirty="0" lang="en-US" smtClean="0">
                <a:uFillTx/>
              </a:rPr>
              <a:t>onfined to a single local-area network (LAN) </a:t>
            </a:r>
          </a:p>
          <a:p>
            <a:pPr lvl="1"/>
            <a:r>
              <a:rPr dirty="0" lang="en-US">
                <a:uFillTx/>
              </a:rPr>
              <a:t>R</a:t>
            </a:r>
            <a:r>
              <a:rPr dirty="0" lang="en-US" smtClean="0">
                <a:uFillTx/>
              </a:rPr>
              <a:t>ely on broadcast capability (as most discovery protocols)</a:t>
            </a:r>
          </a:p>
          <a:p>
            <a:endParaRPr dirty="0" lang="en-US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ARP and DHCP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5" name="Group 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18019" y="4015372"/>
            <a:ext cx="2819400" cy="2736607"/>
            <a:chOff x="3018019" y="4015372"/>
            <a:chExt cx="2819400" cy="273660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" name="Rectangle 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450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" name="Rectangle 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2786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" name="Line 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450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Line 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2786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Line 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3609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Line 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945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018019" y="5587812"/>
              <a:ext cx="2819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Line 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547470" y="557511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Rectangle 13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291865" y="4015372"/>
              <a:ext cx="896080" cy="397545"/>
            </a:xfrm>
            <a:prstGeom prst="rect">
              <a:avLst/>
            </a:prstGeom>
            <a:noFill/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bIns="44450" lIns="90488" rIns="90488" tIns="44450" wrap="none">
              <a:spAutoFit/>
            </a:bodyPr>
            <a:lstStyle/>
            <a:p>
              <a:pPr algn="ctr" eaLnBrk="0" hangingPunct="0"/>
              <a:r>
                <a:rPr dirty="0" lang="en-US">
                  <a:solidFill>
                    <a:srgbClr val="000000"/>
                  </a:solidFill>
                  <a:uFillTx/>
                  <a:latin typeface="+mn-lt"/>
                </a:rPr>
                <a:t>Hosts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57422" y="6001814"/>
              <a:ext cx="1009894" cy="397545"/>
            </a:xfrm>
            <a:prstGeom prst="rect">
              <a:avLst/>
            </a:prstGeom>
            <a:noFill/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bIns="44450" lIns="90488" rIns="90488" tIns="44450" wrap="none">
              <a:spAutoFit/>
            </a:bodyPr>
            <a:lstStyle/>
            <a:p>
              <a:pPr algn="ctr" eaLnBrk="0" hangingPunct="0"/>
              <a:r>
                <a:rPr dirty="0" lang="en-US" smtClean="0" sz="2000">
                  <a:solidFill>
                    <a:srgbClr val="000000"/>
                  </a:solidFill>
                  <a:uFillTx/>
                  <a:latin typeface="+mn-lt"/>
                </a:rPr>
                <a:t>Router</a:t>
              </a:r>
              <a:endParaRPr dirty="0" lang="en-US" sz="2000">
                <a:solidFill>
                  <a:srgbClr val="000000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Oval 2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335803" y="5981512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" name="Line 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547470" y="6396379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6" name="Rectangle 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730315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" name="Line 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730315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Line 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946215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Rectangle 4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662369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Line 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662369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2" name="Line 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878269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“Dynamic </a:t>
            </a:r>
            <a:r>
              <a:rPr dirty="0" lang="en-US">
                <a:uFillTx/>
              </a:rPr>
              <a:t>H</a:t>
            </a:r>
            <a:r>
              <a:rPr dirty="0" lang="en-US" smtClean="0">
                <a:uFillTx/>
              </a:rPr>
              <a:t>ost Configuration Protocol”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D</a:t>
            </a:r>
            <a:r>
              <a:rPr dirty="0" lang="en-US" smtClean="0">
                <a:solidFill>
                  <a:srgbClr val="000090"/>
                </a:solidFill>
                <a:uFillTx/>
              </a:rPr>
              <a:t>efined in RFC 2131</a:t>
            </a:r>
          </a:p>
          <a:p>
            <a:pPr lvl="1"/>
            <a:endParaRPr dirty="0" lang="en-US" smtClean="0">
              <a:solidFill>
                <a:srgbClr val="000090"/>
              </a:solidFill>
              <a:uFillTx/>
            </a:endParaRPr>
          </a:p>
          <a:p>
            <a:r>
              <a:rPr dirty="0" lang="en-US" smtClean="0">
                <a:uFillTx/>
              </a:rPr>
              <a:t>A host uses DHCP to discover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I</a:t>
            </a:r>
            <a:r>
              <a:rPr dirty="0" lang="en-US" smtClean="0">
                <a:solidFill>
                  <a:srgbClr val="000090"/>
                </a:solidFill>
                <a:uFillTx/>
              </a:rPr>
              <a:t>ts own IP address 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I</a:t>
            </a:r>
            <a:r>
              <a:rPr dirty="0" lang="en-US" smtClean="0">
                <a:solidFill>
                  <a:srgbClr val="000090"/>
                </a:solidFill>
                <a:uFillTx/>
              </a:rPr>
              <a:t>ts netmask</a:t>
            </a:r>
          </a:p>
          <a:p>
            <a:pPr lvl="1"/>
            <a:r>
              <a:rPr dirty="0" lang="en-US" smtClean="0">
                <a:solidFill>
                  <a:srgbClr val="000090"/>
                </a:solidFill>
                <a:uFillTx/>
              </a:rPr>
              <a:t>IP address(</a:t>
            </a:r>
            <a:r>
              <a:rPr dirty="0" err="1" lang="en-US" smtClean="0">
                <a:solidFill>
                  <a:srgbClr val="000090"/>
                </a:solidFill>
                <a:uFillTx/>
              </a:rPr>
              <a:t>es</a:t>
            </a:r>
            <a:r>
              <a:rPr dirty="0" lang="en-US" smtClean="0">
                <a:solidFill>
                  <a:srgbClr val="000090"/>
                </a:solidFill>
                <a:uFillTx/>
              </a:rPr>
              <a:t>) for its local DNS name server(s) </a:t>
            </a:r>
          </a:p>
          <a:p>
            <a:pPr lvl="1"/>
            <a:r>
              <a:rPr dirty="0" lang="en-US" smtClean="0">
                <a:solidFill>
                  <a:srgbClr val="000090"/>
                </a:solidFill>
                <a:uFillTx/>
              </a:rPr>
              <a:t>IP address(</a:t>
            </a:r>
            <a:r>
              <a:rPr dirty="0" err="1" lang="en-US" smtClean="0">
                <a:solidFill>
                  <a:srgbClr val="000090"/>
                </a:solidFill>
                <a:uFillTx/>
              </a:rPr>
              <a:t>es</a:t>
            </a:r>
            <a:r>
              <a:rPr dirty="0" lang="en-US" smtClean="0">
                <a:solidFill>
                  <a:srgbClr val="000090"/>
                </a:solidFill>
                <a:uFillTx/>
              </a:rPr>
              <a:t>) for its first-hop “default” router(s) </a:t>
            </a:r>
          </a:p>
          <a:p>
            <a:pPr indent="0" lvl="1" marL="457200">
              <a:buNone/>
            </a:pP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 </a:t>
            </a:r>
          </a:p>
          <a:p>
            <a:pPr lvl="1"/>
            <a:r>
              <a:rPr dirty="0" lang="en-US" smtClean="0">
                <a:solidFill>
                  <a:srgbClr val="000090"/>
                </a:solidFill>
                <a:uFillTx/>
              </a:rPr>
              <a:t>IP address pool, </a:t>
            </a:r>
            <a:r>
              <a:rPr dirty="0" err="1" lang="en-US" smtClean="0">
                <a:solidFill>
                  <a:srgbClr val="000090"/>
                </a:solidFill>
                <a:uFillTx/>
              </a:rPr>
              <a:t>netmask</a:t>
            </a:r>
            <a:r>
              <a:rPr dirty="0" lang="en-US" smtClean="0">
                <a:solidFill>
                  <a:srgbClr val="000090"/>
                </a:solidFill>
                <a:uFillTx/>
              </a:rPr>
              <a:t>, DNS servers, </a:t>
            </a:r>
            <a:r>
              <a:rPr dirty="0" i="1" lang="en-US" smtClean="0">
                <a:solidFill>
                  <a:srgbClr val="000090"/>
                </a:solidFill>
                <a:uFillTx/>
              </a:rPr>
              <a:t>etc.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A</a:t>
            </a:r>
            <a:r>
              <a:rPr dirty="0" lang="en-US" smtClean="0">
                <a:solidFill>
                  <a:srgbClr val="000090"/>
                </a:solidFill>
                <a:uFillTx/>
              </a:rPr>
              <a:t>pplication that listens on UDP port 67</a:t>
            </a:r>
          </a:p>
          <a:p>
            <a:pPr lvl="1"/>
            <a:endParaRPr dirty="0" i="1" lang="en-US" smtClean="0">
              <a:uFillTx/>
            </a:endParaRPr>
          </a:p>
          <a:p>
            <a:pPr indent="0" lvl="1" marL="457200">
              <a:buNone/>
            </a:pPr>
            <a:endParaRPr dirty="0" i="1" lang="en-US" smtClean="0">
              <a:uFillTx/>
            </a:endParaRPr>
          </a:p>
          <a:p>
            <a:pPr lvl="1"/>
            <a:endParaRPr dirty="0" i="1" lang="en-US" smtClean="0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</a:t>
            </a:r>
            <a:r>
              <a:rPr dirty="0" lang="en-US" smtClean="0">
                <a:uFillTx/>
              </a:rPr>
              <a:t> a DHCP discovery message</a:t>
            </a:r>
          </a:p>
          <a:p>
            <a:pPr lvl="1"/>
            <a:r>
              <a:rPr dirty="0" lang="en-US" smtClean="0">
                <a:solidFill>
                  <a:srgbClr val="000090"/>
                </a:solidFill>
                <a:uFillTx/>
              </a:rPr>
              <a:t>L2 broadcast, to MAC address FF:FF:FF:FF:FF:FF</a:t>
            </a:r>
          </a:p>
          <a:p>
            <a:pPr lvl="1"/>
            <a:endParaRPr dirty="0" i="1" lang="en-US" smtClean="0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Reviewing Longest Prefix Match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6868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Original/classful addressing: could use exact match</a:t>
            </a:r>
          </a:p>
          <a:p>
            <a:pPr lvl="4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CIDR addressing: cannot use exact match</a:t>
            </a:r>
          </a:p>
          <a:p>
            <a:pPr lvl="1"/>
            <a:r>
              <a:rPr dirty="0" lang="en-US" smtClean="0">
                <a:uFillTx/>
              </a:rPr>
              <a:t>Network address not defined by packet</a:t>
            </a:r>
          </a:p>
          <a:p>
            <a:pPr lvl="1"/>
            <a:r>
              <a:rPr dirty="0" lang="en-US" smtClean="0">
                <a:uFillTx/>
              </a:rPr>
              <a:t>Must walk down “address tree” to find match</a:t>
            </a:r>
          </a:p>
          <a:p>
            <a:pPr lvl="4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Need aggregation to combine routing entries</a:t>
            </a:r>
          </a:p>
          <a:p>
            <a:pPr lvl="1"/>
            <a:r>
              <a:rPr dirty="0" lang="en-US">
                <a:uFillTx/>
              </a:rPr>
              <a:t>C</a:t>
            </a:r>
            <a:r>
              <a:rPr dirty="0" lang="en-US" smtClean="0">
                <a:uFillTx/>
              </a:rPr>
              <a:t>an be more effective if you allow overlapping entries</a:t>
            </a:r>
          </a:p>
          <a:p>
            <a:pPr lvl="3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LPM is nothing more than a mechanism that:</a:t>
            </a:r>
          </a:p>
          <a:p>
            <a:pPr lvl="1"/>
            <a:r>
              <a:rPr dirty="0" lang="en-US" smtClean="0">
                <a:uFillTx/>
              </a:rPr>
              <a:t>Walks through the address tree</a:t>
            </a:r>
          </a:p>
          <a:p>
            <a:pPr lvl="1"/>
            <a:r>
              <a:rPr dirty="0" lang="en-US" smtClean="0">
                <a:uFillTx/>
              </a:rPr>
              <a:t>And resolves conflicting entries in favor of longest match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4</a:t>
            </a:fld>
            <a:endParaRPr altLang="en-US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62000" y="3537178"/>
            <a:ext cx="7391400" cy="3320822"/>
            <a:chOff x="381000" y="2209800"/>
            <a:chExt cx="8534400" cy="389066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47763" y="4230688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00*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Oval 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81000" y="5037138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rPr>
                <a:t>000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Oval 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800225" y="5075238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rPr>
                <a:t>001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5716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7651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09600" y="4460875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57350" y="4460875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357563" y="426720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01*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Oval 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590800" y="507365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rPr>
                <a:t>010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" name="Oval 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10025" y="511175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rPr>
                <a:t>011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78142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297497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819400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867150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876" y="4267200"/>
              <a:ext cx="500062" cy="422275"/>
            </a:xfrm>
            <a:prstGeom prst="ellipse">
              <a:avLst/>
            </a:prstGeom>
            <a:solidFill>
              <a:schemeClr val="accent1"/>
            </a:solidFill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>
                  <a:uFillTx/>
                </a:rPr>
                <a:t>11*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1" name="Oval 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996113" y="507365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110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" name="Oval 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5338" y="511175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111</a:t>
              </a:r>
              <a:endParaRPr dirty="0" lang="en-US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186738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7380288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224713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6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272463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567363" y="426720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10*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Oval 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800600" y="5073650"/>
              <a:ext cx="500062" cy="422275"/>
            </a:xfrm>
            <a:prstGeom prst="ellipse">
              <a:avLst/>
            </a:prstGeom>
            <a:solidFill>
              <a:schemeClr val="accent1"/>
            </a:solidFill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>
                  <a:uFillTx/>
                </a:rPr>
                <a:t>100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Oval 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219825" y="5111750"/>
              <a:ext cx="500062" cy="422275"/>
            </a:xfrm>
            <a:prstGeom prst="ellipse">
              <a:avLst/>
            </a:prstGeom>
            <a:solidFill>
              <a:schemeClr val="accent1"/>
            </a:solidFill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>
                  <a:uFillTx/>
                </a:rPr>
                <a:t>101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99122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518477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2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029200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3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076950" y="44973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4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290763" y="3429000"/>
              <a:ext cx="500062" cy="422275"/>
            </a:xfrm>
            <a:prstGeom prst="ellipse">
              <a:avLst/>
            </a:prstGeom>
            <a:solidFill>
              <a:schemeClr val="accent1"/>
            </a:solidFill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0**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5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714625" y="3775075"/>
              <a:ext cx="714375" cy="644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6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1600200" y="3775075"/>
              <a:ext cx="730250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7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76400" y="36591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dirty="0"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8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940050" y="36591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dirty="0"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9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772276" y="342900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1**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0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196138" y="3775075"/>
              <a:ext cx="652462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5943599" y="3775075"/>
              <a:ext cx="868363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096000" y="36591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3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435850" y="3659187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dirty="0"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4" name="Oval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424363" y="2209800"/>
              <a:ext cx="500062" cy="422275"/>
            </a:xfrm>
            <a:prstGeom prst="ellipse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/>
              <a:r>
                <a:rPr dirty="0" lang="en-US" smtClean="0">
                  <a:uFillTx/>
                </a:rPr>
                <a:t>***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5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848225" y="2555875"/>
              <a:ext cx="2009775" cy="949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6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2743200" y="2555875"/>
              <a:ext cx="1720850" cy="1025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len="lg" type="triangle" w="lg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7" name="Text Box 1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200400" y="2574925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dirty="0" lang="en-US">
                  <a:uFillTx/>
                </a:rPr>
                <a:t>0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8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943600" y="2590800"/>
              <a:ext cx="488950" cy="396875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ＭＳ Ｐゴシック"/>
                </a:defRPr>
              </a:lvl1pPr>
              <a:lvl2pPr eaLnBrk="0" hangingPunct="0" indent="-285750" marL="74295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2pPr>
              <a:lvl3pPr eaLnBrk="0" hangingPunct="0" indent="-228600" marL="11430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3pPr>
              <a:lvl4pPr eaLnBrk="0" hangingPunct="0" indent="-228600" marL="16002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4pPr>
              <a:lvl5pPr eaLnBrk="0" hangingPunct="0" indent="-228600" marL="205740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5pPr>
              <a:lvl6pPr algn="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6pPr>
              <a:lvl7pPr algn="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7pPr>
              <a:lvl8pPr algn="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8pPr>
              <a:lvl9pPr algn="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</a:defRPr>
              </a:lvl9pPr>
            </a:lstStyle>
            <a:p>
              <a:pPr algn="ctr" eaLnBrk="1" hangingPunct="1"/>
              <a:r>
                <a:rPr dirty="0" lang="en-US">
                  <a:uFillTx/>
                </a:rPr>
                <a:t>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9" name="TextBox 48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209800" y="3886200"/>
              <a:ext cx="762000" cy="46166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2400">
                  <a:solidFill>
                    <a:srgbClr val="008000"/>
                  </a:solidFill>
                  <a:uFillTx/>
                  <a:latin typeface="+mn-lt"/>
                </a:rPr>
                <a:t>P1</a:t>
              </a:r>
              <a:endParaRPr dirty="0" lang="en-US" sz="2400">
                <a:solidFill>
                  <a:srgbClr val="008000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0" name="TextBox 4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24400" y="5638800"/>
              <a:ext cx="762000" cy="46166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2400">
                  <a:solidFill>
                    <a:srgbClr val="008000"/>
                  </a:solidFill>
                  <a:uFillTx/>
                  <a:latin typeface="+mn-lt"/>
                </a:rPr>
                <a:t>P2</a:t>
              </a:r>
              <a:endParaRPr dirty="0" lang="en-US" sz="2400">
                <a:solidFill>
                  <a:srgbClr val="008000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1" name="TextBox 50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96000" y="5638800"/>
              <a:ext cx="762000" cy="46166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2400">
                  <a:solidFill>
                    <a:srgbClr val="008000"/>
                  </a:solidFill>
                  <a:uFillTx/>
                  <a:latin typeface="+mn-lt"/>
                </a:rPr>
                <a:t>P1</a:t>
              </a:r>
              <a:endParaRPr dirty="0" lang="en-US" sz="2400">
                <a:solidFill>
                  <a:srgbClr val="008000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2" name="TextBox 5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620000" y="4724400"/>
              <a:ext cx="762000" cy="46166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2400">
                  <a:solidFill>
                    <a:srgbClr val="008000"/>
                  </a:solidFill>
                  <a:uFillTx/>
                  <a:latin typeface="+mn-lt"/>
                </a:rPr>
                <a:t>P1</a:t>
              </a:r>
              <a:endParaRPr dirty="0" lang="en-US" sz="2400">
                <a:solidFill>
                  <a:srgbClr val="008000"/>
                </a:solidFill>
                <a:uFillTx/>
                <a:latin typeface="+mn-lt"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 uiExpand="1"/>
    </p:bld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</a:t>
            </a:r>
            <a:r>
              <a:rPr dirty="0" lang="en-US" smtClean="0">
                <a:uFillTx/>
              </a:rPr>
              <a:t> a DHCP discovery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DHCP servers responds with a DHCP  “offer” message (broadcast)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P</a:t>
            </a:r>
            <a:r>
              <a:rPr dirty="0" lang="en-US" smtClean="0">
                <a:solidFill>
                  <a:srgbClr val="000090"/>
                </a:solidFill>
                <a:uFillTx/>
              </a:rPr>
              <a:t>roposed IP address for client, </a:t>
            </a:r>
            <a:r>
              <a:rPr dirty="0" lang="en-US" smtClean="0">
                <a:solidFill>
                  <a:schemeClr val="accent6">
                    <a:lumMod val="75000"/>
                  </a:schemeClr>
                </a:solidFill>
                <a:uFillTx/>
              </a:rPr>
              <a:t>lease time</a:t>
            </a:r>
          </a:p>
          <a:p>
            <a:pPr lvl="1"/>
            <a:r>
              <a:rPr dirty="0" lang="en-US">
                <a:solidFill>
                  <a:srgbClr val="000090"/>
                </a:solidFill>
                <a:uFillTx/>
              </a:rPr>
              <a:t>O</a:t>
            </a:r>
            <a:r>
              <a:rPr dirty="0" lang="en-US" smtClean="0">
                <a:solidFill>
                  <a:srgbClr val="000090"/>
                </a:solidFill>
                <a:uFillTx/>
              </a:rPr>
              <a:t>ther parameters </a:t>
            </a:r>
          </a:p>
          <a:p>
            <a:pPr indent="-514350" lvl="1" marL="971550">
              <a:buFont typeface="+mj-lt"/>
              <a:buAutoNum type="arabicPeriod"/>
            </a:pPr>
            <a:endParaRPr dirty="0" i="1" lang="en-US" smtClean="0">
              <a:solidFill>
                <a:srgbClr val="000090"/>
              </a:solidFill>
              <a:uFillTx/>
            </a:endParaRPr>
          </a:p>
          <a:p>
            <a:pPr indent="-514350" lvl="1" marL="971550">
              <a:buFont typeface="+mj-lt"/>
              <a:buAutoNum type="arabicPeriod"/>
            </a:pP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</a:t>
            </a:r>
            <a:r>
              <a:rPr dirty="0" lang="en-US" smtClean="0">
                <a:uFillTx/>
              </a:rPr>
              <a:t> a DHCP discovery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DHCP servers responds with a DHCP  “offer” message (broadcast)</a:t>
            </a:r>
            <a:endParaRPr dirty="0" lang="en-US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 </a:t>
            </a:r>
            <a:r>
              <a:rPr dirty="0" lang="en-US" smtClean="0">
                <a:uFillTx/>
              </a:rPr>
              <a:t>a DHCP request message</a:t>
            </a:r>
          </a:p>
          <a:p>
            <a:pPr indent="-514350" lvl="1" marL="914400"/>
            <a:r>
              <a:rPr dirty="0" lang="en-US">
                <a:solidFill>
                  <a:srgbClr val="000090"/>
                </a:solidFill>
                <a:uFillTx/>
              </a:rPr>
              <a:t>S</a:t>
            </a:r>
            <a:r>
              <a:rPr dirty="0" lang="en-US" smtClean="0">
                <a:solidFill>
                  <a:srgbClr val="000090"/>
                </a:solidFill>
                <a:uFillTx/>
              </a:rPr>
              <a:t>pecifies which offer it wants </a:t>
            </a:r>
          </a:p>
          <a:p>
            <a:pPr indent="-514350" lvl="1" marL="914400"/>
            <a:r>
              <a:rPr dirty="0" lang="en-US">
                <a:solidFill>
                  <a:srgbClr val="000090"/>
                </a:solidFill>
                <a:uFillTx/>
              </a:rPr>
              <a:t>E</a:t>
            </a:r>
            <a:r>
              <a:rPr dirty="0" lang="en-US" smtClean="0">
                <a:solidFill>
                  <a:srgbClr val="000090"/>
                </a:solidFill>
                <a:uFillTx/>
              </a:rPr>
              <a:t>choes accepted parameters</a:t>
            </a:r>
          </a:p>
          <a:p>
            <a:pPr indent="-514350" lvl="1" marL="914400"/>
            <a:r>
              <a:rPr dirty="0" lang="en-US">
                <a:solidFill>
                  <a:srgbClr val="000090"/>
                </a:solidFill>
                <a:uFillTx/>
              </a:rPr>
              <a:t>O</a:t>
            </a:r>
            <a:r>
              <a:rPr dirty="0" lang="en-US" smtClean="0">
                <a:solidFill>
                  <a:srgbClr val="000090"/>
                </a:solidFill>
                <a:uFillTx/>
              </a:rPr>
              <a:t>ther DHCP servers learn they were not chosen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</a:t>
            </a:r>
            <a:r>
              <a:rPr dirty="0" lang="en-US" smtClean="0">
                <a:uFillTx/>
              </a:rPr>
              <a:t> a DHCP discovery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DHCP servers responds with a DHCP  “offer” message (broadcast)</a:t>
            </a:r>
            <a:endParaRPr dirty="0" lang="en-US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 </a:t>
            </a:r>
            <a:r>
              <a:rPr dirty="0" lang="en-US" smtClean="0">
                <a:uFillTx/>
              </a:rPr>
              <a:t>a DHCP request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Selected DHCP server responds with an ACK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DHCP: Operation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local DHCP servers maintain required information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</a:t>
            </a:r>
            <a:r>
              <a:rPr dirty="0" lang="en-US" smtClean="0">
                <a:uFillTx/>
              </a:rPr>
              <a:t> a DHCP </a:t>
            </a:r>
            <a:r>
              <a:rPr dirty="0" lang="en-US" smtClean="0" u="sng">
                <a:uFillTx/>
              </a:rPr>
              <a:t>discovery</a:t>
            </a:r>
            <a:r>
              <a:rPr dirty="0" lang="en-US" smtClean="0">
                <a:uFillTx/>
              </a:rPr>
              <a:t>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One or more DHCP servers responds with a DHCP  “</a:t>
            </a:r>
            <a:r>
              <a:rPr dirty="0" lang="en-US" smtClean="0" u="sng">
                <a:uFillTx/>
              </a:rPr>
              <a:t>offer</a:t>
            </a:r>
            <a:r>
              <a:rPr dirty="0" lang="en-US" smtClean="0">
                <a:uFillTx/>
              </a:rPr>
              <a:t>” message</a:t>
            </a:r>
            <a:endParaRPr dirty="0" lang="en-US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Client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broadcasts </a:t>
            </a:r>
            <a:r>
              <a:rPr dirty="0" lang="en-US" smtClean="0">
                <a:uFillTx/>
              </a:rPr>
              <a:t>a DHCP </a:t>
            </a:r>
            <a:r>
              <a:rPr dirty="0" lang="en-US" smtClean="0" u="sng">
                <a:uFillTx/>
              </a:rPr>
              <a:t>request</a:t>
            </a:r>
            <a:r>
              <a:rPr dirty="0" lang="en-US" smtClean="0">
                <a:uFillTx/>
              </a:rPr>
              <a:t> message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Selected DHCP server responds with an </a:t>
            </a:r>
            <a:r>
              <a:rPr dirty="0" lang="en-US" smtClean="0" u="sng">
                <a:uFillTx/>
              </a:rPr>
              <a:t>ACK</a:t>
            </a:r>
          </a:p>
          <a:p>
            <a:pPr indent="0" lvl="1" marL="349250">
              <a:buNone/>
            </a:pPr>
            <a:r>
              <a:rPr dirty="0" lang="en-US" smtClean="0">
                <a:uFillTx/>
              </a:rPr>
              <a:t>(also broadcast)</a:t>
            </a:r>
          </a:p>
          <a:p>
            <a:pPr indent="0" marL="0">
              <a:buNone/>
            </a:pPr>
            <a:r>
              <a:rPr dirty="0" i="1" lang="en-US" smtClean="0">
                <a:solidFill>
                  <a:srgbClr val="000090"/>
                </a:solidFill>
                <a:uFillTx/>
              </a:rPr>
              <a:t>(DHCP “relay agents” used when the DHCP server  isn’t on the same broadcast domain -- see text)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710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Sequence (Again)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3286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u="sng">
                <a:uFillTx/>
                <a:latin charset="0" typeface="Arial"/>
                <a:cs charset="0" typeface="Arial"/>
              </a:rPr>
              <a:t>Client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: Server discovery message</a:t>
            </a:r>
          </a:p>
          <a:p>
            <a:r>
              <a:rPr dirty="0" lang="en-US" smtClean="0" u="sng">
                <a:uFillTx/>
                <a:latin charset="0" typeface="Arial"/>
                <a:cs charset="0" typeface="Arial"/>
              </a:rPr>
              <a:t>Server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: DHCP </a:t>
            </a:r>
            <a:r>
              <a:rPr altLang="en-US" dirty="0" lang="ja-JP">
                <a:uFillTx/>
                <a:latin charset="0" typeface="Arial"/>
                <a:cs charset="0" typeface="Arial"/>
              </a:rPr>
              <a:t>“</a:t>
            </a:r>
            <a:r>
              <a:rPr b="1" dirty="0" lang="en-US">
                <a:uFillTx/>
                <a:latin charset="0" typeface="Arial"/>
                <a:cs charset="0" typeface="Arial"/>
              </a:rPr>
              <a:t>offer</a:t>
            </a:r>
            <a:r>
              <a:rPr altLang="en-US" dirty="0" lang="ja-JP">
                <a:uFillTx/>
                <a:latin charset="0" typeface="Arial"/>
                <a:cs charset="0" typeface="Arial"/>
              </a:rPr>
              <a:t>”</a:t>
            </a:r>
            <a:r>
              <a:rPr dirty="0" lang="en-US">
                <a:uFillTx/>
                <a:latin charset="0" typeface="Arial"/>
                <a:cs charset="0" typeface="Arial"/>
              </a:rPr>
              <a:t> 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message</a:t>
            </a:r>
            <a:endParaRPr dirty="0" lang="en-US">
              <a:uFillTx/>
              <a:latin charset="0" typeface="Arial"/>
              <a:cs charset="0" typeface="Arial"/>
            </a:endParaRPr>
          </a:p>
          <a:p>
            <a:pPr lvl="1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Configuration 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parameters</a:t>
            </a:r>
          </a:p>
          <a:p>
            <a:pPr lvl="2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P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roposed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IP address, mask, gateway router, DNS server, 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…</a:t>
            </a:r>
            <a:endParaRPr dirty="0" lang="en-US">
              <a:uFillTx/>
              <a:latin charset="0" typeface="Arial"/>
              <a:ea charset="0" typeface="Arial"/>
              <a:cs charset="0" typeface="Arial"/>
            </a:endParaRPr>
          </a:p>
          <a:p>
            <a:pPr lvl="2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Lease time (duration the information remains valid)</a:t>
            </a:r>
          </a:p>
          <a:p>
            <a:pPr lvl="1">
              <a:buClr>
                <a:schemeClr val="tx2"/>
              </a:buClr>
            </a:pPr>
            <a:r>
              <a:rPr dirty="0" lang="en-US">
                <a:solidFill>
                  <a:srgbClr val="F47A00"/>
                </a:solidFill>
                <a:uFillTx/>
                <a:latin charset="0" typeface="Arial"/>
                <a:cs charset="0" typeface="Arial"/>
              </a:rPr>
              <a:t>Multiple servers may respond</a:t>
            </a:r>
          </a:p>
          <a:p>
            <a:pPr lvl="2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Multiple servers on the same broadcast network</a:t>
            </a:r>
          </a:p>
          <a:p>
            <a:r>
              <a:rPr dirty="0" lang="en-US" smtClean="0" u="sng">
                <a:uFillTx/>
                <a:latin charset="0" typeface="Arial"/>
                <a:cs charset="0" typeface="Arial"/>
              </a:rPr>
              <a:t>Client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: accepts </a:t>
            </a:r>
            <a:r>
              <a:rPr dirty="0" lang="en-US">
                <a:uFillTx/>
                <a:latin charset="0" typeface="Arial"/>
                <a:cs charset="0" typeface="Arial"/>
              </a:rPr>
              <a:t>one of the offers</a:t>
            </a:r>
          </a:p>
          <a:p>
            <a:pPr lvl="1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Client sends a DHCP </a:t>
            </a:r>
            <a:r>
              <a:rPr altLang="en-US" dirty="0" lang="ja-JP">
                <a:uFillTx/>
                <a:latin charset="0" typeface="Arial"/>
                <a:ea charset="0" typeface="Arial"/>
                <a:cs charset="0" typeface="Arial"/>
              </a:rPr>
              <a:t>“</a:t>
            </a:r>
            <a:r>
              <a:rPr b="1" dirty="0" lang="en-US">
                <a:uFillTx/>
                <a:latin charset="0" typeface="Arial"/>
                <a:ea charset="0" typeface="Arial"/>
                <a:cs charset="0" typeface="Arial"/>
              </a:rPr>
              <a:t>request</a:t>
            </a:r>
            <a:r>
              <a:rPr altLang="en-US" dirty="0" lang="ja-JP">
                <a:uFillTx/>
                <a:latin charset="0" typeface="Arial"/>
                <a:ea charset="0" typeface="Arial"/>
                <a:cs charset="0" typeface="Arial"/>
              </a:rPr>
              <a:t>”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 echoing the parameters</a:t>
            </a:r>
          </a:p>
          <a:p>
            <a:r>
              <a:rPr dirty="0" lang="en-US" smtClean="0" u="sng">
                <a:uFillTx/>
                <a:latin charset="0" typeface="Arial"/>
                <a:ea charset="0" typeface="Arial"/>
                <a:cs charset="0" typeface="Arial"/>
              </a:rPr>
              <a:t>Server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: </a:t>
            </a:r>
            <a:r>
              <a:rPr altLang="en-US" dirty="0" lang="ja-JP" smtClean="0">
                <a:uFillTx/>
                <a:latin charset="0" typeface="Arial"/>
                <a:ea charset="0" typeface="Arial"/>
                <a:cs charset="0" typeface="Arial"/>
              </a:rPr>
              <a:t>“</a:t>
            </a:r>
            <a:r>
              <a:rPr b="1" dirty="0" lang="en-US">
                <a:uFillTx/>
                <a:latin charset="0" typeface="Arial"/>
                <a:ea charset="0" typeface="Arial"/>
                <a:cs charset="0" typeface="Arial"/>
              </a:rPr>
              <a:t>ACK</a:t>
            </a:r>
            <a:r>
              <a:rPr altLang="en-US" dirty="0" lang="ja-JP">
                <a:uFillTx/>
                <a:latin charset="0" typeface="Arial"/>
                <a:ea charset="0" typeface="Arial"/>
                <a:cs charset="0" typeface="Arial"/>
              </a:rPr>
              <a:t>”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 smtClean="0">
                <a:uFillTx/>
                <a:latin charset="0" typeface="Arial"/>
                <a:ea charset="0" typeface="Arial"/>
                <a:cs charset="0" typeface="Arial"/>
              </a:rPr>
              <a:t>confirms request</a:t>
            </a:r>
            <a:endParaRPr dirty="0" lang="en-US">
              <a:uFillTx/>
              <a:latin charset="0" typeface="Arial"/>
              <a:ea charset="0" typeface="Arial"/>
              <a:cs charset="0" typeface="Arial"/>
            </a:endParaRPr>
          </a:p>
          <a:p>
            <a:pPr lvl="1"/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… and the other servers see they were </a:t>
            </a:r>
            <a:r>
              <a:rPr b="1" dirty="0" lang="en-US">
                <a:solidFill>
                  <a:srgbClr val="F47A00"/>
                </a:solidFill>
                <a:uFillTx/>
                <a:latin charset="0" typeface="Arial"/>
                <a:ea charset="0" typeface="Arial"/>
                <a:cs charset="0" typeface="Arial"/>
              </a:rPr>
              <a:t>not</a:t>
            </a:r>
            <a:r>
              <a:rPr dirty="0" lang="en-US">
                <a:solidFill>
                  <a:srgbClr val="F47A00"/>
                </a:solidFill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>
                <a:uFillTx/>
                <a:latin charset="0" typeface="Arial"/>
                <a:ea charset="0" typeface="Arial"/>
                <a:cs charset="0" typeface="Arial"/>
              </a:rPr>
              <a:t>chosen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3C501A4A-8FD8-114F-9DD1-AE433EA67B66}" type="slidenum">
              <a:rPr b="0" lang="en-US" sz="1400">
                <a:uFillTx/>
                <a:latin charset="0" typeface="Times New Roman"/>
              </a:rPr>
              <a:pPr eaLnBrk="1" hangingPunct="1"/>
              <a:t>44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AutoShap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90600" y="3124200"/>
            <a:ext cx="7239000" cy="914400"/>
          </a:xfrm>
          <a:prstGeom prst="wedgeRoundRectCallout">
            <a:avLst>
              <a:gd fmla="val 29694" name="adj1"/>
              <a:gd fmla="val 44529" name="adj2"/>
              <a:gd fmla="val 16667" name="adj3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 sz="2800">
                <a:uFillTx/>
                <a:latin typeface="+mn-lt"/>
              </a:rPr>
              <a:t>Why does a host need to know its mask?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27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932867"/>
      <p:bldP advAuto="4294967295" animBg="1" grpId="0" spid="5"/>
      <p:bldP advAuto="4294967295" animBg="1" grpId="1" spid="5"/>
    </p:bldLst>
  </p:timing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91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3200">
                <a:uFillTx/>
                <a:latin charset="0" typeface="Helvetica"/>
                <a:ea charset="0" typeface="ＭＳ Ｐゴシック"/>
                <a:cs charset="0" typeface="ＭＳ Ｐゴシック"/>
              </a:rPr>
              <a:t>Dynamic Host Configuration Protocol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9A33907B-F1E2-DB49-A117-3F9D6F224EDE}" type="slidenum">
              <a:rPr b="0" lang="en-US" sz="1400">
                <a:uFillTx/>
                <a:latin charset="0" typeface="Times New Roman"/>
              </a:rPr>
              <a:pPr eaLnBrk="1" hangingPunct="1"/>
              <a:t>45</a:t>
            </a:fld>
            <a:endParaRPr b="0" lang="en-US" sz="1400">
              <a:uFillTx/>
              <a:latin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j0285750" id="49156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530975" y="1470025"/>
            <a:ext cx="2459038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j0195384" id="49157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654050" y="1239838"/>
            <a:ext cx="1795463" cy="183356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9158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20750" y="3160713"/>
            <a:ext cx="1116013" cy="7016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uFillTx/>
                <a:latin charset="0" typeface="Helvetica"/>
              </a:rPr>
              <a:t>arriving</a:t>
            </a:r>
            <a:br>
              <a:rPr lang="en-US">
                <a:uFillTx/>
                <a:latin charset="0" typeface="Helvetica"/>
              </a:rPr>
            </a:br>
            <a:r>
              <a:rPr lang="en-US">
                <a:uFillTx/>
                <a:latin charset="0" typeface="Helvetica"/>
              </a:rPr>
              <a:t>client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9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86563" y="3044825"/>
            <a:ext cx="1736725" cy="7016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uFillTx/>
                <a:latin charset="0" typeface="Helvetica"/>
              </a:rPr>
              <a:t>DHCP server</a:t>
            </a:r>
          </a:p>
          <a:p>
            <a:pPr algn="ctr" eaLnBrk="1" hangingPunct="1"/>
            <a:r>
              <a:rPr lang="en-US">
                <a:uFillTx/>
                <a:latin charset="0" typeface="Helvetica"/>
              </a:rPr>
              <a:t>203.1.2.5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0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420938" y="181610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1" name="Text Box 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795519">
            <a:off x="3263900" y="1841500"/>
            <a:ext cx="201930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uFillTx/>
                <a:latin charset="0" typeface="Helvetica"/>
              </a:rPr>
              <a:t>DHCP discover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2" name="Text Box 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795519">
            <a:off x="3265488" y="2225675"/>
            <a:ext cx="1566862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uFillTx/>
                <a:latin charset="0" typeface="Helvetica"/>
              </a:rPr>
              <a:t>(broadcast)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3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382838" y="296862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4" name="Text Box 1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-847892">
            <a:off x="3341688" y="3121025"/>
            <a:ext cx="1538287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uFillTx/>
                <a:latin charset="0" typeface="Helvetica"/>
              </a:rPr>
              <a:t>DHCP offer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5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420938" y="4119563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6" name="Text Box 1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795519">
            <a:off x="3330575" y="4144963"/>
            <a:ext cx="189230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uFillTx/>
                <a:latin charset="0" typeface="Helvetica"/>
              </a:rPr>
              <a:t>DHCP request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7" name="Line 1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382838" y="5310188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8" name="Text Box 1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-847892">
            <a:off x="3348038" y="5462588"/>
            <a:ext cx="152400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uFillTx/>
                <a:latin charset="0" typeface="Helvetica"/>
              </a:rPr>
              <a:t>DHCP ACK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9" name="Text Box 1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795519">
            <a:off x="3265488" y="4530725"/>
            <a:ext cx="1566862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uFillTx/>
                <a:latin charset="0" typeface="Helvetica"/>
              </a:rPr>
              <a:t>(broadcast)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26403" y="3962400"/>
            <a:ext cx="3760397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>
              <a:defRPr>
                <a:uFillTx/>
              </a:defRPr>
            </a:pPr>
            <a:r>
              <a:rPr dirty="0" lang="en-US" sz="2400">
                <a:uFillTx/>
                <a:latin typeface="+mn-lt"/>
                <a:ea typeface="+mn-ea"/>
                <a:cs typeface="+mn-cs"/>
              </a:rPr>
              <a:t>Why all the broadcasts</a:t>
            </a:r>
            <a:r>
              <a:rPr dirty="0" lang="en-US" smtClean="0" sz="2400"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algn="ctr">
              <a:defRPr>
                <a:uFillTx/>
              </a:defRPr>
            </a:pPr>
            <a:r>
              <a:rPr dirty="0" lang="en-US" smtClean="0" sz="2400">
                <a:uFillTx/>
                <a:latin typeface="+mn-lt"/>
                <a:ea typeface="+mn-ea"/>
              </a:rPr>
              <a:t>(there are exceptions)</a:t>
            </a:r>
            <a:endParaRPr dirty="0" lang="en-US" sz="2400"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71" name="Text Box 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-900000">
            <a:off x="3911600" y="3395663"/>
            <a:ext cx="1566863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uFillTx/>
                <a:latin charset="0" typeface="Helvetica"/>
              </a:rPr>
              <a:t>(broadcast)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72" name="Text Box 1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-900000">
            <a:off x="3589338" y="5834063"/>
            <a:ext cx="1566862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uFillTx/>
                <a:latin charset="0" typeface="Helvetica"/>
              </a:rPr>
              <a:t>(broadcast)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TextBox 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19800" y="5334000"/>
            <a:ext cx="3048000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>
              <a:defRPr>
                <a:uFillTx/>
              </a:defRPr>
            </a:pPr>
            <a:r>
              <a:rPr dirty="0" lang="en-US" smtClean="0" sz="2400">
                <a:uFillTx/>
                <a:latin typeface="+mn-lt"/>
                <a:ea typeface="+mn-ea"/>
                <a:cs typeface="+mn-cs"/>
              </a:rPr>
              <a:t>How does DHCP send a broadcast?</a:t>
            </a:r>
            <a:endParaRPr dirty="0" lang="en-US" sz="2400">
              <a:uFillTx/>
              <a:latin typeface="+mn-lt"/>
              <a:ea typeface="+mn-ea"/>
              <a:cs typeface="+mn-c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1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18"/>
      <p:bldP advAuto="4294967295" grpId="1" spid="18"/>
      <p:bldP advAuto="4294967295" grpId="0" spid="21"/>
    </p:bldLst>
  </p:timing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Sending Broadcasts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 is at application layer</a:t>
            </a:r>
          </a:p>
          <a:p>
            <a:pPr lvl="1"/>
            <a:r>
              <a:rPr dirty="0" lang="en-US" smtClean="0">
                <a:uFillTx/>
              </a:rPr>
              <a:t>Uses UDP transport protocol</a:t>
            </a:r>
          </a:p>
          <a:p>
            <a:pPr lvl="3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IP does not support global broadcasts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And DHCP only wants local broadcast</a:t>
            </a:r>
          </a:p>
          <a:p>
            <a:pPr lvl="1"/>
            <a:r>
              <a:rPr dirty="0" lang="en-US" smtClean="0">
                <a:uFillTx/>
              </a:rPr>
              <a:t>Local broadcasts supported by layer 2   </a:t>
            </a:r>
            <a:r>
              <a:rPr b="1" dirty="0" err="1" lang="en-US" smtClean="0">
                <a:uFillTx/>
                <a:latin charset="0" typeface="Arial"/>
                <a:cs charset="0" typeface="Arial"/>
              </a:rPr>
              <a:t>ff:ff:ff:ff:ff:ff</a:t>
            </a:r>
            <a:endParaRPr dirty="0" lang="en-US" smtClean="0">
              <a:uFillTx/>
            </a:endParaRPr>
          </a:p>
          <a:p>
            <a:pPr lvl="6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How to send local broadcast w/o violating layers?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9648D89-58AB-BC45-AE0C-6A5235B6E242}" type="slidenum">
              <a:rPr lang="en-US" smtClean="0">
                <a:uFillTx/>
              </a:rPr>
              <a:pPr>
                <a:defRPr>
                  <a:uFillTx/>
                </a:defRPr>
              </a:pPr>
              <a:t>46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2770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Local Broadcast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at IP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Arial"/>
                <a:cs charset="0" typeface="Arial"/>
              </a:rPr>
              <a:t>Can</a:t>
            </a:r>
            <a:r>
              <a:rPr altLang="ja-JP" dirty="0" lang="fr-FR" smtClean="0">
                <a:uFillTx/>
                <a:latin charset="0" typeface="Arial"/>
                <a:cs charset="0" typeface="Arial"/>
              </a:rPr>
              <a:t>'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t </a:t>
            </a:r>
            <a:r>
              <a:rPr dirty="0" lang="en-US">
                <a:uFillTx/>
                <a:latin charset="0" typeface="Arial"/>
                <a:cs charset="0" typeface="Arial"/>
              </a:rPr>
              <a:t>broadcast to all IP hosts</a:t>
            </a:r>
          </a:p>
          <a:p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>
                <a:uFillTx/>
                <a:latin charset="0" typeface="Arial"/>
                <a:cs charset="0" typeface="Arial"/>
              </a:rPr>
              <a:t>But application might want to </a:t>
            </a:r>
            <a:r>
              <a:rPr altLang="en-US" dirty="0" lang="ja-JP" smtClean="0">
                <a:uFillTx/>
                <a:latin charset="0" typeface="Arial"/>
                <a:cs charset="0" typeface="Arial"/>
              </a:rPr>
              <a:t>“</a:t>
            </a:r>
            <a:r>
              <a:rPr dirty="0" lang="en-US">
                <a:uFillTx/>
                <a:latin charset="0" typeface="Arial"/>
                <a:cs charset="0" typeface="Arial"/>
              </a:rPr>
              <a:t>local</a:t>
            </a:r>
            <a:r>
              <a:rPr altLang="en-US" dirty="0" lang="ja-JP">
                <a:uFillTx/>
                <a:latin charset="0" typeface="Arial"/>
                <a:cs charset="0" typeface="Arial"/>
              </a:rPr>
              <a:t>”</a:t>
            </a:r>
            <a:r>
              <a:rPr dirty="0" lang="en-US">
                <a:uFillTx/>
                <a:latin charset="0" typeface="Arial"/>
                <a:cs charset="0" typeface="Arial"/>
              </a:rPr>
              <a:t> broadcast</a:t>
            </a:r>
          </a:p>
          <a:p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>
                <a:uFillTx/>
                <a:latin charset="0" typeface="Arial"/>
                <a:cs charset="0" typeface="Arial"/>
              </a:rPr>
              <a:t>Uses IP broadcast address </a:t>
            </a:r>
            <a:r>
              <a:rPr dirty="0" lang="en-US" smtClean="0">
                <a:uFillTx/>
                <a:latin charset="0" typeface="Arial"/>
                <a:cs charset="0" typeface="Arial"/>
              </a:rPr>
              <a:t>255.255.255.255</a:t>
            </a:r>
            <a:endParaRPr dirty="0" lang="en-US">
              <a:uFillTx/>
              <a:latin charset="0" typeface="Arial"/>
              <a:cs charset="0" typeface="Arial"/>
            </a:endParaRPr>
          </a:p>
          <a:p>
            <a:endParaRPr dirty="0" lang="en-US">
              <a:uFillTx/>
              <a:latin charset="0" typeface="Arial"/>
              <a:cs charset="0" typeface="Arial"/>
            </a:endParaRPr>
          </a:p>
          <a:p>
            <a:r>
              <a:rPr dirty="0" lang="en-US">
                <a:uFillTx/>
                <a:latin charset="0" typeface="Arial"/>
                <a:cs charset="0" typeface="Arial"/>
              </a:rPr>
              <a:t>Link-layer then uses link-layer broadcast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772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0A25F5EF-03A0-114F-9FF7-07E21F72F79D}" type="slidenum">
              <a:rPr b="0" lang="en-US" sz="1400">
                <a:uFillTx/>
                <a:latin charset="0" typeface="Times New Roman"/>
              </a:rPr>
              <a:pPr eaLnBrk="1" hangingPunct="1"/>
              <a:t>47</a:t>
            </a:fld>
            <a:endParaRPr b="0" lang="en-US" sz="1400">
              <a:uFillTx/>
              <a:latin charset="0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DHCP uses “soft state”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143000"/>
            <a:ext cx="8534400" cy="49879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Soft </a:t>
            </a:r>
            <a:r>
              <a:rPr dirty="0" lang="en-US">
                <a:uFillTx/>
              </a:rPr>
              <a:t>state: if not refreshed, state is forgotten</a:t>
            </a:r>
          </a:p>
          <a:p>
            <a:pPr lvl="1"/>
            <a:r>
              <a:rPr dirty="0" lang="en-US" smtClean="0">
                <a:uFillTx/>
              </a:rPr>
              <a:t>Hard </a:t>
            </a:r>
            <a:r>
              <a:rPr dirty="0" lang="en-US">
                <a:uFillTx/>
              </a:rPr>
              <a:t>state: </a:t>
            </a:r>
            <a:r>
              <a:rPr dirty="0" lang="en-US" smtClean="0">
                <a:uFillTx/>
              </a:rPr>
              <a:t>state that is remembered until overwritten</a:t>
            </a:r>
            <a:endParaRPr dirty="0" lang="en-US">
              <a:uFillTx/>
            </a:endParaRPr>
          </a:p>
          <a:p>
            <a:pPr lvl="4"/>
            <a:endParaRPr dirty="0" lang="en-US">
              <a:uFillTx/>
            </a:endParaRPr>
          </a:p>
          <a:p>
            <a:r>
              <a:rPr dirty="0" lang="en-US">
                <a:uFillTx/>
              </a:rPr>
              <a:t>Implementation:</a:t>
            </a:r>
          </a:p>
          <a:p>
            <a:pPr lvl="1"/>
            <a:r>
              <a:rPr dirty="0" lang="en-US" smtClean="0">
                <a:uFillTx/>
              </a:rPr>
              <a:t>Address </a:t>
            </a:r>
            <a:r>
              <a:rPr dirty="0" lang="en-US">
                <a:uFillTx/>
              </a:rPr>
              <a:t>allocations are associated with a lease period</a:t>
            </a:r>
          </a:p>
          <a:p>
            <a:pPr lvl="1"/>
            <a:r>
              <a:rPr dirty="0" lang="en-US" smtClean="0">
                <a:uFillTx/>
              </a:rPr>
              <a:t>Server</a:t>
            </a:r>
            <a:r>
              <a:rPr dirty="0" lang="en-US">
                <a:uFillTx/>
              </a:rPr>
              <a:t>: </a:t>
            </a:r>
            <a:r>
              <a:rPr dirty="0" lang="en-US" smtClean="0">
                <a:uFillTx/>
              </a:rPr>
              <a:t>sets </a:t>
            </a:r>
            <a:r>
              <a:rPr dirty="0" lang="en-US">
                <a:uFillTx/>
              </a:rPr>
              <a:t>timer associated with </a:t>
            </a:r>
            <a:r>
              <a:rPr dirty="0" lang="en-US" smtClean="0">
                <a:uFillTx/>
              </a:rPr>
              <a:t>record </a:t>
            </a:r>
            <a:r>
              <a:rPr dirty="0" lang="en-US">
                <a:uFillTx/>
              </a:rPr>
              <a:t>of allocation</a:t>
            </a:r>
          </a:p>
          <a:p>
            <a:pPr lvl="1"/>
            <a:r>
              <a:rPr dirty="0" lang="en-US" smtClean="0">
                <a:uFillTx/>
              </a:rPr>
              <a:t>Client</a:t>
            </a:r>
            <a:r>
              <a:rPr dirty="0" lang="en-US">
                <a:uFillTx/>
              </a:rPr>
              <a:t>: must request </a:t>
            </a:r>
            <a:r>
              <a:rPr dirty="0" lang="en-US" smtClean="0">
                <a:uFillTx/>
              </a:rPr>
              <a:t>refresh </a:t>
            </a:r>
            <a:r>
              <a:rPr dirty="0" lang="en-US">
                <a:uFillTx/>
              </a:rPr>
              <a:t>before lease period expires</a:t>
            </a:r>
          </a:p>
          <a:p>
            <a:pPr lvl="1"/>
            <a:r>
              <a:rPr dirty="0" lang="en-US" smtClean="0">
                <a:uFillTx/>
              </a:rPr>
              <a:t>Server</a:t>
            </a:r>
            <a:r>
              <a:rPr dirty="0" lang="en-US">
                <a:uFillTx/>
              </a:rPr>
              <a:t>: resets timer when a refresh arrives; sends ACK</a:t>
            </a:r>
          </a:p>
          <a:p>
            <a:pPr lvl="1"/>
            <a:r>
              <a:rPr b="1" dirty="0" lang="en-US" smtClean="0">
                <a:uFillTx/>
              </a:rPr>
              <a:t>Server</a:t>
            </a:r>
            <a:r>
              <a:rPr b="1" dirty="0" lang="en-US">
                <a:uFillTx/>
              </a:rPr>
              <a:t>: reclaims </a:t>
            </a:r>
            <a:r>
              <a:rPr b="1" dirty="0" lang="en-US" smtClean="0">
                <a:uFillTx/>
              </a:rPr>
              <a:t>address </a:t>
            </a:r>
            <a:r>
              <a:rPr b="1" dirty="0" lang="en-US">
                <a:uFillTx/>
              </a:rPr>
              <a:t>when timer expires</a:t>
            </a:r>
          </a:p>
          <a:p>
            <a:pPr lvl="8"/>
            <a:endParaRPr dirty="0" lang="en-US">
              <a:uFillTx/>
            </a:endParaRPr>
          </a:p>
          <a:p>
            <a:r>
              <a:rPr dirty="0" lang="en-US">
                <a:uFillTx/>
              </a:rPr>
              <a:t>Simple, yet robust under failure</a:t>
            </a:r>
          </a:p>
          <a:p>
            <a:pPr lvl="1"/>
            <a:r>
              <a:rPr dirty="0" lang="en-US" smtClean="0">
                <a:uFillTx/>
              </a:rPr>
              <a:t>State </a:t>
            </a:r>
            <a:r>
              <a:rPr dirty="0" lang="en-US">
                <a:uFillTx/>
              </a:rPr>
              <a:t>always </a:t>
            </a:r>
            <a:r>
              <a:rPr dirty="0" lang="en-US" smtClean="0">
                <a:uFillTx/>
              </a:rPr>
              <a:t>eventually fixes itself </a:t>
            </a:r>
          </a:p>
          <a:p>
            <a:pPr lvl="1"/>
            <a:r>
              <a:rPr b="1" dirty="0" lang="en-US" smtClean="0">
                <a:uFillTx/>
              </a:rPr>
              <a:t>(harder to do with hard state)</a:t>
            </a:r>
            <a:endParaRPr b="1" dirty="0" lang="en-US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4"/>
    </p:bldLst>
  </p:timing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What happens when host XYZ fails? </a:t>
            </a:r>
          </a:p>
          <a:p>
            <a:pPr lvl="1"/>
            <a:r>
              <a:rPr dirty="0" lang="en-US" smtClean="0">
                <a:uFillTx/>
              </a:rPr>
              <a:t>refreshes from XYZ stop</a:t>
            </a:r>
          </a:p>
          <a:p>
            <a:pPr lvl="1"/>
            <a:r>
              <a:rPr dirty="0" lang="en-US" smtClean="0">
                <a:uFillTx/>
              </a:rPr>
              <a:t>server reclaims </a:t>
            </a:r>
            <a:r>
              <a:rPr dirty="0" err="1" i="1" lang="en-US" smtClean="0">
                <a:uFillTx/>
              </a:rPr>
              <a:t>a.b.c.d</a:t>
            </a:r>
            <a:r>
              <a:rPr dirty="0" i="1" lang="en-US" smtClean="0">
                <a:uFillTx/>
              </a:rPr>
              <a:t> </a:t>
            </a:r>
            <a:r>
              <a:rPr dirty="0" lang="en-US" smtClean="0">
                <a:uFillTx/>
              </a:rPr>
              <a:t>after O(</a:t>
            </a:r>
            <a:r>
              <a:rPr dirty="0" lang="en-US">
                <a:uFillTx/>
              </a:rPr>
              <a:t>l</a:t>
            </a:r>
            <a:r>
              <a:rPr dirty="0" lang="en-US" smtClean="0">
                <a:uFillTx/>
              </a:rPr>
              <a:t>ease period) </a:t>
            </a:r>
          </a:p>
          <a:p>
            <a:pPr indent="0" lvl="1" marL="457200">
              <a:buNone/>
            </a:pPr>
            <a:endParaRPr dirty="0" lang="en-US">
              <a:uFillTx/>
            </a:endParaRPr>
          </a:p>
          <a:p>
            <a:pPr lvl="1"/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Soft state under failure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62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898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85047" y="54864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42774" y="54864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84620" y="5860907"/>
            <a:ext cx="900889" cy="39754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2000">
                <a:solidFill>
                  <a:srgbClr val="000000"/>
                </a:solidFill>
                <a:uFillTx/>
              </a:rPr>
              <a:t>Router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31107" y="58928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45276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41519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45276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73573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18723" y="4499583"/>
            <a:ext cx="490520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XYZ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45102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48023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68355" y="49674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10459" y="3937148"/>
            <a:ext cx="716944" cy="58221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DHCP</a:t>
            </a:r>
            <a:br>
              <a:rPr dirty="0" lang="en-US" smtClean="0" sz="1600">
                <a:solidFill>
                  <a:srgbClr val="000000"/>
                </a:solidFill>
                <a:uFillTx/>
              </a:rPr>
            </a:br>
            <a:r>
              <a:rPr dirty="0" lang="en-US" smtClean="0" sz="1600">
                <a:solidFill>
                  <a:srgbClr val="000000"/>
                </a:solidFill>
                <a:uFillTx/>
              </a:rPr>
              <a:t>Server 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Callout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68355" y="2952370"/>
            <a:ext cx="3364368" cy="791943"/>
          </a:xfrm>
          <a:prstGeom prst="wedgeEllipseCallout">
            <a:avLst>
              <a:gd fmla="val -12599" name="adj1"/>
              <a:gd fmla="val 137504" name="adj2"/>
            </a:avLst>
          </a:prstGeom>
          <a:solidFill>
            <a:schemeClr val="accent6">
              <a:lumMod val="60000"/>
              <a:lumOff val="4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mine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Oval Callout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8940" y="3392368"/>
            <a:ext cx="3287060" cy="791943"/>
          </a:xfrm>
          <a:prstGeom prst="wedgeEllipseCallout">
            <a:avLst>
              <a:gd fmla="val 76221" name="adj1"/>
              <a:gd fmla="val 111090" name="adj2"/>
            </a:avLst>
          </a:prstGeom>
          <a:solidFill>
            <a:schemeClr val="tx2">
              <a:lumMod val="20000"/>
              <a:lumOff val="8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XYZ’s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Lightning Bolt 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94528" y="4304097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32"/>
    </p:bld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From Disjoint Prefixes to LPM Table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" y="1295400"/>
            <a:ext cx="89154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If you are given a set of disjoint prefixes, how do you transform that into a smaller table using LPM?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There is no general rule for doing this minimally (that I know of), but here is something that works.</a:t>
            </a:r>
          </a:p>
          <a:p>
            <a:endParaRPr dirty="0" lang="en-US" smtClean="0">
              <a:uFillTx/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Start with tree with disjoint prefixes marked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Move prefixes upwards one at a time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Delete prefixes no longer needed because of LPM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uFillTx/>
              </a:rPr>
              <a:t>Delete subtrees no longer needed to reach prefixes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altLang="en-US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6153834"/>
            <a:ext cx="9144000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3600">
                <a:solidFill>
                  <a:srgbClr val="FF0000"/>
                </a:solidFill>
                <a:uFillTx/>
                <a:latin typeface="+mn-lt"/>
              </a:rPr>
              <a:t>Is this completely clear?</a:t>
            </a:r>
            <a:endParaRPr dirty="0" lang="en-US" sz="3600">
              <a:solidFill>
                <a:srgbClr val="FF0000"/>
              </a:solidFill>
              <a:uFillTx/>
              <a:latin typeface="+mn-lt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  <p:bldP advAuto="4294967295" grpId="0" spid="5"/>
    </p:bldLst>
  </p:timing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Soft state under failure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" y="1041400"/>
            <a:ext cx="8839200" cy="5089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What happens when server fails? </a:t>
            </a:r>
          </a:p>
          <a:p>
            <a:pPr lvl="1"/>
            <a:r>
              <a:rPr dirty="0" lang="en-US" smtClean="0">
                <a:uFillTx/>
              </a:rPr>
              <a:t>ACKs from server stop</a:t>
            </a:r>
          </a:p>
          <a:p>
            <a:pPr lvl="1"/>
            <a:r>
              <a:rPr dirty="0" lang="en-US" smtClean="0">
                <a:uFillTx/>
              </a:rPr>
              <a:t>XYZ releases address after lease, sends new request</a:t>
            </a:r>
          </a:p>
          <a:p>
            <a:pPr lvl="1"/>
            <a:r>
              <a:rPr dirty="0" lang="en-US" smtClean="0">
                <a:uFillTx/>
              </a:rPr>
              <a:t>A new DHCP server can come up from a ‘cold start’</a:t>
            </a:r>
          </a:p>
          <a:p>
            <a:pPr lvl="1"/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62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898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85047" y="57912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42774" y="5791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3295" y="6192472"/>
            <a:ext cx="900889" cy="39754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2000">
                <a:solidFill>
                  <a:srgbClr val="000000"/>
                </a:solidFill>
                <a:uFillTx/>
              </a:rPr>
              <a:t>Router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31107" y="61976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4832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41519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4832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73573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18723" y="4804383"/>
            <a:ext cx="490520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XYZ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4815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5107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68355" y="5272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10459" y="4241948"/>
            <a:ext cx="716944" cy="58221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DHCP</a:t>
            </a:r>
            <a:br>
              <a:rPr dirty="0" lang="en-US" smtClean="0" sz="1600">
                <a:solidFill>
                  <a:srgbClr val="000000"/>
                </a:solidFill>
                <a:uFillTx/>
              </a:rPr>
            </a:br>
            <a:r>
              <a:rPr dirty="0" lang="en-US" smtClean="0" sz="1600">
                <a:solidFill>
                  <a:srgbClr val="000000"/>
                </a:solidFill>
                <a:uFillTx/>
              </a:rPr>
              <a:t>Server 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Callout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0" y="3274443"/>
            <a:ext cx="3364368" cy="791943"/>
          </a:xfrm>
          <a:prstGeom prst="wedgeEllipseCallout">
            <a:avLst>
              <a:gd fmla="val -12599" name="adj1"/>
              <a:gd fmla="val 137504" name="adj2"/>
            </a:avLst>
          </a:prstGeom>
          <a:solidFill>
            <a:schemeClr val="accent6">
              <a:lumMod val="60000"/>
              <a:lumOff val="4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mine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Oval Callout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673" y="3741110"/>
            <a:ext cx="3287060" cy="791943"/>
          </a:xfrm>
          <a:prstGeom prst="wedgeEllipseCallout">
            <a:avLst>
              <a:gd fmla="val 76221" name="adj1"/>
              <a:gd fmla="val 111090" name="adj2"/>
            </a:avLst>
          </a:prstGeom>
          <a:solidFill>
            <a:schemeClr val="tx2">
              <a:lumMod val="20000"/>
              <a:lumOff val="8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XYZ’s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now+c.lease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Lightning Bolt 2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50132" y="4804383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Soft state under failure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What happens if the network fails?</a:t>
            </a:r>
          </a:p>
          <a:p>
            <a:pPr lvl="1"/>
            <a:r>
              <a:rPr dirty="0" lang="en-US">
                <a:uFillTx/>
              </a:rPr>
              <a:t>R</a:t>
            </a:r>
            <a:r>
              <a:rPr dirty="0" lang="en-US" smtClean="0">
                <a:uFillTx/>
              </a:rPr>
              <a:t>efreshes and ACKs don’t get through </a:t>
            </a:r>
          </a:p>
          <a:p>
            <a:pPr lvl="1"/>
            <a:r>
              <a:rPr dirty="0" lang="en-US" smtClean="0">
                <a:uFillTx/>
              </a:rPr>
              <a:t>XYZ release address; DHCP server reclaims it</a:t>
            </a:r>
          </a:p>
          <a:p>
            <a:pPr indent="0" lvl="1" marL="457200">
              <a:buNone/>
            </a:pPr>
            <a:endParaRPr dirty="0" lang="en-US">
              <a:uFillTx/>
            </a:endParaRPr>
          </a:p>
          <a:p>
            <a:pPr lvl="1"/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pPr lvl="1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03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739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62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898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85047" y="55626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42774" y="55626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84620" y="5937107"/>
            <a:ext cx="900889" cy="39754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2000">
                <a:solidFill>
                  <a:srgbClr val="000000"/>
                </a:solidFill>
                <a:uFillTx/>
              </a:rPr>
              <a:t>Router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31107" y="59690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46038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5619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41519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46038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57673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73573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618723" y="4575783"/>
            <a:ext cx="490520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XYZ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45864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52455" y="48785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68355" y="50436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10459" y="4013348"/>
            <a:ext cx="716944" cy="58221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DHCP</a:t>
            </a:r>
            <a:br>
              <a:rPr dirty="0" lang="en-US" smtClean="0" sz="1600">
                <a:solidFill>
                  <a:srgbClr val="000000"/>
                </a:solidFill>
                <a:uFillTx/>
              </a:rPr>
            </a:br>
            <a:r>
              <a:rPr dirty="0" lang="en-US" smtClean="0" sz="1600">
                <a:solidFill>
                  <a:srgbClr val="000000"/>
                </a:solidFill>
                <a:uFillTx/>
              </a:rPr>
              <a:t>Server 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Callout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6632" y="3028570"/>
            <a:ext cx="3364368" cy="791943"/>
          </a:xfrm>
          <a:prstGeom prst="wedgeEllipseCallout">
            <a:avLst>
              <a:gd fmla="val -12599" name="adj1"/>
              <a:gd fmla="val 137504" name="adj2"/>
            </a:avLst>
          </a:prstGeom>
          <a:solidFill>
            <a:schemeClr val="accent6">
              <a:lumMod val="60000"/>
              <a:lumOff val="4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mine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Oval Callout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273" y="3424541"/>
            <a:ext cx="3287060" cy="791943"/>
          </a:xfrm>
          <a:prstGeom prst="wedgeEllipseCallout">
            <a:avLst>
              <a:gd fmla="val 76221" name="adj1"/>
              <a:gd fmla="val 111090" name="adj2"/>
            </a:avLst>
          </a:prstGeom>
          <a:solidFill>
            <a:schemeClr val="tx2">
              <a:lumMod val="20000"/>
              <a:lumOff val="80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 sz="2000">
                <a:solidFill>
                  <a:srgbClr val="000000"/>
                </a:solidFill>
                <a:uFillTx/>
              </a:rPr>
              <a:t>a.b.c.d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 is XYZ’s from (now, </a:t>
            </a:r>
            <a:r>
              <a:rPr dirty="0" err="1" lang="en-US" smtClean="0" sz="2000">
                <a:solidFill>
                  <a:srgbClr val="000000"/>
                </a:solidFill>
                <a:uFillTx/>
              </a:rPr>
              <a:t>now+c.lease</a:t>
            </a:r>
            <a:r>
              <a:rPr dirty="0" lang="en-US" smtClean="0" sz="2000">
                <a:solidFill>
                  <a:srgbClr val="000000"/>
                </a:solidFill>
                <a:uFillTx/>
              </a:rPr>
              <a:t>)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Lightning Bolt 2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84255" y="5302565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Hard State vs Soft State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It is essentially impossible to design simple hard-state protocols that can gracefully withstand:</a:t>
            </a:r>
          </a:p>
          <a:p>
            <a:pPr lvl="1"/>
            <a:r>
              <a:rPr dirty="0" lang="en-US" smtClean="0">
                <a:uFillTx/>
              </a:rPr>
              <a:t>Network failures</a:t>
            </a:r>
          </a:p>
          <a:p>
            <a:pPr lvl="1"/>
            <a:r>
              <a:rPr dirty="0" lang="en-US" smtClean="0">
                <a:uFillTx/>
              </a:rPr>
              <a:t>Server failures</a:t>
            </a:r>
          </a:p>
          <a:p>
            <a:pPr lvl="1"/>
            <a:r>
              <a:rPr dirty="0" lang="en-US" smtClean="0">
                <a:uFillTx/>
              </a:rPr>
              <a:t>Host failures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When client or server crashes with state:</a:t>
            </a:r>
          </a:p>
          <a:p>
            <a:pPr lvl="1"/>
            <a:r>
              <a:rPr dirty="0" lang="en-US" smtClean="0">
                <a:uFillTx/>
              </a:rPr>
              <a:t>Is that state valid when it comes back?</a:t>
            </a:r>
          </a:p>
          <a:p>
            <a:pPr lvl="1"/>
            <a:r>
              <a:rPr dirty="0" lang="en-US" smtClean="0">
                <a:uFillTx/>
              </a:rPr>
              <a:t>How do others know whether they are coming back?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52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84025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13253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84025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13253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99925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29153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28749" y="4868667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86476" y="4868667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90678" y="5257822"/>
            <a:ext cx="900889" cy="39754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2000">
                <a:solidFill>
                  <a:srgbClr val="000000"/>
                </a:solidFill>
                <a:uFillTx/>
              </a:rPr>
              <a:t>Router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374809" y="5275067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64949" y="390987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64949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780849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01375" y="3909877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01375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17275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45845" y="3870531"/>
            <a:ext cx="567765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Host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12139" y="3876941"/>
            <a:ext cx="567765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Host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623802" y="3881850"/>
            <a:ext cx="567765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Host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33890" y="3873661"/>
            <a:ext cx="567765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Host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6157" y="3892514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6157" y="4184614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12057" y="4349714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154161" y="3319415"/>
            <a:ext cx="716944" cy="58221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DHCP</a:t>
            </a:r>
            <a:br>
              <a:rPr dirty="0" lang="en-US" smtClean="0" sz="1600">
                <a:solidFill>
                  <a:srgbClr val="000000"/>
                </a:solidFill>
                <a:uFillTx/>
              </a:rPr>
            </a:br>
            <a:r>
              <a:rPr dirty="0" lang="en-US" smtClean="0" sz="1600">
                <a:solidFill>
                  <a:srgbClr val="000000"/>
                </a:solidFill>
                <a:uFillTx/>
              </a:rPr>
              <a:t>Server 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20459"/>
            <a:ext cx="91440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>
            <a:lvl1pPr algn="ctr" defTabSz="4572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dirty="0" err="1" lang="en-US" smtClean="0">
                <a:uFillTx/>
              </a:rPr>
              <a:t>K</a:t>
            </a:r>
            <a:r>
              <a:rPr lang="en-US" smtClean="0">
                <a:uFillTx/>
              </a:rPr>
              <a:t>now enough for Host-to-Host?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47092" y="3935277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47092" y="42273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62992" y="43924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05096" y="3362178"/>
            <a:ext cx="716944" cy="58221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DNS</a:t>
            </a:r>
            <a:br>
              <a:rPr dirty="0" lang="en-US" smtClean="0" sz="1600">
                <a:solidFill>
                  <a:srgbClr val="000000"/>
                </a:solidFill>
                <a:uFillTx/>
              </a:rPr>
            </a:br>
            <a:r>
              <a:rPr dirty="0" lang="en-US" smtClean="0" sz="1600">
                <a:solidFill>
                  <a:srgbClr val="000000"/>
                </a:solidFill>
                <a:uFillTx/>
              </a:rPr>
              <a:t>Server 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Callout 3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27957" y="1737311"/>
            <a:ext cx="3677139" cy="1582103"/>
          </a:xfrm>
          <a:prstGeom prst="wedgeEllipseCallout">
            <a:avLst>
              <a:gd fmla="val -16166" name="adj1"/>
              <a:gd fmla="val 86353" name="adj2"/>
            </a:avLst>
          </a:prstGeom>
          <a:solidFill>
            <a:schemeClr val="accent6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02180" y="1815671"/>
            <a:ext cx="3285406" cy="1567096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square">
            <a:spAutoFit/>
          </a:bodyPr>
          <a:lstStyle/>
          <a:p>
            <a:pPr algn="ctr" eaLnBrk="0" hangingPunct="0"/>
            <a:r>
              <a:rPr b="0" dirty="0" lang="en-US" smtClean="0" sz="1600" u="sng">
                <a:uFillTx/>
                <a:latin typeface="+mn-lt"/>
              </a:rPr>
              <a:t>What I learnt from DHCP</a:t>
            </a:r>
          </a:p>
          <a:p>
            <a:pPr algn="ctr" eaLnBrk="0" hangingPunct="0"/>
            <a:r>
              <a:rPr b="0" dirty="0" lang="en-US" smtClean="0" sz="1600">
                <a:uFillTx/>
                <a:latin typeface="+mn-lt"/>
              </a:rPr>
              <a:t>my IP: 1.2.3.48</a:t>
            </a:r>
          </a:p>
          <a:p>
            <a:pPr algn="ctr" eaLnBrk="0" hangingPunct="0"/>
            <a:r>
              <a:rPr b="0" dirty="0" err="1" lang="en-US" smtClean="0" sz="1600">
                <a:uFillTx/>
                <a:latin typeface="+mn-lt"/>
              </a:rPr>
              <a:t>netmask</a:t>
            </a:r>
            <a:r>
              <a:rPr b="0" dirty="0" lang="en-US" smtClean="0" sz="1600">
                <a:uFillTx/>
                <a:latin typeface="+mn-lt"/>
              </a:rPr>
              <a:t>: 1.2.3.0/24 (255.255.255.0)</a:t>
            </a:r>
          </a:p>
          <a:p>
            <a:pPr algn="ctr" eaLnBrk="0" hangingPunct="0"/>
            <a:r>
              <a:rPr b="0" dirty="0" lang="en-US" smtClean="0" sz="1600">
                <a:uFillTx/>
                <a:latin typeface="+mn-lt"/>
              </a:rPr>
              <a:t>Local DNS: 1.2.3.156</a:t>
            </a:r>
          </a:p>
          <a:p>
            <a:pPr algn="ctr" eaLnBrk="0" hangingPunct="0"/>
            <a:r>
              <a:rPr b="0" dirty="0" lang="en-US" smtClean="0" sz="1600">
                <a:uFillTx/>
                <a:latin typeface="+mn-lt"/>
              </a:rPr>
              <a:t>router: 1.2.3.19</a:t>
            </a:r>
            <a:endParaRPr b="0" dirty="0" lang="en-US" sz="1600">
              <a:uFillTx/>
              <a:latin typeface="+mn-lt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144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  <a:ea charset="0" typeface="ＭＳ Ｐゴシック"/>
                <a:cs charset="0" typeface="ＭＳ Ｐゴシック"/>
              </a:rPr>
              <a:t>Sending Packets Over </a:t>
            </a:r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Link-Layer</a:t>
            </a:r>
            <a:endParaRPr dirty="0" lang="en-US" sz="6000">
              <a:uFillTx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44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  <a:cs charset="0" typeface="Arial"/>
              </a:rPr>
              <a:t>Link layer only understands </a:t>
            </a:r>
            <a:r>
              <a:rPr dirty="0" lang="en-US">
                <a:uFillTx/>
                <a:cs charset="0" typeface="Arial"/>
              </a:rPr>
              <a:t>MAC addresses</a:t>
            </a:r>
          </a:p>
          <a:p>
            <a:pPr lvl="1"/>
            <a:r>
              <a:rPr dirty="0" lang="en-US" smtClean="0">
                <a:uFillTx/>
                <a:ea charset="0" typeface="Arial"/>
                <a:cs charset="0" typeface="Arial"/>
              </a:rPr>
              <a:t>Must translate destination </a:t>
            </a:r>
            <a:r>
              <a:rPr dirty="0" lang="en-US">
                <a:uFillTx/>
                <a:ea charset="0" typeface="Arial"/>
                <a:cs charset="0" typeface="Arial"/>
              </a:rPr>
              <a:t>IP address to MAC address</a:t>
            </a:r>
          </a:p>
          <a:p>
            <a:pPr lvl="1"/>
            <a:r>
              <a:rPr dirty="0" lang="en-US">
                <a:uFillTx/>
                <a:ea charset="0" typeface="Arial"/>
                <a:cs charset="0" typeface="Arial"/>
              </a:rPr>
              <a:t>Encapsulate </a:t>
            </a:r>
            <a:r>
              <a:rPr dirty="0" lang="en-US" smtClean="0">
                <a:uFillTx/>
                <a:ea charset="0" typeface="Arial"/>
                <a:cs charset="0" typeface="Arial"/>
              </a:rPr>
              <a:t>IP </a:t>
            </a:r>
            <a:r>
              <a:rPr dirty="0" lang="en-US">
                <a:uFillTx/>
                <a:ea charset="0" typeface="Arial"/>
                <a:cs charset="0" typeface="Arial"/>
              </a:rPr>
              <a:t>packet </a:t>
            </a:r>
            <a:r>
              <a:rPr dirty="0" lang="en-US" smtClean="0">
                <a:uFillTx/>
                <a:ea charset="0" typeface="Arial"/>
                <a:cs charset="0" typeface="Arial"/>
              </a:rPr>
              <a:t>in </a:t>
            </a:r>
            <a:r>
              <a:rPr dirty="0" lang="en-US">
                <a:uFillTx/>
                <a:ea charset="0" typeface="Arial"/>
                <a:cs charset="0" typeface="Arial"/>
              </a:rPr>
              <a:t>a link-level </a:t>
            </a:r>
            <a:r>
              <a:rPr dirty="0" lang="en-US" smtClean="0">
                <a:uFillTx/>
                <a:ea charset="0" typeface="Arial"/>
                <a:cs charset="0" typeface="Arial"/>
              </a:rPr>
              <a:t>(Ethernet) frame</a:t>
            </a:r>
          </a:p>
          <a:p>
            <a:pPr lvl="1"/>
            <a:r>
              <a:rPr dirty="0" lang="en-US" smtClean="0">
                <a:uFillTx/>
                <a:ea charset="0" typeface="Arial"/>
                <a:cs charset="0" typeface="Arial"/>
              </a:rPr>
              <a:t>But source only knows destinations IP address</a:t>
            </a:r>
            <a:endParaRPr dirty="0" lang="en-US">
              <a:uFillTx/>
              <a:ea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98752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927980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98752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927980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14652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143880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043476" y="4648200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01203" y="4648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35770" y="5071727"/>
            <a:ext cx="900889" cy="39754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2000">
                <a:solidFill>
                  <a:srgbClr val="000000"/>
                </a:solidFill>
                <a:uFillTx/>
              </a:rPr>
              <a:t>Router</a:t>
            </a:r>
            <a:endParaRPr dirty="0" lang="en-US" sz="20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Oval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89536" y="5054600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379676" y="3689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379676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95576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516102" y="3689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516102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32002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8281" y="3650064"/>
            <a:ext cx="612348" cy="305212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400">
                <a:solidFill>
                  <a:srgbClr val="000000"/>
                </a:solidFill>
                <a:uFillTx/>
              </a:rPr>
              <a:t>Host</a:t>
            </a:r>
            <a:endParaRPr dirty="0" lang="en-US" sz="14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304575" y="3656474"/>
            <a:ext cx="612348" cy="305212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400">
                <a:solidFill>
                  <a:srgbClr val="000000"/>
                </a:solidFill>
                <a:uFillTx/>
              </a:rPr>
              <a:t>Host</a:t>
            </a:r>
            <a:endParaRPr dirty="0" lang="en-US" sz="14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16237" y="3661383"/>
            <a:ext cx="612348" cy="305212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400">
                <a:solidFill>
                  <a:srgbClr val="000000"/>
                </a:solidFill>
                <a:uFillTx/>
              </a:rPr>
              <a:t>Host</a:t>
            </a:r>
            <a:endParaRPr dirty="0" lang="en-US" sz="14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26326" y="3653194"/>
            <a:ext cx="612348" cy="305212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400">
                <a:solidFill>
                  <a:srgbClr val="000000"/>
                </a:solidFill>
                <a:uFillTx/>
              </a:rPr>
              <a:t>Host</a:t>
            </a:r>
            <a:endParaRPr dirty="0" lang="en-US" sz="14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110884" y="3672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110884" y="3964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326784" y="4129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61819" y="3714810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61819" y="4006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77719" y="4172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13274" y="3679150"/>
            <a:ext cx="535705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dirty="0" lang="en-US" smtClean="0" sz="1600">
                <a:solidFill>
                  <a:srgbClr val="000000"/>
                </a:solidFill>
                <a:uFillTx/>
              </a:rPr>
              <a:t>DNS</a:t>
            </a:r>
            <a:endParaRPr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08531" y="3348514"/>
            <a:ext cx="862417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b="1" dirty="0" lang="en-US" smtClean="0" sz="1600">
                <a:solidFill>
                  <a:srgbClr val="000000"/>
                </a:solidFill>
                <a:uFillTx/>
              </a:rPr>
              <a:t>1.2.3.48</a:t>
            </a:r>
            <a:endParaRPr b="1"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82310" y="3378084"/>
            <a:ext cx="971120" cy="335989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algn="ctr" eaLnBrk="0" hangingPunct="0"/>
            <a:r>
              <a:rPr b="1" dirty="0" lang="en-US" smtClean="0" sz="1600">
                <a:solidFill>
                  <a:srgbClr val="000000"/>
                </a:solidFill>
                <a:uFillTx/>
              </a:rPr>
              <a:t>1.2.3.156</a:t>
            </a:r>
            <a:endParaRPr b="1" dirty="0" lang="en-US" sz="16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80929" y="4154153"/>
            <a:ext cx="1793580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b="1" dirty="0" lang="en-US" smtClean="0" sz="1600">
                <a:solidFill>
                  <a:srgbClr val="008000"/>
                </a:solidFill>
                <a:uFillTx/>
                <a:ea charset="0" typeface="Arial"/>
                <a:cs charset="0" typeface="Arial"/>
              </a:rPr>
              <a:t>58-23-D7-FA-20-B0</a:t>
            </a:r>
            <a:endParaRPr dirty="0" lang="en-US" sz="1600">
              <a:solidFill>
                <a:srgbClr val="008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Rectangle 5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52772" y="4129247"/>
            <a:ext cx="1774144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b="1" dirty="0" lang="en-US" smtClean="0" sz="1600">
                <a:solidFill>
                  <a:schemeClr val="accent6">
                    <a:lumMod val="75000"/>
                  </a:schemeClr>
                </a:solidFill>
                <a:uFillTx/>
                <a:ea charset="0" typeface="Arial"/>
                <a:cs charset="0" typeface="Arial"/>
              </a:rPr>
              <a:t>90-E2-A1-09-66-1B</a:t>
            </a:r>
            <a:endParaRPr dirty="0" lang="en-US" sz="1600">
              <a:solidFill>
                <a:schemeClr val="accent6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Text Box 1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9473" y="4326052"/>
            <a:ext cx="1227480" cy="58477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 smtClean="0" sz="1600">
                <a:uFillTx/>
                <a:latin typeface="+mn-lt"/>
              </a:rPr>
              <a:t>1.2.3.48</a:t>
            </a:r>
          </a:p>
          <a:p>
            <a:pPr algn="ctr" eaLnBrk="1" hangingPunct="1"/>
            <a:endParaRPr lang="en-US" sz="1600"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9473" y="466232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lang="en-US" sz="1600">
                <a:uFillTx/>
                <a:latin typeface="+mn-lt"/>
              </a:rPr>
              <a:t>1.2.3.156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1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9473" y="499890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endParaRPr lang="en-US" sz="1600"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4642" y="3943843"/>
            <a:ext cx="1111973" cy="33855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ctr" eaLnBrk="1" hangingPunct="1"/>
            <a:r>
              <a:rPr dirty="0" lang="en-US" sz="1600">
                <a:uFillTx/>
                <a:latin typeface="+mn-lt"/>
              </a:rPr>
              <a:t>IP packet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2"/>
      <p:bldP advAuto="4294967295" grpId="0" spid="52"/>
    </p:bldLst>
  </p:timing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349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ARP: Address </a:t>
            </a:r>
            <a:r>
              <a:rPr dirty="0" lang="en-US">
                <a:uFillTx/>
                <a:ea charset="0" typeface="ＭＳ Ｐゴシック"/>
                <a:cs charset="0" typeface="ＭＳ Ｐゴシック"/>
              </a:rPr>
              <a:t>Resolution Protocol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12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Every host maintains an ARP table</a:t>
            </a:r>
          </a:p>
          <a:p>
            <a:pPr lvl="1">
              <a:lnSpc>
                <a:spcPct val="90000"/>
              </a:lnSpc>
            </a:pPr>
            <a:r>
              <a:rPr dirty="0" lang="en-US" smtClean="0">
                <a:uFillTx/>
                <a:cs charset="0" typeface="Arial"/>
              </a:rPr>
              <a:t>List </a:t>
            </a:r>
            <a:r>
              <a:rPr dirty="0" lang="en-US">
                <a:uFillTx/>
                <a:cs charset="0" typeface="Arial"/>
              </a:rPr>
              <a:t>of (IP address </a:t>
            </a:r>
            <a:r>
              <a:rPr dirty="0" lang="en-US">
                <a:uFillTx/>
                <a:latin charset="2" typeface="wingdings"/>
                <a:cs charset="0" typeface="Arial"/>
              </a:rPr>
              <a:t></a:t>
            </a:r>
            <a:r>
              <a:rPr dirty="0" lang="en-US">
                <a:uFillTx/>
                <a:cs charset="0" typeface="Arial"/>
              </a:rPr>
              <a:t> MAC address) pairs</a:t>
            </a:r>
          </a:p>
          <a:p>
            <a:pPr>
              <a:lnSpc>
                <a:spcPct val="90000"/>
              </a:lnSpc>
            </a:pPr>
            <a:endParaRPr dirty="0" lang="en-US">
              <a:uFillTx/>
              <a:cs charset="0" typeface="Arial"/>
            </a:endParaRPr>
          </a:p>
          <a:p>
            <a:pPr>
              <a:lnSpc>
                <a:spcPct val="90000"/>
              </a:lnSpc>
            </a:pPr>
            <a:r>
              <a:rPr dirty="0" lang="en-US" smtClean="0">
                <a:uFillTx/>
                <a:cs charset="0" typeface="Arial"/>
              </a:rPr>
              <a:t>Consults </a:t>
            </a:r>
            <a:r>
              <a:rPr dirty="0" lang="en-US">
                <a:uFillTx/>
                <a:cs charset="0" typeface="Arial"/>
              </a:rPr>
              <a:t>the table when sending a packet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Map destination IP address to destination MAC address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Encapsulate the (IP) </a:t>
            </a:r>
            <a:r>
              <a:rPr dirty="0" lang="en-US" smtClean="0">
                <a:uFillTx/>
                <a:cs charset="0" typeface="Arial"/>
              </a:rPr>
              <a:t>packet </a:t>
            </a:r>
            <a:r>
              <a:rPr dirty="0" lang="en-US">
                <a:uFillTx/>
                <a:cs charset="0" typeface="Arial"/>
              </a:rPr>
              <a:t>with MAC header; transmit</a:t>
            </a:r>
          </a:p>
          <a:p>
            <a:pPr>
              <a:lnSpc>
                <a:spcPct val="90000"/>
              </a:lnSpc>
            </a:pPr>
            <a:endParaRPr dirty="0" lang="en-US">
              <a:uFillTx/>
              <a:cs charset="0" typeface="Arial"/>
            </a:endParaRPr>
          </a:p>
          <a:p>
            <a:pPr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But: what if IP address not in the table?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Sender broadcasts: “Who has IP address 1.2.3.156?”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Receiver responds: “MAC address 58-23-D7-FA-20-B0”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  <a:cs charset="0" typeface="Arial"/>
              </a:rPr>
              <a:t>Sender caches result in its ARP table</a:t>
            </a:r>
          </a:p>
          <a:p>
            <a:pPr>
              <a:lnSpc>
                <a:spcPct val="90000"/>
              </a:lnSpc>
            </a:pPr>
            <a:endParaRPr dirty="0" lang="en-US" smtClean="0" sz="2800">
              <a:uFillTx/>
              <a:cs charset="0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951299"/>
    </p:bldLst>
  </p:timing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349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ARP header</a:t>
            </a:r>
            <a:endParaRPr dirty="0" lang="en-US">
              <a:uFillTx/>
              <a:ea charset="0" typeface="ＭＳ Ｐゴシック"/>
              <a:cs charset="0" typeface="ＭＳ Ｐゴシック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79211" y="2125133"/>
            <a:ext cx="8559800" cy="42037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65778" y="1855801"/>
            <a:ext cx="328772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>
                <a:uFillTx/>
              </a:rPr>
              <a:t>Bit offset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2779" y="1295400"/>
            <a:ext cx="1336762" cy="707886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typeface="+mn-lt"/>
              </a:rPr>
              <a:t>=1 for</a:t>
            </a:r>
            <a:br>
              <a:rPr dirty="0" lang="en-US" smtClean="0">
                <a:uFillTx/>
                <a:latin typeface="+mn-lt"/>
              </a:rPr>
            </a:br>
            <a:r>
              <a:rPr dirty="0" lang="en-US" smtClean="0">
                <a:uFillTx/>
                <a:latin typeface="+mn-lt"/>
              </a:rPr>
              <a:t>Ethernet</a:t>
            </a:r>
            <a:endParaRPr dirty="0" lang="en-US">
              <a:uFillTx/>
              <a:latin typeface="+mn-l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1" name="Straight Arrow Connector 1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91444" y="1941731"/>
            <a:ext cx="451556" cy="9087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18175" y="1295400"/>
            <a:ext cx="1225625" cy="707886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typeface="+mn-lt"/>
              </a:rPr>
              <a:t>=0x0800</a:t>
            </a:r>
            <a:br>
              <a:rPr dirty="0" lang="en-US" smtClean="0">
                <a:uFillTx/>
                <a:latin typeface="+mn-lt"/>
              </a:rPr>
            </a:br>
            <a:r>
              <a:rPr dirty="0" lang="en-US" smtClean="0">
                <a:uFillTx/>
                <a:latin typeface="+mn-lt"/>
              </a:rPr>
              <a:t>for</a:t>
            </a:r>
            <a:r>
              <a:rPr dirty="0" lang="en-US">
                <a:uFillTx/>
                <a:latin typeface="+mn-lt"/>
              </a:rPr>
              <a:t> </a:t>
            </a:r>
            <a:r>
              <a:rPr dirty="0" lang="en-US" smtClean="0">
                <a:uFillTx/>
                <a:latin typeface="+mn-lt"/>
              </a:rPr>
              <a:t>IPv4</a:t>
            </a:r>
            <a:endParaRPr dirty="0" lang="en-US">
              <a:uFillTx/>
              <a:latin typeface="+mn-l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Arrow Connector 15"/>
          <p:cNvCxnSpPr xmlns:c="http://schemas.openxmlformats.org/drawingml/2006/chart" xmlns:pic="http://schemas.openxmlformats.org/drawingml/2006/picture" xmlns:dgm="http://schemas.openxmlformats.org/drawingml/2006/diagram">
            <a:stCxn id="15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930988" y="2003286"/>
            <a:ext cx="39904" cy="847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83705" y="1292619"/>
            <a:ext cx="1667539" cy="707886"/>
          </a:xfrm>
          <a:prstGeom prst="rect">
            <a:avLst/>
          </a:prstGeom>
          <a:solidFill>
            <a:srgbClr val="F79646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typeface="+mn-lt"/>
              </a:rPr>
              <a:t>1=request;</a:t>
            </a:r>
            <a:br>
              <a:rPr dirty="0" lang="en-US" smtClean="0">
                <a:uFillTx/>
                <a:latin typeface="+mn-lt"/>
              </a:rPr>
            </a:br>
            <a:r>
              <a:rPr dirty="0" lang="en-US" smtClean="0">
                <a:uFillTx/>
                <a:latin typeface="+mn-lt"/>
              </a:rPr>
              <a:t> 2=reply</a:t>
            </a:r>
            <a:endParaRPr dirty="0" lang="en-US">
              <a:uFillTx/>
              <a:latin typeface="+mn-l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0" name="Straight Arrow Connector 1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743632" y="1941731"/>
            <a:ext cx="619668" cy="1473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2" name="TextBox 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54214" y="1260312"/>
            <a:ext cx="1264173" cy="707886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typeface="+mn-lt"/>
              </a:rPr>
              <a:t>=6 for</a:t>
            </a:r>
            <a:br>
              <a:rPr dirty="0" lang="en-US" smtClean="0">
                <a:uFillTx/>
                <a:latin typeface="+mn-lt"/>
              </a:rPr>
            </a:br>
            <a:r>
              <a:rPr dirty="0" lang="en-US" smtClean="0">
                <a:uFillTx/>
                <a:latin typeface="+mn-lt"/>
              </a:rPr>
              <a:t>Ethernet</a:t>
            </a:r>
            <a:endParaRPr dirty="0" lang="en-US">
              <a:uFillTx/>
              <a:latin typeface="+mn-l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3" name="Straight Arrow Connector 2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954215" y="1938950"/>
            <a:ext cx="0" cy="132071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4" name="TextBox 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11538" y="1269851"/>
            <a:ext cx="1886545" cy="4001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typeface="+mn-lt"/>
              </a:rPr>
              <a:t>=4 for IPv4</a:t>
            </a:r>
            <a:endParaRPr dirty="0" lang="en-US">
              <a:uFillTx/>
              <a:latin typeface="+mn-l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5" name="Straight Arrow Connector 24"/>
          <p:cNvCxnSpPr xmlns:c="http://schemas.openxmlformats.org/drawingml/2006/chart" xmlns:pic="http://schemas.openxmlformats.org/drawingml/2006/picture" xmlns:dgm="http://schemas.openxmlformats.org/drawingml/2006/diagram">
            <a:stCxn id="24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3623377" y="1669961"/>
            <a:ext cx="731434" cy="1722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9"/>
      <p:bldP advAuto="4294967295" animBg="1" grpId="0" spid="15"/>
      <p:bldP advAuto="4294967295" animBg="1" grpId="0" spid="17"/>
      <p:bldP advAuto="4294967295" animBg="1" grpId="0" spid="22"/>
      <p:bldP advAuto="4294967295" animBg="1" grpId="0" spid="24"/>
    </p:bldLst>
  </p:timing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734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  <a:ea charset="0" typeface="ＭＳ Ｐゴシック"/>
                <a:cs charset="0" typeface="ＭＳ Ｐゴシック"/>
              </a:rPr>
              <a:t>What if the destination is remote?</a:t>
            </a:r>
            <a:endParaRPr dirty="0" lang="en-US" sz="6000">
              <a:uFillTx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4515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2400">
                <a:uFillTx/>
                <a:cs charset="0" typeface="Arial"/>
              </a:rPr>
              <a:t>Look </a:t>
            </a:r>
            <a:r>
              <a:rPr dirty="0" lang="en-US" sz="2400">
                <a:uFillTx/>
                <a:cs charset="0" typeface="Arial"/>
              </a:rPr>
              <a:t>up </a:t>
            </a:r>
            <a:r>
              <a:rPr dirty="0" lang="en-US" smtClean="0" sz="2400">
                <a:uFillTx/>
                <a:cs charset="0" typeface="Arial"/>
              </a:rPr>
              <a:t>the MAC address of the first hop router</a:t>
            </a:r>
            <a:endParaRPr dirty="0" lang="en-US" sz="2400">
              <a:uFillTx/>
              <a:cs charset="0" typeface="Arial"/>
            </a:endParaRPr>
          </a:p>
          <a:p>
            <a:pPr lvl="1"/>
            <a:r>
              <a:rPr dirty="0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1.2.3.48 uses ARP to find MAC address for first-hop router </a:t>
            </a:r>
            <a:r>
              <a:rPr b="1" dirty="0" lang="en-US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1.2.3.19</a:t>
            </a:r>
            <a:r>
              <a:rPr dirty="0" lang="en-US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 rather than ultimate destination IP </a:t>
            </a:r>
            <a:r>
              <a:rPr dirty="0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address</a:t>
            </a:r>
          </a:p>
          <a:p>
            <a:pPr>
              <a:lnSpc>
                <a:spcPct val="90000"/>
              </a:lnSpc>
            </a:pPr>
            <a:r>
              <a:rPr dirty="0" lang="en-US" smtClean="0" sz="2400">
                <a:uFillTx/>
                <a:ea charset="0" typeface="Arial"/>
                <a:cs charset="0" typeface="Arial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dirty="0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Uses </a:t>
            </a:r>
            <a:r>
              <a:rPr dirty="0" err="1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netmask</a:t>
            </a:r>
            <a:r>
              <a:rPr dirty="0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 (discovered via DHCP)</a:t>
            </a:r>
          </a:p>
          <a:p>
            <a:pPr>
              <a:lnSpc>
                <a:spcPct val="90000"/>
              </a:lnSpc>
            </a:pPr>
            <a:r>
              <a:rPr dirty="0" lang="en-US" smtClean="0" sz="2400">
                <a:uFillTx/>
                <a:ea charset="0" typeface="Arial"/>
                <a:cs charset="0" typeface="Arial"/>
              </a:rPr>
              <a:t>How does red host know about router’s </a:t>
            </a:r>
            <a:r>
              <a:rPr dirty="0" err="1" lang="en-US" smtClean="0" sz="2400">
                <a:uFillTx/>
                <a:ea charset="0" typeface="Arial"/>
                <a:cs charset="0" typeface="Arial"/>
              </a:rPr>
              <a:t>adddress</a:t>
            </a:r>
            <a:r>
              <a:rPr dirty="0" lang="en-US" smtClean="0" sz="2400">
                <a:uFillTx/>
                <a:ea charset="0" typeface="Arial"/>
                <a:cs charset="0" typeface="Arial"/>
              </a:rPr>
              <a:t> 1.2.3.19? </a:t>
            </a:r>
          </a:p>
          <a:p>
            <a:pPr lvl="1">
              <a:lnSpc>
                <a:spcPct val="90000"/>
              </a:lnSpc>
            </a:pPr>
            <a:r>
              <a:rPr dirty="0" lang="en-US" smtClean="0" sz="2000">
                <a:solidFill>
                  <a:srgbClr val="000090"/>
                </a:solidFill>
                <a:uFillTx/>
                <a:ea charset="0" typeface="Arial"/>
                <a:cs charset="0" typeface="Arial"/>
              </a:rPr>
              <a:t>Also DHCP</a:t>
            </a:r>
            <a:endParaRPr dirty="0" lang="en-US" sz="2000">
              <a:solidFill>
                <a:srgbClr val="000090"/>
              </a:solidFill>
              <a:uFillTx/>
              <a:ea charset="0" typeface="Arial"/>
              <a:cs charset="0" typeface="Arial"/>
            </a:endParaRPr>
          </a:p>
          <a:p>
            <a:pPr>
              <a:lnSpc>
                <a:spcPct val="90000"/>
              </a:lnSpc>
            </a:pPr>
            <a:endParaRPr dirty="0" lang="en-US" sz="2400">
              <a:uFillTx/>
              <a:cs charset="0" typeface="Arial"/>
            </a:endParaRPr>
          </a:p>
          <a:p>
            <a:pPr>
              <a:lnSpc>
                <a:spcPct val="90000"/>
              </a:lnSpc>
            </a:pPr>
            <a:endParaRPr dirty="0" lang="en-US" sz="2400">
              <a:uFillTx/>
              <a:cs charset="0" typeface="Arial"/>
            </a:endParaRPr>
          </a:p>
          <a:p>
            <a:pPr>
              <a:lnSpc>
                <a:spcPct val="90000"/>
              </a:lnSpc>
            </a:pPr>
            <a:endParaRPr dirty="0" lang="en-US" sz="2400">
              <a:uFillTx/>
              <a:cs charset="0" typeface="Arial"/>
            </a:endParaRPr>
          </a:p>
          <a:p>
            <a:pPr indent="0" marL="0">
              <a:lnSpc>
                <a:spcPct val="90000"/>
              </a:lnSpc>
              <a:buNone/>
            </a:pPr>
            <a:endParaRPr dirty="0" lang="en-US" sz="2400">
              <a:uFillTx/>
              <a:cs charset="0" typeface="Arial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8940" y="4441637"/>
            <a:ext cx="8247076" cy="2292350"/>
            <a:chOff x="133" y="2651"/>
            <a:chExt cx="5195" cy="144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7354" name="Line 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28" y="3402"/>
              <a:ext cx="1632" cy="0"/>
            </a:xfrm>
            <a:prstGeom prst="line">
              <a:avLst/>
            </a:prstGeom>
            <a:noFill/>
            <a:ln cmpd="tri" w="762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5" name="Line 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6" name="Line 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7" name="Line 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8" name="Rectangle 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54" y="3034"/>
              <a:ext cx="346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dirty="0" lang="en-US" sz="1600">
                  <a:solidFill>
                    <a:schemeClr val="bg1"/>
                  </a:solidFill>
                  <a:uFillTx/>
                </a:rPr>
                <a:t>host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9" name="Rectangle 1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14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lang="en-US" sz="1600">
                  <a:uFillTx/>
                </a:rPr>
                <a:t>host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0" name="Rectangle 11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891" y="3021"/>
              <a:ext cx="339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lang="en-US" sz="1600">
                  <a:uFillTx/>
                </a:rPr>
                <a:t>DNS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1" name="Text Box 12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589" y="2970"/>
              <a:ext cx="223" cy="212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/>
              <a:r>
                <a:rPr lang="en-US" sz="1600">
                  <a:uFillTx/>
                  <a:latin typeface="+mn-lt"/>
                </a:rPr>
                <a:t>...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2" name="Line 1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556" y="3402"/>
              <a:ext cx="1632" cy="0"/>
            </a:xfrm>
            <a:prstGeom prst="line">
              <a:avLst/>
            </a:prstGeom>
            <a:noFill/>
            <a:ln cmpd="tri" w="762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3" name="Line 1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4" name="Line 1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5" name="Line 1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6" name="Rectangle 1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578" y="3033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lang="en-US" sz="1600">
                  <a:uFillTx/>
                </a:rPr>
                <a:t>host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7" name="Rectangle 1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142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lang="en-US" sz="1600">
                  <a:uFillTx/>
                </a:rPr>
                <a:t>host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8" name="Rectangle 1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817" y="3021"/>
              <a:ext cx="346" cy="213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/>
            <a:p>
              <a:pPr algn="ctr" eaLnBrk="0" hangingPunct="0"/>
              <a:r>
                <a:rPr dirty="0" lang="en-US" smtClean="0" sz="1600">
                  <a:uFillTx/>
                </a:rPr>
                <a:t>host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69" name="Text Box 2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517" y="2970"/>
              <a:ext cx="223" cy="212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/>
              <a:r>
                <a:rPr lang="en-US" sz="1600">
                  <a:uFillTx/>
                  <a:latin typeface="+mn-lt"/>
                </a:rPr>
                <a:t>...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0" name="AutoShape 21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740" y="3855"/>
              <a:ext cx="384" cy="240"/>
            </a:xfrm>
            <a:prstGeom prst="roundRect">
              <a:avLst>
                <a:gd fmla="val 16667" name="adj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 eaLnBrk="0" hangingPunct="0"/>
              <a:r>
                <a:rPr lang="en-US" sz="1600">
                  <a:uFillTx/>
                </a:rPr>
                <a:t>router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1" name="Line 2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2" name="AutoShape 23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892" y="3855"/>
              <a:ext cx="384" cy="240"/>
            </a:xfrm>
            <a:prstGeom prst="roundRect">
              <a:avLst>
                <a:gd fmla="val 16667" name="adj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 eaLnBrk="0" hangingPunct="0"/>
              <a:r>
                <a:rPr lang="en-US" sz="1600">
                  <a:uFillTx/>
                </a:rPr>
                <a:t>router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3" name="Line 2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4" name="Line 2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5" name="Line 2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6" name="Text Box 27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33" y="2651"/>
              <a:ext cx="2016" cy="233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squar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 eaLnBrk="1" hangingPunct="1"/>
              <a:r>
                <a:rPr dirty="0" lang="en-US" sz="1800">
                  <a:uFillTx/>
                  <a:latin typeface="+mn-lt"/>
                </a:rPr>
                <a:t>1.2.3.0/</a:t>
              </a:r>
              <a:r>
                <a:rPr dirty="0" lang="en-US" smtClean="0" sz="1800">
                  <a:uFillTx/>
                  <a:latin typeface="+mn-lt"/>
                </a:rPr>
                <a:t>24</a:t>
              </a:r>
              <a:r>
                <a:rPr dirty="0" lang="en-US" sz="1800">
                  <a:uFillTx/>
                  <a:latin typeface="+mn-lt"/>
                </a:rPr>
                <a:t> </a:t>
              </a:r>
              <a:r>
                <a:rPr dirty="0" lang="en-US" smtClean="0" sz="1800">
                  <a:uFillTx/>
                  <a:latin typeface="+mn-lt"/>
                </a:rPr>
                <a:t>(255.255.255.0)</a:t>
              </a:r>
              <a:endParaRPr dirty="0" lang="en-US" sz="1800"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7" name="Text Box 28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687" y="2823"/>
              <a:ext cx="641" cy="233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 eaLnBrk="1" hangingPunct="1"/>
              <a:r>
                <a:rPr dirty="0" lang="en-US" smtClean="0" sz="1800">
                  <a:solidFill>
                    <a:srgbClr val="0000FF"/>
                  </a:solidFill>
                  <a:uFillTx/>
                  <a:latin typeface="+mn-lt"/>
                </a:rPr>
                <a:t>5.6.7.34</a:t>
              </a:r>
              <a:endParaRPr dirty="0" lang="en-US" sz="1800">
                <a:solidFill>
                  <a:srgbClr val="0000FF"/>
                </a:solidFill>
                <a:uFillTx/>
                <a:latin typeface="+mn-lt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79" name="Text Box 3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785" y="2809"/>
              <a:ext cx="613" cy="213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 eaLnBrk="1" hangingPunct="1"/>
              <a:r>
                <a:rPr dirty="0" lang="en-US" sz="1600">
                  <a:uFillTx/>
                  <a:latin typeface="+mn-lt"/>
                </a:rPr>
                <a:t>1.2.3.156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80" name="Text Box 3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31" y="2834"/>
              <a:ext cx="601" cy="233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 eaLnBrk="1" hangingPunct="1"/>
              <a:r>
                <a:rPr dirty="0" lang="en-US" sz="1800">
                  <a:solidFill>
                    <a:srgbClr val="FF3300"/>
                  </a:solidFill>
                  <a:uFillTx/>
                  <a:latin typeface="+mn-lt"/>
                </a:rPr>
                <a:t>1.2.3.48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81" name="Text Box 32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845" y="3612"/>
              <a:ext cx="601" cy="233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>
              <a:lvl1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ＭＳ Ｐゴシック"/>
                  <a:cs charset="0" typeface="Arial"/>
                </a:defRPr>
              </a:lvl1pPr>
              <a:lvl2pPr eaLnBrk="0" hangingPunct="0" indent="-37474525" marL="37931725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2pPr>
              <a:lvl3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3pPr>
              <a:lvl4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4pPr>
              <a:lvl5pPr eaLnBrk="0" hangingPunct="0"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5pPr>
              <a:lvl6pPr eaLnBrk="0" fontAlgn="base" hangingPunct="0" marL="4572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6pPr>
              <a:lvl7pPr eaLnBrk="0" fontAlgn="base" hangingPunct="0" marL="9144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7pPr>
              <a:lvl8pPr eaLnBrk="0" fontAlgn="base" hangingPunct="0" marL="13716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8pPr>
              <a:lvl9pPr eaLnBrk="0" fontAlgn="base" hangingPunct="0" marL="1828800">
                <a:spcBef>
                  <a:spcPct val="0"/>
                </a:spcBef>
                <a:spcAft>
                  <a:spcPct val="0"/>
                </a:spcAft>
                <a:defRPr b="1" sz="2000">
                  <a:solidFill>
                    <a:schemeClr val="tx1"/>
                  </a:solidFill>
                  <a:uFillTx/>
                  <a:latin charset="0" typeface="Courier New"/>
                  <a:ea charset="0" typeface="Arial"/>
                  <a:cs charset="0" typeface="Arial"/>
                </a:defRPr>
              </a:lvl9pPr>
            </a:lstStyle>
            <a:p>
              <a:pPr algn="ctr" eaLnBrk="1" hangingPunct="1"/>
              <a:r>
                <a:rPr lang="en-US" sz="1800">
                  <a:uFillTx/>
                  <a:latin typeface="+mn-lt"/>
                </a:rPr>
                <a:t>1.2.3.19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82" name="AutoShape 33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01" y="3853"/>
              <a:ext cx="384" cy="240"/>
            </a:xfrm>
            <a:prstGeom prst="roundRect">
              <a:avLst>
                <a:gd fmla="val 16667" name="adj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pPr algn="ctr" eaLnBrk="0" hangingPunct="0"/>
              <a:r>
                <a:rPr lang="en-US" sz="1600">
                  <a:uFillTx/>
                </a:rPr>
                <a:t>router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" name="Group 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82912" y="1676401"/>
            <a:ext cx="5975964" cy="4640746"/>
            <a:chOff x="2839" y="1413"/>
            <a:chExt cx="3378" cy="278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7351" name="Oval 3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7352" name="Oval 3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49" y="141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57353" name="AutoShape 38"/>
            <p:cNvCxnSpPr xmlns:c="http://schemas.openxmlformats.org/drawingml/2006/chart" xmlns:pic="http://schemas.openxmlformats.org/drawingml/2006/picture" xmlns:dgm="http://schemas.openxmlformats.org/drawingml/2006/diagram">
              <a:stCxn id="57352" idx="4"/>
              <a:endCxn id="57351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3235" y="1653"/>
              <a:ext cx="2598" cy="2306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len="med" type="triangle" w="med"/>
              <a:tailEnd len="med" type="triangle" w="med"/>
            </a:ln>
          </p:spPr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" name="Group 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55595" y="2743201"/>
            <a:ext cx="3073400" cy="2042114"/>
            <a:chOff x="2568" y="1815"/>
            <a:chExt cx="1936" cy="112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8" name="Oval 3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568" y="270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9" name="Oval 3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435" y="1815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50" name="AutoShape 38"/>
            <p:cNvCxnSpPr xmlns:c="http://schemas.openxmlformats.org/drawingml/2006/chart" xmlns:pic="http://schemas.openxmlformats.org/drawingml/2006/picture" xmlns:dgm="http://schemas.openxmlformats.org/drawingml/2006/diagram">
              <a:stCxn id="49" idx="4"/>
              <a:endCxn id="48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3536" y="2055"/>
              <a:ext cx="283" cy="64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len="med" type="triangle" w="med"/>
              <a:tailEnd len="med" type="triangle" w="med"/>
            </a:ln>
          </p:spPr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" name="Freeform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55187" y="5393450"/>
            <a:ext cx="6778200" cy="1264337"/>
          </a:xfrm>
          <a:custGeom>
            <a:avLst/>
            <a:gdLst>
              <a:gd fmla="*/ 139186 w 6778200" name="connsiteX0"/>
              <a:gd fmla="*/ 40529 h 1264337" name="connsiteY0"/>
              <a:gd fmla="*/ 152698 w 6778200" name="connsiteX1"/>
              <a:gd fmla="*/ 391789 h 1264337" name="connsiteY1"/>
              <a:gd fmla="*/ 1693024 w 6778200" name="connsiteX2"/>
              <a:gd fmla="*/ 486359 h 1264337" name="connsiteY2"/>
              <a:gd fmla="*/ 1733559 w 6778200" name="connsiteX3"/>
              <a:gd fmla="*/ 1202387 h 1264337" name="connsiteY3"/>
              <a:gd fmla="*/ 5057422 w 6778200" name="connsiteX4"/>
              <a:gd fmla="*/ 1121327 h 1264337" name="connsiteY4"/>
              <a:gd fmla="*/ 5124980 w 6778200" name="connsiteX5"/>
              <a:gd fmla="*/ 270199 h 1264337" name="connsiteY5"/>
              <a:gd fmla="*/ 6624772 w 6778200" name="connsiteX6"/>
              <a:gd fmla="*/ 216159 h 1264337" name="connsiteY6"/>
              <a:gd fmla="*/ 6651795 w 6778200" name="connsiteX7"/>
              <a:gd fmla="*/ 0 h 1264337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1264337" w="6778200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cmpd="sng" w="28575">
            <a:solidFill>
              <a:srgbClr val="008000"/>
            </a:solidFill>
            <a:headEnd type="none"/>
            <a:tailEnd type="triangle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1" baseline="0" cap="none" i="0" kumimoji="0" lang="en-US" normalizeH="0" strike="noStrike" sz="2000" u="none">
              <a:ln>
                <a:noFill/>
              </a:ln>
              <a:solidFill>
                <a:schemeClr val="tx1"/>
              </a:solidFill>
              <a:effectLst/>
              <a:uFillTx/>
              <a:latin charset="0" typeface="Courier New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5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15"/>
      <p:bldP advAuto="4294967295" animBg="1" grpId="1" spid="15"/>
    </p:bldLst>
  </p:timing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096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Key Ideas in Both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ARP and DHCP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1295400"/>
            <a:ext cx="87630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>
                <a:uFillTx/>
              </a:rPr>
              <a:t>Broadcasting</a:t>
            </a:r>
            <a:r>
              <a:rPr dirty="0" lang="en-US">
                <a:uFillTx/>
              </a:rPr>
              <a:t>: Can use broadcast to make contact</a:t>
            </a:r>
          </a:p>
          <a:p>
            <a:pPr lvl="1"/>
            <a:r>
              <a:rPr dirty="0" lang="en-US">
                <a:uFillTx/>
              </a:rPr>
              <a:t>Scalable because of limited size</a:t>
            </a:r>
          </a:p>
          <a:p>
            <a:pPr lvl="1"/>
            <a:endParaRPr dirty="0" lang="en-US">
              <a:uFillTx/>
            </a:endParaRPr>
          </a:p>
          <a:p>
            <a:r>
              <a:rPr b="1" dirty="0" lang="en-US">
                <a:uFillTx/>
              </a:rPr>
              <a:t>Caching</a:t>
            </a:r>
            <a:r>
              <a:rPr dirty="0" lang="en-US">
                <a:uFillTx/>
              </a:rPr>
              <a:t>: </a:t>
            </a:r>
            <a:r>
              <a:rPr dirty="0" lang="en-US" smtClean="0">
                <a:uFillTx/>
              </a:rPr>
              <a:t>Remember </a:t>
            </a:r>
            <a:r>
              <a:rPr dirty="0" lang="en-US">
                <a:uFillTx/>
              </a:rPr>
              <a:t>the past for a while</a:t>
            </a:r>
          </a:p>
          <a:p>
            <a:pPr lvl="1"/>
            <a:r>
              <a:rPr dirty="0" lang="en-US">
                <a:uFillTx/>
              </a:rPr>
              <a:t>Store the information you learn to reduce overhead</a:t>
            </a:r>
          </a:p>
          <a:p>
            <a:pPr lvl="1"/>
            <a:endParaRPr dirty="0" lang="en-US">
              <a:uFillTx/>
            </a:endParaRPr>
          </a:p>
          <a:p>
            <a:r>
              <a:rPr b="1" dirty="0" lang="en-US">
                <a:uFillTx/>
              </a:rPr>
              <a:t>Soft state</a:t>
            </a:r>
            <a:r>
              <a:rPr dirty="0" lang="en-US">
                <a:uFillTx/>
              </a:rPr>
              <a:t>: eventually forget the past</a:t>
            </a:r>
          </a:p>
          <a:p>
            <a:pPr lvl="1"/>
            <a:r>
              <a:rPr dirty="0" lang="en-US">
                <a:uFillTx/>
              </a:rPr>
              <a:t>Associate a time-to-live field with the information</a:t>
            </a:r>
          </a:p>
          <a:p>
            <a:pPr lvl="1"/>
            <a:r>
              <a:rPr dirty="0" lang="en-US">
                <a:uFillTx/>
              </a:rPr>
              <a:t>… and either refresh or discard the information</a:t>
            </a:r>
          </a:p>
          <a:p>
            <a:pPr lvl="1"/>
            <a:r>
              <a:rPr dirty="0" lang="en-US">
                <a:uFillTx/>
              </a:rPr>
              <a:t>Key for robustness in the face of unpredictable change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2"/>
    </p:bldLst>
  </p:timing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Taking Stock: Naming 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>
            <p:ph idx="1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457200" y="1295400"/>
          <a:ext cx="8534400" cy="3386137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{21E4AEA4-8DFA-4A89-87EB-49C32662AFE0}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Layer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Examples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Structure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Configuration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Resolution</a:t>
                      </a:r>
                    </a:p>
                    <a:p>
                      <a:pPr algn="ctr"/>
                      <a:r>
                        <a:rPr dirty="0" lang="en-US" smtClean="0">
                          <a:uFillTx/>
                        </a:rPr>
                        <a:t>Service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App.</a:t>
                      </a:r>
                    </a:p>
                    <a:p>
                      <a:pPr algn="ctr"/>
                      <a:r>
                        <a:rPr dirty="0" lang="en-US" smtClean="0">
                          <a:uFillTx/>
                        </a:rPr>
                        <a:t>Layer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 lang="en-US" smtClean="0" sz="1700">
                          <a:uFillTx/>
                        </a:rPr>
                        <a:t>www.cs.berkeley.edu</a:t>
                      </a:r>
                      <a:endParaRPr dirty="0" lang="en-US" sz="1700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organizational hierarchy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~ manual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Network</a:t>
                      </a:r>
                      <a:br>
                        <a:rPr dirty="0" lang="en-US" smtClean="0">
                          <a:uFillTx/>
                        </a:rPr>
                      </a:br>
                      <a:r>
                        <a:rPr dirty="0" lang="en-US" smtClean="0">
                          <a:uFillTx/>
                        </a:rPr>
                        <a:t>Layer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123.45.6.78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topological</a:t>
                      </a:r>
                      <a:r>
                        <a:rPr baseline="0" dirty="0" lang="en-US" smtClean="0">
                          <a:uFillTx/>
                        </a:rPr>
                        <a:t> hierarchy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DHCP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Link layer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45-CC-4E-12-F0-97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vendor</a:t>
                      </a:r>
                      <a:br>
                        <a:rPr dirty="0" lang="en-US" smtClean="0">
                          <a:uFillTx/>
                        </a:rPr>
                      </a:br>
                      <a:r>
                        <a:rPr dirty="0" lang="en-US" smtClean="0">
                          <a:uFillTx/>
                        </a:rPr>
                        <a:t>(flat)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hard-coded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59700" y="3124200"/>
            <a:ext cx="672029" cy="369332"/>
          </a:xfrm>
          <a:prstGeom prst="rect">
            <a:avLst/>
          </a:prstGeom>
          <a:solidFill>
            <a:srgbClr val="CC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0" dirty="0" lang="en-US" smtClean="0" sz="1800">
                <a:uFillTx/>
                <a:latin typeface="+mn-lt"/>
              </a:rPr>
              <a:t>DNS</a:t>
            </a:r>
            <a:endParaRPr b="0" dirty="0" lang="en-US" sz="1800"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63870" y="3798332"/>
            <a:ext cx="667859" cy="369332"/>
          </a:xfrm>
          <a:prstGeom prst="rect">
            <a:avLst/>
          </a:prstGeom>
          <a:solidFill>
            <a:srgbClr val="CC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0" dirty="0" lang="en-US" smtClean="0" sz="1800">
                <a:uFillTx/>
                <a:latin typeface="+mn-lt"/>
              </a:rPr>
              <a:t>ARP</a:t>
            </a:r>
            <a:endParaRPr b="0" dirty="0" lang="en-US" sz="1800"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Down Arrow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510259" y="3124200"/>
            <a:ext cx="402811" cy="369333"/>
          </a:xfrm>
          <a:prstGeom prst="downArrow">
            <a:avLst/>
          </a:prstGeom>
          <a:solidFill>
            <a:srgbClr val="0070C0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1" baseline="0" cap="none" i="0" kumimoji="0" lang="en-US" normalizeH="0" strike="noStrike" sz="2000" u="none">
              <a:ln>
                <a:noFill/>
              </a:ln>
              <a:solidFill>
                <a:schemeClr val="tx1"/>
              </a:solidFill>
              <a:effectLst/>
              <a:uFillTx/>
              <a:latin charset="0" typeface="Courier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Down Arrow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510259" y="3784166"/>
            <a:ext cx="402811" cy="369333"/>
          </a:xfrm>
          <a:prstGeom prst="downArrow">
            <a:avLst/>
          </a:prstGeom>
          <a:solidFill>
            <a:srgbClr val="0070C0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1" baseline="0" cap="none" i="0" kumimoji="0" lang="en-US" normalizeH="0" strike="noStrike" sz="2000" u="none">
              <a:ln>
                <a:noFill/>
              </a:ln>
              <a:solidFill>
                <a:schemeClr val="tx1"/>
              </a:solidFill>
              <a:effectLst/>
              <a:uFillTx/>
              <a:latin charset="0" typeface="Courier New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Original Prefix Tree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6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5" id="6553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554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Example: </a:t>
            </a:r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A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sending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a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packet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to </a:t>
            </a:r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B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1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buFontTx/>
              <a:buNone/>
            </a:pPr>
            <a:r>
              <a:rPr b="1" dirty="0" lang="en-US" sz="2400">
                <a:uFillTx/>
                <a:latin charset="0" typeface="Arial"/>
                <a:cs charset="0" typeface="Arial"/>
              </a:rPr>
              <a:t>How does host </a:t>
            </a:r>
            <a:r>
              <a:rPr b="1"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A</a:t>
            </a:r>
            <a:r>
              <a:rPr b="1" dirty="0" lang="en-US" sz="2400">
                <a:uFillTx/>
                <a:latin charset="0" typeface="Arial"/>
                <a:cs charset="0" typeface="Arial"/>
              </a:rPr>
              <a:t> send an IP packet to host </a:t>
            </a:r>
            <a:r>
              <a:rPr b="1"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B</a:t>
            </a:r>
            <a:r>
              <a:rPr b="1" dirty="0" lang="en-US" sz="2400">
                <a:uFillTx/>
                <a:latin charset="0" typeface="Arial"/>
                <a:cs charset="0" typeface="Arial"/>
              </a:rPr>
              <a:t>?</a:t>
            </a:r>
            <a:endParaRPr b="1" dirty="0" lang="en-US">
              <a:uFillTx/>
              <a:latin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2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dirty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dirty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3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4602163"/>
            <a:ext cx="381685" cy="46166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dirty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dirty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4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dirty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dirty="0" lang="en-US" sz="1800">
              <a:uFillTx/>
              <a:latin charset="0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5" id="6553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554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Example:</a:t>
            </a:r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 A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sending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a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packet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to </a:t>
            </a:r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B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2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3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4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5" name="Text Box 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87811" y="5788212"/>
            <a:ext cx="4150659" cy="83099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 eaLnBrk="1" hangingPunct="1"/>
            <a:r>
              <a:rPr lang="en-US" sz="2400">
                <a:uFillTx/>
                <a:latin charset="0" typeface="Helvetica"/>
              </a:rPr>
              <a:t>1. </a:t>
            </a:r>
            <a:r>
              <a:rPr lang="en-US" sz="2400">
                <a:solidFill>
                  <a:srgbClr val="FF3300"/>
                </a:solidFill>
                <a:uFillTx/>
                <a:latin charset="0" typeface="Helvetica"/>
              </a:rPr>
              <a:t>A</a:t>
            </a:r>
            <a:r>
              <a:rPr lang="en-US" sz="2400">
                <a:uFillTx/>
                <a:latin charset="0" typeface="Helvetica"/>
              </a:rPr>
              <a:t> sends packet to </a:t>
            </a:r>
            <a:r>
              <a:rPr lang="en-US" sz="2400">
                <a:solidFill>
                  <a:srgbClr val="FF3300"/>
                </a:solidFill>
                <a:uFillTx/>
                <a:latin charset="0" typeface="Helvetica"/>
              </a:rPr>
              <a:t>R</a:t>
            </a:r>
            <a:r>
              <a:rPr lang="en-US" sz="2400">
                <a:uFillTx/>
                <a:latin charset="0" typeface="Helvetica"/>
              </a:rPr>
              <a:t>.</a:t>
            </a:r>
            <a:br>
              <a:rPr lang="en-US" sz="2400">
                <a:uFillTx/>
                <a:latin charset="0" typeface="Helvetica"/>
              </a:rPr>
            </a:br>
            <a:r>
              <a:rPr lang="en-US" sz="2400">
                <a:uFillTx/>
                <a:latin charset="0" typeface="Helvetica"/>
              </a:rPr>
              <a:t>2. </a:t>
            </a:r>
            <a:r>
              <a:rPr lang="en-US" sz="2400">
                <a:solidFill>
                  <a:srgbClr val="FF3300"/>
                </a:solidFill>
                <a:uFillTx/>
                <a:latin charset="0" typeface="Helvetica"/>
              </a:rPr>
              <a:t>R </a:t>
            </a:r>
            <a:r>
              <a:rPr lang="en-US" sz="2400">
                <a:uFillTx/>
                <a:latin charset="0" typeface="Helvetica"/>
              </a:rPr>
              <a:t>sends packet to </a:t>
            </a:r>
            <a:r>
              <a:rPr lang="en-US" sz="2400">
                <a:solidFill>
                  <a:srgbClr val="FF3300"/>
                </a:solidFill>
                <a:uFillTx/>
                <a:latin charset="0" typeface="Helvetica"/>
              </a:rPr>
              <a:t>B</a:t>
            </a:r>
            <a:r>
              <a:rPr lang="en-US" sz="2400">
                <a:uFillTx/>
                <a:latin charset="0" typeface="Helvetica"/>
              </a:rPr>
              <a:t>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758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A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 sends packet through router </a:t>
            </a:r>
            <a:r>
              <a:rPr dirty="0" lang="en-US" smtClean="0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R</a:t>
            </a:r>
            <a:endParaRPr dirty="0" lang="en-US">
              <a:solidFill>
                <a:srgbClr val="FF0000"/>
              </a:solidFill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5399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r>
              <a:rPr dirty="0" lang="en-US" sz="2400">
                <a:uFillTx/>
                <a:latin charset="0" typeface="Arial"/>
                <a:cs charset="0" typeface="Arial"/>
              </a:rPr>
              <a:t>Host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A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constructs an IP packet to send to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B</a:t>
            </a:r>
            <a:endParaRPr dirty="0" lang="en-US" sz="2400">
              <a:uFillTx/>
              <a:latin charset="0" typeface="Arial"/>
              <a:cs charset="0" typeface="Arial"/>
            </a:endParaRPr>
          </a:p>
          <a:p>
            <a:pPr lvl="1"/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Source 111.111.111.111, destination 222.222.222.222</a:t>
            </a:r>
          </a:p>
          <a:p>
            <a:pPr>
              <a:lnSpc>
                <a:spcPct val="70000"/>
              </a:lnSpc>
            </a:pPr>
            <a:r>
              <a:rPr dirty="0" lang="en-US" sz="2400">
                <a:uFillTx/>
                <a:latin charset="0" typeface="Arial"/>
                <a:cs charset="0" typeface="Arial"/>
              </a:rPr>
              <a:t>Host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A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has a gateway router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</a:p>
          <a:p>
            <a:pPr lvl="1"/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Used to reach destinations outside of 111.111.111.0/24</a:t>
            </a:r>
          </a:p>
          <a:p>
            <a:pPr lvl="1"/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Address 111.111.111.110 for R learned via </a:t>
            </a:r>
            <a:r>
              <a:rPr dirty="0" lang="en-US" sz="200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DHCP</a:t>
            </a:r>
            <a:endParaRPr dirty="0" lang="en-US" sz="2000">
              <a:uFillTx/>
              <a:latin charset="0" typeface="Arial"/>
              <a:ea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58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C1F24E69-05F6-E849-B9AE-BD0123211803}" type="slidenum">
              <a:rPr b="0" lang="en-US" sz="1400">
                <a:uFillTx/>
                <a:latin charset="0" typeface="Times New Roman"/>
              </a:rPr>
              <a:pPr eaLnBrk="1" hangingPunct="1"/>
              <a:t>62</a:t>
            </a:fld>
            <a:endParaRPr b="0" lang="en-US" sz="1400">
              <a:uFillTx/>
              <a:latin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5" id="67588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7589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590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591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A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 sends packet through router </a:t>
            </a:r>
            <a:r>
              <a:rPr dirty="0" lang="en-US" smtClean="0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R</a:t>
            </a:r>
            <a:endParaRPr dirty="0" lang="en-US">
              <a:solidFill>
                <a:srgbClr val="FF0000"/>
              </a:solidFill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74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z="2400">
                <a:uFillTx/>
                <a:latin charset="0" typeface="Arial"/>
                <a:cs charset="0" typeface="Arial"/>
              </a:rPr>
              <a:t>Host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A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learns the MAC address of </a:t>
            </a:r>
            <a:r>
              <a:rPr dirty="0" lang="en-US" smtClean="0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r>
              <a:rPr dirty="0" lang="en-US" smtClean="0" sz="2400">
                <a:uFillTx/>
                <a:latin charset="0" typeface="Arial"/>
                <a:cs charset="0" typeface="Arial"/>
              </a:rPr>
              <a:t>’s </a:t>
            </a:r>
            <a:r>
              <a:rPr dirty="0" lang="en-US" sz="2400">
                <a:uFillTx/>
                <a:latin charset="0" typeface="Arial"/>
                <a:cs charset="0" typeface="Arial"/>
              </a:rPr>
              <a:t>interface</a:t>
            </a:r>
          </a:p>
          <a:p>
            <a:pPr lvl="1">
              <a:buClr>
                <a:schemeClr val="tx2"/>
              </a:buClr>
            </a:pPr>
            <a:r>
              <a:rPr dirty="0" lang="en-US" sz="200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ARP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request: broadcast request for 111.111.111.110</a:t>
            </a:r>
          </a:p>
          <a:p>
            <a:pPr lvl="1">
              <a:buClr>
                <a:schemeClr val="tx2"/>
              </a:buClr>
            </a:pPr>
            <a:r>
              <a:rPr dirty="0" lang="en-US" sz="200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ARP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response: </a:t>
            </a:r>
            <a:r>
              <a:rPr dirty="0" lang="en-US" sz="2000">
                <a:solidFill>
                  <a:srgbClr val="FF3300"/>
                </a:solidFill>
                <a:uFillTx/>
                <a:latin charset="0" typeface="Arial"/>
                <a:ea charset="0" typeface="Arial"/>
                <a:cs charset="0" typeface="Arial"/>
              </a:rPr>
              <a:t>R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responds with E6-E9-00-17-BB-4B</a:t>
            </a:r>
          </a:p>
          <a:p>
            <a:r>
              <a:rPr dirty="0" lang="en-US" sz="2400">
                <a:uFillTx/>
                <a:latin charset="0" typeface="Arial"/>
                <a:cs charset="0" typeface="Arial"/>
              </a:rPr>
              <a:t>Host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A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encapsulates the </a:t>
            </a:r>
            <a:r>
              <a:rPr dirty="0" lang="en-US" smtClean="0" sz="2400">
                <a:uFillTx/>
                <a:latin charset="0" typeface="Arial"/>
                <a:cs charset="0" typeface="Arial"/>
              </a:rPr>
              <a:t>IP packet for B, </a:t>
            </a:r>
            <a:r>
              <a:rPr dirty="0" lang="en-US" sz="2400">
                <a:uFillTx/>
                <a:latin charset="0" typeface="Arial"/>
                <a:cs charset="0" typeface="Arial"/>
              </a:rPr>
              <a:t>and sends to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endParaRPr dirty="0" lang="en-US" sz="2400">
              <a:uFillTx/>
              <a:latin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63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F5032EBA-5993-3645-9EFD-2CD3082C8AA4}" type="slidenum">
              <a:rPr b="0" lang="en-US" sz="1400">
                <a:uFillTx/>
                <a:latin charset="0" typeface="Times New Roman"/>
              </a:rPr>
              <a:pPr eaLnBrk="1" hangingPunct="1"/>
              <a:t>63</a:t>
            </a:fld>
            <a:endParaRPr b="0" lang="en-US" sz="1400">
              <a:uFillTx/>
              <a:latin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5" id="69637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9638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639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640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957443"/>
    </p:bldLst>
  </p:timing>
</p:sld>
</file>

<file path=ppt/slides/slide6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168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R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 Decides how to Forward Packet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949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z="2400">
                <a:uFillTx/>
                <a:latin charset="0" typeface="Arial"/>
                <a:cs charset="0" typeface="Arial"/>
              </a:rPr>
              <a:t>Router </a:t>
            </a:r>
            <a:r>
              <a:rPr dirty="0" lang="en-US" smtClean="0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r>
              <a:rPr dirty="0" lang="en-US" smtClean="0" sz="2400">
                <a:uFillTx/>
                <a:latin charset="0" typeface="Arial"/>
                <a:cs charset="0" typeface="Arial"/>
              </a:rPr>
              <a:t>’s adapter </a:t>
            </a:r>
            <a:r>
              <a:rPr dirty="0" lang="en-US" sz="2400">
                <a:uFillTx/>
                <a:latin charset="0" typeface="Arial"/>
                <a:cs charset="0" typeface="Arial"/>
              </a:rPr>
              <a:t>receives the packet</a:t>
            </a:r>
          </a:p>
          <a:p>
            <a:pPr lvl="1">
              <a:buClr>
                <a:schemeClr val="tx2"/>
              </a:buClr>
            </a:pPr>
            <a:r>
              <a:rPr dirty="0" lang="en-US" smtClean="0" sz="2000">
                <a:solidFill>
                  <a:srgbClr val="FF3300"/>
                </a:solidFill>
                <a:uFillTx/>
                <a:latin charset="0" typeface="Arial"/>
                <a:ea charset="0" typeface="Arial"/>
                <a:cs charset="0" typeface="Arial"/>
              </a:rPr>
              <a:t>R</a:t>
            </a:r>
            <a:r>
              <a:rPr dirty="0" lang="en-US" smtClean="0" sz="2000">
                <a:uFillTx/>
                <a:latin charset="0" typeface="Arial"/>
                <a:ea charset="0" typeface="Arial"/>
                <a:cs charset="0" typeface="Arial"/>
              </a:rPr>
              <a:t> extracts the IP packet from the Ethernet frame</a:t>
            </a:r>
          </a:p>
          <a:p>
            <a:pPr lvl="1">
              <a:buClr>
                <a:schemeClr val="tx2"/>
              </a:buClr>
            </a:pPr>
            <a:r>
              <a:rPr dirty="0" lang="en-US" smtClean="0" sz="2000">
                <a:solidFill>
                  <a:srgbClr val="FF3300"/>
                </a:solidFill>
                <a:uFillTx/>
                <a:latin charset="0" typeface="Arial"/>
                <a:ea charset="0" typeface="Arial"/>
                <a:cs charset="0" typeface="Arial"/>
              </a:rPr>
              <a:t>R</a:t>
            </a:r>
            <a:r>
              <a:rPr dirty="0" lang="en-US" smtClean="0" sz="2000">
                <a:uFillTx/>
                <a:latin charset="0" typeface="Arial"/>
                <a:ea charset="0" typeface="Arial"/>
                <a:cs charset="0" typeface="Arial"/>
              </a:rPr>
              <a:t> 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sees the IP packet is destined to 222.222.222.222</a:t>
            </a:r>
          </a:p>
          <a:p>
            <a:pPr>
              <a:lnSpc>
                <a:spcPct val="80000"/>
              </a:lnSpc>
            </a:pPr>
            <a:r>
              <a:rPr dirty="0" lang="en-US" sz="2400">
                <a:uFillTx/>
                <a:latin charset="0" typeface="Arial"/>
                <a:cs charset="0" typeface="Arial"/>
              </a:rPr>
              <a:t>Router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consults its forwarding </a:t>
            </a:r>
            <a:r>
              <a:rPr dirty="0" lang="en-US" smtClean="0" sz="2400">
                <a:uFillTx/>
                <a:latin charset="0" typeface="Arial"/>
                <a:cs charset="0" typeface="Arial"/>
              </a:rPr>
              <a:t>table</a:t>
            </a:r>
            <a:endParaRPr dirty="0" lang="en-US" sz="2400">
              <a:uFillTx/>
              <a:latin charset="0" typeface="Arial"/>
              <a:cs charset="0" typeface="Arial"/>
            </a:endParaRPr>
          </a:p>
          <a:p>
            <a:pPr lvl="1"/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Packet matches 222.222.222.0/24 via other </a:t>
            </a:r>
            <a:r>
              <a:rPr dirty="0" lang="en-US" smtClean="0" sz="2000">
                <a:uFillTx/>
                <a:latin charset="0" typeface="Arial"/>
                <a:ea charset="0" typeface="Arial"/>
                <a:cs charset="0" typeface="Arial"/>
              </a:rPr>
              <a:t>adapter (port)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682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ED1AB618-2739-4445-A705-B4EE727C7ED1}" type="slidenum">
              <a:rPr b="0" lang="en-US" sz="1400">
                <a:uFillTx/>
                <a:latin charset="0" typeface="Times New Roman"/>
              </a:rPr>
              <a:pPr eaLnBrk="1" hangingPunct="1"/>
              <a:t>64</a:t>
            </a:fld>
            <a:endParaRPr b="0" lang="en-US" sz="1400">
              <a:uFillTx/>
              <a:latin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5" id="7168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1686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687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688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AutoShap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73088" y="290976"/>
            <a:ext cx="7023100" cy="2070100"/>
          </a:xfrm>
          <a:prstGeom prst="wedgeRoundRectCallout">
            <a:avLst>
              <a:gd fmla="val -6052" name="adj1"/>
              <a:gd fmla="val 82077" name="adj2"/>
              <a:gd fmla="val 16667" name="adj3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r>
              <a:rPr dirty="0" lang="en-US" smtClean="0" sz="2800">
                <a:uFillTx/>
                <a:latin typeface="+mn-lt"/>
              </a:rPr>
              <a:t>Two points:</a:t>
            </a:r>
          </a:p>
          <a:p>
            <a:pPr indent="-457200" lvl="1" marL="914400">
              <a:buFont typeface="Arial"/>
              <a:buChar char="•"/>
            </a:pPr>
            <a:r>
              <a:rPr dirty="0" lang="en-US" smtClean="0" sz="2800">
                <a:uFillTx/>
                <a:latin typeface="+mn-lt"/>
              </a:rPr>
              <a:t>IP routing table points to this port</a:t>
            </a:r>
          </a:p>
          <a:p>
            <a:pPr indent="-457200" lvl="1" marL="914400">
              <a:buFont typeface="Arial"/>
              <a:buChar char="•"/>
            </a:pPr>
            <a:r>
              <a:rPr dirty="0" lang="en-US" smtClean="0" sz="2800">
                <a:uFillTx/>
                <a:latin typeface="+mn-lt"/>
              </a:rPr>
              <a:t>Destination address is within </a:t>
            </a:r>
            <a:br>
              <a:rPr dirty="0" lang="en-US" smtClean="0" sz="2800">
                <a:uFillTx/>
                <a:latin typeface="+mn-lt"/>
              </a:rPr>
            </a:br>
            <a:r>
              <a:rPr dirty="0" lang="en-US" smtClean="0" sz="2800">
                <a:uFillTx/>
                <a:latin typeface="+mn-lt"/>
              </a:rPr>
              <a:t>mask of port’s address (i.e., local)</a:t>
            </a:r>
            <a:endParaRPr dirty="0" lang="en-US" sz="2800">
              <a:uFillTx/>
              <a:latin typeface="+mn-lt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959491"/>
      <p:bldP advAuto="4294967295" animBg="1" grpId="0" spid="9"/>
    </p:bldLst>
  </p:timing>
</p:sld>
</file>

<file path=ppt/slides/slide6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373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R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 </a:t>
            </a:r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sends packet </a:t>
            </a:r>
            <a:r>
              <a:rPr dirty="0" lang="en-US">
                <a:uFillTx/>
                <a:latin charset="0" typeface="Helvetica"/>
                <a:ea charset="0" typeface="ＭＳ Ｐゴシック"/>
                <a:cs charset="0" typeface="ＭＳ Ｐゴシック"/>
              </a:rPr>
              <a:t>to </a:t>
            </a:r>
            <a:r>
              <a:rPr dirty="0" lang="en-US">
                <a:solidFill>
                  <a:srgbClr val="FF0000"/>
                </a:solidFill>
                <a:uFillTx/>
                <a:latin charset="0" typeface="Helvetica"/>
                <a:ea charset="0" typeface="ＭＳ Ｐゴシック"/>
                <a:cs charset="0" typeface="ＭＳ Ｐゴシック"/>
              </a:rPr>
              <a:t>B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15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z="2400">
                <a:uFillTx/>
                <a:latin charset="0" typeface="Arial"/>
                <a:cs charset="0" typeface="Arial"/>
              </a:rPr>
              <a:t>Router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r>
              <a:rPr altLang="en-US" dirty="0" lang="ja-JP" sz="2400">
                <a:uFillTx/>
                <a:latin charset="0" typeface="Arial"/>
                <a:cs charset="0" typeface="Arial"/>
              </a:rPr>
              <a:t>’</a:t>
            </a:r>
            <a:r>
              <a:rPr dirty="0" lang="en-US" sz="2400">
                <a:uFillTx/>
                <a:latin charset="0" typeface="Arial"/>
                <a:cs charset="0" typeface="Arial"/>
              </a:rPr>
              <a:t>s learns the MAC address of host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B</a:t>
            </a:r>
            <a:endParaRPr dirty="0" lang="en-US" sz="2400">
              <a:uFillTx/>
              <a:latin charset="0" typeface="Arial"/>
              <a:cs charset="0" typeface="Arial"/>
            </a:endParaRPr>
          </a:p>
          <a:p>
            <a:pPr lvl="1">
              <a:buClr>
                <a:schemeClr val="tx2"/>
              </a:buClr>
            </a:pPr>
            <a:r>
              <a:rPr dirty="0" lang="en-US" sz="200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ARP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request: broadcast request for 222.222.222.222</a:t>
            </a:r>
          </a:p>
          <a:p>
            <a:pPr lvl="1">
              <a:buClr>
                <a:schemeClr val="tx2"/>
              </a:buClr>
            </a:pPr>
            <a:r>
              <a:rPr dirty="0" lang="en-US" sz="2000">
                <a:solidFill>
                  <a:srgbClr val="0000FF"/>
                </a:solidFill>
                <a:uFillTx/>
                <a:latin charset="0" typeface="Arial"/>
                <a:ea charset="0" typeface="Arial"/>
                <a:cs charset="0" typeface="Arial"/>
              </a:rPr>
              <a:t>ARP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response: </a:t>
            </a:r>
            <a:r>
              <a:rPr dirty="0" lang="en-US" sz="2000">
                <a:solidFill>
                  <a:srgbClr val="FF3300"/>
                </a:solidFill>
                <a:uFillTx/>
                <a:latin charset="0" typeface="Arial"/>
                <a:ea charset="0" typeface="Arial"/>
                <a:cs charset="0" typeface="Arial"/>
              </a:rPr>
              <a:t>B</a:t>
            </a:r>
            <a:r>
              <a:rPr dirty="0" lang="en-US" sz="2000">
                <a:uFillTx/>
                <a:latin charset="0" typeface="Arial"/>
                <a:ea charset="0" typeface="Arial"/>
                <a:cs charset="0" typeface="Arial"/>
              </a:rPr>
              <a:t> responds with 49-BD-D2-C7-56-2A</a:t>
            </a:r>
          </a:p>
          <a:p>
            <a:r>
              <a:rPr dirty="0" lang="en-US" sz="2400">
                <a:uFillTx/>
                <a:latin charset="0" typeface="Arial"/>
                <a:cs charset="0" typeface="Arial"/>
              </a:rPr>
              <a:t>Router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R</a:t>
            </a:r>
            <a:r>
              <a:rPr dirty="0" lang="en-US" sz="2400">
                <a:uFillTx/>
                <a:latin charset="0" typeface="Arial"/>
                <a:cs charset="0" typeface="Arial"/>
              </a:rPr>
              <a:t> encapsulates the packet and sends to </a:t>
            </a:r>
            <a:r>
              <a:rPr dirty="0" lang="en-US" sz="2400">
                <a:solidFill>
                  <a:srgbClr val="FF3300"/>
                </a:solidFill>
                <a:uFillTx/>
                <a:latin charset="0" typeface="Arial"/>
                <a:cs charset="0" typeface="Arial"/>
              </a:rPr>
              <a:t>B</a:t>
            </a:r>
            <a:endParaRPr dirty="0" lang="en-US" sz="2400">
              <a:uFillTx/>
              <a:latin charset="0" typeface="Arial"/>
              <a:cs charset="0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730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eaLnBrk="1" hangingPunct="1"/>
            <a:fld id="{622DECC4-F05B-ED43-AAF9-C700E61BD399}" type="slidenum">
              <a:rPr b="0" lang="en-US" sz="1400">
                <a:uFillTx/>
                <a:latin charset="0" typeface="Times New Roman"/>
              </a:rPr>
              <a:pPr eaLnBrk="1" hangingPunct="1"/>
              <a:t>65</a:t>
            </a:fld>
            <a:endParaRPr b="0" lang="en-US" sz="1400">
              <a:uFillTx/>
              <a:latin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5" id="73733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3734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735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736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961539"/>
    </p:bldLst>
  </p:timing>
</p:sld>
</file>

<file path=ppt/slides/slide6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Any Questions?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ubtitle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I have some questions for you</a:t>
            </a:r>
            <a:r>
              <a:rPr dirty="0" lang="mr-IN" smtClean="0">
                <a:uFillTx/>
              </a:rPr>
              <a:t>…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66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6"/>
    </p:bldLst>
  </p:timing>
</p:sld>
</file>

<file path=ppt/slides/slide6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Quick Questions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76200" y="2555875"/>
            <a:ext cx="9296400" cy="4835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For packet sent from A:</a:t>
            </a:r>
          </a:p>
          <a:p>
            <a:pPr lvl="1"/>
            <a:r>
              <a:rPr dirty="0" lang="en-US" smtClean="0">
                <a:uFillTx/>
              </a:rPr>
              <a:t>What are IP source and destination addresses?</a:t>
            </a:r>
          </a:p>
          <a:p>
            <a:pPr lvl="1"/>
            <a:r>
              <a:rPr dirty="0" lang="en-US" smtClean="0">
                <a:uFillTx/>
              </a:rPr>
              <a:t>What are L2 source and destination addresses?</a:t>
            </a:r>
          </a:p>
          <a:p>
            <a:r>
              <a:rPr dirty="0" lang="en-US" smtClean="0">
                <a:uFillTx/>
              </a:rPr>
              <a:t>For </a:t>
            </a:r>
            <a:r>
              <a:rPr dirty="0" lang="en-US">
                <a:uFillTx/>
              </a:rPr>
              <a:t>packet sent from </a:t>
            </a:r>
            <a:r>
              <a:rPr dirty="0" lang="en-US" smtClean="0">
                <a:uFillTx/>
              </a:rPr>
              <a:t>R:</a:t>
            </a:r>
            <a:endParaRPr dirty="0" lang="en-US">
              <a:uFillTx/>
            </a:endParaRPr>
          </a:p>
          <a:p>
            <a:pPr lvl="1"/>
            <a:r>
              <a:rPr dirty="0" lang="en-US">
                <a:uFillTx/>
              </a:rPr>
              <a:t>What are IP source and destination addresses?</a:t>
            </a:r>
          </a:p>
          <a:p>
            <a:pPr lvl="1"/>
            <a:r>
              <a:rPr dirty="0" lang="en-US">
                <a:uFillTx/>
              </a:rPr>
              <a:t>What are L2 source and destination addresses</a:t>
            </a:r>
            <a:r>
              <a:rPr dirty="0" lang="en-US" smtClean="0">
                <a:uFillTx/>
              </a:rPr>
              <a:t>?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Data:</a:t>
            </a:r>
          </a:p>
          <a:p>
            <a:pPr lvl="1"/>
            <a:r>
              <a:rPr dirty="0" lang="en-US" smtClean="0">
                <a:uFillTx/>
              </a:rPr>
              <a:t>IP(A),IP(B),MAC(A),MAC(B),IP(R</a:t>
            </a:r>
            <a:r>
              <a:rPr baseline="-25000"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),IP(R</a:t>
            </a:r>
            <a:r>
              <a:rPr baseline="-25000" dirty="0" lang="en-US" smtClean="0">
                <a:uFillTx/>
              </a:rPr>
              <a:t>B</a:t>
            </a:r>
            <a:r>
              <a:rPr dirty="0" lang="en-US" smtClean="0">
                <a:uFillTx/>
              </a:rPr>
              <a:t>),MAC(R</a:t>
            </a:r>
            <a:r>
              <a:rPr baseline="-25000"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), MAC(R</a:t>
            </a:r>
            <a:r>
              <a:rPr baseline="-25000" dirty="0" lang="en-US" smtClean="0">
                <a:uFillTx/>
              </a:rPr>
              <a:t>B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67</a:t>
            </a:fld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5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8208962" cy="31924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62000" y="381000"/>
            <a:ext cx="4064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dirty="0" lang="en-US" sz="2400">
                <a:solidFill>
                  <a:srgbClr val="FF0000"/>
                </a:solidFill>
                <a:uFillTx/>
                <a:latin charset="0" typeface="Comic Sans MS"/>
              </a:rPr>
              <a:t>A</a:t>
            </a:r>
            <a:endParaRPr b="0" dirty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657600" y="1219200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R</a:t>
            </a:r>
            <a:endParaRPr b="0" lang="en-US" sz="1800">
              <a:uFillTx/>
              <a:latin charset="0" typeface="Comic Sans M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015163" y="1981200"/>
            <a:ext cx="376237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2pPr>
            <a:lvl3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3pPr>
            <a:lvl4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4pPr>
            <a:lvl5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Arial"/>
                <a:cs charset="0" typeface="Arial"/>
              </a:defRPr>
            </a:lvl9pPr>
          </a:lstStyle>
          <a:p>
            <a:pPr algn="l">
              <a:spcBef>
                <a:spcPct val="50000"/>
              </a:spcBef>
            </a:pPr>
            <a:r>
              <a:rPr b="0" lang="en-US" sz="2400">
                <a:solidFill>
                  <a:srgbClr val="FF0000"/>
                </a:solidFill>
                <a:uFillTx/>
                <a:latin charset="0" typeface="Comic Sans MS"/>
              </a:rPr>
              <a:t>B</a:t>
            </a:r>
            <a:endParaRPr b="0" lang="en-US" sz="1800">
              <a:uFillTx/>
              <a:latin charset="0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 Few More Questions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What are the headers on </a:t>
            </a:r>
            <a:r>
              <a:rPr dirty="0" lang="en-US" smtClean="0">
                <a:uFillTx/>
              </a:rPr>
              <a:t>these </a:t>
            </a:r>
            <a:r>
              <a:rPr dirty="0" lang="en-US">
                <a:uFillTx/>
              </a:rPr>
              <a:t>packets, and </a:t>
            </a:r>
            <a:r>
              <a:rPr dirty="0" lang="en-US" smtClean="0">
                <a:uFillTx/>
              </a:rPr>
              <a:t>which </a:t>
            </a:r>
            <a:r>
              <a:rPr dirty="0" lang="en-US">
                <a:uFillTx/>
              </a:rPr>
              <a:t>is outermost? (ignoring L4 and above</a:t>
            </a:r>
            <a:r>
              <a:rPr dirty="0" lang="en-US" smtClean="0">
                <a:uFillTx/>
              </a:rPr>
              <a:t>)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What is the source IP address of the DHCP:</a:t>
            </a:r>
          </a:p>
          <a:p>
            <a:pPr lvl="1"/>
            <a:r>
              <a:rPr dirty="0" lang="en-US" smtClean="0">
                <a:uFillTx/>
              </a:rPr>
              <a:t>Discover Packet?   Offer Packet?</a:t>
            </a:r>
          </a:p>
          <a:p>
            <a:pPr lvl="1"/>
            <a:r>
              <a:rPr dirty="0" lang="en-US" smtClean="0">
                <a:uFillTx/>
              </a:rPr>
              <a:t>Request Packet?    ACK Packet?</a:t>
            </a:r>
          </a:p>
          <a:p>
            <a:r>
              <a:rPr dirty="0" lang="en-US" smtClean="0">
                <a:uFillTx/>
              </a:rPr>
              <a:t>What is the destination IP address of the DHCP:</a:t>
            </a:r>
          </a:p>
          <a:p>
            <a:pPr lvl="1"/>
            <a:r>
              <a:rPr dirty="0" lang="en-US">
                <a:uFillTx/>
              </a:rPr>
              <a:t>Discover Packet?   Offer Packet?</a:t>
            </a:r>
          </a:p>
          <a:p>
            <a:pPr lvl="1"/>
            <a:r>
              <a:rPr dirty="0" lang="en-US">
                <a:uFillTx/>
              </a:rPr>
              <a:t>Request Packet?    ACK Packet</a:t>
            </a:r>
            <a:r>
              <a:rPr dirty="0" lang="en-US" smtClean="0">
                <a:uFillTx/>
              </a:rPr>
              <a:t>?</a:t>
            </a:r>
          </a:p>
          <a:p>
            <a:r>
              <a:rPr dirty="0" lang="en-US" smtClean="0">
                <a:uFillTx/>
              </a:rPr>
              <a:t>Data: IP(server), IP(host), 0.0.0.0</a:t>
            </a:r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D6AD96B3-034F-0E44-B7B5-FAB526374CDC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68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Any Questions?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ubtitle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69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7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00600" y="507365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44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100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Next Week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NAT, Transport, DNS, </a:t>
            </a:r>
            <a:r>
              <a:rPr dirty="0" err="1" lang="en-US" smtClean="0">
                <a:uFillTx/>
              </a:rPr>
              <a:t>etc</a:t>
            </a:r>
            <a:r>
              <a:rPr dirty="0" lang="is-IS" smtClean="0">
                <a:uFillTx/>
              </a:rPr>
              <a:t>…..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959EA10F-1B2C-564A-8529-6A1B9B53CF72}" type="slidenum">
              <a:rPr altLang="en-US" lang="en-US" smtClean="0">
                <a:uFillTx/>
              </a:rPr>
              <a:pPr>
                <a:defRPr>
                  <a:uFillTx/>
                </a:defRPr>
              </a:pPr>
              <a:t>70</a:t>
            </a:fld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8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6700" y="4802485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</a:t>
            </a:r>
            <a:r>
              <a:rPr dirty="0" lang="en-US" smtClean="0">
                <a:uFillTx/>
                <a:latin typeface="Monaco"/>
                <a:cs typeface="Monaco"/>
              </a:rPr>
              <a:t>10*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39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latin charset="0" typeface="Helvetica"/>
                <a:ea charset="0" typeface="ＭＳ Ｐゴシック"/>
                <a:cs charset="0" typeface="ＭＳ Ｐゴシック"/>
              </a:rPr>
              <a:t>Moving a Prefix Upwards</a:t>
            </a:r>
            <a:endParaRPr dirty="0" lang="en-US">
              <a:uFillTx/>
              <a:latin charset="0" typeface="Helvetica"/>
              <a:ea charset="0" typeface="ＭＳ Ｐゴシック"/>
              <a:cs charset="0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395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eaLnBrk="1" hangingPunct="1"/>
            <a:fld id="{F2F44E8E-DC5C-6947-B36B-8F901A94CD9C}" type="slidenum">
              <a:rPr b="0" lang="en-US" sz="1400">
                <a:uFillTx/>
                <a:latin charset="0" typeface="Times New Roman"/>
              </a:rPr>
              <a:pPr eaLnBrk="1" hangingPunct="1"/>
              <a:t>9</a:t>
            </a:fld>
            <a:endParaRPr b="0" lang="en-US" sz="1400">
              <a:uFillTx/>
              <a:latin charset="0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7763" y="423068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50371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00225" y="5075238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001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7563" y="42672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01*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0025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rPr>
              <a:t>011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11*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Oval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96113" y="50736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110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15338" y="511175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111</a:t>
            </a:r>
            <a:endParaRPr dirty="0" lang="en-US">
              <a:solidFill>
                <a:schemeClr val="dk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10*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Oval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>
                <a:uFillTx/>
              </a:rPr>
              <a:t>101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0**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FF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1**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Oval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424363" y="2209800"/>
            <a:ext cx="500062" cy="422275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>
                <a:uFillTx/>
              </a:rPr>
              <a:t>***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len="lg" type="triangle" w="lg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 Box 1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 Box 2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  <a:cs charset="0" typeface="ＭＳ Ｐゴシック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5pPr>
            <a:lvl6pPr algn="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6pPr>
            <a:lvl7pPr algn="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7pPr>
            <a:lvl8pPr algn="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8pPr>
            <a:lvl9pPr algn="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uFillTx/>
                <a:latin charset="0" typeface="Courier New"/>
                <a:ea charset="0" typeface="ＭＳ Ｐゴシック"/>
              </a:defRPr>
            </a:lvl9pPr>
          </a:lstStyle>
          <a:p>
            <a:pPr algn="ctr" eaLnBrk="1" hangingPunct="1"/>
            <a:r>
              <a:rPr dirty="0" lang="en-US">
                <a:uFillTx/>
              </a:rPr>
              <a:t>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38862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49244" y="3862387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P2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0" y="56388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TextBox 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0" y="4724400"/>
            <a:ext cx="7620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400">
                <a:solidFill>
                  <a:srgbClr val="008000"/>
                </a:solidFill>
                <a:uFillTx/>
                <a:latin typeface="+mn-lt"/>
              </a:rPr>
              <a:t>P1</a:t>
            </a:r>
            <a:endParaRPr dirty="0" lang="en-US" sz="2400">
              <a:solidFill>
                <a:srgbClr val="008000"/>
              </a:solidFill>
              <a:uFillTx/>
              <a:latin typeface="+mn-l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TextBox 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1143000"/>
            <a:ext cx="3276600" cy="16312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0**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1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</a:t>
            </a:r>
            <a:r>
              <a:rPr dirty="0" lang="en-US" smtClean="0">
                <a:uFillTx/>
                <a:latin typeface="Monaco"/>
                <a:cs typeface="Monaco"/>
              </a:rPr>
              <a:t>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2</a:t>
            </a:r>
          </a:p>
          <a:p>
            <a:r>
              <a:rPr dirty="0" lang="en-US">
                <a:uFillTx/>
                <a:latin typeface="Monaco"/>
                <a:cs typeface="Monaco"/>
              </a:rPr>
              <a:t>  101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  <a:p>
            <a:r>
              <a:rPr dirty="0" lang="en-US">
                <a:uFillTx/>
                <a:latin typeface="Monaco"/>
                <a:cs typeface="Monaco"/>
              </a:rPr>
              <a:t>  11*</a:t>
            </a:r>
            <a:r>
              <a:rPr dirty="0" lang="en-US">
                <a:uFillTx/>
              </a:rPr>
              <a:t>	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dirty="0" lang="en-US">
                <a:uFillTx/>
              </a:rPr>
              <a:t>Port </a:t>
            </a:r>
            <a:r>
              <a:rPr dirty="0" lang="en-US" smtClean="0">
                <a:uFillTx/>
              </a:rPr>
              <a:t>1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ctr" anchorCtr="0" bIns="45720" compatLnSpc="1" lIns="91440" numCol="1" rIns="91440" tIns="45720" vert="horz" wrap="none">
        <a:prstTxWarp prst="textNoShape">
          <a:avLst/>
        </a:prstTxWarp>
      </a:bodyPr>
      <a:lstStyle>
        <a:defPPr algn="r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1" baseline="0" cap="none" i="0" kumimoji="0" lang="en-US" normalizeH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typeface="Courier New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ctr" anchorCtr="0" bIns="45720" compatLnSpc="1" lIns="91440" numCol="1" rIns="91440" tIns="45720" vert="horz" wrap="none">
        <a:prstTxWarp prst="textNoShape">
          <a:avLst/>
        </a:prstTxWarp>
      </a:bodyPr>
      <a:lstStyle>
        <a:defPPr algn="r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1" baseline="0" cap="none" i="0" kumimoji="0" lang="en-US" normalizeH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typeface="Courier New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42980</TotalTime>
  <Words>3289</Words>
  <Application>Microsoft Macintosh PowerPoint</Application>
  <PresentationFormat>On-screen Show (4:3)</PresentationFormat>
  <Paragraphs>1045</Paragraphs>
  <Slides>70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Comic Sans MS</vt:lpstr>
      <vt:lpstr>Courier New</vt:lpstr>
      <vt:lpstr>Helvetica</vt:lpstr>
      <vt:lpstr>Monaco</vt:lpstr>
      <vt:lpstr>ＭＳ Ｐゴシック</vt:lpstr>
      <vt:lpstr>Times New Roman</vt:lpstr>
      <vt:lpstr>wingdings</vt:lpstr>
      <vt:lpstr>wingdings</vt:lpstr>
      <vt:lpstr>Arial</vt:lpstr>
      <vt:lpstr>Network</vt:lpstr>
      <vt:lpstr>CS 168  Support for Forwarding</vt:lpstr>
      <vt:lpstr>PowerPoint Presentation</vt:lpstr>
      <vt:lpstr>Announcements</vt:lpstr>
      <vt:lpstr>Reviewing Longest Prefix Match</vt:lpstr>
      <vt:lpstr>From Disjoint Prefixes to LPM Table</vt:lpstr>
      <vt:lpstr>Original Prefix Tree</vt:lpstr>
      <vt:lpstr>Moving a Prefix Upwards</vt:lpstr>
      <vt:lpstr>Moving a Prefix Upwards</vt:lpstr>
      <vt:lpstr>Moving a Prefix Upwards</vt:lpstr>
      <vt:lpstr>Moving a Prefix Upwards</vt:lpstr>
      <vt:lpstr>Pruning (and LPM Representation)</vt:lpstr>
      <vt:lpstr>Moving a Different Prefix Upwards</vt:lpstr>
      <vt:lpstr>Moving a Prefix Upwards</vt:lpstr>
      <vt:lpstr>Moving a Prefix Upwards</vt:lpstr>
      <vt:lpstr>Moving a Prefix Upwards</vt:lpstr>
      <vt:lpstr>Pruning and LPM Representation</vt:lpstr>
      <vt:lpstr>From Disjoint Prefixes to LPM Table</vt:lpstr>
      <vt:lpstr>Any Questions?</vt:lpstr>
      <vt:lpstr>What Do We Know (So Far)</vt:lpstr>
      <vt:lpstr>What We Don’t Know (So Far)</vt:lpstr>
      <vt:lpstr>This Lecture</vt:lpstr>
      <vt:lpstr>Background on Link-Layer</vt:lpstr>
      <vt:lpstr>Addressing at Link Layer</vt:lpstr>
      <vt:lpstr>Medium Access Control Address</vt:lpstr>
      <vt:lpstr>MAC Address vs. IP Address</vt:lpstr>
      <vt:lpstr>Broadcast at Link-Level</vt:lpstr>
      <vt:lpstr>Questions</vt:lpstr>
      <vt:lpstr>Getting Packets Host-to-Host</vt:lpstr>
      <vt:lpstr>Getting Packets Host-to-Host</vt:lpstr>
      <vt:lpstr>Basic Approach for Source</vt:lpstr>
      <vt:lpstr>Component Tasks</vt:lpstr>
      <vt:lpstr>Basic Approach for Source (Again)</vt:lpstr>
      <vt:lpstr>Host-to-Host</vt:lpstr>
      <vt:lpstr>Two Discovery Protocols</vt:lpstr>
      <vt:lpstr>Discovery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Sequence (Again)</vt:lpstr>
      <vt:lpstr>Dynamic Host Configuration Protocol</vt:lpstr>
      <vt:lpstr>Sending Broadcasts</vt:lpstr>
      <vt:lpstr>Local Broadcast at IP Level</vt:lpstr>
      <vt:lpstr>DHCP uses “soft state”</vt:lpstr>
      <vt:lpstr>Soft state under failure</vt:lpstr>
      <vt:lpstr>Soft state under failure</vt:lpstr>
      <vt:lpstr>Soft state under failure</vt:lpstr>
      <vt:lpstr>Hard State vs Soft State</vt:lpstr>
      <vt:lpstr> </vt:lpstr>
      <vt:lpstr>Sending Packets Over Link-Layer</vt:lpstr>
      <vt:lpstr>ARP: Address Resolution Protocol</vt:lpstr>
      <vt:lpstr>ARP header</vt:lpstr>
      <vt:lpstr>What if the destination is remote?</vt:lpstr>
      <vt:lpstr>Key Ideas in Both ARP and DHCP</vt:lpstr>
      <vt:lpstr>Taking Stock: Naming </vt:lpstr>
      <vt:lpstr>Example: A sending a packet to B</vt:lpstr>
      <vt:lpstr>Example: A sending a packet to B</vt:lpstr>
      <vt:lpstr>A sends packet through router R</vt:lpstr>
      <vt:lpstr>A sends packet through router R</vt:lpstr>
      <vt:lpstr>R Decides how to Forward Packet</vt:lpstr>
      <vt:lpstr>R sends packet to B</vt:lpstr>
      <vt:lpstr>Any Questions?</vt:lpstr>
      <vt:lpstr>Quick Questions</vt:lpstr>
      <vt:lpstr>A Few More Questions</vt:lpstr>
      <vt:lpstr>Any Questions?</vt:lpstr>
      <vt:lpstr>Next Week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536</cp:revision>
  <cp:lastPrinted>2017-09-30T11:55:58Z</cp:lastPrinted>
  <dcterms:created xsi:type="dcterms:W3CDTF">2015-08-26T13:04:16Z</dcterms:created>
  <dcterms:modified xsi:type="dcterms:W3CDTF">2017-10-03T23:49:41Z</dcterms:modified>
</cp:coreProperties>
</file>