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9"/>
  </p:notesMasterIdLst>
  <p:handoutMasterIdLst>
    <p:handoutMasterId r:id="rId80"/>
  </p:handoutMasterIdLst>
  <p:sldIdLst>
    <p:sldId id="1106" r:id="rId2"/>
    <p:sldId id="1108" r:id="rId3"/>
    <p:sldId id="1240" r:id="rId4"/>
    <p:sldId id="1241" r:id="rId5"/>
    <p:sldId id="1239" r:id="rId6"/>
    <p:sldId id="1230" r:id="rId7"/>
    <p:sldId id="1231" r:id="rId8"/>
    <p:sldId id="1232" r:id="rId9"/>
    <p:sldId id="1233" r:id="rId10"/>
    <p:sldId id="1234" r:id="rId11"/>
    <p:sldId id="1235" r:id="rId12"/>
    <p:sldId id="1236" r:id="rId13"/>
    <p:sldId id="1237" r:id="rId14"/>
    <p:sldId id="1238" r:id="rId15"/>
    <p:sldId id="1242" r:id="rId16"/>
    <p:sldId id="1222" r:id="rId17"/>
    <p:sldId id="1223" r:id="rId18"/>
    <p:sldId id="1224" r:id="rId19"/>
    <p:sldId id="1225" r:id="rId20"/>
    <p:sldId id="1226" r:id="rId21"/>
    <p:sldId id="1227" r:id="rId22"/>
    <p:sldId id="1228" r:id="rId23"/>
    <p:sldId id="1229" r:id="rId24"/>
    <p:sldId id="1120" r:id="rId25"/>
    <p:sldId id="1121" r:id="rId26"/>
    <p:sldId id="1216" r:id="rId27"/>
    <p:sldId id="1122" r:id="rId28"/>
    <p:sldId id="1123" r:id="rId29"/>
    <p:sldId id="1124" r:id="rId30"/>
    <p:sldId id="1125" r:id="rId31"/>
    <p:sldId id="1126" r:id="rId32"/>
    <p:sldId id="1127" r:id="rId33"/>
    <p:sldId id="1128" r:id="rId34"/>
    <p:sldId id="1129" r:id="rId35"/>
    <p:sldId id="1217" r:id="rId36"/>
    <p:sldId id="1218" r:id="rId37"/>
    <p:sldId id="1130" r:id="rId38"/>
    <p:sldId id="1131" r:id="rId39"/>
    <p:sldId id="1132" r:id="rId40"/>
    <p:sldId id="1133" r:id="rId41"/>
    <p:sldId id="1137" r:id="rId42"/>
    <p:sldId id="1138" r:id="rId43"/>
    <p:sldId id="1139" r:id="rId44"/>
    <p:sldId id="1140" r:id="rId45"/>
    <p:sldId id="1141" r:id="rId46"/>
    <p:sldId id="1142" r:id="rId47"/>
    <p:sldId id="1143" r:id="rId48"/>
    <p:sldId id="1221" r:id="rId49"/>
    <p:sldId id="1144" r:id="rId50"/>
    <p:sldId id="1145" r:id="rId51"/>
    <p:sldId id="1146" r:id="rId52"/>
    <p:sldId id="1147" r:id="rId53"/>
    <p:sldId id="1148" r:id="rId54"/>
    <p:sldId id="1150" r:id="rId55"/>
    <p:sldId id="1151" r:id="rId56"/>
    <p:sldId id="1219" r:id="rId57"/>
    <p:sldId id="1152" r:id="rId58"/>
    <p:sldId id="1153" r:id="rId59"/>
    <p:sldId id="1154" r:id="rId60"/>
    <p:sldId id="1155" r:id="rId61"/>
    <p:sldId id="1156" r:id="rId62"/>
    <p:sldId id="1157" r:id="rId63"/>
    <p:sldId id="1158" r:id="rId64"/>
    <p:sldId id="1159" r:id="rId65"/>
    <p:sldId id="1160" r:id="rId66"/>
    <p:sldId id="1161" r:id="rId67"/>
    <p:sldId id="1162" r:id="rId68"/>
    <p:sldId id="1163" r:id="rId69"/>
    <p:sldId id="1164" r:id="rId70"/>
    <p:sldId id="1165" r:id="rId71"/>
    <p:sldId id="1166" r:id="rId72"/>
    <p:sldId id="1167" r:id="rId73"/>
    <p:sldId id="1168" r:id="rId74"/>
    <p:sldId id="1169" r:id="rId75"/>
    <p:sldId id="1170" r:id="rId76"/>
    <p:sldId id="1171" r:id="rId77"/>
    <p:sldId id="1213" r:id="rId7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814"/>
    <p:restoredTop sz="63672"/>
  </p:normalViewPr>
  <p:slideViewPr>
    <p:cSldViewPr>
      <p:cViewPr>
        <p:scale>
          <a:sx n="85" d="100"/>
          <a:sy n="85" d="100"/>
        </p:scale>
        <p:origin x="688" y="-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commentAuthors" Target="commentAuthors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832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619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5AF60F-EA58-0D44-978B-C16E797633BC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2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1A1A8F4-9EDA-CE4A-9B76-EF8025837C21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05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97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01CA593-E26F-7245-980C-CCA23A225025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50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FBAE00F-ABC6-EF4E-93D8-3710A266AB09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85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94C0444-3589-224C-AE46-B1A4705D4952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564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C0E77BD-397C-1041-B89B-560645DCC319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3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877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when I say an app needs reliable service, I mean that the app wants</a:t>
            </a:r>
            <a:r>
              <a:rPr lang="en-US" baseline="0" dirty="0" smtClean="0"/>
              <a:t> to offer the user that </a:t>
            </a:r>
            <a:r>
              <a:rPr lang="en-US" baseline="0" dirty="0" err="1" smtClean="0"/>
              <a:t>serivice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one thing to say uses want </a:t>
            </a:r>
            <a:r>
              <a:rPr lang="en-US" baseline="0" dirty="0" err="1" smtClean="0"/>
              <a:t>relaibliity</a:t>
            </a:r>
            <a:r>
              <a:rPr lang="en-US" baseline="0" dirty="0" smtClean="0"/>
              <a:t>, another to say the network must provide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36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638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319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51F563-C848-BA4D-AB84-3446998224F6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34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51F563-C848-BA4D-AB84-3446998224F6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44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51F563-C848-BA4D-AB84-3446998224F6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220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20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IP: host to hot</a:t>
            </a:r>
          </a:p>
          <a:p>
            <a:r>
              <a:rPr lang="en-US" dirty="0" smtClean="0"/>
              <a:t>IP routing: </a:t>
            </a:r>
            <a:r>
              <a:rPr lang="en-US" dirty="0" err="1" smtClean="0"/>
              <a:t>netowrk</a:t>
            </a:r>
            <a:r>
              <a:rPr lang="en-US" dirty="0" smtClean="0"/>
              <a:t> to network?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380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0ABF75-2E1D-9B4D-B31A-237F9D1E6608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7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48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749FBFF-1FB3-644D-B84E-14F40F51DCB3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37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749FBFF-1FB3-644D-B84E-14F40F51DCB3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41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749FBFF-1FB3-644D-B84E-14F40F51DCB3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28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9ECE046-2009-284B-991D-6AEAD235ED8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1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3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A3C9C0-F079-7B41-9FA0-731C25F84367}" type="slidenum">
              <a:rPr lang="en-US" sz="1200" b="0">
                <a:latin typeface="Times New Roman" charset="0"/>
              </a:rPr>
              <a:pPr eaLnBrk="1" hangingPunct="1"/>
              <a:t>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89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AD94C4A-3AC1-7348-853D-72E41CBBFB82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97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FC33C67-3A26-4B4C-A1F6-16771664FCBA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10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CB871EB-5C4B-044D-B449-4650714033A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11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EC4F68E-2C62-554F-9085-4EB0F44760B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707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49DD4-7186-4642-9F23-50AB4D87C437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802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634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8F37AF-0797-C546-9F20-857C3937A32D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7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024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B45511A-4912-C34E-9F07-84ECF2F53DCE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9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020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49DD4-7186-4642-9F23-50AB4D87C437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427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216833-82A8-B34A-B141-487C52E91C0E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91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A3C9C0-F079-7B41-9FA0-731C25F84367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535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B86DB4-DB02-434D-BF4E-8499BEC609E4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518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608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102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78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3595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745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66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196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67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182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D775E9-34A9-5740-8B6A-2245DF9D9237}" type="slidenum">
              <a:rPr lang="en-US" sz="1300" b="0">
                <a:latin typeface="Times New Roman" charset="0"/>
              </a:rPr>
              <a:pPr eaLnBrk="1" hangingPunct="1"/>
              <a:t>69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Number of first byte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086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5A168B-27D0-7543-8B5C-E259A2AE562B}" type="slidenum">
              <a:rPr lang="en-US" sz="1300" b="0">
                <a:latin typeface="Times New Roman" charset="0"/>
              </a:rPr>
              <a:pPr eaLnBrk="1" hangingPunct="1"/>
              <a:t>70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481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BE79A2-F0BC-5840-90FB-5D6C1DFE4744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598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2A7C32-EDE9-974C-B616-F1AC4FB7C327}" type="slidenum">
              <a:rPr lang="en-US" sz="1300" b="0">
                <a:latin typeface="Times New Roman" charset="0"/>
              </a:rPr>
              <a:pPr eaLnBrk="1" hangingPunct="1"/>
              <a:t>71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199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72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549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old lecture; did I do this???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508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75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Being fair to others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01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0B98F08-71B2-1C49-9757-9352A519D699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76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2A3E35-0851-BD40-9477-0D2B5F6DAA9B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773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6447C0-A186-DD40-BC05-9D09DDC0A078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71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05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image" Target="../media/image11.emf"/><Relationship Id="rId21" Type="http://schemas.openxmlformats.org/officeDocument/2006/relationships/oleObject" Target="../embeddings/oleObject13.bin"/><Relationship Id="rId22" Type="http://schemas.openxmlformats.org/officeDocument/2006/relationships/oleObject" Target="../embeddings/oleObject14.bin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5.bin"/><Relationship Id="rId11" Type="http://schemas.openxmlformats.org/officeDocument/2006/relationships/oleObject" Target="../embeddings/oleObject6.bin"/><Relationship Id="rId12" Type="http://schemas.openxmlformats.org/officeDocument/2006/relationships/oleObject" Target="../embeddings/oleObject7.bin"/><Relationship Id="rId13" Type="http://schemas.openxmlformats.org/officeDocument/2006/relationships/oleObject" Target="../embeddings/oleObject8.bin"/><Relationship Id="rId14" Type="http://schemas.openxmlformats.org/officeDocument/2006/relationships/oleObject" Target="../embeddings/oleObject9.bin"/><Relationship Id="rId15" Type="http://schemas.openxmlformats.org/officeDocument/2006/relationships/image" Target="../media/image9.emf"/><Relationship Id="rId16" Type="http://schemas.openxmlformats.org/officeDocument/2006/relationships/oleObject" Target="../embeddings/oleObject10.bin"/><Relationship Id="rId17" Type="http://schemas.openxmlformats.org/officeDocument/2006/relationships/oleObject" Target="../embeddings/oleObject11.bin"/><Relationship Id="rId18" Type="http://schemas.openxmlformats.org/officeDocument/2006/relationships/image" Target="../media/image10.emf"/><Relationship Id="rId19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NAT, Transport, </a:t>
            </a:r>
            <a:r>
              <a:rPr lang="en-US" altLang="en-US" dirty="0" smtClean="0"/>
              <a:t>and TCP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2017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Decides how to Forward Packet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Router </a:t>
            </a:r>
            <a:r>
              <a:rPr lang="en-US" sz="2400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r>
              <a:rPr lang="en-US" sz="2400" dirty="0" smtClean="0">
                <a:latin typeface="Arial" charset="0"/>
                <a:cs typeface="Arial" charset="0"/>
              </a:rPr>
              <a:t>’s adapter </a:t>
            </a:r>
            <a:r>
              <a:rPr lang="en-US" sz="2400" dirty="0">
                <a:latin typeface="Arial" charset="0"/>
                <a:cs typeface="Arial" charset="0"/>
              </a:rPr>
              <a:t>receives the packet</a:t>
            </a:r>
          </a:p>
          <a:p>
            <a:pPr lvl="1">
              <a:buClr>
                <a:schemeClr val="tx2"/>
              </a:buClr>
            </a:pPr>
            <a:r>
              <a:rPr lang="en-US" sz="2000" dirty="0" smtClean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extracts the IP packet from the Ethernet frame</a:t>
            </a:r>
          </a:p>
          <a:p>
            <a:pPr lvl="1">
              <a:buClr>
                <a:schemeClr val="tx2"/>
              </a:buClr>
            </a:pPr>
            <a:r>
              <a:rPr lang="en-US" sz="2000" dirty="0" smtClean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sees the IP packet is destined to 222.222.222.222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charset="0"/>
                <a:cs typeface="Arial" charset="0"/>
              </a:rPr>
              <a:t>Router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r>
              <a:rPr lang="en-US" sz="2400" dirty="0">
                <a:latin typeface="Arial" charset="0"/>
                <a:cs typeface="Arial" charset="0"/>
              </a:rPr>
              <a:t> consults its forwarding </a:t>
            </a:r>
            <a:r>
              <a:rPr lang="en-US" sz="2400" dirty="0" smtClean="0">
                <a:latin typeface="Arial" charset="0"/>
                <a:cs typeface="Arial" charset="0"/>
              </a:rPr>
              <a:t>table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Packet matches 222.222.222.0/24 via other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adapter (port)</a:t>
            </a:r>
          </a:p>
        </p:txBody>
      </p:sp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1AB618-2739-4445-A705-B4EE727C7ED1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71685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3505200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Text Box 5"/>
          <p:cNvSpPr txBox="1">
            <a:spLocks noChangeArrowheads="1"/>
          </p:cNvSpPr>
          <p:nvPr/>
        </p:nvSpPr>
        <p:spPr bwMode="auto">
          <a:xfrm>
            <a:off x="896938" y="465772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b="0">
              <a:latin typeface="Comic Sans MS" charset="0"/>
            </a:endParaRPr>
          </a:p>
        </p:txBody>
      </p:sp>
      <p:sp>
        <p:nvSpPr>
          <p:cNvPr id="71687" name="Text Box 6"/>
          <p:cNvSpPr txBox="1">
            <a:spLocks noChangeArrowheads="1"/>
          </p:cNvSpPr>
          <p:nvPr/>
        </p:nvSpPr>
        <p:spPr bwMode="auto">
          <a:xfrm>
            <a:off x="4084638" y="595153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b="0">
              <a:latin typeface="Comic Sans MS" charset="0"/>
            </a:endParaRPr>
          </a:p>
        </p:txBody>
      </p:sp>
      <p:sp>
        <p:nvSpPr>
          <p:cNvPr id="71688" name="Text Box 7"/>
          <p:cNvSpPr txBox="1">
            <a:spLocks noChangeArrowheads="1"/>
          </p:cNvSpPr>
          <p:nvPr/>
        </p:nvSpPr>
        <p:spPr bwMode="auto">
          <a:xfrm>
            <a:off x="7942263" y="62404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b="0">
              <a:latin typeface="Comic Sans MS" charset="0"/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573088" y="290976"/>
            <a:ext cx="7023100" cy="2070100"/>
          </a:xfrm>
          <a:prstGeom prst="wedgeRoundRectCallout">
            <a:avLst>
              <a:gd name="adj1" fmla="val -6052"/>
              <a:gd name="adj2" fmla="val 82077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dirty="0" smtClean="0">
                <a:latin typeface="+mn-lt"/>
              </a:rPr>
              <a:t>Two points: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IP routing table points to this port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Destination address is within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mask of port’s address (i.e., local)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188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sends packet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to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Router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 learns the MAC address of host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B</a:t>
            </a:r>
            <a:endParaRPr lang="en-US" sz="2400" dirty="0">
              <a:latin typeface="Arial" charset="0"/>
              <a:cs typeface="Arial" charset="0"/>
            </a:endParaRPr>
          </a:p>
          <a:p>
            <a:pPr lvl="1">
              <a:buClr>
                <a:schemeClr val="tx2"/>
              </a:buClr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ARP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request: broadcast request for 222.222.222.222</a:t>
            </a:r>
          </a:p>
          <a:p>
            <a:pPr lvl="1">
              <a:buClr>
                <a:schemeClr val="tx2"/>
              </a:buClr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ARP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response: </a:t>
            </a:r>
            <a:r>
              <a:rPr lang="en-US" sz="2000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responds with 49-BD-D2-C7-56-2A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Router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r>
              <a:rPr lang="en-US" sz="2400" dirty="0">
                <a:latin typeface="Arial" charset="0"/>
                <a:cs typeface="Arial" charset="0"/>
              </a:rPr>
              <a:t> encapsulates the packet and sends to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B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2DECC4-F05B-ED43-AAF9-C700E61BD399}" type="slidenum">
              <a:rPr lang="en-US" sz="1400" b="0">
                <a:latin typeface="Times New Roman" charset="0"/>
              </a:rPr>
              <a:pPr eaLnBrk="1" hangingPunct="1"/>
              <a:t>11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73733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3505200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Text Box 5"/>
          <p:cNvSpPr txBox="1">
            <a:spLocks noChangeArrowheads="1"/>
          </p:cNvSpPr>
          <p:nvPr/>
        </p:nvSpPr>
        <p:spPr bwMode="auto">
          <a:xfrm>
            <a:off x="896938" y="465772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b="0">
              <a:latin typeface="Comic Sans MS" charset="0"/>
            </a:endParaRPr>
          </a:p>
        </p:txBody>
      </p:sp>
      <p:sp>
        <p:nvSpPr>
          <p:cNvPr id="73735" name="Text Box 6"/>
          <p:cNvSpPr txBox="1">
            <a:spLocks noChangeArrowheads="1"/>
          </p:cNvSpPr>
          <p:nvPr/>
        </p:nvSpPr>
        <p:spPr bwMode="auto">
          <a:xfrm>
            <a:off x="4084638" y="595153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b="0">
              <a:latin typeface="Comic Sans MS" charset="0"/>
            </a:endParaRPr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7942263" y="62404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b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Any Questions?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 have some questions for you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67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2555875"/>
            <a:ext cx="9296400" cy="4835525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For packet sent from A:</a:t>
            </a:r>
          </a:p>
          <a:p>
            <a:pPr lvl="1"/>
            <a:r>
              <a:rPr lang="en-US" dirty="0" smtClean="0"/>
              <a:t>What are IP source and destination addresses?</a:t>
            </a:r>
          </a:p>
          <a:p>
            <a:pPr lvl="1"/>
            <a:r>
              <a:rPr lang="en-US" dirty="0" smtClean="0"/>
              <a:t>What are L2 source and destination addresses?</a:t>
            </a:r>
          </a:p>
          <a:p>
            <a:r>
              <a:rPr lang="en-US" dirty="0" smtClean="0"/>
              <a:t>For </a:t>
            </a:r>
            <a:r>
              <a:rPr lang="en-US" dirty="0"/>
              <a:t>packet sent from </a:t>
            </a:r>
            <a:r>
              <a:rPr lang="en-US" dirty="0" smtClean="0"/>
              <a:t>R:</a:t>
            </a:r>
            <a:endParaRPr lang="en-US" dirty="0"/>
          </a:p>
          <a:p>
            <a:pPr lvl="1"/>
            <a:r>
              <a:rPr lang="en-US" dirty="0"/>
              <a:t>What are IP source and destination addresses?</a:t>
            </a:r>
          </a:p>
          <a:p>
            <a:pPr lvl="1"/>
            <a:r>
              <a:rPr lang="en-US" dirty="0"/>
              <a:t>What are L2 source and destination addresses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IP(A),IP(B),MAC(A),MAC(B),IP(R</a:t>
            </a:r>
            <a:r>
              <a:rPr lang="en-US" baseline="-25000" dirty="0" smtClean="0"/>
              <a:t>A</a:t>
            </a:r>
            <a:r>
              <a:rPr lang="en-US" dirty="0" smtClean="0"/>
              <a:t>),IP(R</a:t>
            </a:r>
            <a:r>
              <a:rPr lang="en-US" baseline="-25000" dirty="0" smtClean="0"/>
              <a:t>B</a:t>
            </a:r>
            <a:r>
              <a:rPr lang="en-US" dirty="0" smtClean="0"/>
              <a:t>),MAC(R</a:t>
            </a:r>
            <a:r>
              <a:rPr lang="en-US" baseline="-25000" dirty="0" smtClean="0"/>
              <a:t>A</a:t>
            </a:r>
            <a:r>
              <a:rPr lang="en-US" dirty="0" smtClean="0"/>
              <a:t>), MAC(R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2000" y="38100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 dirty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b="0" dirty="0">
              <a:latin typeface="Comic Sans MS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657600" y="121920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b="0">
              <a:latin typeface="Comic Sans MS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015163" y="198120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b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headers on </a:t>
            </a:r>
            <a:r>
              <a:rPr lang="en-US" dirty="0" smtClean="0"/>
              <a:t>these </a:t>
            </a:r>
            <a:r>
              <a:rPr lang="en-US" dirty="0"/>
              <a:t>packets, and </a:t>
            </a:r>
            <a:r>
              <a:rPr lang="en-US" dirty="0" smtClean="0"/>
              <a:t>which </a:t>
            </a:r>
            <a:r>
              <a:rPr lang="en-US" dirty="0"/>
              <a:t>is outermost? (ignoring L4 and above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What is the source IP address of the DHCP:</a:t>
            </a:r>
          </a:p>
          <a:p>
            <a:pPr lvl="1"/>
            <a:r>
              <a:rPr lang="en-US" dirty="0" smtClean="0"/>
              <a:t>Discover Packet?   Offer Packet?</a:t>
            </a:r>
          </a:p>
          <a:p>
            <a:pPr lvl="1"/>
            <a:r>
              <a:rPr lang="en-US" dirty="0" smtClean="0"/>
              <a:t>Request Packet?    ACK Packet?</a:t>
            </a:r>
          </a:p>
          <a:p>
            <a:r>
              <a:rPr lang="en-US" dirty="0" smtClean="0"/>
              <a:t>What is the destination IP address of the DHCP:</a:t>
            </a:r>
          </a:p>
          <a:p>
            <a:pPr lvl="1"/>
            <a:r>
              <a:rPr lang="en-US" dirty="0"/>
              <a:t>Discover Packet?   Offer Packet?</a:t>
            </a:r>
          </a:p>
          <a:p>
            <a:pPr lvl="1"/>
            <a:r>
              <a:rPr lang="en-US" dirty="0"/>
              <a:t>Request Packet?    ACK Packet</a:t>
            </a:r>
            <a:r>
              <a:rPr lang="en-US" dirty="0" smtClean="0"/>
              <a:t>?</a:t>
            </a:r>
          </a:p>
          <a:p>
            <a:r>
              <a:rPr lang="en-US" dirty="0" smtClean="0"/>
              <a:t>Data: IP(server), IP(host), 0.0.0.0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51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Too Few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you have a company with ~100 machines, but your ISP will only give you a single IP address</a:t>
            </a:r>
          </a:p>
          <a:p>
            <a:pPr lvl="4"/>
            <a:endParaRPr lang="en-US" dirty="0"/>
          </a:p>
          <a:p>
            <a:r>
              <a:rPr lang="en-US" dirty="0" smtClean="0"/>
              <a:t>How do you share that address across your machines so that they can all reach the Internet?</a:t>
            </a:r>
          </a:p>
          <a:p>
            <a:pPr lvl="4"/>
            <a:endParaRPr lang="en-US" dirty="0"/>
          </a:p>
          <a:p>
            <a:r>
              <a:rPr lang="en-US" dirty="0" smtClean="0"/>
              <a:t>Take three minutes and design a system that:</a:t>
            </a:r>
          </a:p>
          <a:p>
            <a:pPr lvl="1"/>
            <a:r>
              <a:rPr lang="en-US" dirty="0" smtClean="0"/>
              <a:t>Does not require modification of machine configuration</a:t>
            </a:r>
          </a:p>
          <a:p>
            <a:pPr lvl="1"/>
            <a:r>
              <a:rPr lang="en-US" dirty="0" smtClean="0"/>
              <a:t>Does not require any change to IP</a:t>
            </a:r>
          </a:p>
          <a:p>
            <a:pPr lvl="1"/>
            <a:r>
              <a:rPr lang="en-US" dirty="0" smtClean="0"/>
              <a:t>Allows internal machines to reach Internet</a:t>
            </a:r>
          </a:p>
          <a:p>
            <a:pPr lvl="1"/>
            <a:r>
              <a:rPr lang="en-US" dirty="0" smtClean="0"/>
              <a:t>Is relatively easy to deploy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13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Address Translation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01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Sharing Single Address Across Hosts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Network Address Translation (NAT) enables many hosts to share a single address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Uses port numbers (fields in transport layer)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Was thought to be an architectural abomination when first proposed, but it: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Probably saved us from address exhaustion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 reflects a modern design paradigm (indirection)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C61197-A1CA-A34C-AE69-5786DA3478FF}" type="slidenum">
              <a:rPr lang="en-US" sz="1400" b="0">
                <a:latin typeface="Times New Roman" charset="0"/>
              </a:rPr>
              <a:pPr eaLnBrk="1" hangingPunct="1"/>
              <a:t>17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Sockets and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835525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 process wants access to the network, it opens a </a:t>
            </a:r>
            <a:r>
              <a:rPr lang="en-US" b="1" dirty="0"/>
              <a:t>socket</a:t>
            </a:r>
            <a:r>
              <a:rPr lang="en-US" dirty="0"/>
              <a:t>, which is associated with a </a:t>
            </a:r>
            <a:r>
              <a:rPr lang="en-US" b="1" dirty="0" smtClean="0"/>
              <a:t>port</a:t>
            </a:r>
          </a:p>
          <a:p>
            <a:pPr lvl="1"/>
            <a:r>
              <a:rPr lang="en-US" i="1" dirty="0" smtClean="0"/>
              <a:t>This is not a physical port, just a logical one</a:t>
            </a:r>
          </a:p>
          <a:p>
            <a:pPr lvl="6"/>
            <a:endParaRPr lang="en-US" b="1" dirty="0"/>
          </a:p>
          <a:p>
            <a:r>
              <a:rPr lang="en-US" b="1" dirty="0"/>
              <a:t>Socket: </a:t>
            </a:r>
            <a:r>
              <a:rPr lang="en-US" dirty="0"/>
              <a:t>an OS mechanism that connects processes to the networking </a:t>
            </a:r>
            <a:r>
              <a:rPr lang="en-US" dirty="0" smtClean="0"/>
              <a:t>stack</a:t>
            </a:r>
          </a:p>
          <a:p>
            <a:pPr lvl="6"/>
            <a:endParaRPr lang="en-US" dirty="0"/>
          </a:p>
          <a:p>
            <a:r>
              <a:rPr lang="en-US" b="1" dirty="0"/>
              <a:t>Port: </a:t>
            </a:r>
            <a:r>
              <a:rPr lang="en-US" dirty="0"/>
              <a:t>number that identifies that particular socket</a:t>
            </a:r>
          </a:p>
          <a:p>
            <a:pPr lvl="5"/>
            <a:endParaRPr lang="en-US" dirty="0"/>
          </a:p>
          <a:p>
            <a:r>
              <a:rPr lang="en-US" i="1" dirty="0"/>
              <a:t>P</a:t>
            </a:r>
            <a:r>
              <a:rPr lang="en-US" i="1" dirty="0" smtClean="0"/>
              <a:t>ort </a:t>
            </a:r>
            <a:r>
              <a:rPr lang="en-US" i="1" dirty="0"/>
              <a:t>number </a:t>
            </a:r>
            <a:r>
              <a:rPr lang="en-US" i="1" dirty="0" smtClean="0"/>
              <a:t>used </a:t>
            </a:r>
            <a:r>
              <a:rPr lang="en-US" i="1" dirty="0"/>
              <a:t>by </a:t>
            </a:r>
            <a:r>
              <a:rPr lang="en-US" i="1" dirty="0" smtClean="0"/>
              <a:t>OS </a:t>
            </a:r>
            <a:r>
              <a:rPr lang="en-US" i="1" dirty="0"/>
              <a:t>to direct incoming </a:t>
            </a:r>
            <a:r>
              <a:rPr lang="en-US" i="1" dirty="0" smtClean="0"/>
              <a:t>packets</a:t>
            </a:r>
          </a:p>
          <a:p>
            <a:pPr lvl="4"/>
            <a:endParaRPr lang="en-US" i="1" dirty="0"/>
          </a:p>
          <a:p>
            <a:r>
              <a:rPr lang="en-US" b="1" i="1" dirty="0" smtClean="0"/>
              <a:t>The port number appears in the </a:t>
            </a:r>
            <a:r>
              <a:rPr lang="en-US" b="1" i="1" u="sng" dirty="0" smtClean="0"/>
              <a:t>transport</a:t>
            </a:r>
            <a:r>
              <a:rPr lang="en-US" b="1" i="1" dirty="0" smtClean="0"/>
              <a:t> header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66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Special-Purpose Address Blocks</a:t>
            </a:r>
          </a:p>
        </p:txBody>
      </p:sp>
      <p:sp>
        <p:nvSpPr>
          <p:cNvPr id="1040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Limited broadcast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Sent to every host attached to the local network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Block: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255.255.255.255/32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Loopback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Address blocks that refer to the local machine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Block: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127.0.0.0/8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Usually only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127.0.0.1/32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is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used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Link-local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By agreement, not forwarded by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any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router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Used for single-link communication only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Intent: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autoconfiguration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(especially when </a:t>
            </a: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DHCP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fails)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Block: 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169.254.0.0/16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 b="1" i="1" u="sng" dirty="0" smtClean="0">
                <a:latin typeface="Arial" charset="0"/>
              </a:rPr>
              <a:t>Private </a:t>
            </a:r>
            <a:r>
              <a:rPr lang="en-US" sz="2400" b="1" i="1" u="sng" dirty="0">
                <a:latin typeface="Arial" charset="0"/>
              </a:rPr>
              <a:t>addresses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By agreement,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not routed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in the public Internet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For networks not meant for general Internet connectivity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Blocks: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10.0.0.0/8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172.16.0.0/12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192.168.0.0/16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95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E3F69A4-CB95-1540-832D-F4867D7D0EC8}" type="slidenum">
              <a:rPr lang="en-US" sz="1400" b="0">
                <a:latin typeface="Times New Roman" charset="0"/>
              </a:rPr>
              <a:pPr eaLnBrk="1" hangingPunct="1"/>
              <a:t>19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7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38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6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>
                <a:latin typeface="Helvetica" charset="0"/>
                <a:ea typeface="ＭＳ Ｐゴシック" charset="0"/>
                <a:cs typeface="ＭＳ Ｐゴシック" charset="0"/>
              </a:rPr>
              <a:t>The “Old Days”</a:t>
            </a:r>
            <a:endParaRPr lang="en-US" sz="35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</a:rPr>
              <a:t>Before NAT</a:t>
            </a:r>
            <a:r>
              <a:rPr lang="en-US" dirty="0" smtClean="0">
                <a:latin typeface="Arial" charset="0"/>
              </a:rPr>
              <a:t>…e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very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machine connected to Internet had unique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globally routable IP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address </a:t>
            </a:r>
          </a:p>
        </p:txBody>
      </p:sp>
      <p:sp>
        <p:nvSpPr>
          <p:cNvPr id="1648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5BEEA-75F5-E541-B9FD-9DD3486C02D2}" type="slidenum">
              <a:rPr lang="en-US" sz="1400" b="0">
                <a:latin typeface="Arial" charset="0"/>
              </a:rPr>
              <a:pPr eaLnBrk="1" hangingPunct="1"/>
              <a:t>20</a:t>
            </a:fld>
            <a:endParaRPr lang="en-US" sz="1400" b="0">
              <a:latin typeface="Arial" charset="0"/>
            </a:endParaRPr>
          </a:p>
        </p:txBody>
      </p:sp>
      <p:pic>
        <p:nvPicPr>
          <p:cNvPr id="16486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49688"/>
            <a:ext cx="28194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69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54488"/>
            <a:ext cx="30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70" name="Picture 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2200" y="4002088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71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2200" y="5221288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1962" name="Text Box 10"/>
          <p:cNvSpPr txBox="1">
            <a:spLocks noChangeArrowheads="1"/>
          </p:cNvSpPr>
          <p:nvPr/>
        </p:nvSpPr>
        <p:spPr bwMode="auto">
          <a:xfrm>
            <a:off x="6088063" y="4495800"/>
            <a:ext cx="890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1.2.3.4</a:t>
            </a:r>
          </a:p>
        </p:txBody>
      </p:sp>
      <p:sp>
        <p:nvSpPr>
          <p:cNvPr id="1661963" name="Text Box 11"/>
          <p:cNvSpPr txBox="1">
            <a:spLocks noChangeArrowheads="1"/>
          </p:cNvSpPr>
          <p:nvPr/>
        </p:nvSpPr>
        <p:spPr bwMode="auto">
          <a:xfrm>
            <a:off x="6011863" y="5754688"/>
            <a:ext cx="890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1.2.3.5</a:t>
            </a:r>
          </a:p>
        </p:txBody>
      </p:sp>
      <p:sp>
        <p:nvSpPr>
          <p:cNvPr id="1661964" name="Text Box 12"/>
          <p:cNvSpPr txBox="1">
            <a:spLocks noChangeArrowheads="1"/>
          </p:cNvSpPr>
          <p:nvPr/>
        </p:nvSpPr>
        <p:spPr bwMode="auto">
          <a:xfrm>
            <a:off x="1776413" y="4854575"/>
            <a:ext cx="890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5.6.7.8</a:t>
            </a:r>
          </a:p>
        </p:txBody>
      </p:sp>
      <p:sp>
        <p:nvSpPr>
          <p:cNvPr id="1661966" name="Line 14"/>
          <p:cNvSpPr>
            <a:spLocks noChangeShapeType="1"/>
          </p:cNvSpPr>
          <p:nvPr/>
        </p:nvSpPr>
        <p:spPr bwMode="auto">
          <a:xfrm>
            <a:off x="5562600" y="476408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661968" name="Line 16"/>
          <p:cNvSpPr>
            <a:spLocks noChangeShapeType="1"/>
          </p:cNvSpPr>
          <p:nvPr/>
        </p:nvSpPr>
        <p:spPr bwMode="auto">
          <a:xfrm>
            <a:off x="5867400" y="544988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661969" name="Line 17"/>
          <p:cNvSpPr>
            <a:spLocks noChangeShapeType="1"/>
          </p:cNvSpPr>
          <p:nvPr/>
        </p:nvSpPr>
        <p:spPr bwMode="auto">
          <a:xfrm flipH="1" flipV="1">
            <a:off x="5867400" y="4230688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661970" name="Text Box 18"/>
          <p:cNvSpPr txBox="1">
            <a:spLocks noChangeArrowheads="1"/>
          </p:cNvSpPr>
          <p:nvPr/>
        </p:nvSpPr>
        <p:spPr bwMode="auto">
          <a:xfrm>
            <a:off x="5360988" y="3849688"/>
            <a:ext cx="658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LAN</a:t>
            </a:r>
          </a:p>
        </p:txBody>
      </p:sp>
      <p:sp>
        <p:nvSpPr>
          <p:cNvPr id="1661971" name="Text Box 19"/>
          <p:cNvSpPr txBox="1">
            <a:spLocks noChangeArrowheads="1"/>
          </p:cNvSpPr>
          <p:nvPr/>
        </p:nvSpPr>
        <p:spPr bwMode="auto">
          <a:xfrm>
            <a:off x="5872163" y="6149975"/>
            <a:ext cx="954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Clients</a:t>
            </a:r>
          </a:p>
        </p:txBody>
      </p:sp>
      <p:sp>
        <p:nvSpPr>
          <p:cNvPr id="1661972" name="Text Box 20"/>
          <p:cNvSpPr txBox="1">
            <a:spLocks noChangeArrowheads="1"/>
          </p:cNvSpPr>
          <p:nvPr/>
        </p:nvSpPr>
        <p:spPr bwMode="auto">
          <a:xfrm>
            <a:off x="1643063" y="3773488"/>
            <a:ext cx="9032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Server</a:t>
            </a:r>
          </a:p>
        </p:txBody>
      </p:sp>
      <p:sp>
        <p:nvSpPr>
          <p:cNvPr id="1661973" name="Text Box 21"/>
          <p:cNvSpPr txBox="1">
            <a:spLocks noChangeArrowheads="1"/>
          </p:cNvSpPr>
          <p:nvPr/>
        </p:nvSpPr>
        <p:spPr bwMode="auto">
          <a:xfrm>
            <a:off x="3616325" y="4549775"/>
            <a:ext cx="1031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Internet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762000" y="4535488"/>
            <a:ext cx="2971800" cy="228600"/>
            <a:chOff x="816" y="3312"/>
            <a:chExt cx="1872" cy="144"/>
          </a:xfrm>
        </p:grpSpPr>
        <p:sp>
          <p:nvSpPr>
            <p:cNvPr id="1661981" name="Rectangle 29"/>
            <p:cNvSpPr>
              <a:spLocks noChangeArrowheads="1"/>
            </p:cNvSpPr>
            <p:nvPr/>
          </p:nvSpPr>
          <p:spPr bwMode="auto">
            <a:xfrm flipH="1">
              <a:off x="2160" y="3312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1.2.3.4</a:t>
              </a:r>
            </a:p>
          </p:txBody>
        </p:sp>
        <p:sp>
          <p:nvSpPr>
            <p:cNvPr id="1661982" name="Rectangle 30"/>
            <p:cNvSpPr>
              <a:spLocks noChangeArrowheads="1"/>
            </p:cNvSpPr>
            <p:nvPr/>
          </p:nvSpPr>
          <p:spPr bwMode="auto">
            <a:xfrm flipH="1">
              <a:off x="1632" y="3312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1983" name="Rectangle 31"/>
            <p:cNvSpPr>
              <a:spLocks noChangeArrowheads="1"/>
            </p:cNvSpPr>
            <p:nvPr/>
          </p:nvSpPr>
          <p:spPr bwMode="auto">
            <a:xfrm flipH="1">
              <a:off x="816" y="3312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1987" name="Rectangle 35"/>
            <p:cNvSpPr>
              <a:spLocks noChangeArrowheads="1"/>
            </p:cNvSpPr>
            <p:nvPr/>
          </p:nvSpPr>
          <p:spPr bwMode="auto">
            <a:xfrm>
              <a:off x="1104" y="3312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1988" name="Rectangle 36"/>
            <p:cNvSpPr>
              <a:spLocks noChangeArrowheads="1"/>
            </p:cNvSpPr>
            <p:nvPr/>
          </p:nvSpPr>
          <p:spPr bwMode="auto">
            <a:xfrm>
              <a:off x="1296" y="3312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1001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5221288" y="3443288"/>
            <a:ext cx="3694112" cy="863600"/>
            <a:chOff x="3289" y="2169"/>
            <a:chExt cx="2327" cy="544"/>
          </a:xfrm>
        </p:grpSpPr>
        <p:sp>
          <p:nvSpPr>
            <p:cNvPr id="1661967" name="Line 15"/>
            <p:cNvSpPr>
              <a:spLocks noChangeShapeType="1"/>
            </p:cNvSpPr>
            <p:nvPr/>
          </p:nvSpPr>
          <p:spPr bwMode="auto">
            <a:xfrm>
              <a:off x="3696" y="2713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1992" name="Line 40"/>
            <p:cNvSpPr>
              <a:spLocks noChangeShapeType="1"/>
            </p:cNvSpPr>
            <p:nvPr/>
          </p:nvSpPr>
          <p:spPr bwMode="auto">
            <a:xfrm>
              <a:off x="3888" y="2448"/>
              <a:ext cx="144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1993" name="Text Box 41"/>
            <p:cNvSpPr txBox="1">
              <a:spLocks noChangeArrowheads="1"/>
            </p:cNvSpPr>
            <p:nvPr/>
          </p:nvSpPr>
          <p:spPr bwMode="auto">
            <a:xfrm>
              <a:off x="3289" y="2217"/>
              <a:ext cx="77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dest addr</a:t>
              </a:r>
            </a:p>
          </p:txBody>
        </p:sp>
        <p:sp>
          <p:nvSpPr>
            <p:cNvPr id="1661994" name="Text Box 42"/>
            <p:cNvSpPr txBox="1">
              <a:spLocks noChangeArrowheads="1"/>
            </p:cNvSpPr>
            <p:nvPr/>
          </p:nvSpPr>
          <p:spPr bwMode="auto">
            <a:xfrm>
              <a:off x="4074" y="2169"/>
              <a:ext cx="6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src addr</a:t>
              </a:r>
            </a:p>
          </p:txBody>
        </p:sp>
        <p:sp>
          <p:nvSpPr>
            <p:cNvPr id="1661995" name="Line 43"/>
            <p:cNvSpPr>
              <a:spLocks noChangeShapeType="1"/>
            </p:cNvSpPr>
            <p:nvPr/>
          </p:nvSpPr>
          <p:spPr bwMode="auto">
            <a:xfrm>
              <a:off x="4416" y="240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1996" name="Text Box 44"/>
            <p:cNvSpPr txBox="1">
              <a:spLocks noChangeArrowheads="1"/>
            </p:cNvSpPr>
            <p:nvPr/>
          </p:nvSpPr>
          <p:spPr bwMode="auto">
            <a:xfrm>
              <a:off x="4554" y="2313"/>
              <a:ext cx="6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dst port</a:t>
              </a:r>
            </a:p>
          </p:txBody>
        </p:sp>
        <p:sp>
          <p:nvSpPr>
            <p:cNvPr id="1661997" name="Line 45"/>
            <p:cNvSpPr>
              <a:spLocks noChangeShapeType="1"/>
            </p:cNvSpPr>
            <p:nvPr/>
          </p:nvSpPr>
          <p:spPr bwMode="auto">
            <a:xfrm>
              <a:off x="4896" y="25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1998" name="Text Box 46"/>
            <p:cNvSpPr txBox="1">
              <a:spLocks noChangeArrowheads="1"/>
            </p:cNvSpPr>
            <p:nvPr/>
          </p:nvSpPr>
          <p:spPr bwMode="auto">
            <a:xfrm>
              <a:off x="4958" y="2169"/>
              <a:ext cx="6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src port</a:t>
              </a:r>
            </a:p>
          </p:txBody>
        </p:sp>
        <p:sp>
          <p:nvSpPr>
            <p:cNvPr id="1661999" name="Line 47"/>
            <p:cNvSpPr>
              <a:spLocks noChangeShapeType="1"/>
            </p:cNvSpPr>
            <p:nvPr/>
          </p:nvSpPr>
          <p:spPr bwMode="auto">
            <a:xfrm flipH="1">
              <a:off x="5184" y="240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019800" y="4230688"/>
            <a:ext cx="2895600" cy="228600"/>
            <a:chOff x="3792" y="2256"/>
            <a:chExt cx="1824" cy="144"/>
          </a:xfrm>
        </p:grpSpPr>
        <p:sp>
          <p:nvSpPr>
            <p:cNvPr id="1661974" name="Rectangle 22"/>
            <p:cNvSpPr>
              <a:spLocks noChangeArrowheads="1"/>
            </p:cNvSpPr>
            <p:nvPr/>
          </p:nvSpPr>
          <p:spPr bwMode="auto">
            <a:xfrm>
              <a:off x="3792" y="2256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1975" name="Rectangle 23"/>
            <p:cNvSpPr>
              <a:spLocks noChangeArrowheads="1"/>
            </p:cNvSpPr>
            <p:nvPr/>
          </p:nvSpPr>
          <p:spPr bwMode="auto">
            <a:xfrm>
              <a:off x="4320" y="2256"/>
              <a:ext cx="48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1.2.3.4</a:t>
              </a:r>
            </a:p>
          </p:txBody>
        </p:sp>
        <p:sp>
          <p:nvSpPr>
            <p:cNvPr id="1661977" name="Rectangle 25"/>
            <p:cNvSpPr>
              <a:spLocks noChangeArrowheads="1"/>
            </p:cNvSpPr>
            <p:nvPr/>
          </p:nvSpPr>
          <p:spPr bwMode="auto">
            <a:xfrm>
              <a:off x="5328" y="2256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1985" name="Rectangle 33"/>
            <p:cNvSpPr>
              <a:spLocks noChangeArrowheads="1"/>
            </p:cNvSpPr>
            <p:nvPr/>
          </p:nvSpPr>
          <p:spPr bwMode="auto">
            <a:xfrm>
              <a:off x="4800" y="2256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1986" name="Rectangle 34"/>
            <p:cNvSpPr>
              <a:spLocks noChangeArrowheads="1"/>
            </p:cNvSpPr>
            <p:nvPr/>
          </p:nvSpPr>
          <p:spPr bwMode="auto">
            <a:xfrm>
              <a:off x="4992" y="2256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478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C -0.08646 0.02153 -0.17275 0.04329 -0.26667 0.05116 C -0.36059 0.05903 -0.46198 0.05278 -0.5632 0.04676 " pathEditMode="relative" ptsTypes="a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6 C 0.0849 0.00487 0.16997 0.00996 0.26493 0.00232 C 0.3599 -0.00532 0.46493 -0.02592 0.56997 -0.04652 " pathEditMode="relative" ptsTypes="aaA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Network Address Translation (NAT)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</a:t>
            </a:r>
            <a:r>
              <a:rPr lang="en-US" dirty="0" smtClean="0">
                <a:latin typeface="Arial" charset="0"/>
              </a:rPr>
              <a:t>ssign </a:t>
            </a:r>
            <a:r>
              <a:rPr lang="en-US" dirty="0">
                <a:latin typeface="Arial" charset="0"/>
              </a:rPr>
              <a:t>addresses to machines behind same NAT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be any private address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range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e.g.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.0.0.0/8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Use </a:t>
            </a:r>
            <a:r>
              <a:rPr lang="en-US" b="1" dirty="0" smtClean="0">
                <a:latin typeface="Arial" charset="0"/>
              </a:rPr>
              <a:t>port </a:t>
            </a:r>
            <a:r>
              <a:rPr lang="en-US" b="1" dirty="0">
                <a:latin typeface="Arial" charset="0"/>
              </a:rPr>
              <a:t>numbers</a:t>
            </a:r>
            <a:r>
              <a:rPr lang="en-US" dirty="0">
                <a:latin typeface="Arial" charset="0"/>
              </a:rPr>
              <a:t> to </a:t>
            </a:r>
            <a:r>
              <a:rPr lang="en-US" dirty="0" smtClean="0">
                <a:latin typeface="Arial" charset="0"/>
              </a:rPr>
              <a:t>multiplex single address</a:t>
            </a:r>
          </a:p>
        </p:txBody>
      </p:sp>
      <p:sp>
        <p:nvSpPr>
          <p:cNvPr id="1669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8FC42C3-4C19-E249-96B2-12647126443A}" type="slidenum">
              <a:rPr lang="en-US" sz="1400" b="0">
                <a:latin typeface="Times New Roman" charset="0"/>
              </a:rPr>
              <a:pPr eaLnBrk="1" hangingPunct="1"/>
              <a:t>21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664011" name="Line 11"/>
          <p:cNvSpPr>
            <a:spLocks noChangeShapeType="1"/>
          </p:cNvSpPr>
          <p:nvPr/>
        </p:nvSpPr>
        <p:spPr bwMode="auto">
          <a:xfrm>
            <a:off x="5562600" y="47244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pic>
        <p:nvPicPr>
          <p:cNvPr id="166917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49688"/>
            <a:ext cx="28194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18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54488"/>
            <a:ext cx="30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19" name="Picture 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4450" y="4002088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20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4450" y="5221288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4008" name="Text Box 8"/>
          <p:cNvSpPr txBox="1">
            <a:spLocks noChangeArrowheads="1"/>
          </p:cNvSpPr>
          <p:nvPr/>
        </p:nvSpPr>
        <p:spPr bwMode="auto">
          <a:xfrm>
            <a:off x="7323138" y="4495800"/>
            <a:ext cx="1018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smtClean="0">
                <a:solidFill>
                  <a:srgbClr val="0E04D6"/>
                </a:solidFill>
                <a:latin typeface="+mn-lt"/>
                <a:ea typeface="+mn-ea"/>
              </a:rPr>
              <a:t>10</a:t>
            </a:r>
            <a:r>
              <a:rPr lang="en-US" sz="1800" dirty="0" smtClean="0">
                <a:latin typeface="+mn-lt"/>
                <a:ea typeface="+mn-ea"/>
                <a:cs typeface="+mn-cs"/>
              </a:rPr>
              <a:t>.2.3.4</a:t>
            </a: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664009" name="Text Box 9"/>
          <p:cNvSpPr txBox="1">
            <a:spLocks noChangeArrowheads="1"/>
          </p:cNvSpPr>
          <p:nvPr/>
        </p:nvSpPr>
        <p:spPr bwMode="auto">
          <a:xfrm>
            <a:off x="7246938" y="5754688"/>
            <a:ext cx="1018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smtClean="0">
                <a:solidFill>
                  <a:srgbClr val="0E04D6"/>
                </a:solidFill>
                <a:latin typeface="+mn-lt"/>
                <a:ea typeface="+mn-ea"/>
              </a:rPr>
              <a:t>10</a:t>
            </a:r>
            <a:r>
              <a:rPr lang="en-US" sz="1800" dirty="0" smtClean="0">
                <a:latin typeface="+mn-lt"/>
                <a:ea typeface="+mn-ea"/>
                <a:cs typeface="+mn-cs"/>
              </a:rPr>
              <a:t>.2.3.5</a:t>
            </a: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664010" name="Text Box 10"/>
          <p:cNvSpPr txBox="1">
            <a:spLocks noChangeArrowheads="1"/>
          </p:cNvSpPr>
          <p:nvPr/>
        </p:nvSpPr>
        <p:spPr bwMode="auto">
          <a:xfrm>
            <a:off x="1776413" y="4854575"/>
            <a:ext cx="890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5.6.7.8</a:t>
            </a:r>
          </a:p>
        </p:txBody>
      </p:sp>
      <p:sp>
        <p:nvSpPr>
          <p:cNvPr id="1664015" name="Text Box 15"/>
          <p:cNvSpPr txBox="1">
            <a:spLocks noChangeArrowheads="1"/>
          </p:cNvSpPr>
          <p:nvPr/>
        </p:nvSpPr>
        <p:spPr bwMode="auto">
          <a:xfrm>
            <a:off x="7364413" y="6149975"/>
            <a:ext cx="954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Clients</a:t>
            </a:r>
          </a:p>
        </p:txBody>
      </p:sp>
      <p:sp>
        <p:nvSpPr>
          <p:cNvPr id="1664016" name="Text Box 16"/>
          <p:cNvSpPr txBox="1">
            <a:spLocks noChangeArrowheads="1"/>
          </p:cNvSpPr>
          <p:nvPr/>
        </p:nvSpPr>
        <p:spPr bwMode="auto">
          <a:xfrm>
            <a:off x="1643063" y="3773488"/>
            <a:ext cx="9032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Server</a:t>
            </a:r>
          </a:p>
        </p:txBody>
      </p:sp>
      <p:sp>
        <p:nvSpPr>
          <p:cNvPr id="1664017" name="Text Box 17"/>
          <p:cNvSpPr txBox="1">
            <a:spLocks noChangeArrowheads="1"/>
          </p:cNvSpPr>
          <p:nvPr/>
        </p:nvSpPr>
        <p:spPr bwMode="auto">
          <a:xfrm>
            <a:off x="3616325" y="4549775"/>
            <a:ext cx="1031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Internet</a:t>
            </a:r>
          </a:p>
        </p:txBody>
      </p:sp>
      <p:pic>
        <p:nvPicPr>
          <p:cNvPr id="166927" name="Picture 40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72000"/>
            <a:ext cx="485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4041" name="Text Box 41"/>
          <p:cNvSpPr txBox="1">
            <a:spLocks noChangeArrowheads="1"/>
          </p:cNvSpPr>
          <p:nvPr/>
        </p:nvSpPr>
        <p:spPr bwMode="auto">
          <a:xfrm>
            <a:off x="5189538" y="419100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NAT</a:t>
            </a:r>
          </a:p>
        </p:txBody>
      </p:sp>
      <p:grpSp>
        <p:nvGrpSpPr>
          <p:cNvPr id="166929" name="Group 43"/>
          <p:cNvGrpSpPr>
            <a:grpSpLocks/>
          </p:cNvGrpSpPr>
          <p:nvPr/>
        </p:nvGrpSpPr>
        <p:grpSpPr bwMode="auto">
          <a:xfrm>
            <a:off x="7391400" y="4230688"/>
            <a:ext cx="304800" cy="1371600"/>
            <a:chOff x="4656" y="2665"/>
            <a:chExt cx="192" cy="864"/>
          </a:xfrm>
        </p:grpSpPr>
        <p:sp>
          <p:nvSpPr>
            <p:cNvPr id="1664012" name="Line 12"/>
            <p:cNvSpPr>
              <a:spLocks noChangeShapeType="1"/>
            </p:cNvSpPr>
            <p:nvPr/>
          </p:nvSpPr>
          <p:spPr bwMode="auto">
            <a:xfrm>
              <a:off x="4656" y="3433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4013" name="Line 13"/>
            <p:cNvSpPr>
              <a:spLocks noChangeShapeType="1"/>
            </p:cNvSpPr>
            <p:nvPr/>
          </p:nvSpPr>
          <p:spPr bwMode="auto">
            <a:xfrm flipH="1" flipV="1">
              <a:off x="4656" y="2665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4042" name="Line 42"/>
            <p:cNvSpPr>
              <a:spLocks noChangeShapeType="1"/>
            </p:cNvSpPr>
            <p:nvPr/>
          </p:nvSpPr>
          <p:spPr bwMode="auto">
            <a:xfrm>
              <a:off x="4656" y="273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64045" name="Text Box 45"/>
          <p:cNvSpPr txBox="1">
            <a:spLocks noChangeArrowheads="1"/>
          </p:cNvSpPr>
          <p:nvPr/>
        </p:nvSpPr>
        <p:spPr bwMode="auto">
          <a:xfrm>
            <a:off x="5097463" y="4891088"/>
            <a:ext cx="890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1.2.3.4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5867400" y="4191000"/>
            <a:ext cx="3048000" cy="228600"/>
            <a:chOff x="3696" y="2640"/>
            <a:chExt cx="1920" cy="144"/>
          </a:xfrm>
        </p:grpSpPr>
        <p:sp>
          <p:nvSpPr>
            <p:cNvPr id="1664035" name="Rectangle 35"/>
            <p:cNvSpPr>
              <a:spLocks noChangeArrowheads="1"/>
            </p:cNvSpPr>
            <p:nvPr/>
          </p:nvSpPr>
          <p:spPr bwMode="auto">
            <a:xfrm>
              <a:off x="3696" y="2640"/>
              <a:ext cx="48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4036" name="Rectangle 36"/>
            <p:cNvSpPr>
              <a:spLocks noChangeArrowheads="1"/>
            </p:cNvSpPr>
            <p:nvPr/>
          </p:nvSpPr>
          <p:spPr bwMode="auto">
            <a:xfrm>
              <a:off x="4176" y="2640"/>
              <a:ext cx="624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E04D6"/>
                  </a:solidFill>
                  <a:latin typeface="+mn-lt"/>
                  <a:ea typeface="+mn-ea"/>
                </a:rPr>
                <a:t>10</a:t>
              </a:r>
              <a:r>
                <a:rPr lang="en-US" sz="1800" dirty="0" smtClean="0">
                  <a:latin typeface="+mn-lt"/>
                  <a:ea typeface="+mn-ea"/>
                  <a:cs typeface="+mn-cs"/>
                </a:rPr>
                <a:t>.2.3.4</a:t>
              </a:r>
              <a:endParaRPr lang="en-US" sz="18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4037" name="Rectangle 37"/>
            <p:cNvSpPr>
              <a:spLocks noChangeArrowheads="1"/>
            </p:cNvSpPr>
            <p:nvPr/>
          </p:nvSpPr>
          <p:spPr bwMode="auto">
            <a:xfrm>
              <a:off x="5328" y="2640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4038" name="Rectangle 38"/>
            <p:cNvSpPr>
              <a:spLocks noChangeArrowheads="1"/>
            </p:cNvSpPr>
            <p:nvPr/>
          </p:nvSpPr>
          <p:spPr bwMode="auto">
            <a:xfrm>
              <a:off x="4800" y="2640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4039" name="Rectangle 39"/>
            <p:cNvSpPr>
              <a:spLocks noChangeArrowheads="1"/>
            </p:cNvSpPr>
            <p:nvPr/>
          </p:nvSpPr>
          <p:spPr bwMode="auto">
            <a:xfrm>
              <a:off x="4992" y="2640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1001</a:t>
              </a:r>
            </a:p>
          </p:txBody>
        </p:sp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3362325" y="5745163"/>
            <a:ext cx="3419475" cy="430212"/>
            <a:chOff x="2118" y="3619"/>
            <a:chExt cx="2154" cy="271"/>
          </a:xfrm>
        </p:grpSpPr>
        <p:sp>
          <p:nvSpPr>
            <p:cNvPr id="1664057" name="Rectangle 57"/>
            <p:cNvSpPr>
              <a:spLocks noChangeArrowheads="1"/>
            </p:cNvSpPr>
            <p:nvPr/>
          </p:nvSpPr>
          <p:spPr bwMode="auto">
            <a:xfrm>
              <a:off x="2176" y="3619"/>
              <a:ext cx="2096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954" name="Text Box 60"/>
            <p:cNvSpPr txBox="1">
              <a:spLocks noChangeArrowheads="1"/>
            </p:cNvSpPr>
            <p:nvPr/>
          </p:nvSpPr>
          <p:spPr bwMode="auto">
            <a:xfrm>
              <a:off x="2118" y="3657"/>
              <a:ext cx="20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smtClean="0">
                  <a:latin typeface="Arial" charset="0"/>
                </a:rPr>
                <a:t>10</a:t>
              </a:r>
              <a:r>
                <a:rPr lang="en-US" sz="1800" dirty="0" smtClean="0">
                  <a:latin typeface="Arial" charset="0"/>
                </a:rPr>
                <a:t>.2.3.4:1001   </a:t>
              </a:r>
              <a:r>
                <a:rPr lang="en-US" sz="1800" dirty="0" smtClean="0">
                  <a:latin typeface="Arial" charset="0"/>
                  <a:sym typeface="Wingdings" charset="0"/>
                </a:rPr>
                <a:t>   </a:t>
              </a:r>
              <a:r>
                <a:rPr lang="en-US" sz="1800" dirty="0">
                  <a:latin typeface="Arial" charset="0"/>
                  <a:sym typeface="Wingdings" charset="0"/>
                </a:rPr>
                <a:t>1.2.3.4:2000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1664062" name="AutoShape 62"/>
            <p:cNvSpPr>
              <a:spLocks noChangeArrowheads="1"/>
            </p:cNvSpPr>
            <p:nvPr/>
          </p:nvSpPr>
          <p:spPr bwMode="auto">
            <a:xfrm>
              <a:off x="3120" y="3696"/>
              <a:ext cx="144" cy="96"/>
            </a:xfrm>
            <a:prstGeom prst="left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64063" name="Line 63"/>
          <p:cNvSpPr>
            <a:spLocks noChangeShapeType="1"/>
          </p:cNvSpPr>
          <p:nvPr/>
        </p:nvSpPr>
        <p:spPr bwMode="auto">
          <a:xfrm flipH="1">
            <a:off x="3505200" y="4648200"/>
            <a:ext cx="18288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664064" name="Line 64"/>
          <p:cNvSpPr>
            <a:spLocks noChangeShapeType="1"/>
          </p:cNvSpPr>
          <p:nvPr/>
        </p:nvSpPr>
        <p:spPr bwMode="auto">
          <a:xfrm>
            <a:off x="5791200" y="4648200"/>
            <a:ext cx="9906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419600" y="4876800"/>
            <a:ext cx="2895600" cy="228600"/>
            <a:chOff x="3792" y="2256"/>
            <a:chExt cx="1824" cy="144"/>
          </a:xfrm>
        </p:grpSpPr>
        <p:sp>
          <p:nvSpPr>
            <p:cNvPr id="1664047" name="Rectangle 47"/>
            <p:cNvSpPr>
              <a:spLocks noChangeArrowheads="1"/>
            </p:cNvSpPr>
            <p:nvPr/>
          </p:nvSpPr>
          <p:spPr bwMode="auto">
            <a:xfrm>
              <a:off x="3792" y="2256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4048" name="Rectangle 48"/>
            <p:cNvSpPr>
              <a:spLocks noChangeArrowheads="1"/>
            </p:cNvSpPr>
            <p:nvPr/>
          </p:nvSpPr>
          <p:spPr bwMode="auto">
            <a:xfrm>
              <a:off x="4320" y="2256"/>
              <a:ext cx="48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1.2.3.4</a:t>
              </a:r>
            </a:p>
          </p:txBody>
        </p:sp>
        <p:sp>
          <p:nvSpPr>
            <p:cNvPr id="1664049" name="Rectangle 49"/>
            <p:cNvSpPr>
              <a:spLocks noChangeArrowheads="1"/>
            </p:cNvSpPr>
            <p:nvPr/>
          </p:nvSpPr>
          <p:spPr bwMode="auto">
            <a:xfrm>
              <a:off x="5328" y="2256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4050" name="Rectangle 50"/>
            <p:cNvSpPr>
              <a:spLocks noChangeArrowheads="1"/>
            </p:cNvSpPr>
            <p:nvPr/>
          </p:nvSpPr>
          <p:spPr bwMode="auto">
            <a:xfrm>
              <a:off x="4800" y="2256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4051" name="Rectangle 51"/>
            <p:cNvSpPr>
              <a:spLocks noChangeArrowheads="1"/>
            </p:cNvSpPr>
            <p:nvPr/>
          </p:nvSpPr>
          <p:spPr bwMode="auto">
            <a:xfrm>
              <a:off x="4992" y="2256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2000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838200" y="4419600"/>
            <a:ext cx="2971800" cy="228600"/>
            <a:chOff x="816" y="3312"/>
            <a:chExt cx="1872" cy="144"/>
          </a:xfrm>
        </p:grpSpPr>
        <p:sp>
          <p:nvSpPr>
            <p:cNvPr id="1664019" name="Rectangle 19"/>
            <p:cNvSpPr>
              <a:spLocks noChangeArrowheads="1"/>
            </p:cNvSpPr>
            <p:nvPr/>
          </p:nvSpPr>
          <p:spPr bwMode="auto">
            <a:xfrm flipH="1">
              <a:off x="2160" y="3312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1.2.3.4</a:t>
              </a:r>
            </a:p>
          </p:txBody>
        </p:sp>
        <p:sp>
          <p:nvSpPr>
            <p:cNvPr id="1664020" name="Rectangle 20"/>
            <p:cNvSpPr>
              <a:spLocks noChangeArrowheads="1"/>
            </p:cNvSpPr>
            <p:nvPr/>
          </p:nvSpPr>
          <p:spPr bwMode="auto">
            <a:xfrm flipH="1">
              <a:off x="1632" y="3312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4021" name="Rectangle 21"/>
            <p:cNvSpPr>
              <a:spLocks noChangeArrowheads="1"/>
            </p:cNvSpPr>
            <p:nvPr/>
          </p:nvSpPr>
          <p:spPr bwMode="auto">
            <a:xfrm flipH="1">
              <a:off x="816" y="3312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4022" name="Rectangle 22"/>
            <p:cNvSpPr>
              <a:spLocks noChangeArrowheads="1"/>
            </p:cNvSpPr>
            <p:nvPr/>
          </p:nvSpPr>
          <p:spPr bwMode="auto">
            <a:xfrm>
              <a:off x="1104" y="3312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4023" name="Rectangle 23"/>
            <p:cNvSpPr>
              <a:spLocks noChangeArrowheads="1"/>
            </p:cNvSpPr>
            <p:nvPr/>
          </p:nvSpPr>
          <p:spPr bwMode="auto">
            <a:xfrm>
              <a:off x="1296" y="3312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2000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4419600" y="4876800"/>
            <a:ext cx="3048000" cy="228600"/>
            <a:chOff x="3312" y="1776"/>
            <a:chExt cx="1920" cy="144"/>
          </a:xfrm>
        </p:grpSpPr>
        <p:sp>
          <p:nvSpPr>
            <p:cNvPr id="1664067" name="Rectangle 67"/>
            <p:cNvSpPr>
              <a:spLocks noChangeArrowheads="1"/>
            </p:cNvSpPr>
            <p:nvPr/>
          </p:nvSpPr>
          <p:spPr bwMode="auto">
            <a:xfrm flipH="1">
              <a:off x="4128" y="1776"/>
              <a:ext cx="48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4068" name="Rectangle 68"/>
            <p:cNvSpPr>
              <a:spLocks noChangeArrowheads="1"/>
            </p:cNvSpPr>
            <p:nvPr/>
          </p:nvSpPr>
          <p:spPr bwMode="auto">
            <a:xfrm flipH="1">
              <a:off x="4608" y="1776"/>
              <a:ext cx="624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E04D6"/>
                  </a:solidFill>
                  <a:latin typeface="+mn-lt"/>
                  <a:ea typeface="+mn-ea"/>
                </a:rPr>
                <a:t>10</a:t>
              </a:r>
              <a:r>
                <a:rPr lang="en-US" sz="1800" dirty="0" smtClean="0">
                  <a:latin typeface="+mn-lt"/>
                  <a:ea typeface="+mn-ea"/>
                  <a:cs typeface="+mn-cs"/>
                </a:rPr>
                <a:t>.2.3.4</a:t>
              </a:r>
              <a:endParaRPr lang="en-US" sz="18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4069" name="Rectangle 69"/>
            <p:cNvSpPr>
              <a:spLocks noChangeArrowheads="1"/>
            </p:cNvSpPr>
            <p:nvPr/>
          </p:nvSpPr>
          <p:spPr bwMode="auto">
            <a:xfrm flipH="1">
              <a:off x="3312" y="1776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4070" name="Rectangle 70"/>
            <p:cNvSpPr>
              <a:spLocks noChangeArrowheads="1"/>
            </p:cNvSpPr>
            <p:nvPr/>
          </p:nvSpPr>
          <p:spPr bwMode="auto">
            <a:xfrm flipH="1">
              <a:off x="3600" y="1776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4071" name="Rectangle 71"/>
            <p:cNvSpPr>
              <a:spLocks noChangeArrowheads="1"/>
            </p:cNvSpPr>
            <p:nvPr/>
          </p:nvSpPr>
          <p:spPr bwMode="auto">
            <a:xfrm flipH="1">
              <a:off x="3792" y="1776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544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-4.44444E-6 C -0.03298 0.02222 -0.06597 0.04445 -0.09791 0.05556 C -0.12986 0.06667 -0.16076 0.06667 -0.19166 0.06667 " pathEditMode="relative" ptsTypes="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-5.55556E-6 L -0.29167 -5.55556E-6 L -0.375 -0.04445 " pathEditMode="relative" ptsTypes="AAA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5.55556E-6 C 0.05798 0.02431 0.11597 0.04862 0.17916 0.06112 C 0.24236 0.07362 0.31076 0.07431 0.37916 0.07501 " pathEditMode="relative" ptsTypes="aaA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C 0.04601 -0.01227 0.09202 -0.02454 0.12084 -0.03889 C 0.14966 -0.05324 0.16129 -0.06968 0.17292 -0.08611 " pathEditMode="relative" ptsTypes="aaA">
                                      <p:cBhvr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>
                <a:latin typeface="Helvetica" charset="0"/>
                <a:ea typeface="ＭＳ Ｐゴシック" charset="0"/>
                <a:cs typeface="ＭＳ Ｐゴシック" charset="0"/>
              </a:rPr>
              <a:t>NAT (cont</a:t>
            </a:r>
            <a:r>
              <a:rPr lang="ja-JP" altLang="en-US" sz="350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3500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 sz="35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Assign addresses to machines behind same NAT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Usually in address block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10.0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.0.0/16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Use port numbers to multiplex single address</a:t>
            </a:r>
          </a:p>
          <a:p>
            <a:endParaRPr lang="en-US" dirty="0"/>
          </a:p>
        </p:txBody>
      </p:sp>
      <p:sp>
        <p:nvSpPr>
          <p:cNvPr id="1689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B16D020-AC74-8442-8E62-0B02309A6436}" type="slidenum">
              <a:rPr lang="en-US" sz="1800" b="0">
                <a:latin typeface="Arial" charset="0"/>
              </a:rPr>
              <a:pPr eaLnBrk="1" hangingPunct="1"/>
              <a:t>22</a:t>
            </a:fld>
            <a:endParaRPr lang="en-US" sz="1800" b="0" dirty="0">
              <a:latin typeface="Arial" charset="0"/>
            </a:endParaRPr>
          </a:p>
        </p:txBody>
      </p:sp>
      <p:sp>
        <p:nvSpPr>
          <p:cNvPr id="1666050" name="Line 2"/>
          <p:cNvSpPr>
            <a:spLocks noChangeShapeType="1"/>
          </p:cNvSpPr>
          <p:nvPr/>
        </p:nvSpPr>
        <p:spPr bwMode="auto">
          <a:xfrm>
            <a:off x="5562600" y="47244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pic>
        <p:nvPicPr>
          <p:cNvPr id="168965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49688"/>
            <a:ext cx="28194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6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54488"/>
            <a:ext cx="30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7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4450" y="4002088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8" name="Picture 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4450" y="5221288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6057" name="Text Box 9"/>
          <p:cNvSpPr txBox="1">
            <a:spLocks noChangeArrowheads="1"/>
          </p:cNvSpPr>
          <p:nvPr/>
        </p:nvSpPr>
        <p:spPr bwMode="auto">
          <a:xfrm>
            <a:off x="7323138" y="4495800"/>
            <a:ext cx="1018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smtClean="0">
                <a:solidFill>
                  <a:srgbClr val="0E04D6"/>
                </a:solidFill>
                <a:latin typeface="+mn-lt"/>
                <a:ea typeface="+mn-ea"/>
              </a:rPr>
              <a:t>10</a:t>
            </a:r>
            <a:r>
              <a:rPr lang="en-US" sz="1800" dirty="0" smtClean="0">
                <a:latin typeface="+mn-lt"/>
                <a:ea typeface="+mn-ea"/>
                <a:cs typeface="+mn-cs"/>
              </a:rPr>
              <a:t>.2.3.4</a:t>
            </a: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666058" name="Text Box 10"/>
          <p:cNvSpPr txBox="1">
            <a:spLocks noChangeArrowheads="1"/>
          </p:cNvSpPr>
          <p:nvPr/>
        </p:nvSpPr>
        <p:spPr bwMode="auto">
          <a:xfrm>
            <a:off x="7246938" y="5754688"/>
            <a:ext cx="1018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smtClean="0">
                <a:solidFill>
                  <a:srgbClr val="0E04D6"/>
                </a:solidFill>
                <a:latin typeface="+mn-lt"/>
                <a:ea typeface="+mn-ea"/>
                <a:cs typeface="+mn-cs"/>
              </a:rPr>
              <a:t>10</a:t>
            </a:r>
            <a:r>
              <a:rPr lang="en-US" sz="1800" dirty="0" smtClean="0">
                <a:latin typeface="+mn-lt"/>
                <a:ea typeface="+mn-ea"/>
                <a:cs typeface="+mn-cs"/>
              </a:rPr>
              <a:t>.2.3.5</a:t>
            </a: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666059" name="Text Box 11"/>
          <p:cNvSpPr txBox="1">
            <a:spLocks noChangeArrowheads="1"/>
          </p:cNvSpPr>
          <p:nvPr/>
        </p:nvSpPr>
        <p:spPr bwMode="auto">
          <a:xfrm>
            <a:off x="1776413" y="4854575"/>
            <a:ext cx="890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5.6.7.8</a:t>
            </a:r>
          </a:p>
        </p:txBody>
      </p:sp>
      <p:sp>
        <p:nvSpPr>
          <p:cNvPr id="1666060" name="Text Box 12"/>
          <p:cNvSpPr txBox="1">
            <a:spLocks noChangeArrowheads="1"/>
          </p:cNvSpPr>
          <p:nvPr/>
        </p:nvSpPr>
        <p:spPr bwMode="auto">
          <a:xfrm>
            <a:off x="7364413" y="6149975"/>
            <a:ext cx="954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Clients</a:t>
            </a:r>
          </a:p>
        </p:txBody>
      </p:sp>
      <p:sp>
        <p:nvSpPr>
          <p:cNvPr id="1666061" name="Text Box 13"/>
          <p:cNvSpPr txBox="1">
            <a:spLocks noChangeArrowheads="1"/>
          </p:cNvSpPr>
          <p:nvPr/>
        </p:nvSpPr>
        <p:spPr bwMode="auto">
          <a:xfrm>
            <a:off x="1643063" y="3773488"/>
            <a:ext cx="9032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Server</a:t>
            </a:r>
          </a:p>
        </p:txBody>
      </p:sp>
      <p:sp>
        <p:nvSpPr>
          <p:cNvPr id="1666062" name="Text Box 14"/>
          <p:cNvSpPr txBox="1">
            <a:spLocks noChangeArrowheads="1"/>
          </p:cNvSpPr>
          <p:nvPr/>
        </p:nvSpPr>
        <p:spPr bwMode="auto">
          <a:xfrm>
            <a:off x="3616325" y="4549775"/>
            <a:ext cx="1031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Internet</a:t>
            </a:r>
          </a:p>
        </p:txBody>
      </p:sp>
      <p:pic>
        <p:nvPicPr>
          <p:cNvPr id="168975" name="Picture 1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72000"/>
            <a:ext cx="485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6064" name="Text Box 16"/>
          <p:cNvSpPr txBox="1">
            <a:spLocks noChangeArrowheads="1"/>
          </p:cNvSpPr>
          <p:nvPr/>
        </p:nvSpPr>
        <p:spPr bwMode="auto">
          <a:xfrm>
            <a:off x="5189538" y="419100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NAT</a:t>
            </a:r>
          </a:p>
        </p:txBody>
      </p:sp>
      <p:grpSp>
        <p:nvGrpSpPr>
          <p:cNvPr id="168977" name="Group 17"/>
          <p:cNvGrpSpPr>
            <a:grpSpLocks/>
          </p:cNvGrpSpPr>
          <p:nvPr/>
        </p:nvGrpSpPr>
        <p:grpSpPr bwMode="auto">
          <a:xfrm>
            <a:off x="7391400" y="4230688"/>
            <a:ext cx="304800" cy="1371600"/>
            <a:chOff x="4656" y="2665"/>
            <a:chExt cx="192" cy="864"/>
          </a:xfrm>
        </p:grpSpPr>
        <p:sp>
          <p:nvSpPr>
            <p:cNvPr id="1666066" name="Line 18"/>
            <p:cNvSpPr>
              <a:spLocks noChangeShapeType="1"/>
            </p:cNvSpPr>
            <p:nvPr/>
          </p:nvSpPr>
          <p:spPr bwMode="auto">
            <a:xfrm>
              <a:off x="4656" y="3433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6067" name="Line 19"/>
            <p:cNvSpPr>
              <a:spLocks noChangeShapeType="1"/>
            </p:cNvSpPr>
            <p:nvPr/>
          </p:nvSpPr>
          <p:spPr bwMode="auto">
            <a:xfrm flipH="1" flipV="1">
              <a:off x="4656" y="2665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6068" name="Line 20"/>
            <p:cNvSpPr>
              <a:spLocks noChangeShapeType="1"/>
            </p:cNvSpPr>
            <p:nvPr/>
          </p:nvSpPr>
          <p:spPr bwMode="auto">
            <a:xfrm>
              <a:off x="4656" y="273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66069" name="Text Box 21"/>
          <p:cNvSpPr txBox="1">
            <a:spLocks noChangeArrowheads="1"/>
          </p:cNvSpPr>
          <p:nvPr/>
        </p:nvSpPr>
        <p:spPr bwMode="auto">
          <a:xfrm>
            <a:off x="5097463" y="4891088"/>
            <a:ext cx="890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1.2.3.4</a:t>
            </a:r>
          </a:p>
        </p:txBody>
      </p:sp>
      <p:grpSp>
        <p:nvGrpSpPr>
          <p:cNvPr id="168979" name="Group 28"/>
          <p:cNvGrpSpPr>
            <a:grpSpLocks/>
          </p:cNvGrpSpPr>
          <p:nvPr/>
        </p:nvGrpSpPr>
        <p:grpSpPr bwMode="auto">
          <a:xfrm>
            <a:off x="3362325" y="5745163"/>
            <a:ext cx="3419475" cy="430212"/>
            <a:chOff x="2118" y="3619"/>
            <a:chExt cx="2154" cy="271"/>
          </a:xfrm>
        </p:grpSpPr>
        <p:sp>
          <p:nvSpPr>
            <p:cNvPr id="1666077" name="Rectangle 29"/>
            <p:cNvSpPr>
              <a:spLocks noChangeArrowheads="1"/>
            </p:cNvSpPr>
            <p:nvPr/>
          </p:nvSpPr>
          <p:spPr bwMode="auto">
            <a:xfrm>
              <a:off x="2176" y="3619"/>
              <a:ext cx="2096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9011" name="Text Box 30"/>
            <p:cNvSpPr txBox="1">
              <a:spLocks noChangeArrowheads="1"/>
            </p:cNvSpPr>
            <p:nvPr/>
          </p:nvSpPr>
          <p:spPr bwMode="auto">
            <a:xfrm>
              <a:off x="2118" y="3657"/>
              <a:ext cx="20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smtClean="0">
                  <a:latin typeface="Arial" charset="0"/>
                </a:rPr>
                <a:t>10</a:t>
              </a:r>
              <a:r>
                <a:rPr lang="en-US" sz="1800" dirty="0" smtClean="0">
                  <a:latin typeface="Arial" charset="0"/>
                </a:rPr>
                <a:t>.2.3.4:1001   </a:t>
              </a:r>
              <a:r>
                <a:rPr lang="en-US" sz="1800" dirty="0" smtClean="0">
                  <a:latin typeface="Arial" charset="0"/>
                  <a:sym typeface="Wingdings" charset="0"/>
                </a:rPr>
                <a:t>   </a:t>
              </a:r>
              <a:r>
                <a:rPr lang="en-US" sz="1800" dirty="0">
                  <a:latin typeface="Arial" charset="0"/>
                  <a:sym typeface="Wingdings" charset="0"/>
                </a:rPr>
                <a:t>1.2.3.4:2000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1666079" name="AutoShape 31"/>
            <p:cNvSpPr>
              <a:spLocks noChangeArrowheads="1"/>
            </p:cNvSpPr>
            <p:nvPr/>
          </p:nvSpPr>
          <p:spPr bwMode="auto">
            <a:xfrm>
              <a:off x="3120" y="3744"/>
              <a:ext cx="144" cy="96"/>
            </a:xfrm>
            <a:prstGeom prst="left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66080" name="Line 32"/>
          <p:cNvSpPr>
            <a:spLocks noChangeShapeType="1"/>
          </p:cNvSpPr>
          <p:nvPr/>
        </p:nvSpPr>
        <p:spPr bwMode="auto">
          <a:xfrm flipH="1">
            <a:off x="3505200" y="4648200"/>
            <a:ext cx="18288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666081" name="Line 33"/>
          <p:cNvSpPr>
            <a:spLocks noChangeShapeType="1"/>
          </p:cNvSpPr>
          <p:nvPr/>
        </p:nvSpPr>
        <p:spPr bwMode="auto">
          <a:xfrm>
            <a:off x="5791200" y="4648200"/>
            <a:ext cx="9906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419600" y="4876800"/>
            <a:ext cx="2895600" cy="228600"/>
            <a:chOff x="3792" y="2256"/>
            <a:chExt cx="1824" cy="144"/>
          </a:xfrm>
        </p:grpSpPr>
        <p:sp>
          <p:nvSpPr>
            <p:cNvPr id="1666083" name="Rectangle 35"/>
            <p:cNvSpPr>
              <a:spLocks noChangeArrowheads="1"/>
            </p:cNvSpPr>
            <p:nvPr/>
          </p:nvSpPr>
          <p:spPr bwMode="auto">
            <a:xfrm>
              <a:off x="3792" y="2256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6084" name="Rectangle 36"/>
            <p:cNvSpPr>
              <a:spLocks noChangeArrowheads="1"/>
            </p:cNvSpPr>
            <p:nvPr/>
          </p:nvSpPr>
          <p:spPr bwMode="auto">
            <a:xfrm>
              <a:off x="4320" y="2256"/>
              <a:ext cx="48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1.2.3.4</a:t>
              </a:r>
            </a:p>
          </p:txBody>
        </p:sp>
        <p:sp>
          <p:nvSpPr>
            <p:cNvPr id="1666085" name="Rectangle 37"/>
            <p:cNvSpPr>
              <a:spLocks noChangeArrowheads="1"/>
            </p:cNvSpPr>
            <p:nvPr/>
          </p:nvSpPr>
          <p:spPr bwMode="auto">
            <a:xfrm>
              <a:off x="5328" y="2256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6086" name="Rectangle 38"/>
            <p:cNvSpPr>
              <a:spLocks noChangeArrowheads="1"/>
            </p:cNvSpPr>
            <p:nvPr/>
          </p:nvSpPr>
          <p:spPr bwMode="auto">
            <a:xfrm>
              <a:off x="4800" y="2256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6087" name="Rectangle 39"/>
            <p:cNvSpPr>
              <a:spLocks noChangeArrowheads="1"/>
            </p:cNvSpPr>
            <p:nvPr/>
          </p:nvSpPr>
          <p:spPr bwMode="auto">
            <a:xfrm>
              <a:off x="4992" y="2256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2001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838200" y="4419600"/>
            <a:ext cx="2971800" cy="228600"/>
            <a:chOff x="816" y="3312"/>
            <a:chExt cx="1872" cy="144"/>
          </a:xfrm>
        </p:grpSpPr>
        <p:sp>
          <p:nvSpPr>
            <p:cNvPr id="1666089" name="Rectangle 41"/>
            <p:cNvSpPr>
              <a:spLocks noChangeArrowheads="1"/>
            </p:cNvSpPr>
            <p:nvPr/>
          </p:nvSpPr>
          <p:spPr bwMode="auto">
            <a:xfrm flipH="1">
              <a:off x="2160" y="3312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1.2.3.4</a:t>
              </a:r>
            </a:p>
          </p:txBody>
        </p:sp>
        <p:sp>
          <p:nvSpPr>
            <p:cNvPr id="1666090" name="Rectangle 42"/>
            <p:cNvSpPr>
              <a:spLocks noChangeArrowheads="1"/>
            </p:cNvSpPr>
            <p:nvPr/>
          </p:nvSpPr>
          <p:spPr bwMode="auto">
            <a:xfrm flipH="1">
              <a:off x="1632" y="3312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6091" name="Rectangle 43"/>
            <p:cNvSpPr>
              <a:spLocks noChangeArrowheads="1"/>
            </p:cNvSpPr>
            <p:nvPr/>
          </p:nvSpPr>
          <p:spPr bwMode="auto">
            <a:xfrm flipH="1">
              <a:off x="816" y="3312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6092" name="Rectangle 44"/>
            <p:cNvSpPr>
              <a:spLocks noChangeArrowheads="1"/>
            </p:cNvSpPr>
            <p:nvPr/>
          </p:nvSpPr>
          <p:spPr bwMode="auto">
            <a:xfrm>
              <a:off x="1104" y="3312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6093" name="Rectangle 45"/>
            <p:cNvSpPr>
              <a:spLocks noChangeArrowheads="1"/>
            </p:cNvSpPr>
            <p:nvPr/>
          </p:nvSpPr>
          <p:spPr bwMode="auto">
            <a:xfrm>
              <a:off x="1296" y="3312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2001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419600" y="5105400"/>
            <a:ext cx="3048000" cy="228600"/>
            <a:chOff x="3312" y="1776"/>
            <a:chExt cx="1920" cy="144"/>
          </a:xfrm>
        </p:grpSpPr>
        <p:sp>
          <p:nvSpPr>
            <p:cNvPr id="1666095" name="Rectangle 47"/>
            <p:cNvSpPr>
              <a:spLocks noChangeArrowheads="1"/>
            </p:cNvSpPr>
            <p:nvPr/>
          </p:nvSpPr>
          <p:spPr bwMode="auto">
            <a:xfrm flipH="1">
              <a:off x="4128" y="1776"/>
              <a:ext cx="48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6096" name="Rectangle 48"/>
            <p:cNvSpPr>
              <a:spLocks noChangeArrowheads="1"/>
            </p:cNvSpPr>
            <p:nvPr/>
          </p:nvSpPr>
          <p:spPr bwMode="auto">
            <a:xfrm flipH="1">
              <a:off x="4608" y="1776"/>
              <a:ext cx="624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E04D6"/>
                  </a:solidFill>
                  <a:latin typeface="+mn-lt"/>
                  <a:ea typeface="+mn-ea"/>
                </a:rPr>
                <a:t>10</a:t>
              </a:r>
              <a:r>
                <a:rPr lang="en-US" sz="1800" dirty="0" smtClean="0">
                  <a:latin typeface="+mn-lt"/>
                  <a:ea typeface="+mn-ea"/>
                  <a:cs typeface="+mn-cs"/>
                </a:rPr>
                <a:t>.2.3.5</a:t>
              </a:r>
              <a:endParaRPr lang="en-US" sz="18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6097" name="Rectangle 49"/>
            <p:cNvSpPr>
              <a:spLocks noChangeArrowheads="1"/>
            </p:cNvSpPr>
            <p:nvPr/>
          </p:nvSpPr>
          <p:spPr bwMode="auto">
            <a:xfrm flipH="1">
              <a:off x="3312" y="1776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6098" name="Rectangle 50"/>
            <p:cNvSpPr>
              <a:spLocks noChangeArrowheads="1"/>
            </p:cNvSpPr>
            <p:nvPr/>
          </p:nvSpPr>
          <p:spPr bwMode="auto">
            <a:xfrm flipH="1">
              <a:off x="3600" y="1776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6099" name="Rectangle 51"/>
            <p:cNvSpPr>
              <a:spLocks noChangeArrowheads="1"/>
            </p:cNvSpPr>
            <p:nvPr/>
          </p:nvSpPr>
          <p:spPr bwMode="auto">
            <a:xfrm flipH="1">
              <a:off x="3792" y="1776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1001</a:t>
              </a: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3362325" y="6172200"/>
            <a:ext cx="3419475" cy="430213"/>
            <a:chOff x="2118" y="3619"/>
            <a:chExt cx="2154" cy="271"/>
          </a:xfrm>
        </p:grpSpPr>
        <p:sp>
          <p:nvSpPr>
            <p:cNvPr id="1666101" name="Rectangle 53"/>
            <p:cNvSpPr>
              <a:spLocks noChangeArrowheads="1"/>
            </p:cNvSpPr>
            <p:nvPr/>
          </p:nvSpPr>
          <p:spPr bwMode="auto">
            <a:xfrm>
              <a:off x="2176" y="3619"/>
              <a:ext cx="2096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8993" name="Text Box 54"/>
            <p:cNvSpPr txBox="1">
              <a:spLocks noChangeArrowheads="1"/>
            </p:cNvSpPr>
            <p:nvPr/>
          </p:nvSpPr>
          <p:spPr bwMode="auto">
            <a:xfrm>
              <a:off x="2118" y="3657"/>
              <a:ext cx="20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smtClean="0">
                  <a:latin typeface="Arial" charset="0"/>
                </a:rPr>
                <a:t>10</a:t>
              </a:r>
              <a:r>
                <a:rPr lang="en-US" sz="1800" dirty="0" smtClean="0">
                  <a:latin typeface="Arial" charset="0"/>
                </a:rPr>
                <a:t>.2.3.5:1001   </a:t>
              </a:r>
              <a:r>
                <a:rPr lang="en-US" sz="1800" dirty="0" smtClean="0">
                  <a:latin typeface="Arial" charset="0"/>
                  <a:sym typeface="Wingdings" charset="0"/>
                </a:rPr>
                <a:t>   </a:t>
              </a:r>
              <a:r>
                <a:rPr lang="en-US" sz="1800" dirty="0">
                  <a:latin typeface="Arial" charset="0"/>
                  <a:sym typeface="Wingdings" charset="0"/>
                </a:rPr>
                <a:t>1.2.3.4:2001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1666103" name="AutoShape 55"/>
            <p:cNvSpPr>
              <a:spLocks noChangeArrowheads="1"/>
            </p:cNvSpPr>
            <p:nvPr/>
          </p:nvSpPr>
          <p:spPr bwMode="auto">
            <a:xfrm>
              <a:off x="3120" y="3715"/>
              <a:ext cx="144" cy="96"/>
            </a:xfrm>
            <a:prstGeom prst="left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867400" y="5562600"/>
            <a:ext cx="3048000" cy="228600"/>
            <a:chOff x="3696" y="2640"/>
            <a:chExt cx="1920" cy="144"/>
          </a:xfrm>
        </p:grpSpPr>
        <p:sp>
          <p:nvSpPr>
            <p:cNvPr id="1666071" name="Rectangle 23"/>
            <p:cNvSpPr>
              <a:spLocks noChangeArrowheads="1"/>
            </p:cNvSpPr>
            <p:nvPr/>
          </p:nvSpPr>
          <p:spPr bwMode="auto">
            <a:xfrm>
              <a:off x="3696" y="2640"/>
              <a:ext cx="48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6072" name="Rectangle 24"/>
            <p:cNvSpPr>
              <a:spLocks noChangeArrowheads="1"/>
            </p:cNvSpPr>
            <p:nvPr/>
          </p:nvSpPr>
          <p:spPr bwMode="auto">
            <a:xfrm>
              <a:off x="4176" y="2640"/>
              <a:ext cx="624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E04D6"/>
                  </a:solidFill>
                  <a:latin typeface="+mn-lt"/>
                  <a:ea typeface="+mn-ea"/>
                </a:rPr>
                <a:t>10</a:t>
              </a:r>
              <a:r>
                <a:rPr lang="en-US" sz="1800" dirty="0" smtClean="0">
                  <a:latin typeface="+mn-lt"/>
                  <a:ea typeface="+mn-ea"/>
                  <a:cs typeface="+mn-cs"/>
                </a:rPr>
                <a:t>.2.3.5</a:t>
              </a:r>
              <a:endParaRPr lang="en-US" sz="18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6073" name="Rectangle 25"/>
            <p:cNvSpPr>
              <a:spLocks noChangeArrowheads="1"/>
            </p:cNvSpPr>
            <p:nvPr/>
          </p:nvSpPr>
          <p:spPr bwMode="auto">
            <a:xfrm>
              <a:off x="5328" y="2640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6074" name="Rectangle 26"/>
            <p:cNvSpPr>
              <a:spLocks noChangeArrowheads="1"/>
            </p:cNvSpPr>
            <p:nvPr/>
          </p:nvSpPr>
          <p:spPr bwMode="auto">
            <a:xfrm>
              <a:off x="4800" y="2640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6075" name="Rectangle 27"/>
            <p:cNvSpPr>
              <a:spLocks noChangeArrowheads="1"/>
            </p:cNvSpPr>
            <p:nvPr/>
          </p:nvSpPr>
          <p:spPr bwMode="auto">
            <a:xfrm>
              <a:off x="4992" y="2640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63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C -0.03455 -0.02407 -0.06893 -0.04815 -0.10226 -0.06019 C -0.13559 -0.07222 -0.16789 -0.07222 -0.2 -0.07222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-5.55556E-6 L -0.29167 -5.55556E-6 L -0.375 -0.04445 " pathEditMode="relative" ptsTypes="A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5.55556E-6 C 0.05798 0.02431 0.11597 0.04862 0.17916 0.06112 C 0.24236 0.07362 0.31076 0.07431 0.37916 0.07501 " pathEditMode="relative" ptsTypes="aaA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00834 C 0.02986 0.02014 0.07639 0.03195 0.10555 0.04584 C 0.13472 0.05973 0.14652 0.0757 0.15833 0.09167 " pathEditMode="relative" rAng="0" ptsTypes="aaA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NAT: Early Example of “</a:t>
            </a:r>
            <a:r>
              <a:rPr lang="en-US" dirty="0" err="1" smtClean="0"/>
              <a:t>Middlebox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Boxes stuck into network to </a:t>
            </a:r>
            <a:r>
              <a:rPr lang="en-US" dirty="0" smtClean="0"/>
              <a:t>deliver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NATs, Firewalls,….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Don’t fit into architecture, violate E2E principle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But a very handy way to inject functionality that:</a:t>
            </a:r>
          </a:p>
          <a:p>
            <a:pPr lvl="1"/>
            <a:r>
              <a:rPr lang="en-US" dirty="0" smtClean="0"/>
              <a:t>Does not require end host changes or cooperation</a:t>
            </a:r>
          </a:p>
          <a:p>
            <a:pPr lvl="1"/>
            <a:r>
              <a:rPr lang="en-US" b="1" dirty="0" smtClean="0"/>
              <a:t>Is under operator control (e.g., security)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An interesting architectural challenge:</a:t>
            </a:r>
          </a:p>
          <a:p>
            <a:pPr lvl="1"/>
            <a:r>
              <a:rPr lang="en-US" dirty="0" smtClean="0"/>
              <a:t>How to incorporate </a:t>
            </a:r>
            <a:r>
              <a:rPr lang="en-US" dirty="0" err="1" smtClean="0"/>
              <a:t>middleboxes</a:t>
            </a:r>
            <a:r>
              <a:rPr lang="en-US" dirty="0" smtClean="0"/>
              <a:t> into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1447800" y="4876800"/>
            <a:ext cx="6324600" cy="914400"/>
          </a:xfrm>
          <a:prstGeom prst="wedgeRoundRectCallout">
            <a:avLst>
              <a:gd name="adj1" fmla="val 29694"/>
              <a:gd name="adj2" fmla="val 4452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Where is the network operator </a:t>
            </a:r>
          </a:p>
          <a:p>
            <a:pPr algn="ctr"/>
            <a:r>
              <a:rPr lang="en-US" sz="2800" dirty="0" smtClean="0">
                <a:latin typeface="+mn-lt"/>
              </a:rPr>
              <a:t>in the E2E principle?</a:t>
            </a:r>
          </a:p>
        </p:txBody>
      </p:sp>
    </p:spTree>
    <p:extLst>
      <p:ext uri="{BB962C8B-B14F-4D97-AF65-F5344CB8AC3E}">
        <p14:creationId xmlns:p14="http://schemas.microsoft.com/office/powerpoint/2010/main" val="2256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Transport Layer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2145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5D34141-8AC8-1C41-99D9-6B73318D0FCB}" type="slidenum">
              <a:rPr lang="en-US" sz="1400" b="0">
                <a:latin typeface="Times New Roman" charset="0"/>
              </a:rPr>
              <a:pPr eaLnBrk="1" hangingPunct="1"/>
              <a:t>24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Distinctions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implemented in </a:t>
            </a:r>
            <a:r>
              <a:rPr lang="en-US" b="1" dirty="0" smtClean="0"/>
              <a:t>network</a:t>
            </a:r>
          </a:p>
          <a:p>
            <a:pPr lvl="1"/>
            <a:r>
              <a:rPr lang="en-US" dirty="0" smtClean="0"/>
              <a:t>Keep minimal (easy to build, broadly applicable)</a:t>
            </a:r>
          </a:p>
          <a:p>
            <a:pPr lvl="1"/>
            <a:endParaRPr lang="en-US" dirty="0"/>
          </a:p>
          <a:p>
            <a:r>
              <a:rPr lang="en-US" dirty="0" smtClean="0"/>
              <a:t>Functionality implemented in the </a:t>
            </a:r>
            <a:r>
              <a:rPr lang="en-US" b="1" dirty="0" smtClean="0"/>
              <a:t>application</a:t>
            </a:r>
          </a:p>
          <a:p>
            <a:pPr lvl="1"/>
            <a:r>
              <a:rPr lang="en-US" dirty="0" smtClean="0"/>
              <a:t>Keep minimal (easy to write)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estricted to application-specific functionality</a:t>
            </a:r>
          </a:p>
          <a:p>
            <a:pPr lvl="1"/>
            <a:endParaRPr lang="en-US" dirty="0"/>
          </a:p>
          <a:p>
            <a:r>
              <a:rPr lang="en-US" dirty="0" smtClean="0"/>
              <a:t>Functionality implemented in the “</a:t>
            </a:r>
            <a:r>
              <a:rPr lang="en-US" b="1" dirty="0" smtClean="0"/>
              <a:t>network stack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 shared networking code on the host</a:t>
            </a:r>
          </a:p>
          <a:p>
            <a:pPr lvl="1"/>
            <a:r>
              <a:rPr lang="en-US" dirty="0" smtClean="0"/>
              <a:t>This relieves burden from both app and network</a:t>
            </a:r>
          </a:p>
          <a:p>
            <a:pPr lvl="1"/>
            <a:r>
              <a:rPr lang="en-US" b="1" dirty="0" smtClean="0"/>
              <a:t>The transport layer is a key component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1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Switches:</a:t>
            </a:r>
          </a:p>
          <a:p>
            <a:pPr lvl="1"/>
            <a:r>
              <a:rPr lang="en-US" dirty="0" smtClean="0"/>
              <a:t>Layers 1 and 2</a:t>
            </a:r>
            <a:endParaRPr lang="en-US" dirty="0"/>
          </a:p>
          <a:p>
            <a:r>
              <a:rPr lang="en-US" dirty="0" smtClean="0"/>
              <a:t>Routers:</a:t>
            </a:r>
          </a:p>
          <a:p>
            <a:pPr lvl="1"/>
            <a:r>
              <a:rPr lang="en-US" dirty="0" smtClean="0"/>
              <a:t>Layers 1, 2, and 3</a:t>
            </a:r>
            <a:endParaRPr lang="en-US" dirty="0"/>
          </a:p>
          <a:p>
            <a:r>
              <a:rPr lang="en-US" dirty="0" smtClean="0"/>
              <a:t>Hosts:</a:t>
            </a:r>
          </a:p>
          <a:p>
            <a:pPr lvl="1"/>
            <a:r>
              <a:rPr lang="en-US" dirty="0" smtClean="0"/>
              <a:t>Layers 1, 2, 3, 4, </a:t>
            </a:r>
            <a:r>
              <a:rPr lang="en-US" dirty="0" smtClean="0"/>
              <a:t>5/7 (App)</a:t>
            </a:r>
            <a:endParaRPr lang="en-US" dirty="0"/>
          </a:p>
          <a:p>
            <a:r>
              <a:rPr lang="en-US" dirty="0" smtClean="0"/>
              <a:t>Network Stack:</a:t>
            </a:r>
          </a:p>
          <a:p>
            <a:pPr lvl="1"/>
            <a:r>
              <a:rPr lang="en-US" dirty="0" smtClean="0"/>
              <a:t>Layers 1, 2, 3, 4</a:t>
            </a:r>
          </a:p>
          <a:p>
            <a:r>
              <a:rPr lang="en-US" dirty="0" smtClean="0"/>
              <a:t>Important component in stack:</a:t>
            </a:r>
          </a:p>
          <a:p>
            <a:pPr lvl="1"/>
            <a:r>
              <a:rPr lang="en-US" b="1" i="1" dirty="0" smtClean="0"/>
              <a:t>Layer 4!</a:t>
            </a:r>
          </a:p>
          <a:p>
            <a:pPr lvl="1"/>
            <a:r>
              <a:rPr lang="en-US" dirty="0" smtClean="0"/>
              <a:t>Layers 1, 2, 3 are same as in routers, but simplified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078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ridging </a:t>
            </a:r>
            <a:r>
              <a:rPr lang="en-US" dirty="0"/>
              <a:t>the gap between</a:t>
            </a:r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abstractions application designers want</a:t>
            </a:r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abstractions networks can easily </a:t>
            </a:r>
            <a:r>
              <a:rPr lang="en-US" b="1" dirty="0" smtClean="0"/>
              <a:t>support</a:t>
            </a:r>
          </a:p>
          <a:p>
            <a:pPr lvl="7"/>
            <a:endParaRPr lang="en-US" b="1" dirty="0"/>
          </a:p>
          <a:p>
            <a:r>
              <a:rPr lang="en-US" dirty="0" smtClean="0"/>
              <a:t>Provide common end-to-end services for app layer</a:t>
            </a:r>
          </a:p>
          <a:p>
            <a:pPr lvl="1"/>
            <a:r>
              <a:rPr lang="en-US" b="1" dirty="0" smtClean="0"/>
              <a:t>Deal with network on behalf of applications</a:t>
            </a:r>
          </a:p>
          <a:p>
            <a:pPr lvl="1"/>
            <a:r>
              <a:rPr lang="en-US" b="1" dirty="0" smtClean="0"/>
              <a:t>Deal with applications on behalf of networks</a:t>
            </a:r>
          </a:p>
          <a:p>
            <a:pPr lvl="8"/>
            <a:endParaRPr lang="en-US" dirty="0"/>
          </a:p>
          <a:p>
            <a:r>
              <a:rPr lang="en-US" dirty="0" smtClean="0"/>
              <a:t>Could have been built into apps, but want common implementations to make app development easier</a:t>
            </a:r>
          </a:p>
          <a:p>
            <a:pPr lvl="1"/>
            <a:r>
              <a:rPr lang="en-US" b="1" dirty="0"/>
              <a:t>T</a:t>
            </a:r>
            <a:r>
              <a:rPr lang="en-US" b="1" dirty="0" smtClean="0"/>
              <a:t>ransport runs on end host, so this is about software modularity, not overall network architecture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Role of Transport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Layer?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Application layer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Communication for specific applications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HyperText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Transfer Protocol (HTTP), File Transfer Protocol (FTP), Network News Transfer Protocol (NNTP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8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Transport layer</a:t>
            </a:r>
          </a:p>
          <a:p>
            <a:pPr lvl="1"/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What do we need here?</a:t>
            </a:r>
          </a:p>
          <a:p>
            <a:pPr lvl="8"/>
            <a:endParaRPr lang="en-US" i="1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Network layer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Logical communication between nodes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Hides details of the link technology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E.g., IP</a:t>
            </a:r>
          </a:p>
        </p:txBody>
      </p:sp>
      <p:sp>
        <p:nvSpPr>
          <p:cNvPr id="264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4EFF77-E4A8-8443-AC15-D5ADA409BA2A}" type="slidenum">
              <a:rPr lang="en-US" sz="1400" b="0">
                <a:latin typeface="Times New Roman" charset="0"/>
              </a:rPr>
              <a:pPr eaLnBrk="1" hangingPunct="1"/>
              <a:t>28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31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Role of Transport Layer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Application layer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Communication for specific applications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HyperText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 Transfer Protocol (HTTP), File Transfer Protocol (FTP), Network News Transfer Protocol (NNTP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8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rgbClr val="ADADAD"/>
                </a:solidFill>
                <a:latin typeface="Arial" charset="0"/>
              </a:rPr>
              <a:t>Transport layer</a:t>
            </a:r>
          </a:p>
          <a:p>
            <a:pPr lvl="1"/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What do we need here</a:t>
            </a:r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?</a:t>
            </a:r>
          </a:p>
          <a:p>
            <a:pPr lvl="7"/>
            <a:endParaRPr lang="en-US" i="1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latin typeface="Arial" charset="0"/>
              </a:rPr>
              <a:t>Network </a:t>
            </a:r>
            <a:r>
              <a:rPr lang="en-US" b="1" dirty="0">
                <a:latin typeface="Arial" charset="0"/>
              </a:rPr>
              <a:t>layer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Global communication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between nodes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Hides details of the link technology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IP</a:t>
            </a:r>
          </a:p>
        </p:txBody>
      </p:sp>
      <p:sp>
        <p:nvSpPr>
          <p:cNvPr id="264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4EFF77-E4A8-8443-AC15-D5ADA409BA2A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94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coverage:</a:t>
            </a:r>
          </a:p>
          <a:p>
            <a:pPr lvl="1"/>
            <a:r>
              <a:rPr lang="en-US" dirty="0" smtClean="0"/>
              <a:t>Everything through Tuesday’s lecture (and the review of it I start off with today).  Every word of my speech.</a:t>
            </a:r>
          </a:p>
          <a:p>
            <a:pPr lvl="1"/>
            <a:r>
              <a:rPr lang="en-US" dirty="0" smtClean="0"/>
              <a:t>Not covering NAT, Transport, TCP,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r>
              <a:rPr lang="en-US" dirty="0" smtClean="0"/>
              <a:t>..</a:t>
            </a:r>
          </a:p>
          <a:p>
            <a:pPr lvl="4"/>
            <a:endParaRPr lang="en-US" dirty="0"/>
          </a:p>
          <a:p>
            <a:r>
              <a:rPr lang="en-US" dirty="0" smtClean="0"/>
              <a:t>Problem sets: not happening</a:t>
            </a:r>
          </a:p>
          <a:p>
            <a:pPr lvl="1"/>
            <a:r>
              <a:rPr lang="en-US" dirty="0" smtClean="0"/>
              <a:t>Instead, we gave you two old midterms</a:t>
            </a:r>
          </a:p>
          <a:p>
            <a:pPr lvl="1"/>
            <a:r>
              <a:rPr lang="en-US" dirty="0" smtClean="0"/>
              <a:t>They give you a good sense for how I design tests</a:t>
            </a:r>
          </a:p>
          <a:p>
            <a:pPr lvl="1"/>
            <a:r>
              <a:rPr lang="en-US" dirty="0" smtClean="0"/>
              <a:t>And review most of the relevant topics</a:t>
            </a:r>
          </a:p>
          <a:p>
            <a:pPr lvl="4"/>
            <a:endParaRPr lang="en-US" dirty="0"/>
          </a:p>
          <a:p>
            <a:r>
              <a:rPr lang="en-US" dirty="0" smtClean="0"/>
              <a:t>Midterm logistics: announced over weekend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91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Role of Transport Layer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Application layer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Communication for specific applications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HyperText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 Transfer Protocol (HTTP), File Transfer Protocol (FTP), Network News Transfer Protocol (NNTP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8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</a:rPr>
              <a:t>Transport layer</a:t>
            </a:r>
          </a:p>
          <a:p>
            <a:pPr lvl="1"/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What do we need here?</a:t>
            </a:r>
          </a:p>
          <a:p>
            <a:pPr lvl="7"/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rgbClr val="ADADAD"/>
                </a:solidFill>
                <a:latin typeface="Arial" charset="0"/>
              </a:rPr>
              <a:t>Network layer</a:t>
            </a:r>
          </a:p>
          <a:p>
            <a:pPr lvl="1"/>
            <a:r>
              <a:rPr lang="en-US" dirty="0">
                <a:solidFill>
                  <a:srgbClr val="ADADAD"/>
                </a:solidFill>
                <a:latin typeface="Arial" charset="0"/>
                <a:ea typeface="Arial" charset="0"/>
                <a:cs typeface="Arial" charset="0"/>
              </a:rPr>
              <a:t>Logical communication between nodes</a:t>
            </a:r>
          </a:p>
          <a:p>
            <a:pPr lvl="1"/>
            <a:r>
              <a:rPr lang="en-US" dirty="0">
                <a:solidFill>
                  <a:srgbClr val="ADADAD"/>
                </a:solidFill>
                <a:latin typeface="Arial" charset="0"/>
                <a:ea typeface="Arial" charset="0"/>
                <a:cs typeface="Arial" charset="0"/>
              </a:rPr>
              <a:t>Hides details of the link technology</a:t>
            </a:r>
          </a:p>
          <a:p>
            <a:pPr lvl="1"/>
            <a:r>
              <a:rPr lang="en-US" dirty="0">
                <a:solidFill>
                  <a:srgbClr val="ADADAD"/>
                </a:solidFill>
                <a:latin typeface="Arial" charset="0"/>
                <a:ea typeface="Arial" charset="0"/>
                <a:cs typeface="Arial" charset="0"/>
              </a:rPr>
              <a:t>E.g., IP</a:t>
            </a:r>
          </a:p>
        </p:txBody>
      </p:sp>
      <p:sp>
        <p:nvSpPr>
          <p:cNvPr id="264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4EFF77-E4A8-8443-AC15-D5ADA409BA2A}" type="slidenum">
              <a:rPr lang="en-US" sz="1400" b="0">
                <a:latin typeface="Times New Roman" charset="0"/>
              </a:rPr>
              <a:pPr eaLnBrk="1" hangingPunct="1"/>
              <a:t>30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9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Problems Should Be Solved Here?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does host put incoming data?</a:t>
            </a:r>
          </a:p>
          <a:p>
            <a:pPr lvl="1"/>
            <a:r>
              <a:rPr lang="en-US" dirty="0"/>
              <a:t>IP just points towards next </a:t>
            </a:r>
            <a:r>
              <a:rPr lang="en-US" dirty="0" smtClean="0"/>
              <a:t>protocol (which is transport)</a:t>
            </a:r>
            <a:endParaRPr lang="en-US" dirty="0"/>
          </a:p>
          <a:p>
            <a:pPr lvl="1"/>
            <a:r>
              <a:rPr lang="en-US" dirty="0"/>
              <a:t>How do you get data to the right application?</a:t>
            </a:r>
          </a:p>
          <a:p>
            <a:pPr lvl="1"/>
            <a:r>
              <a:rPr lang="en-US" i="1" dirty="0"/>
              <a:t>Transport needs to </a:t>
            </a:r>
            <a:r>
              <a:rPr lang="en-US" i="1" dirty="0" err="1"/>
              <a:t>demultiplex</a:t>
            </a:r>
            <a:r>
              <a:rPr lang="en-US" i="1" dirty="0"/>
              <a:t> incoming data (ports)</a:t>
            </a:r>
          </a:p>
          <a:p>
            <a:r>
              <a:rPr lang="en-US" dirty="0" smtClean="0"/>
              <a:t>Applications think in terms of files or </a:t>
            </a:r>
            <a:r>
              <a:rPr lang="en-US" dirty="0" err="1" smtClean="0"/>
              <a:t>bytestreams</a:t>
            </a:r>
            <a:endParaRPr lang="en-US" dirty="0" smtClean="0"/>
          </a:p>
          <a:p>
            <a:pPr lvl="1"/>
            <a:r>
              <a:rPr lang="en-US" dirty="0" smtClean="0"/>
              <a:t>Network deals with packets</a:t>
            </a:r>
          </a:p>
          <a:p>
            <a:pPr lvl="1"/>
            <a:r>
              <a:rPr lang="en-US" i="1" dirty="0" smtClean="0"/>
              <a:t>Transport layer needs to translate between them</a:t>
            </a:r>
            <a:endParaRPr lang="en-US" i="1" dirty="0"/>
          </a:p>
          <a:p>
            <a:r>
              <a:rPr lang="en-US" dirty="0" smtClean="0"/>
              <a:t>Reliability (for those apps that want it)</a:t>
            </a:r>
            <a:endParaRPr lang="en-US" dirty="0"/>
          </a:p>
          <a:p>
            <a:r>
              <a:rPr lang="en-US" dirty="0" smtClean="0"/>
              <a:t>Corruption </a:t>
            </a:r>
            <a:r>
              <a:rPr lang="en-US" b="1" i="1" dirty="0" smtClean="0">
                <a:solidFill>
                  <a:srgbClr val="FF0000"/>
                </a:solidFill>
              </a:rPr>
              <a:t>(why not leave for app?)</a:t>
            </a:r>
          </a:p>
          <a:p>
            <a:r>
              <a:rPr lang="en-US" dirty="0" smtClean="0"/>
              <a:t>Avoid overloading the receiving host</a:t>
            </a:r>
          </a:p>
          <a:p>
            <a:r>
              <a:rPr lang="en-US" dirty="0" smtClean="0"/>
              <a:t>Avoid overloading the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9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Needed to Address These?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u="sng" dirty="0" err="1"/>
              <a:t>Demultiplexing</a:t>
            </a:r>
            <a:r>
              <a:rPr lang="en-US" dirty="0"/>
              <a:t>: identifier for application process</a:t>
            </a:r>
          </a:p>
          <a:p>
            <a:pPr lvl="1"/>
            <a:r>
              <a:rPr lang="en-US" dirty="0" smtClean="0"/>
              <a:t>Going from host-to-host (IP) to process-to-process</a:t>
            </a:r>
            <a:endParaRPr lang="en-US" dirty="0"/>
          </a:p>
          <a:p>
            <a:r>
              <a:rPr lang="en-US" u="sng" dirty="0" smtClean="0"/>
              <a:t>Translating between </a:t>
            </a:r>
            <a:r>
              <a:rPr lang="en-US" u="sng" dirty="0" err="1" smtClean="0"/>
              <a:t>bytestreams</a:t>
            </a:r>
            <a:r>
              <a:rPr lang="en-US" u="sng" dirty="0" smtClean="0"/>
              <a:t> and packets</a:t>
            </a:r>
          </a:p>
          <a:p>
            <a:pPr lvl="1"/>
            <a:r>
              <a:rPr lang="en-US" dirty="0" smtClean="0"/>
              <a:t>Do segmentation and reassembly</a:t>
            </a:r>
          </a:p>
          <a:p>
            <a:r>
              <a:rPr lang="en-US" u="sng" dirty="0" smtClean="0"/>
              <a:t>Reliability</a:t>
            </a:r>
            <a:r>
              <a:rPr lang="en-US" dirty="0" smtClean="0"/>
              <a:t>: ACKs and all that stuff</a:t>
            </a:r>
          </a:p>
          <a:p>
            <a:r>
              <a:rPr lang="en-US" u="sng" dirty="0" smtClean="0"/>
              <a:t>Corruption</a:t>
            </a:r>
            <a:r>
              <a:rPr lang="en-US" dirty="0" smtClean="0"/>
              <a:t>: checksum</a:t>
            </a:r>
          </a:p>
          <a:p>
            <a:r>
              <a:rPr lang="en-US" u="sng" dirty="0" smtClean="0"/>
              <a:t>Not overloading receiver</a:t>
            </a:r>
            <a:r>
              <a:rPr lang="en-US" dirty="0" smtClean="0"/>
              <a:t>: “Flow Control”</a:t>
            </a:r>
          </a:p>
          <a:p>
            <a:pPr lvl="1"/>
            <a:r>
              <a:rPr lang="en-US" dirty="0" smtClean="0"/>
              <a:t>Limit </a:t>
            </a:r>
            <a:r>
              <a:rPr lang="en-US" dirty="0"/>
              <a:t>data in </a:t>
            </a:r>
            <a:r>
              <a:rPr lang="en-US" dirty="0" err="1"/>
              <a:t>recvr’s</a:t>
            </a:r>
            <a:r>
              <a:rPr lang="en-US" dirty="0"/>
              <a:t> </a:t>
            </a:r>
            <a:r>
              <a:rPr lang="en-US" dirty="0" smtClean="0"/>
              <a:t>buffer (by sizing window)</a:t>
            </a:r>
            <a:endParaRPr lang="en-US" dirty="0"/>
          </a:p>
          <a:p>
            <a:r>
              <a:rPr lang="en-US" u="sng" dirty="0" smtClean="0"/>
              <a:t>Not overloading network</a:t>
            </a:r>
            <a:r>
              <a:rPr lang="en-US" dirty="0" smtClean="0"/>
              <a:t>: “Congestion </a:t>
            </a:r>
            <a:r>
              <a:rPr lang="en-US" dirty="0"/>
              <a:t>C</a:t>
            </a:r>
            <a:r>
              <a:rPr lang="en-US" dirty="0" smtClean="0"/>
              <a:t>ontrol”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ater in semester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is easy!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 congestion control, which we cover later…</a:t>
            </a:r>
          </a:p>
          <a:p>
            <a:pPr lvl="1"/>
            <a:endParaRPr lang="en-US" dirty="0"/>
          </a:p>
          <a:p>
            <a:r>
              <a:rPr lang="en-US" dirty="0" smtClean="0"/>
              <a:t>Rest of lecture just diving into details</a:t>
            </a:r>
          </a:p>
          <a:p>
            <a:pPr lvl="1"/>
            <a:r>
              <a:rPr lang="en-US" dirty="0" smtClean="0"/>
              <a:t>Nothing is fundamental</a:t>
            </a:r>
          </a:p>
          <a:p>
            <a:pPr lvl="1"/>
            <a:r>
              <a:rPr lang="en-US" dirty="0" smtClean="0"/>
              <a:t>These are just current implementation choices</a:t>
            </a:r>
          </a:p>
          <a:p>
            <a:pPr lvl="1"/>
            <a:endParaRPr lang="en-US" dirty="0"/>
          </a:p>
          <a:p>
            <a:r>
              <a:rPr lang="en-US" dirty="0" smtClean="0"/>
              <a:t>Quick description of UDP</a:t>
            </a:r>
          </a:p>
          <a:p>
            <a:pPr lvl="1"/>
            <a:endParaRPr lang="en-US" dirty="0"/>
          </a:p>
          <a:p>
            <a:r>
              <a:rPr lang="en-US" dirty="0" smtClean="0"/>
              <a:t>Longer discussion of TCP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0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Logical View of Transport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Protocols</a:t>
            </a:r>
          </a:p>
        </p:txBody>
      </p:sp>
      <p:graphicFrame>
        <p:nvGraphicFramePr>
          <p:cNvPr id="266244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4070350" y="4189413"/>
          <a:ext cx="1308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" name="Clip" r:id="rId4" imgW="1308100" imgH="1079500" progId="MS_ClipArt_Gallery.2">
                  <p:embed/>
                </p:oleObj>
              </mc:Choice>
              <mc:Fallback>
                <p:oleObj name="Clip" r:id="rId4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4189413"/>
                        <a:ext cx="13081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0F0F1E4-AEF2-FB47-B404-2DB10038CAF4}" type="slidenum">
              <a:rPr lang="en-US" sz="1400" b="0">
                <a:latin typeface="Times New Roman" charset="0"/>
              </a:rPr>
              <a:pPr eaLnBrk="1" hangingPunct="1"/>
              <a:t>34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65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762000"/>
            <a:ext cx="5407025" cy="5486400"/>
          </a:xfrm>
        </p:spPr>
        <p:txBody>
          <a:bodyPr/>
          <a:lstStyle/>
          <a:p>
            <a:endParaRPr lang="en-US" sz="2400" dirty="0" smtClean="0">
              <a:latin typeface="Arial" charset="0"/>
            </a:endParaRPr>
          </a:p>
          <a:p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Logical communication pipe</a:t>
            </a:r>
            <a:r>
              <a:rPr lang="en-US" dirty="0" smtClean="0">
                <a:latin typeface="Arial" charset="0"/>
              </a:rPr>
              <a:t> between </a:t>
            </a:r>
            <a:r>
              <a:rPr lang="en-US" dirty="0">
                <a:latin typeface="Arial" charset="0"/>
              </a:rPr>
              <a:t>application processes running on different </a:t>
            </a:r>
            <a:r>
              <a:rPr lang="en-US" dirty="0" smtClean="0">
                <a:latin typeface="Arial" charset="0"/>
              </a:rPr>
              <a:t>hosts</a:t>
            </a:r>
          </a:p>
          <a:p>
            <a:pPr marL="2197100" lvl="6" indent="0">
              <a:buNone/>
            </a:pPr>
            <a:endParaRPr lang="en-US" sz="1600" dirty="0">
              <a:latin typeface="Arial" charset="0"/>
            </a:endParaRP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breaks application messages into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segments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r>
              <a:rPr lang="en-US" dirty="0">
                <a:latin typeface="Arial" charset="0"/>
                <a:ea typeface="Arial" charset="0"/>
                <a:cs typeface="Arial" charset="0"/>
              </a:rPr>
              <a:t>and passes to network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layer</a:t>
            </a:r>
          </a:p>
          <a:p>
            <a:pPr lvl="5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Receiver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reassembles segments into messages, passes to application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layer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6245" name="Freeform 5"/>
          <p:cNvSpPr>
            <a:spLocks/>
          </p:cNvSpPr>
          <p:nvPr/>
        </p:nvSpPr>
        <p:spPr bwMode="auto">
          <a:xfrm>
            <a:off x="7300912" y="2720975"/>
            <a:ext cx="1798638" cy="167481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6" name="Freeform 6"/>
          <p:cNvSpPr>
            <a:spLocks/>
          </p:cNvSpPr>
          <p:nvPr/>
        </p:nvSpPr>
        <p:spPr bwMode="auto">
          <a:xfrm>
            <a:off x="5421312" y="2578100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7" name="Freeform 7"/>
          <p:cNvSpPr>
            <a:spLocks/>
          </p:cNvSpPr>
          <p:nvPr/>
        </p:nvSpPr>
        <p:spPr bwMode="auto">
          <a:xfrm>
            <a:off x="5789612" y="4029075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248" name="Group 8"/>
          <p:cNvGrpSpPr>
            <a:grpSpLocks/>
          </p:cNvGrpSpPr>
          <p:nvPr/>
        </p:nvGrpSpPr>
        <p:grpSpPr bwMode="auto">
          <a:xfrm>
            <a:off x="5538787" y="2713037"/>
            <a:ext cx="733425" cy="319088"/>
            <a:chOff x="3552" y="246"/>
            <a:chExt cx="527" cy="248"/>
          </a:xfrm>
        </p:grpSpPr>
        <p:graphicFrame>
          <p:nvGraphicFramePr>
            <p:cNvPr id="266511" name="Object 15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9" name="Clip" r:id="rId6" imgW="1308100" imgH="1079500" progId="MS_ClipArt_Gallery.2">
                    <p:embed/>
                  </p:oleObj>
                </mc:Choice>
                <mc:Fallback>
                  <p:oleObj name="Clip" r:id="rId6" imgW="1308100" imgH="10795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12" name="Object 16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0" name="Clip" r:id="rId7" imgW="685800" imgH="482600" progId="MS_ClipArt_Gallery.2">
                    <p:embed/>
                  </p:oleObj>
                </mc:Choice>
                <mc:Fallback>
                  <p:oleObj name="Clip" r:id="rId7" imgW="685800" imgH="482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13" name="Line 11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49" name="Group 12"/>
          <p:cNvGrpSpPr>
            <a:grpSpLocks/>
          </p:cNvGrpSpPr>
          <p:nvPr/>
        </p:nvGrpSpPr>
        <p:grpSpPr bwMode="auto">
          <a:xfrm>
            <a:off x="5538787" y="3308350"/>
            <a:ext cx="733425" cy="319087"/>
            <a:chOff x="3552" y="246"/>
            <a:chExt cx="527" cy="248"/>
          </a:xfrm>
        </p:grpSpPr>
        <p:graphicFrame>
          <p:nvGraphicFramePr>
            <p:cNvPr id="266508" name="Object 13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1" name="Clip" r:id="rId9" imgW="1308100" imgH="1079500" progId="MS_ClipArt_Gallery.2">
                    <p:embed/>
                  </p:oleObj>
                </mc:Choice>
                <mc:Fallback>
                  <p:oleObj name="Clip" r:id="rId9" imgW="1308100" imgH="10795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09" name="Object 14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2" name="Clip" r:id="rId10" imgW="685800" imgH="482600" progId="MS_ClipArt_Gallery.2">
                    <p:embed/>
                  </p:oleObj>
                </mc:Choice>
                <mc:Fallback>
                  <p:oleObj name="Clip" r:id="rId10" imgW="685800" imgH="482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10" name="Line 15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50" name="Group 16"/>
          <p:cNvGrpSpPr>
            <a:grpSpLocks/>
          </p:cNvGrpSpPr>
          <p:nvPr/>
        </p:nvGrpSpPr>
        <p:grpSpPr bwMode="auto">
          <a:xfrm>
            <a:off x="5915025" y="3095625"/>
            <a:ext cx="69850" cy="214312"/>
            <a:chOff x="3842" y="406"/>
            <a:chExt cx="51" cy="167"/>
          </a:xfrm>
        </p:grpSpPr>
        <p:sp>
          <p:nvSpPr>
            <p:cNvPr id="266505" name="Oval 17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6" name="Oval 18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7" name="Oval 19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51" name="Group 20"/>
          <p:cNvGrpSpPr>
            <a:grpSpLocks/>
          </p:cNvGrpSpPr>
          <p:nvPr/>
        </p:nvGrpSpPr>
        <p:grpSpPr bwMode="auto">
          <a:xfrm>
            <a:off x="6384925" y="3598862"/>
            <a:ext cx="209550" cy="395288"/>
            <a:chOff x="4180" y="783"/>
            <a:chExt cx="150" cy="307"/>
          </a:xfrm>
        </p:grpSpPr>
        <p:sp>
          <p:nvSpPr>
            <p:cNvPr id="266497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8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9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0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1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2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3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4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52" name="Group 29"/>
          <p:cNvGrpSpPr>
            <a:grpSpLocks/>
          </p:cNvGrpSpPr>
          <p:nvPr/>
        </p:nvGrpSpPr>
        <p:grpSpPr bwMode="auto">
          <a:xfrm rot="16200000">
            <a:off x="6697663" y="3676649"/>
            <a:ext cx="80962" cy="233363"/>
            <a:chOff x="3842" y="406"/>
            <a:chExt cx="51" cy="167"/>
          </a:xfrm>
        </p:grpSpPr>
        <p:sp>
          <p:nvSpPr>
            <p:cNvPr id="266494" name="Oval 30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5" name="Oval 31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6" name="Oval 32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53" name="Line 33"/>
          <p:cNvSpPr>
            <a:spLocks noChangeShapeType="1"/>
          </p:cNvSpPr>
          <p:nvPr/>
        </p:nvSpPr>
        <p:spPr bwMode="auto">
          <a:xfrm>
            <a:off x="6521450" y="3506787"/>
            <a:ext cx="4953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4" name="Line 34"/>
          <p:cNvSpPr>
            <a:spLocks noChangeShapeType="1"/>
          </p:cNvSpPr>
          <p:nvPr/>
        </p:nvSpPr>
        <p:spPr bwMode="auto">
          <a:xfrm>
            <a:off x="6524625" y="3503612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5" name="Line 35"/>
          <p:cNvSpPr>
            <a:spLocks noChangeShapeType="1"/>
          </p:cNvSpPr>
          <p:nvPr/>
        </p:nvSpPr>
        <p:spPr bwMode="auto">
          <a:xfrm>
            <a:off x="7019925" y="35020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6" name="Line 36"/>
          <p:cNvSpPr>
            <a:spLocks noChangeShapeType="1"/>
          </p:cNvSpPr>
          <p:nvPr/>
        </p:nvSpPr>
        <p:spPr bwMode="auto">
          <a:xfrm>
            <a:off x="6221412" y="2967037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7" name="Line 37"/>
          <p:cNvSpPr>
            <a:spLocks noChangeShapeType="1"/>
          </p:cNvSpPr>
          <p:nvPr/>
        </p:nvSpPr>
        <p:spPr bwMode="auto">
          <a:xfrm flipV="1">
            <a:off x="6234112" y="3252787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8" name="Line 38"/>
          <p:cNvSpPr>
            <a:spLocks noChangeShapeType="1"/>
          </p:cNvSpPr>
          <p:nvPr/>
        </p:nvSpPr>
        <p:spPr bwMode="auto">
          <a:xfrm flipV="1">
            <a:off x="6761162" y="3338512"/>
            <a:ext cx="1588" cy="163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259" name="Group 39"/>
          <p:cNvGrpSpPr>
            <a:grpSpLocks/>
          </p:cNvGrpSpPr>
          <p:nvPr/>
        </p:nvGrpSpPr>
        <p:grpSpPr bwMode="auto">
          <a:xfrm>
            <a:off x="6880225" y="3576637"/>
            <a:ext cx="209550" cy="395288"/>
            <a:chOff x="4180" y="783"/>
            <a:chExt cx="150" cy="307"/>
          </a:xfrm>
        </p:grpSpPr>
        <p:sp>
          <p:nvSpPr>
            <p:cNvPr id="266486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7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8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9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0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1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2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3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60" name="Group 48"/>
          <p:cNvGrpSpPr>
            <a:grpSpLocks/>
          </p:cNvGrpSpPr>
          <p:nvPr/>
        </p:nvGrpSpPr>
        <p:grpSpPr bwMode="auto">
          <a:xfrm>
            <a:off x="5922962" y="4195762"/>
            <a:ext cx="479425" cy="925513"/>
            <a:chOff x="3314" y="1248"/>
            <a:chExt cx="344" cy="694"/>
          </a:xfrm>
        </p:grpSpPr>
        <p:graphicFrame>
          <p:nvGraphicFramePr>
            <p:cNvPr id="266477" name="Object 11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3" name="Clip" r:id="rId11" imgW="1308100" imgH="1079500" progId="MS_ClipArt_Gallery.2">
                    <p:embed/>
                  </p:oleObj>
                </mc:Choice>
                <mc:Fallback>
                  <p:oleObj name="Clip" r:id="rId11" imgW="1308100" imgH="10795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78" name="Line 50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479" name="Object 12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4" name="Clip" r:id="rId12" imgW="1308100" imgH="1079500" progId="MS_ClipArt_Gallery.2">
                    <p:embed/>
                  </p:oleObj>
                </mc:Choice>
                <mc:Fallback>
                  <p:oleObj name="Clip" r:id="rId12" imgW="1308100" imgH="10795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80" name="Line 52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81" name="Group 53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266483" name="Oval 54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84" name="Oval 55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85" name="Oval 56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482" name="Line 57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66261" name="Object 3"/>
          <p:cNvGraphicFramePr>
            <a:graphicFrameLocks noChangeAspect="1"/>
          </p:cNvGraphicFramePr>
          <p:nvPr>
            <p:extLst/>
          </p:nvPr>
        </p:nvGraphicFramePr>
        <p:xfrm>
          <a:off x="6176962" y="51943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" name="Clip" r:id="rId13" imgW="1308100" imgH="1079500" progId="MS_ClipArt_Gallery.2">
                  <p:embed/>
                </p:oleObj>
              </mc:Choice>
              <mc:Fallback>
                <p:oleObj name="Clip" r:id="rId13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2" y="51943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62" name="Oval 59"/>
          <p:cNvSpPr>
            <a:spLocks noChangeArrowheads="1"/>
          </p:cNvSpPr>
          <p:nvPr/>
        </p:nvSpPr>
        <p:spPr bwMode="auto">
          <a:xfrm rot="16200000">
            <a:off x="6593681" y="52982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3" name="Oval 60"/>
          <p:cNvSpPr>
            <a:spLocks noChangeArrowheads="1"/>
          </p:cNvSpPr>
          <p:nvPr/>
        </p:nvSpPr>
        <p:spPr bwMode="auto">
          <a:xfrm rot="16200000">
            <a:off x="6678613" y="5295899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4" name="Oval 61"/>
          <p:cNvSpPr>
            <a:spLocks noChangeArrowheads="1"/>
          </p:cNvSpPr>
          <p:nvPr/>
        </p:nvSpPr>
        <p:spPr bwMode="auto">
          <a:xfrm rot="16200000">
            <a:off x="6756400" y="5300662"/>
            <a:ext cx="61912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5" name="Line 62"/>
          <p:cNvSpPr>
            <a:spLocks noChangeShapeType="1"/>
          </p:cNvSpPr>
          <p:nvPr/>
        </p:nvSpPr>
        <p:spPr bwMode="auto">
          <a:xfrm rot="16200000">
            <a:off x="7015956" y="5180806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6" name="Line 63"/>
          <p:cNvSpPr>
            <a:spLocks noChangeShapeType="1"/>
          </p:cNvSpPr>
          <p:nvPr/>
        </p:nvSpPr>
        <p:spPr bwMode="auto">
          <a:xfrm rot="5400000" flipH="1">
            <a:off x="6389687" y="51720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7" name="Line 64"/>
          <p:cNvSpPr>
            <a:spLocks noChangeShapeType="1"/>
          </p:cNvSpPr>
          <p:nvPr/>
        </p:nvSpPr>
        <p:spPr bwMode="auto">
          <a:xfrm rot="16200000" flipV="1">
            <a:off x="6736556" y="48331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8" name="Line 65"/>
          <p:cNvSpPr>
            <a:spLocks noChangeShapeType="1"/>
          </p:cNvSpPr>
          <p:nvPr/>
        </p:nvSpPr>
        <p:spPr bwMode="auto">
          <a:xfrm flipV="1">
            <a:off x="6402387" y="477202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9" name="Line 66"/>
          <p:cNvSpPr>
            <a:spLocks noChangeShapeType="1"/>
          </p:cNvSpPr>
          <p:nvPr/>
        </p:nvSpPr>
        <p:spPr bwMode="auto">
          <a:xfrm>
            <a:off x="7004050" y="4818062"/>
            <a:ext cx="303212" cy="38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0" name="Line 67"/>
          <p:cNvSpPr>
            <a:spLocks noChangeShapeType="1"/>
          </p:cNvSpPr>
          <p:nvPr/>
        </p:nvSpPr>
        <p:spPr bwMode="auto">
          <a:xfrm flipH="1">
            <a:off x="7799387" y="4814887"/>
            <a:ext cx="279400" cy="392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271" name="Object 4"/>
          <p:cNvGraphicFramePr>
            <a:graphicFrameLocks noChangeAspect="1"/>
          </p:cNvGraphicFramePr>
          <p:nvPr>
            <p:extLst/>
          </p:nvPr>
        </p:nvGraphicFramePr>
        <p:xfrm>
          <a:off x="7977187" y="4367212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" name="Clip" r:id="rId14" imgW="977900" imgH="1206500" progId="MS_ClipArt_Gallery.2">
                  <p:embed/>
                </p:oleObj>
              </mc:Choice>
              <mc:Fallback>
                <p:oleObj name="Clip" r:id="rId14" imgW="977900" imgH="1206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187" y="4367212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2" name="Object 5"/>
          <p:cNvGraphicFramePr>
            <a:graphicFrameLocks noChangeAspect="1"/>
          </p:cNvGraphicFramePr>
          <p:nvPr>
            <p:extLst/>
          </p:nvPr>
        </p:nvGraphicFramePr>
        <p:xfrm>
          <a:off x="6640512" y="4448175"/>
          <a:ext cx="2032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7" name="Clip" r:id="rId16" imgW="977900" imgH="1206500" progId="MS_ClipArt_Gallery.2">
                  <p:embed/>
                </p:oleObj>
              </mc:Choice>
              <mc:Fallback>
                <p:oleObj name="Clip" r:id="rId16" imgW="977900" imgH="1206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2" y="4448175"/>
                        <a:ext cx="2032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73" name="Group 70"/>
          <p:cNvGrpSpPr>
            <a:grpSpLocks/>
          </p:cNvGrpSpPr>
          <p:nvPr/>
        </p:nvGrpSpPr>
        <p:grpSpPr bwMode="auto">
          <a:xfrm>
            <a:off x="6988175" y="5645150"/>
            <a:ext cx="406400" cy="427037"/>
            <a:chOff x="2870" y="1518"/>
            <a:chExt cx="292" cy="320"/>
          </a:xfrm>
        </p:grpSpPr>
        <p:graphicFrame>
          <p:nvGraphicFramePr>
            <p:cNvPr id="266475" name="Object 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" name="Clip" r:id="rId17" imgW="825500" imgH="838200" progId="MS_ClipArt_Gallery.2">
                    <p:embed/>
                  </p:oleObj>
                </mc:Choice>
                <mc:Fallback>
                  <p:oleObj name="Clip" r:id="rId17" imgW="825500" imgH="8382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76" name="Object 1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" name="Clip" r:id="rId19" imgW="1270000" imgH="1193800" progId="MS_ClipArt_Gallery.2">
                    <p:embed/>
                  </p:oleObj>
                </mc:Choice>
                <mc:Fallback>
                  <p:oleObj name="Clip" r:id="rId19" imgW="1270000" imgH="1193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74" name="Group 73"/>
          <p:cNvGrpSpPr>
            <a:grpSpLocks/>
          </p:cNvGrpSpPr>
          <p:nvPr/>
        </p:nvGrpSpPr>
        <p:grpSpPr bwMode="auto">
          <a:xfrm>
            <a:off x="7766050" y="5676900"/>
            <a:ext cx="406400" cy="427037"/>
            <a:chOff x="2870" y="1518"/>
            <a:chExt cx="292" cy="320"/>
          </a:xfrm>
        </p:grpSpPr>
        <p:graphicFrame>
          <p:nvGraphicFramePr>
            <p:cNvPr id="266473" name="Object 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" name="Clip" r:id="rId21" imgW="825500" imgH="838200" progId="MS_ClipArt_Gallery.2">
                    <p:embed/>
                  </p:oleObj>
                </mc:Choice>
                <mc:Fallback>
                  <p:oleObj name="Clip" r:id="rId21" imgW="825500" imgH="8382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74" name="Object 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" name="Clip" r:id="rId22" imgW="1270000" imgH="1193800" progId="MS_ClipArt_Gallery.2">
                    <p:embed/>
                  </p:oleObj>
                </mc:Choice>
                <mc:Fallback>
                  <p:oleObj name="Clip" r:id="rId22" imgW="1270000" imgH="1193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75" name="Group 76"/>
          <p:cNvGrpSpPr>
            <a:grpSpLocks/>
          </p:cNvGrpSpPr>
          <p:nvPr/>
        </p:nvGrpSpPr>
        <p:grpSpPr bwMode="auto">
          <a:xfrm>
            <a:off x="7351712" y="5392737"/>
            <a:ext cx="379413" cy="376238"/>
            <a:chOff x="4733" y="2082"/>
            <a:chExt cx="272" cy="282"/>
          </a:xfrm>
        </p:grpSpPr>
        <p:graphicFrame>
          <p:nvGraphicFramePr>
            <p:cNvPr id="266471" name="Object 6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" name="Clip" r:id="rId23" imgW="825500" imgH="838200" progId="MS_ClipArt_Gallery.2">
                    <p:embed/>
                  </p:oleObj>
                </mc:Choice>
                <mc:Fallback>
                  <p:oleObj name="Clip" r:id="rId23" imgW="825500" imgH="8382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72" name="Rectangle 78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76" name="Line 79"/>
          <p:cNvSpPr>
            <a:spLocks noChangeShapeType="1"/>
          </p:cNvSpPr>
          <p:nvPr/>
        </p:nvSpPr>
        <p:spPr bwMode="auto">
          <a:xfrm>
            <a:off x="7658100" y="52959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277" name="Group 80"/>
          <p:cNvGrpSpPr>
            <a:grpSpLocks/>
          </p:cNvGrpSpPr>
          <p:nvPr/>
        </p:nvGrpSpPr>
        <p:grpSpPr bwMode="auto">
          <a:xfrm>
            <a:off x="8378825" y="4719637"/>
            <a:ext cx="207962" cy="409575"/>
            <a:chOff x="4180" y="783"/>
            <a:chExt cx="150" cy="307"/>
          </a:xfrm>
        </p:grpSpPr>
        <p:sp>
          <p:nvSpPr>
            <p:cNvPr id="266463" name="AutoShape 8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4" name="Rectangle 8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5" name="Rectangle 8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6" name="AutoShape 8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7" name="Line 8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8" name="Line 8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9" name="Rectangle 8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0" name="Rectangle 8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78" name="Group 89"/>
          <p:cNvGrpSpPr>
            <a:grpSpLocks/>
          </p:cNvGrpSpPr>
          <p:nvPr/>
        </p:nvGrpSpPr>
        <p:grpSpPr bwMode="auto">
          <a:xfrm>
            <a:off x="8366125" y="5164137"/>
            <a:ext cx="207962" cy="409575"/>
            <a:chOff x="4180" y="783"/>
            <a:chExt cx="150" cy="307"/>
          </a:xfrm>
        </p:grpSpPr>
        <p:sp>
          <p:nvSpPr>
            <p:cNvPr id="266455" name="AutoShape 9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6" name="Rectangle 9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7" name="Rectangle 9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8" name="AutoShape 9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9" name="Line 9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0" name="Line 9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1" name="Rectangle 9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2" name="Rectangle 9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79" name="Line 98"/>
          <p:cNvSpPr>
            <a:spLocks noChangeShapeType="1"/>
          </p:cNvSpPr>
          <p:nvPr/>
        </p:nvSpPr>
        <p:spPr bwMode="auto">
          <a:xfrm rot="5400000" flipH="1">
            <a:off x="7992268" y="5093494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0" name="Line 99"/>
          <p:cNvSpPr>
            <a:spLocks noChangeShapeType="1"/>
          </p:cNvSpPr>
          <p:nvPr/>
        </p:nvSpPr>
        <p:spPr bwMode="auto">
          <a:xfrm rot="16200000">
            <a:off x="8346281" y="53459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1" name="Line 100"/>
          <p:cNvSpPr>
            <a:spLocks noChangeShapeType="1"/>
          </p:cNvSpPr>
          <p:nvPr/>
        </p:nvSpPr>
        <p:spPr bwMode="auto">
          <a:xfrm rot="16200000">
            <a:off x="8335962" y="48768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2" name="Line 101"/>
          <p:cNvSpPr>
            <a:spLocks noChangeShapeType="1"/>
          </p:cNvSpPr>
          <p:nvPr/>
        </p:nvSpPr>
        <p:spPr bwMode="auto">
          <a:xfrm flipV="1">
            <a:off x="7015162" y="3017837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3" name="Line 102"/>
          <p:cNvSpPr>
            <a:spLocks noChangeShapeType="1"/>
          </p:cNvSpPr>
          <p:nvPr/>
        </p:nvSpPr>
        <p:spPr bwMode="auto">
          <a:xfrm>
            <a:off x="7950200" y="3001962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4" name="Line 103"/>
          <p:cNvSpPr>
            <a:spLocks noChangeShapeType="1"/>
          </p:cNvSpPr>
          <p:nvPr/>
        </p:nvSpPr>
        <p:spPr bwMode="auto">
          <a:xfrm flipH="1">
            <a:off x="8469312" y="3338512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5" name="Line 104"/>
          <p:cNvSpPr>
            <a:spLocks noChangeShapeType="1"/>
          </p:cNvSpPr>
          <p:nvPr/>
        </p:nvSpPr>
        <p:spPr bwMode="auto">
          <a:xfrm>
            <a:off x="7699375" y="31146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6" name="Line 105"/>
          <p:cNvSpPr>
            <a:spLocks noChangeShapeType="1"/>
          </p:cNvSpPr>
          <p:nvPr/>
        </p:nvSpPr>
        <p:spPr bwMode="auto">
          <a:xfrm>
            <a:off x="7724775" y="37623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7" name="Line 106"/>
          <p:cNvSpPr>
            <a:spLocks noChangeShapeType="1"/>
          </p:cNvSpPr>
          <p:nvPr/>
        </p:nvSpPr>
        <p:spPr bwMode="auto">
          <a:xfrm flipH="1">
            <a:off x="8185150" y="4227512"/>
            <a:ext cx="26670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8" name="Line 107"/>
          <p:cNvSpPr>
            <a:spLocks noChangeShapeType="1"/>
          </p:cNvSpPr>
          <p:nvPr/>
        </p:nvSpPr>
        <p:spPr bwMode="auto">
          <a:xfrm flipH="1">
            <a:off x="7958137" y="3306762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9" name="Line 108"/>
          <p:cNvSpPr>
            <a:spLocks noChangeShapeType="1"/>
          </p:cNvSpPr>
          <p:nvPr/>
        </p:nvSpPr>
        <p:spPr bwMode="auto">
          <a:xfrm flipH="1">
            <a:off x="7967662" y="2746375"/>
            <a:ext cx="350838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0" name="Line 109"/>
          <p:cNvSpPr>
            <a:spLocks noChangeShapeType="1"/>
          </p:cNvSpPr>
          <p:nvPr/>
        </p:nvSpPr>
        <p:spPr bwMode="auto">
          <a:xfrm flipH="1">
            <a:off x="8685212" y="2922587"/>
            <a:ext cx="201613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291" name="Group 110"/>
          <p:cNvGrpSpPr>
            <a:grpSpLocks/>
          </p:cNvGrpSpPr>
          <p:nvPr/>
        </p:nvGrpSpPr>
        <p:grpSpPr bwMode="auto">
          <a:xfrm>
            <a:off x="6496050" y="3114675"/>
            <a:ext cx="501650" cy="233362"/>
            <a:chOff x="3600" y="219"/>
            <a:chExt cx="360" cy="175"/>
          </a:xfrm>
        </p:grpSpPr>
        <p:sp>
          <p:nvSpPr>
            <p:cNvPr id="266442" name="Oval 1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3" name="Line 1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4" name="Line 1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5" name="Rectangle 1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446" name="Oval 1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47" name="Group 1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52" name="Line 1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3" name="Line 1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4" name="Line 1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48" name="Group 1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449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0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1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2" name="Group 124"/>
          <p:cNvGrpSpPr>
            <a:grpSpLocks/>
          </p:cNvGrpSpPr>
          <p:nvPr/>
        </p:nvGrpSpPr>
        <p:grpSpPr bwMode="auto">
          <a:xfrm>
            <a:off x="7448550" y="2886075"/>
            <a:ext cx="501650" cy="233362"/>
            <a:chOff x="3600" y="219"/>
            <a:chExt cx="360" cy="175"/>
          </a:xfrm>
        </p:grpSpPr>
        <p:sp>
          <p:nvSpPr>
            <p:cNvPr id="266429" name="Oval 12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0" name="Line 12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1" name="Line 12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2" name="Rectangle 12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433" name="Oval 12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34" name="Group 13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39" name="Line 1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40" name="Line 1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41" name="Line 1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35" name="Group 13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436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37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38" name="Line 1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3" name="Group 138"/>
          <p:cNvGrpSpPr>
            <a:grpSpLocks/>
          </p:cNvGrpSpPr>
          <p:nvPr/>
        </p:nvGrpSpPr>
        <p:grpSpPr bwMode="auto">
          <a:xfrm>
            <a:off x="7466012" y="3543300"/>
            <a:ext cx="501650" cy="233362"/>
            <a:chOff x="3600" y="219"/>
            <a:chExt cx="360" cy="175"/>
          </a:xfrm>
        </p:grpSpPr>
        <p:sp>
          <p:nvSpPr>
            <p:cNvPr id="266416" name="Oval 1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7" name="Line 1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8" name="Line 1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9" name="Rectangle 14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420" name="Oval 1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21" name="Group 1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26" name="Line 1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7" name="Line 1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8" name="Line 1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22" name="Group 1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423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4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5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4" name="Group 152"/>
          <p:cNvGrpSpPr>
            <a:grpSpLocks/>
          </p:cNvGrpSpPr>
          <p:nvPr/>
        </p:nvGrpSpPr>
        <p:grpSpPr bwMode="auto">
          <a:xfrm>
            <a:off x="8435975" y="3094037"/>
            <a:ext cx="500062" cy="233363"/>
            <a:chOff x="3600" y="219"/>
            <a:chExt cx="360" cy="175"/>
          </a:xfrm>
        </p:grpSpPr>
        <p:sp>
          <p:nvSpPr>
            <p:cNvPr id="266403" name="Oval 1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4" name="Line 1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5" name="Line 1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6" name="Rectangle 1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407" name="Oval 1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08" name="Group 1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13" name="Line 1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4" name="Line 1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5" name="Line 1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09" name="Group 1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410" name="Line 1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1" name="Line 1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2" name="Line 1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5" name="Group 166"/>
          <p:cNvGrpSpPr>
            <a:grpSpLocks/>
          </p:cNvGrpSpPr>
          <p:nvPr/>
        </p:nvGrpSpPr>
        <p:grpSpPr bwMode="auto">
          <a:xfrm>
            <a:off x="8242300" y="3990975"/>
            <a:ext cx="501650" cy="233362"/>
            <a:chOff x="3600" y="219"/>
            <a:chExt cx="360" cy="175"/>
          </a:xfrm>
        </p:grpSpPr>
        <p:sp>
          <p:nvSpPr>
            <p:cNvPr id="266390" name="Oval 16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1" name="Line 16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2" name="Line 16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3" name="Rectangle 17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394" name="Oval 17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95" name="Group 17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00" name="Line 1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1" name="Line 1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2" name="Line 1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96" name="Group 17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397" name="Line 1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8" name="Line 1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9" name="Line 1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6" name="Group 180"/>
          <p:cNvGrpSpPr>
            <a:grpSpLocks/>
          </p:cNvGrpSpPr>
          <p:nvPr/>
        </p:nvGrpSpPr>
        <p:grpSpPr bwMode="auto">
          <a:xfrm>
            <a:off x="7908925" y="4575175"/>
            <a:ext cx="501650" cy="234950"/>
            <a:chOff x="3600" y="219"/>
            <a:chExt cx="360" cy="175"/>
          </a:xfrm>
        </p:grpSpPr>
        <p:sp>
          <p:nvSpPr>
            <p:cNvPr id="266377" name="Oval 18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8" name="Line 18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9" name="Line 18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0" name="Rectangle 18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381" name="Oval 18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82" name="Group 18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387" name="Line 1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8" name="Line 1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9" name="Line 1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83" name="Group 19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384" name="Line 1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5" name="Line 1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6" name="Line 1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7" name="Group 194"/>
          <p:cNvGrpSpPr>
            <a:grpSpLocks/>
          </p:cNvGrpSpPr>
          <p:nvPr/>
        </p:nvGrpSpPr>
        <p:grpSpPr bwMode="auto">
          <a:xfrm>
            <a:off x="7299325" y="5064125"/>
            <a:ext cx="500062" cy="233362"/>
            <a:chOff x="3600" y="219"/>
            <a:chExt cx="360" cy="175"/>
          </a:xfrm>
        </p:grpSpPr>
        <p:sp>
          <p:nvSpPr>
            <p:cNvPr id="266364" name="Oval 19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5" name="Line 19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6" name="Line 19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7" name="Rectangle 19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368" name="Oval 19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69" name="Group 20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374" name="Line 2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5" name="Line 2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6" name="Line 2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70" name="Group 20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371" name="Line 2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2" name="Line 2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3" name="Line 2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8" name="Group 208"/>
          <p:cNvGrpSpPr>
            <a:grpSpLocks/>
          </p:cNvGrpSpPr>
          <p:nvPr/>
        </p:nvGrpSpPr>
        <p:grpSpPr bwMode="auto">
          <a:xfrm>
            <a:off x="6496050" y="4687887"/>
            <a:ext cx="501650" cy="233363"/>
            <a:chOff x="3600" y="219"/>
            <a:chExt cx="360" cy="175"/>
          </a:xfrm>
        </p:grpSpPr>
        <p:sp>
          <p:nvSpPr>
            <p:cNvPr id="266351" name="Oval 20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2" name="Line 2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3" name="Line 2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4" name="Rectangle 2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355" name="Oval 2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56" name="Group 2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361" name="Line 2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62" name="Line 2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63" name="Line 2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57" name="Group 2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358" name="Line 2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59" name="Line 2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60" name="Line 2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299" name="Line 222"/>
          <p:cNvSpPr>
            <a:spLocks noChangeShapeType="1"/>
          </p:cNvSpPr>
          <p:nvPr/>
        </p:nvSpPr>
        <p:spPr bwMode="auto">
          <a:xfrm flipV="1">
            <a:off x="6751637" y="4900612"/>
            <a:ext cx="1588" cy="249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300" name="Group 223"/>
          <p:cNvGrpSpPr>
            <a:grpSpLocks/>
          </p:cNvGrpSpPr>
          <p:nvPr/>
        </p:nvGrpSpPr>
        <p:grpSpPr bwMode="auto">
          <a:xfrm>
            <a:off x="5205412" y="2235200"/>
            <a:ext cx="814388" cy="854075"/>
            <a:chOff x="4180" y="744"/>
            <a:chExt cx="513" cy="538"/>
          </a:xfrm>
        </p:grpSpPr>
        <p:sp>
          <p:nvSpPr>
            <p:cNvPr id="266344" name="Rectangle 22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5" name="Rectangle 22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6" name="Rectangle 22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7" name="Text Box 22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000" b="0" dirty="0">
                  <a:latin typeface="Comic Sans MS" charset="0"/>
                </a:rPr>
                <a:t>application</a:t>
              </a:r>
            </a:p>
            <a:p>
              <a:pPr algn="ctr"/>
              <a:r>
                <a:rPr lang="en-US" sz="1000" b="0" dirty="0">
                  <a:solidFill>
                    <a:schemeClr val="bg1"/>
                  </a:solidFill>
                  <a:latin typeface="Comic Sans MS" charset="0"/>
                </a:rPr>
                <a:t>transport</a:t>
              </a:r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48" name="Line 22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9" name="Line 22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0" name="Line 23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1" name="Group 231"/>
          <p:cNvGrpSpPr>
            <a:grpSpLocks/>
          </p:cNvGrpSpPr>
          <p:nvPr/>
        </p:nvGrpSpPr>
        <p:grpSpPr bwMode="auto">
          <a:xfrm>
            <a:off x="8329612" y="5121275"/>
            <a:ext cx="814388" cy="854075"/>
            <a:chOff x="4180" y="744"/>
            <a:chExt cx="513" cy="538"/>
          </a:xfrm>
        </p:grpSpPr>
        <p:sp>
          <p:nvSpPr>
            <p:cNvPr id="266337" name="Rectangle 232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8" name="Rectangle 233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9" name="Rectangle 234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0" name="Text Box 235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000" b="0" dirty="0">
                  <a:latin typeface="Comic Sans MS" charset="0"/>
                </a:rPr>
                <a:t>application</a:t>
              </a:r>
            </a:p>
            <a:p>
              <a:pPr algn="ctr"/>
              <a:r>
                <a:rPr lang="en-US" sz="1000" b="0" dirty="0">
                  <a:solidFill>
                    <a:schemeClr val="bg1"/>
                  </a:solidFill>
                  <a:latin typeface="Comic Sans MS" charset="0"/>
                </a:rPr>
                <a:t>transport</a:t>
              </a:r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41" name="Line 236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2" name="Line 237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3" name="Line 238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2" name="Group 239"/>
          <p:cNvGrpSpPr>
            <a:grpSpLocks/>
          </p:cNvGrpSpPr>
          <p:nvPr/>
        </p:nvGrpSpPr>
        <p:grpSpPr bwMode="auto">
          <a:xfrm>
            <a:off x="7667625" y="4240212"/>
            <a:ext cx="814387" cy="701675"/>
            <a:chOff x="2923" y="3345"/>
            <a:chExt cx="513" cy="442"/>
          </a:xfrm>
        </p:grpSpPr>
        <p:sp>
          <p:nvSpPr>
            <p:cNvPr id="266332" name="Rectangle 24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3" name="Rectangle 24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4" name="Text Box 24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35" name="Line 24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6" name="Line 24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3" name="Group 245"/>
          <p:cNvGrpSpPr>
            <a:grpSpLocks/>
          </p:cNvGrpSpPr>
          <p:nvPr/>
        </p:nvGrpSpPr>
        <p:grpSpPr bwMode="auto">
          <a:xfrm>
            <a:off x="8201025" y="3659187"/>
            <a:ext cx="814387" cy="701675"/>
            <a:chOff x="2923" y="3345"/>
            <a:chExt cx="513" cy="442"/>
          </a:xfrm>
        </p:grpSpPr>
        <p:sp>
          <p:nvSpPr>
            <p:cNvPr id="266327" name="Rectangle 24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8" name="Rectangle 24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9" name="Text Box 24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30" name="Line 24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1" name="Line 25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4" name="Group 251"/>
          <p:cNvGrpSpPr>
            <a:grpSpLocks/>
          </p:cNvGrpSpPr>
          <p:nvPr/>
        </p:nvGrpSpPr>
        <p:grpSpPr bwMode="auto">
          <a:xfrm>
            <a:off x="7315200" y="3354387"/>
            <a:ext cx="814387" cy="701675"/>
            <a:chOff x="2923" y="3345"/>
            <a:chExt cx="513" cy="442"/>
          </a:xfrm>
        </p:grpSpPr>
        <p:sp>
          <p:nvSpPr>
            <p:cNvPr id="266322" name="Rectangle 25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3" name="Rectangle 25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4" name="Text Box 25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25" name="Line 25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6" name="Line 25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5" name="Group 257"/>
          <p:cNvGrpSpPr>
            <a:grpSpLocks/>
          </p:cNvGrpSpPr>
          <p:nvPr/>
        </p:nvGrpSpPr>
        <p:grpSpPr bwMode="auto">
          <a:xfrm>
            <a:off x="7248525" y="2582862"/>
            <a:ext cx="814387" cy="701675"/>
            <a:chOff x="2923" y="3345"/>
            <a:chExt cx="513" cy="442"/>
          </a:xfrm>
        </p:grpSpPr>
        <p:sp>
          <p:nvSpPr>
            <p:cNvPr id="266317" name="Rectangle 25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8" name="Rectangle 25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9" name="Text Box 26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20" name="Line 26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1" name="Line 26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6" name="Group 263"/>
          <p:cNvGrpSpPr>
            <a:grpSpLocks/>
          </p:cNvGrpSpPr>
          <p:nvPr/>
        </p:nvGrpSpPr>
        <p:grpSpPr bwMode="auto">
          <a:xfrm>
            <a:off x="6315075" y="2868612"/>
            <a:ext cx="814387" cy="701675"/>
            <a:chOff x="2923" y="3345"/>
            <a:chExt cx="513" cy="442"/>
          </a:xfrm>
        </p:grpSpPr>
        <p:sp>
          <p:nvSpPr>
            <p:cNvPr id="266312" name="Rectangle 26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3" name="Rectangle 26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4" name="Text Box 26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15" name="Line 26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6" name="Line 26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7" name="Group 269"/>
          <p:cNvGrpSpPr>
            <a:grpSpLocks/>
          </p:cNvGrpSpPr>
          <p:nvPr/>
        </p:nvGrpSpPr>
        <p:grpSpPr bwMode="auto">
          <a:xfrm rot="2937887">
            <a:off x="5260975" y="3687762"/>
            <a:ext cx="3781425" cy="434975"/>
            <a:chOff x="2937" y="3579"/>
            <a:chExt cx="2382" cy="274"/>
          </a:xfrm>
        </p:grpSpPr>
        <p:sp>
          <p:nvSpPr>
            <p:cNvPr id="266308" name="Rectangle 270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9" name="Text Box 271"/>
            <p:cNvSpPr txBox="1">
              <a:spLocks noChangeArrowheads="1"/>
            </p:cNvSpPr>
            <p:nvPr/>
          </p:nvSpPr>
          <p:spPr bwMode="auto">
            <a:xfrm>
              <a:off x="3340" y="3619"/>
              <a:ext cx="16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bg1"/>
                  </a:solidFill>
                  <a:latin typeface="Comic Sans MS" charset="0"/>
                </a:rPr>
                <a:t>logical end-end transport</a:t>
              </a:r>
              <a:endParaRPr lang="en-US" sz="1600" b="0" dirty="0">
                <a:latin typeface="Comic Sans MS" charset="0"/>
              </a:endParaRPr>
            </a:p>
          </p:txBody>
        </p:sp>
        <p:sp>
          <p:nvSpPr>
            <p:cNvPr id="266310" name="Freeform 272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1" name="Freeform 273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127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Talk to Their Peers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L2, nodes exchange packets (locally)</a:t>
            </a:r>
          </a:p>
          <a:p>
            <a:pPr lvl="1"/>
            <a:r>
              <a:rPr lang="en-US" dirty="0" smtClean="0"/>
              <a:t>Using MAC addresses</a:t>
            </a:r>
          </a:p>
          <a:p>
            <a:pPr lvl="1"/>
            <a:r>
              <a:rPr lang="en-US" dirty="0" smtClean="0"/>
              <a:t>Ignoring physical layer</a:t>
            </a:r>
          </a:p>
          <a:p>
            <a:r>
              <a:rPr lang="en-US" dirty="0" smtClean="0"/>
              <a:t>At L3, nodes exchange packets (globally)</a:t>
            </a:r>
          </a:p>
          <a:p>
            <a:pPr lvl="1"/>
            <a:r>
              <a:rPr lang="en-US" dirty="0" smtClean="0"/>
              <a:t>Using IP addresses</a:t>
            </a:r>
          </a:p>
          <a:p>
            <a:pPr lvl="1"/>
            <a:r>
              <a:rPr lang="en-US" dirty="0" smtClean="0"/>
              <a:t>Ignoring L2 and physical layer</a:t>
            </a:r>
          </a:p>
          <a:p>
            <a:r>
              <a:rPr lang="en-US" dirty="0" smtClean="0"/>
              <a:t>At L4, transport protocols exchange packets</a:t>
            </a:r>
          </a:p>
          <a:p>
            <a:pPr lvl="1"/>
            <a:r>
              <a:rPr lang="en-US" dirty="0" smtClean="0"/>
              <a:t>Providing a cleaner data interface to applications above</a:t>
            </a:r>
          </a:p>
          <a:p>
            <a:r>
              <a:rPr lang="en-US" dirty="0" smtClean="0"/>
              <a:t>Application processes acts as if it has a data pipe between it and its peer process on another host</a:t>
            </a:r>
          </a:p>
          <a:p>
            <a:pPr lvl="1"/>
            <a:r>
              <a:rPr lang="en-US" dirty="0" smtClean="0"/>
              <a:t>Purpose of transport is to provide that pipe abstraction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2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message delivery (UDP)</a:t>
            </a:r>
          </a:p>
          <a:p>
            <a:pPr lvl="1"/>
            <a:r>
              <a:rPr lang="en-US" dirty="0" smtClean="0"/>
              <a:t>Unreliable (application responsible for resending)</a:t>
            </a:r>
          </a:p>
          <a:p>
            <a:pPr lvl="1"/>
            <a:r>
              <a:rPr lang="en-US" dirty="0" smtClean="0"/>
              <a:t>Messages limited to single packet</a:t>
            </a:r>
          </a:p>
          <a:p>
            <a:pPr lvl="1"/>
            <a:endParaRPr lang="en-US" dirty="0"/>
          </a:p>
          <a:p>
            <a:r>
              <a:rPr lang="en-US" dirty="0" smtClean="0"/>
              <a:t>Reliable </a:t>
            </a:r>
            <a:r>
              <a:rPr lang="en-US" dirty="0" err="1" smtClean="0"/>
              <a:t>bytestream</a:t>
            </a:r>
            <a:r>
              <a:rPr lang="en-US" dirty="0" smtClean="0"/>
              <a:t> delivery (TCP)</a:t>
            </a:r>
          </a:p>
          <a:p>
            <a:pPr lvl="1"/>
            <a:r>
              <a:rPr lang="en-US" dirty="0" smtClean="0"/>
              <a:t>Bytes inserted into pipe by sender</a:t>
            </a:r>
          </a:p>
          <a:p>
            <a:pPr lvl="1"/>
            <a:r>
              <a:rPr lang="en-US" dirty="0" smtClean="0"/>
              <a:t>They emerge, in order, at receiver (to the app)</a:t>
            </a:r>
          </a:p>
          <a:p>
            <a:pPr lvl="1"/>
            <a:endParaRPr lang="en-US" dirty="0"/>
          </a:p>
          <a:p>
            <a:r>
              <a:rPr lang="en-US" i="1" dirty="0" smtClean="0"/>
              <a:t>What features must transport protocols implement to support these abstractions?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5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UDP: Datagram messaging service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Multiplexing/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Demultiplexing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among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processes</a:t>
            </a:r>
          </a:p>
          <a:p>
            <a:pPr lvl="2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Discarding corrupted packets (optional)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Nothing else!</a:t>
            </a:r>
          </a:p>
          <a:p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 minimal extension of IP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82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F1124FF-BE3C-114F-BED2-E49B705F42D7}" type="slidenum">
              <a:rPr lang="en-US" sz="1400" b="0">
                <a:latin typeface="Times New Roman" charset="0"/>
              </a:rPr>
              <a:pPr eaLnBrk="1" hangingPunct="1"/>
              <a:t>37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91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TCP: Reliable, in-order delivery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Multiplexing/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Demultiplexing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among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processes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Discarding corrupted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packets (why not optional?)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Retransmission of lost and corrupted packets</a:t>
            </a:r>
          </a:p>
          <a:p>
            <a:pPr lvl="4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Flow control (to not overflow receiver)</a:t>
            </a:r>
          </a:p>
          <a:p>
            <a:pPr lvl="4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Congestion control (to not overload network)</a:t>
            </a:r>
          </a:p>
          <a:p>
            <a:pPr lvl="4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“Connection”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set-up &amp; tear-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down</a:t>
            </a: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82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F1124FF-BE3C-114F-BED2-E49B705F42D7}" type="slidenum">
              <a:rPr lang="en-US" sz="1400" b="0">
                <a:latin typeface="Times New Roman" charset="0"/>
              </a:rPr>
              <a:pPr eaLnBrk="1" hangingPunct="1"/>
              <a:t>38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 (or sessions)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Reliability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requires keeping state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Sender: packets sent but not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ACKed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and related timers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Receiver: noncontiguous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packets</a:t>
            </a: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Each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bytestream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is called a connection 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session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Each with their own connection state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State is in hosts, not network!</a:t>
            </a:r>
          </a:p>
          <a:p>
            <a:pPr lvl="4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Example: I am using HTTP to access content on two different hosts, and I’m also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ssh’ing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into another host.  How many sessions is this?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0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Resubmission Policy for Project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</a:t>
            </a:r>
            <a:r>
              <a:rPr lang="en-US" dirty="0"/>
              <a:t>late </a:t>
            </a:r>
            <a:r>
              <a:rPr lang="en-US" dirty="0" smtClean="0"/>
              <a:t>grading policy</a:t>
            </a:r>
          </a:p>
          <a:p>
            <a:pPr lvl="1"/>
            <a:r>
              <a:rPr lang="en-US" dirty="0" smtClean="0"/>
              <a:t>No change to this at all</a:t>
            </a:r>
            <a:r>
              <a:rPr lang="mr-IN" dirty="0" smtClean="0"/>
              <a:t>…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One-time resubmission, at 50% </a:t>
            </a:r>
            <a:r>
              <a:rPr lang="en-US" dirty="0" smtClean="0"/>
              <a:t>penalty</a:t>
            </a:r>
          </a:p>
          <a:p>
            <a:pPr lvl="1"/>
            <a:r>
              <a:rPr lang="en-US" dirty="0" smtClean="0"/>
              <a:t>Any time between the end of the late grading period, and the end of the semester, you can resubmit with 50% penalty</a:t>
            </a:r>
          </a:p>
          <a:p>
            <a:pPr lvl="1"/>
            <a:endParaRPr lang="en-US" dirty="0"/>
          </a:p>
          <a:p>
            <a:r>
              <a:rPr lang="en-US" dirty="0" smtClean="0"/>
              <a:t>Any questions?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9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Services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not available</a:t>
            </a:r>
            <a:endParaRPr lang="en-US" dirty="0">
              <a:latin typeface="Arial" charset="0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Delay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and/or bandwidth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guarantees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cannot be offered by transport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Requires support at IP level (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and let’s not go there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Sessions that survive change-of-IP-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address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is an artifact of current implementations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As we shall see</a:t>
            </a: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….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82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F1124FF-BE3C-114F-BED2-E49B705F42D7}" type="slidenum">
              <a:rPr lang="en-US" sz="1400" b="0">
                <a:latin typeface="Times New Roman" charset="0"/>
              </a:rPr>
              <a:pPr eaLnBrk="1" hangingPunct="1"/>
              <a:t>40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0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16-bit port address space for </a:t>
            </a:r>
            <a:r>
              <a:rPr lang="en-US" dirty="0" smtClean="0"/>
              <a:t>UDP, TCP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“Well known” ports (</a:t>
            </a:r>
            <a:r>
              <a:rPr lang="en-US" dirty="0" smtClean="0"/>
              <a:t>0-1023)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greement on which services </a:t>
            </a:r>
            <a:r>
              <a:rPr lang="en-US" dirty="0"/>
              <a:t>run on these ports</a:t>
            </a:r>
          </a:p>
          <a:p>
            <a:pPr lvl="1"/>
            <a:r>
              <a:rPr lang="en-US" dirty="0"/>
              <a:t>e.g., ssh:22, http:80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 (app) knows appropriate port on server</a:t>
            </a:r>
            <a:endParaRPr lang="en-US" dirty="0"/>
          </a:p>
          <a:p>
            <a:pPr lvl="1"/>
            <a:r>
              <a:rPr lang="en-US" dirty="0"/>
              <a:t>Services can listen on well-known port</a:t>
            </a:r>
          </a:p>
          <a:p>
            <a:endParaRPr lang="en-US" dirty="0"/>
          </a:p>
          <a:p>
            <a:r>
              <a:rPr lang="en-US" dirty="0"/>
              <a:t>Ephemeral ports (most 1024-65535</a:t>
            </a:r>
            <a:r>
              <a:rPr lang="en-US" dirty="0" smtClean="0"/>
              <a:t>):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iven </a:t>
            </a:r>
            <a:r>
              <a:rPr lang="en-US" dirty="0"/>
              <a:t>to </a:t>
            </a:r>
            <a:r>
              <a:rPr lang="en-US" dirty="0" smtClean="0"/>
              <a:t>clients (at random)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0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Multiplexing and Demultiplexing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058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85850"/>
            <a:ext cx="8534400" cy="5045075"/>
          </a:xfrm>
        </p:spPr>
        <p:txBody>
          <a:bodyPr/>
          <a:lstStyle/>
          <a:p>
            <a:r>
              <a:rPr lang="en-US" sz="2400" dirty="0">
                <a:latin typeface="Arial" charset="0"/>
              </a:rPr>
              <a:t>Host receives IP datagrams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Each datagram has source and destination IP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Each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segment has source and destination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port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number </a:t>
            </a:r>
          </a:p>
          <a:p>
            <a:r>
              <a:rPr lang="en-US" sz="2400" dirty="0">
                <a:latin typeface="Arial" charset="0"/>
              </a:rPr>
              <a:t>Host uses IP addresses and port numbers to direct the segment to appropriate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socket</a:t>
            </a:r>
          </a:p>
        </p:txBody>
      </p:sp>
      <p:sp>
        <p:nvSpPr>
          <p:cNvPr id="28057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376D507-8826-6A4E-96BC-1AF4762A6D70}" type="slidenum">
              <a:rPr lang="en-US" sz="1400" b="0">
                <a:latin typeface="Times New Roman" charset="0"/>
              </a:rPr>
              <a:pPr eaLnBrk="1" hangingPunct="1"/>
              <a:t>42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3216275" y="3552825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3140075" y="3648075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3124200" y="36703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charset="0"/>
              </a:rPr>
              <a:t>source port #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80583" name="Text Box 7"/>
          <p:cNvSpPr txBox="1">
            <a:spLocks noChangeArrowheads="1"/>
          </p:cNvSpPr>
          <p:nvPr/>
        </p:nvSpPr>
        <p:spPr bwMode="auto">
          <a:xfrm>
            <a:off x="4903788" y="3670300"/>
            <a:ext cx="1452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charset="0"/>
              </a:rPr>
              <a:t>dest port #</a:t>
            </a:r>
            <a:endParaRPr lang="en-US" sz="2400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80584" name="Line 8"/>
          <p:cNvSpPr>
            <a:spLocks noChangeShapeType="1"/>
          </p:cNvSpPr>
          <p:nvPr/>
        </p:nvSpPr>
        <p:spPr bwMode="auto">
          <a:xfrm flipV="1">
            <a:off x="3130550" y="4048125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85" name="Line 9"/>
          <p:cNvSpPr>
            <a:spLocks noChangeShapeType="1"/>
          </p:cNvSpPr>
          <p:nvPr/>
        </p:nvSpPr>
        <p:spPr bwMode="auto">
          <a:xfrm flipV="1">
            <a:off x="3140075" y="5038725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86" name="Line 10"/>
          <p:cNvSpPr>
            <a:spLocks noChangeShapeType="1"/>
          </p:cNvSpPr>
          <p:nvPr/>
        </p:nvSpPr>
        <p:spPr bwMode="auto">
          <a:xfrm flipV="1">
            <a:off x="4778375" y="3648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87" name="Text Box 11"/>
          <p:cNvSpPr txBox="1">
            <a:spLocks noChangeArrowheads="1"/>
          </p:cNvSpPr>
          <p:nvPr/>
        </p:nvSpPr>
        <p:spPr bwMode="auto">
          <a:xfrm>
            <a:off x="4279900" y="3217863"/>
            <a:ext cx="950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Comic Sans MS" charset="0"/>
              </a:rPr>
              <a:t>32 bits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80588" name="Line 12"/>
          <p:cNvSpPr>
            <a:spLocks noChangeShapeType="1"/>
          </p:cNvSpPr>
          <p:nvPr/>
        </p:nvSpPr>
        <p:spPr bwMode="auto">
          <a:xfrm>
            <a:off x="5235575" y="3414713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89" name="Line 13"/>
          <p:cNvSpPr>
            <a:spLocks noChangeShapeType="1"/>
          </p:cNvSpPr>
          <p:nvPr/>
        </p:nvSpPr>
        <p:spPr bwMode="auto">
          <a:xfrm rot="10800000">
            <a:off x="3125788" y="3424238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90" name="Text Box 14"/>
          <p:cNvSpPr txBox="1">
            <a:spLocks noChangeArrowheads="1"/>
          </p:cNvSpPr>
          <p:nvPr/>
        </p:nvSpPr>
        <p:spPr bwMode="auto">
          <a:xfrm>
            <a:off x="4025900" y="5503863"/>
            <a:ext cx="14446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Comic Sans MS" charset="0"/>
              </a:rPr>
              <a:t>application</a:t>
            </a:r>
          </a:p>
          <a:p>
            <a:pPr algn="ctr"/>
            <a:r>
              <a:rPr lang="en-US" b="0">
                <a:latin typeface="Comic Sans MS" charset="0"/>
              </a:rPr>
              <a:t>data </a:t>
            </a:r>
          </a:p>
          <a:p>
            <a:pPr algn="ctr"/>
            <a:r>
              <a:rPr lang="en-US" b="0">
                <a:latin typeface="Comic Sans MS" charset="0"/>
              </a:rPr>
              <a:t>(message)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3543300" y="4413250"/>
            <a:ext cx="2505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Comic Sans MS" charset="0"/>
              </a:rPr>
              <a:t>other header fields</a:t>
            </a:r>
            <a:endParaRPr lang="en-US" sz="2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0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Rectangle 2"/>
          <p:cNvSpPr>
            <a:spLocks noChangeArrowheads="1"/>
          </p:cNvSpPr>
          <p:nvPr/>
        </p:nvSpPr>
        <p:spPr bwMode="auto">
          <a:xfrm>
            <a:off x="1446213" y="482600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386" name="Rectangle 3"/>
          <p:cNvSpPr>
            <a:spLocks noChangeArrowheads="1"/>
          </p:cNvSpPr>
          <p:nvPr/>
        </p:nvSpPr>
        <p:spPr bwMode="auto">
          <a:xfrm>
            <a:off x="1447800" y="3784600"/>
            <a:ext cx="6002338" cy="635000"/>
          </a:xfrm>
          <a:prstGeom prst="rect">
            <a:avLst/>
          </a:prstGeom>
          <a:solidFill>
            <a:schemeClr val="accent1">
              <a:alpha val="5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387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88" name="Line 6"/>
          <p:cNvSpPr>
            <a:spLocks noChangeShapeType="1"/>
          </p:cNvSpPr>
          <p:nvPr/>
        </p:nvSpPr>
        <p:spPr bwMode="auto">
          <a:xfrm flipV="1">
            <a:off x="1504950" y="1211263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89" name="Line 7"/>
          <p:cNvSpPr>
            <a:spLocks noChangeShapeType="1"/>
          </p:cNvSpPr>
          <p:nvPr/>
        </p:nvSpPr>
        <p:spPr bwMode="auto">
          <a:xfrm>
            <a:off x="1517650" y="1912938"/>
            <a:ext cx="59547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0" name="Line 8"/>
          <p:cNvSpPr>
            <a:spLocks noChangeShapeType="1"/>
          </p:cNvSpPr>
          <p:nvPr/>
        </p:nvSpPr>
        <p:spPr bwMode="auto">
          <a:xfrm>
            <a:off x="1517650" y="2560638"/>
            <a:ext cx="5956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1" name="Line 9"/>
          <p:cNvSpPr>
            <a:spLocks noChangeShapeType="1"/>
          </p:cNvSpPr>
          <p:nvPr/>
        </p:nvSpPr>
        <p:spPr bwMode="auto">
          <a:xfrm>
            <a:off x="4411663" y="508000"/>
            <a:ext cx="1587" cy="2027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2" name="Line 10"/>
          <p:cNvSpPr>
            <a:spLocks noChangeShapeType="1"/>
          </p:cNvSpPr>
          <p:nvPr/>
        </p:nvSpPr>
        <p:spPr bwMode="auto">
          <a:xfrm>
            <a:off x="29384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3" name="Line 11"/>
          <p:cNvSpPr>
            <a:spLocks noChangeShapeType="1"/>
          </p:cNvSpPr>
          <p:nvPr/>
        </p:nvSpPr>
        <p:spPr bwMode="auto">
          <a:xfrm>
            <a:off x="22145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4" name="Rectangle 12"/>
          <p:cNvSpPr>
            <a:spLocks noChangeArrowheads="1"/>
          </p:cNvSpPr>
          <p:nvPr/>
        </p:nvSpPr>
        <p:spPr bwMode="auto">
          <a:xfrm>
            <a:off x="1419225" y="592138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395" name="Rectangle 13"/>
          <p:cNvSpPr>
            <a:spLocks noChangeArrowheads="1"/>
          </p:cNvSpPr>
          <p:nvPr/>
        </p:nvSpPr>
        <p:spPr bwMode="auto">
          <a:xfrm>
            <a:off x="2190750" y="514350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396" name="Rectangle 14"/>
          <p:cNvSpPr>
            <a:spLocks noChangeArrowheads="1"/>
          </p:cNvSpPr>
          <p:nvPr/>
        </p:nvSpPr>
        <p:spPr bwMode="auto">
          <a:xfrm>
            <a:off x="2911475" y="514350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272397" name="Rectangle 15"/>
          <p:cNvSpPr>
            <a:spLocks noChangeArrowheads="1"/>
          </p:cNvSpPr>
          <p:nvPr/>
        </p:nvSpPr>
        <p:spPr bwMode="auto">
          <a:xfrm>
            <a:off x="4572000" y="685800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2398" name="Rectangle 16"/>
          <p:cNvSpPr>
            <a:spLocks noChangeArrowheads="1"/>
          </p:cNvSpPr>
          <p:nvPr/>
        </p:nvSpPr>
        <p:spPr bwMode="auto">
          <a:xfrm>
            <a:off x="2124075" y="1416050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399" name="Line 17"/>
          <p:cNvSpPr>
            <a:spLocks noChangeShapeType="1"/>
          </p:cNvSpPr>
          <p:nvPr/>
        </p:nvSpPr>
        <p:spPr bwMode="auto">
          <a:xfrm>
            <a:off x="5072063" y="12414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400" name="Rectangle 18"/>
          <p:cNvSpPr>
            <a:spLocks noChangeArrowheads="1"/>
          </p:cNvSpPr>
          <p:nvPr/>
        </p:nvSpPr>
        <p:spPr bwMode="auto">
          <a:xfrm>
            <a:off x="4421188" y="1301750"/>
            <a:ext cx="6461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401" name="Rectangle 19"/>
          <p:cNvSpPr>
            <a:spLocks noChangeArrowheads="1"/>
          </p:cNvSpPr>
          <p:nvPr/>
        </p:nvSpPr>
        <p:spPr bwMode="auto">
          <a:xfrm>
            <a:off x="5132388" y="1433513"/>
            <a:ext cx="22145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402" name="Line 20"/>
          <p:cNvSpPr>
            <a:spLocks noChangeShapeType="1"/>
          </p:cNvSpPr>
          <p:nvPr/>
        </p:nvSpPr>
        <p:spPr bwMode="auto">
          <a:xfrm>
            <a:off x="3001963" y="1939925"/>
            <a:ext cx="1587" cy="601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403" name="Rectangle 21"/>
          <p:cNvSpPr>
            <a:spLocks noChangeArrowheads="1"/>
          </p:cNvSpPr>
          <p:nvPr/>
        </p:nvSpPr>
        <p:spPr bwMode="auto">
          <a:xfrm>
            <a:off x="1604963" y="1974850"/>
            <a:ext cx="12874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272404" name="Rectangle 22"/>
          <p:cNvSpPr>
            <a:spLocks noChangeArrowheads="1"/>
          </p:cNvSpPr>
          <p:nvPr/>
        </p:nvSpPr>
        <p:spPr bwMode="auto">
          <a:xfrm>
            <a:off x="2979738" y="2071688"/>
            <a:ext cx="1490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2405" name="Rectangle 23"/>
          <p:cNvSpPr>
            <a:spLocks noChangeArrowheads="1"/>
          </p:cNvSpPr>
          <p:nvPr/>
        </p:nvSpPr>
        <p:spPr bwMode="auto">
          <a:xfrm>
            <a:off x="4689475" y="2089150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406" name="Line 24"/>
          <p:cNvSpPr>
            <a:spLocks noChangeShapeType="1"/>
          </p:cNvSpPr>
          <p:nvPr/>
        </p:nvSpPr>
        <p:spPr bwMode="auto">
          <a:xfrm>
            <a:off x="1504950" y="3208338"/>
            <a:ext cx="5967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407" name="Rectangle 25"/>
          <p:cNvSpPr>
            <a:spLocks noChangeArrowheads="1"/>
          </p:cNvSpPr>
          <p:nvPr/>
        </p:nvSpPr>
        <p:spPr bwMode="auto">
          <a:xfrm>
            <a:off x="3181350" y="2732088"/>
            <a:ext cx="2586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2408" name="Rectangle 26"/>
          <p:cNvSpPr>
            <a:spLocks noChangeArrowheads="1"/>
          </p:cNvSpPr>
          <p:nvPr/>
        </p:nvSpPr>
        <p:spPr bwMode="auto">
          <a:xfrm>
            <a:off x="3011488" y="3357563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2409" name="Rectangle 27"/>
          <p:cNvSpPr>
            <a:spLocks noChangeArrowheads="1"/>
          </p:cNvSpPr>
          <p:nvPr/>
        </p:nvSpPr>
        <p:spPr bwMode="auto">
          <a:xfrm>
            <a:off x="3762375" y="4038600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410" name="Rectangle 29"/>
          <p:cNvSpPr>
            <a:spLocks noChangeArrowheads="1"/>
          </p:cNvSpPr>
          <p:nvPr/>
        </p:nvSpPr>
        <p:spPr bwMode="auto">
          <a:xfrm>
            <a:off x="1435100" y="4430713"/>
            <a:ext cx="6002338" cy="2122487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411" name="Rectangle 30"/>
          <p:cNvSpPr>
            <a:spLocks noChangeArrowheads="1"/>
          </p:cNvSpPr>
          <p:nvPr/>
        </p:nvSpPr>
        <p:spPr bwMode="auto">
          <a:xfrm>
            <a:off x="3908425" y="5310188"/>
            <a:ext cx="1057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97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Rectangle 2"/>
          <p:cNvSpPr>
            <a:spLocks noChangeArrowheads="1"/>
          </p:cNvSpPr>
          <p:nvPr/>
        </p:nvSpPr>
        <p:spPr bwMode="auto">
          <a:xfrm>
            <a:off x="1446213" y="482600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4434" name="Rectangle 3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5" name="Rectangle 4"/>
          <p:cNvSpPr>
            <a:spLocks noChangeArrowheads="1"/>
          </p:cNvSpPr>
          <p:nvPr/>
        </p:nvSpPr>
        <p:spPr bwMode="auto">
          <a:xfrm>
            <a:off x="1449388" y="3810000"/>
            <a:ext cx="6002337" cy="26670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4436" name="Line 5"/>
          <p:cNvSpPr>
            <a:spLocks noChangeShapeType="1"/>
          </p:cNvSpPr>
          <p:nvPr/>
        </p:nvSpPr>
        <p:spPr bwMode="auto">
          <a:xfrm flipV="1">
            <a:off x="1504950" y="1211263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7" name="Line 6"/>
          <p:cNvSpPr>
            <a:spLocks noChangeShapeType="1"/>
          </p:cNvSpPr>
          <p:nvPr/>
        </p:nvSpPr>
        <p:spPr bwMode="auto">
          <a:xfrm>
            <a:off x="1517650" y="1912938"/>
            <a:ext cx="59547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8" name="Line 7"/>
          <p:cNvSpPr>
            <a:spLocks noChangeShapeType="1"/>
          </p:cNvSpPr>
          <p:nvPr/>
        </p:nvSpPr>
        <p:spPr bwMode="auto">
          <a:xfrm>
            <a:off x="1517650" y="2560638"/>
            <a:ext cx="5956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9" name="Line 8"/>
          <p:cNvSpPr>
            <a:spLocks noChangeShapeType="1"/>
          </p:cNvSpPr>
          <p:nvPr/>
        </p:nvSpPr>
        <p:spPr bwMode="auto">
          <a:xfrm>
            <a:off x="4411663" y="508000"/>
            <a:ext cx="1587" cy="2027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40" name="Line 9"/>
          <p:cNvSpPr>
            <a:spLocks noChangeShapeType="1"/>
          </p:cNvSpPr>
          <p:nvPr/>
        </p:nvSpPr>
        <p:spPr bwMode="auto">
          <a:xfrm>
            <a:off x="29384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41" name="Line 10"/>
          <p:cNvSpPr>
            <a:spLocks noChangeShapeType="1"/>
          </p:cNvSpPr>
          <p:nvPr/>
        </p:nvSpPr>
        <p:spPr bwMode="auto">
          <a:xfrm>
            <a:off x="22145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42" name="Rectangle 11"/>
          <p:cNvSpPr>
            <a:spLocks noChangeArrowheads="1"/>
          </p:cNvSpPr>
          <p:nvPr/>
        </p:nvSpPr>
        <p:spPr bwMode="auto">
          <a:xfrm>
            <a:off x="1649413" y="563563"/>
            <a:ext cx="3794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4</a:t>
            </a:r>
            <a:endParaRPr lang="en-US" sz="2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43" name="Rectangle 12"/>
          <p:cNvSpPr>
            <a:spLocks noChangeArrowheads="1"/>
          </p:cNvSpPr>
          <p:nvPr/>
        </p:nvSpPr>
        <p:spPr bwMode="auto">
          <a:xfrm>
            <a:off x="2395538" y="561975"/>
            <a:ext cx="379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274444" name="Rectangle 13"/>
          <p:cNvSpPr>
            <a:spLocks noChangeArrowheads="1"/>
          </p:cNvSpPr>
          <p:nvPr/>
        </p:nvSpPr>
        <p:spPr bwMode="auto">
          <a:xfrm>
            <a:off x="2911475" y="514350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274445" name="Rectangle 14"/>
          <p:cNvSpPr>
            <a:spLocks noChangeArrowheads="1"/>
          </p:cNvSpPr>
          <p:nvPr/>
        </p:nvSpPr>
        <p:spPr bwMode="auto">
          <a:xfrm>
            <a:off x="4572000" y="685800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4446" name="Rectangle 15"/>
          <p:cNvSpPr>
            <a:spLocks noChangeArrowheads="1"/>
          </p:cNvSpPr>
          <p:nvPr/>
        </p:nvSpPr>
        <p:spPr bwMode="auto">
          <a:xfrm>
            <a:off x="2124075" y="1416050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47" name="Line 16"/>
          <p:cNvSpPr>
            <a:spLocks noChangeShapeType="1"/>
          </p:cNvSpPr>
          <p:nvPr/>
        </p:nvSpPr>
        <p:spPr bwMode="auto">
          <a:xfrm>
            <a:off x="5072063" y="12414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48" name="Rectangle 17"/>
          <p:cNvSpPr>
            <a:spLocks noChangeArrowheads="1"/>
          </p:cNvSpPr>
          <p:nvPr/>
        </p:nvSpPr>
        <p:spPr bwMode="auto">
          <a:xfrm>
            <a:off x="4421188" y="1301750"/>
            <a:ext cx="6461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49" name="Rectangle 18"/>
          <p:cNvSpPr>
            <a:spLocks noChangeArrowheads="1"/>
          </p:cNvSpPr>
          <p:nvPr/>
        </p:nvSpPr>
        <p:spPr bwMode="auto">
          <a:xfrm>
            <a:off x="5132388" y="1433513"/>
            <a:ext cx="22145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50" name="Line 19"/>
          <p:cNvSpPr>
            <a:spLocks noChangeShapeType="1"/>
          </p:cNvSpPr>
          <p:nvPr/>
        </p:nvSpPr>
        <p:spPr bwMode="auto">
          <a:xfrm>
            <a:off x="3001963" y="1939925"/>
            <a:ext cx="1587" cy="601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51" name="Rectangle 20"/>
          <p:cNvSpPr>
            <a:spLocks noChangeArrowheads="1"/>
          </p:cNvSpPr>
          <p:nvPr/>
        </p:nvSpPr>
        <p:spPr bwMode="auto">
          <a:xfrm>
            <a:off x="1604963" y="1974850"/>
            <a:ext cx="12874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274452" name="Rectangle 21"/>
          <p:cNvSpPr>
            <a:spLocks noChangeArrowheads="1"/>
          </p:cNvSpPr>
          <p:nvPr/>
        </p:nvSpPr>
        <p:spPr bwMode="auto">
          <a:xfrm>
            <a:off x="2979738" y="2071688"/>
            <a:ext cx="1490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4453" name="Rectangle 22"/>
          <p:cNvSpPr>
            <a:spLocks noChangeArrowheads="1"/>
          </p:cNvSpPr>
          <p:nvPr/>
        </p:nvSpPr>
        <p:spPr bwMode="auto">
          <a:xfrm>
            <a:off x="4689475" y="2089150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54" name="Line 23"/>
          <p:cNvSpPr>
            <a:spLocks noChangeShapeType="1"/>
          </p:cNvSpPr>
          <p:nvPr/>
        </p:nvSpPr>
        <p:spPr bwMode="auto">
          <a:xfrm>
            <a:off x="1504950" y="3208338"/>
            <a:ext cx="5967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55" name="Rectangle 24"/>
          <p:cNvSpPr>
            <a:spLocks noChangeArrowheads="1"/>
          </p:cNvSpPr>
          <p:nvPr/>
        </p:nvSpPr>
        <p:spPr bwMode="auto">
          <a:xfrm>
            <a:off x="3181350" y="2732088"/>
            <a:ext cx="2586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4456" name="Rectangle 25"/>
          <p:cNvSpPr>
            <a:spLocks noChangeArrowheads="1"/>
          </p:cNvSpPr>
          <p:nvPr/>
        </p:nvSpPr>
        <p:spPr bwMode="auto">
          <a:xfrm>
            <a:off x="3011488" y="3357563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4457" name="Rectangle 27"/>
          <p:cNvSpPr>
            <a:spLocks noChangeArrowheads="1"/>
          </p:cNvSpPr>
          <p:nvPr/>
        </p:nvSpPr>
        <p:spPr bwMode="auto">
          <a:xfrm>
            <a:off x="3921125" y="4962525"/>
            <a:ext cx="1057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83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Rectangle 2"/>
          <p:cNvSpPr>
            <a:spLocks noChangeArrowheads="1"/>
          </p:cNvSpPr>
          <p:nvPr/>
        </p:nvSpPr>
        <p:spPr bwMode="auto">
          <a:xfrm>
            <a:off x="1419225" y="482600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482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3" name="Line 6"/>
          <p:cNvSpPr>
            <a:spLocks noChangeShapeType="1"/>
          </p:cNvSpPr>
          <p:nvPr/>
        </p:nvSpPr>
        <p:spPr bwMode="auto">
          <a:xfrm flipV="1">
            <a:off x="1504950" y="1211263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4" name="Line 7"/>
          <p:cNvSpPr>
            <a:spLocks noChangeShapeType="1"/>
          </p:cNvSpPr>
          <p:nvPr/>
        </p:nvSpPr>
        <p:spPr bwMode="auto">
          <a:xfrm>
            <a:off x="1517650" y="1912938"/>
            <a:ext cx="59547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5" name="Line 8"/>
          <p:cNvSpPr>
            <a:spLocks noChangeShapeType="1"/>
          </p:cNvSpPr>
          <p:nvPr/>
        </p:nvSpPr>
        <p:spPr bwMode="auto">
          <a:xfrm>
            <a:off x="1517650" y="2560638"/>
            <a:ext cx="5956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6" name="Line 9"/>
          <p:cNvSpPr>
            <a:spLocks noChangeShapeType="1"/>
          </p:cNvSpPr>
          <p:nvPr/>
        </p:nvSpPr>
        <p:spPr bwMode="auto">
          <a:xfrm>
            <a:off x="4411663" y="508000"/>
            <a:ext cx="1587" cy="2027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7" name="Line 10"/>
          <p:cNvSpPr>
            <a:spLocks noChangeShapeType="1"/>
          </p:cNvSpPr>
          <p:nvPr/>
        </p:nvSpPr>
        <p:spPr bwMode="auto">
          <a:xfrm>
            <a:off x="29384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8" name="Line 11"/>
          <p:cNvSpPr>
            <a:spLocks noChangeShapeType="1"/>
          </p:cNvSpPr>
          <p:nvPr/>
        </p:nvSpPr>
        <p:spPr bwMode="auto">
          <a:xfrm>
            <a:off x="22145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9" name="Rectangle 12"/>
          <p:cNvSpPr>
            <a:spLocks noChangeArrowheads="1"/>
          </p:cNvSpPr>
          <p:nvPr/>
        </p:nvSpPr>
        <p:spPr bwMode="auto">
          <a:xfrm>
            <a:off x="1649413" y="563563"/>
            <a:ext cx="3794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4</a:t>
            </a:r>
            <a:endParaRPr lang="en-US" sz="2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490" name="Rectangle 13"/>
          <p:cNvSpPr>
            <a:spLocks noChangeArrowheads="1"/>
          </p:cNvSpPr>
          <p:nvPr/>
        </p:nvSpPr>
        <p:spPr bwMode="auto">
          <a:xfrm>
            <a:off x="2395538" y="561975"/>
            <a:ext cx="379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276491" name="Rectangle 14"/>
          <p:cNvSpPr>
            <a:spLocks noChangeArrowheads="1"/>
          </p:cNvSpPr>
          <p:nvPr/>
        </p:nvSpPr>
        <p:spPr bwMode="auto">
          <a:xfrm>
            <a:off x="2911475" y="514350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276492" name="Rectangle 15"/>
          <p:cNvSpPr>
            <a:spLocks noChangeArrowheads="1"/>
          </p:cNvSpPr>
          <p:nvPr/>
        </p:nvSpPr>
        <p:spPr bwMode="auto">
          <a:xfrm>
            <a:off x="4572000" y="685800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6493" name="Rectangle 16"/>
          <p:cNvSpPr>
            <a:spLocks noChangeArrowheads="1"/>
          </p:cNvSpPr>
          <p:nvPr/>
        </p:nvSpPr>
        <p:spPr bwMode="auto">
          <a:xfrm>
            <a:off x="2124075" y="1416050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494" name="Line 17"/>
          <p:cNvSpPr>
            <a:spLocks noChangeShapeType="1"/>
          </p:cNvSpPr>
          <p:nvPr/>
        </p:nvSpPr>
        <p:spPr bwMode="auto">
          <a:xfrm>
            <a:off x="5072063" y="12414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5" name="Rectangle 18"/>
          <p:cNvSpPr>
            <a:spLocks noChangeArrowheads="1"/>
          </p:cNvSpPr>
          <p:nvPr/>
        </p:nvSpPr>
        <p:spPr bwMode="auto">
          <a:xfrm>
            <a:off x="4421188" y="1301750"/>
            <a:ext cx="6461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496" name="Rectangle 19"/>
          <p:cNvSpPr>
            <a:spLocks noChangeArrowheads="1"/>
          </p:cNvSpPr>
          <p:nvPr/>
        </p:nvSpPr>
        <p:spPr bwMode="auto">
          <a:xfrm>
            <a:off x="5132388" y="1433513"/>
            <a:ext cx="22145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497" name="Line 20"/>
          <p:cNvSpPr>
            <a:spLocks noChangeShapeType="1"/>
          </p:cNvSpPr>
          <p:nvPr/>
        </p:nvSpPr>
        <p:spPr bwMode="auto">
          <a:xfrm>
            <a:off x="3001963" y="1939925"/>
            <a:ext cx="1587" cy="601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8" name="Rectangle 21"/>
          <p:cNvSpPr>
            <a:spLocks noChangeArrowheads="1"/>
          </p:cNvSpPr>
          <p:nvPr/>
        </p:nvSpPr>
        <p:spPr bwMode="auto">
          <a:xfrm>
            <a:off x="1604963" y="1974850"/>
            <a:ext cx="12874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276499" name="Rectangle 22"/>
          <p:cNvSpPr>
            <a:spLocks noChangeArrowheads="1"/>
          </p:cNvSpPr>
          <p:nvPr/>
        </p:nvSpPr>
        <p:spPr bwMode="auto">
          <a:xfrm>
            <a:off x="3048000" y="1981200"/>
            <a:ext cx="10683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80FF"/>
                </a:solidFill>
                <a:latin typeface="Arial" charset="0"/>
              </a:rPr>
              <a:t>6 = TCP</a:t>
            </a:r>
            <a:br>
              <a:rPr lang="en-US" sz="1600">
                <a:solidFill>
                  <a:srgbClr val="0080FF"/>
                </a:solidFill>
                <a:latin typeface="Arial" charset="0"/>
              </a:rPr>
            </a:br>
            <a:r>
              <a:rPr lang="en-US" sz="1600">
                <a:solidFill>
                  <a:srgbClr val="0080FF"/>
                </a:solidFill>
                <a:latin typeface="Arial" charset="0"/>
              </a:rPr>
              <a:t>17 = UDP</a:t>
            </a:r>
            <a:endParaRPr lang="en-US" sz="1400" b="0">
              <a:solidFill>
                <a:srgbClr val="0080FF"/>
              </a:solidFill>
              <a:latin typeface="Arial" charset="0"/>
            </a:endParaRPr>
          </a:p>
        </p:txBody>
      </p:sp>
      <p:sp>
        <p:nvSpPr>
          <p:cNvPr id="276500" name="Rectangle 23"/>
          <p:cNvSpPr>
            <a:spLocks noChangeArrowheads="1"/>
          </p:cNvSpPr>
          <p:nvPr/>
        </p:nvSpPr>
        <p:spPr bwMode="auto">
          <a:xfrm>
            <a:off x="4689475" y="2089150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501" name="Line 24"/>
          <p:cNvSpPr>
            <a:spLocks noChangeShapeType="1"/>
          </p:cNvSpPr>
          <p:nvPr/>
        </p:nvSpPr>
        <p:spPr bwMode="auto">
          <a:xfrm>
            <a:off x="1438275" y="3208338"/>
            <a:ext cx="5967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2" name="Rectangle 25"/>
          <p:cNvSpPr>
            <a:spLocks noChangeArrowheads="1"/>
          </p:cNvSpPr>
          <p:nvPr/>
        </p:nvSpPr>
        <p:spPr bwMode="auto">
          <a:xfrm>
            <a:off x="3181350" y="2732088"/>
            <a:ext cx="2586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6503" name="Rectangle 26"/>
          <p:cNvSpPr>
            <a:spLocks noChangeArrowheads="1"/>
          </p:cNvSpPr>
          <p:nvPr/>
        </p:nvSpPr>
        <p:spPr bwMode="auto">
          <a:xfrm>
            <a:off x="3011488" y="3357563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1033254" name="AutoShape 38"/>
          <p:cNvCxnSpPr>
            <a:cxnSpLocks noChangeShapeType="1"/>
            <a:stCxn id="276498" idx="3"/>
          </p:cNvCxnSpPr>
          <p:nvPr/>
        </p:nvCxnSpPr>
        <p:spPr bwMode="auto">
          <a:xfrm flipH="1">
            <a:off x="1371600" y="2232025"/>
            <a:ext cx="1520825" cy="1746250"/>
          </a:xfrm>
          <a:prstGeom prst="curvedConnector3">
            <a:avLst>
              <a:gd name="adj1" fmla="val 150935"/>
            </a:avLst>
          </a:prstGeom>
          <a:noFill/>
          <a:ln w="22225">
            <a:solidFill>
              <a:srgbClr val="3B7A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505" name="Rectangle 40"/>
          <p:cNvSpPr>
            <a:spLocks noChangeArrowheads="1"/>
          </p:cNvSpPr>
          <p:nvPr/>
        </p:nvSpPr>
        <p:spPr bwMode="auto">
          <a:xfrm>
            <a:off x="1449388" y="3810000"/>
            <a:ext cx="6002337" cy="26670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6506" name="Rectangle 41"/>
          <p:cNvSpPr>
            <a:spLocks noChangeArrowheads="1"/>
          </p:cNvSpPr>
          <p:nvPr/>
        </p:nvSpPr>
        <p:spPr bwMode="auto">
          <a:xfrm>
            <a:off x="3921125" y="4962525"/>
            <a:ext cx="1057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85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Rectangle 2"/>
          <p:cNvSpPr>
            <a:spLocks noChangeArrowheads="1"/>
          </p:cNvSpPr>
          <p:nvPr/>
        </p:nvSpPr>
        <p:spPr bwMode="auto">
          <a:xfrm>
            <a:off x="1416050" y="3810000"/>
            <a:ext cx="6002338" cy="1371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30" name="Rectangle 3"/>
          <p:cNvSpPr>
            <a:spLocks noChangeArrowheads="1"/>
          </p:cNvSpPr>
          <p:nvPr/>
        </p:nvSpPr>
        <p:spPr bwMode="auto">
          <a:xfrm>
            <a:off x="1419225" y="482600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3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2" name="Line 5"/>
          <p:cNvSpPr>
            <a:spLocks noChangeShapeType="1"/>
          </p:cNvSpPr>
          <p:nvPr/>
        </p:nvSpPr>
        <p:spPr bwMode="auto">
          <a:xfrm flipV="1">
            <a:off x="1504950" y="1211263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3" name="Line 6"/>
          <p:cNvSpPr>
            <a:spLocks noChangeShapeType="1"/>
          </p:cNvSpPr>
          <p:nvPr/>
        </p:nvSpPr>
        <p:spPr bwMode="auto">
          <a:xfrm>
            <a:off x="1517650" y="1912938"/>
            <a:ext cx="59547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4" name="Line 7"/>
          <p:cNvSpPr>
            <a:spLocks noChangeShapeType="1"/>
          </p:cNvSpPr>
          <p:nvPr/>
        </p:nvSpPr>
        <p:spPr bwMode="auto">
          <a:xfrm>
            <a:off x="1517650" y="2560638"/>
            <a:ext cx="5956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5" name="Line 8"/>
          <p:cNvSpPr>
            <a:spLocks noChangeShapeType="1"/>
          </p:cNvSpPr>
          <p:nvPr/>
        </p:nvSpPr>
        <p:spPr bwMode="auto">
          <a:xfrm>
            <a:off x="4411663" y="508000"/>
            <a:ext cx="1587" cy="2027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6" name="Line 9"/>
          <p:cNvSpPr>
            <a:spLocks noChangeShapeType="1"/>
          </p:cNvSpPr>
          <p:nvPr/>
        </p:nvSpPr>
        <p:spPr bwMode="auto">
          <a:xfrm>
            <a:off x="29384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7" name="Line 10"/>
          <p:cNvSpPr>
            <a:spLocks noChangeShapeType="1"/>
          </p:cNvSpPr>
          <p:nvPr/>
        </p:nvSpPr>
        <p:spPr bwMode="auto">
          <a:xfrm>
            <a:off x="22145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8" name="Rectangle 11"/>
          <p:cNvSpPr>
            <a:spLocks noChangeArrowheads="1"/>
          </p:cNvSpPr>
          <p:nvPr/>
        </p:nvSpPr>
        <p:spPr bwMode="auto">
          <a:xfrm>
            <a:off x="1649413" y="563563"/>
            <a:ext cx="3794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4</a:t>
            </a:r>
            <a:endParaRPr lang="en-US" sz="2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39" name="Rectangle 12"/>
          <p:cNvSpPr>
            <a:spLocks noChangeArrowheads="1"/>
          </p:cNvSpPr>
          <p:nvPr/>
        </p:nvSpPr>
        <p:spPr bwMode="auto">
          <a:xfrm>
            <a:off x="2395538" y="561975"/>
            <a:ext cx="379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278540" name="Rectangle 13"/>
          <p:cNvSpPr>
            <a:spLocks noChangeArrowheads="1"/>
          </p:cNvSpPr>
          <p:nvPr/>
        </p:nvSpPr>
        <p:spPr bwMode="auto">
          <a:xfrm>
            <a:off x="2911475" y="514350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278541" name="Rectangle 14"/>
          <p:cNvSpPr>
            <a:spLocks noChangeArrowheads="1"/>
          </p:cNvSpPr>
          <p:nvPr/>
        </p:nvSpPr>
        <p:spPr bwMode="auto">
          <a:xfrm>
            <a:off x="4572000" y="685800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8542" name="Rectangle 15"/>
          <p:cNvSpPr>
            <a:spLocks noChangeArrowheads="1"/>
          </p:cNvSpPr>
          <p:nvPr/>
        </p:nvSpPr>
        <p:spPr bwMode="auto">
          <a:xfrm>
            <a:off x="2124075" y="1416050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43" name="Line 16"/>
          <p:cNvSpPr>
            <a:spLocks noChangeShapeType="1"/>
          </p:cNvSpPr>
          <p:nvPr/>
        </p:nvSpPr>
        <p:spPr bwMode="auto">
          <a:xfrm>
            <a:off x="5072063" y="12414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44" name="Rectangle 17"/>
          <p:cNvSpPr>
            <a:spLocks noChangeArrowheads="1"/>
          </p:cNvSpPr>
          <p:nvPr/>
        </p:nvSpPr>
        <p:spPr bwMode="auto">
          <a:xfrm>
            <a:off x="4421188" y="1301750"/>
            <a:ext cx="6461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45" name="Rectangle 18"/>
          <p:cNvSpPr>
            <a:spLocks noChangeArrowheads="1"/>
          </p:cNvSpPr>
          <p:nvPr/>
        </p:nvSpPr>
        <p:spPr bwMode="auto">
          <a:xfrm>
            <a:off x="5132388" y="1433513"/>
            <a:ext cx="22145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46" name="Line 19"/>
          <p:cNvSpPr>
            <a:spLocks noChangeShapeType="1"/>
          </p:cNvSpPr>
          <p:nvPr/>
        </p:nvSpPr>
        <p:spPr bwMode="auto">
          <a:xfrm>
            <a:off x="3001963" y="1939925"/>
            <a:ext cx="1587" cy="601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47" name="Rectangle 20"/>
          <p:cNvSpPr>
            <a:spLocks noChangeArrowheads="1"/>
          </p:cNvSpPr>
          <p:nvPr/>
        </p:nvSpPr>
        <p:spPr bwMode="auto">
          <a:xfrm>
            <a:off x="1604963" y="1974850"/>
            <a:ext cx="12874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278548" name="Rectangle 21"/>
          <p:cNvSpPr>
            <a:spLocks noChangeArrowheads="1"/>
          </p:cNvSpPr>
          <p:nvPr/>
        </p:nvSpPr>
        <p:spPr bwMode="auto">
          <a:xfrm>
            <a:off x="3048000" y="1981200"/>
            <a:ext cx="10683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80FF"/>
                </a:solidFill>
                <a:latin typeface="Arial" charset="0"/>
              </a:rPr>
              <a:t>6 = TCP</a:t>
            </a:r>
            <a:br>
              <a:rPr lang="en-US" sz="1600">
                <a:solidFill>
                  <a:srgbClr val="0080FF"/>
                </a:solidFill>
                <a:latin typeface="Arial" charset="0"/>
              </a:rPr>
            </a:br>
            <a:r>
              <a:rPr lang="en-US" sz="1600">
                <a:solidFill>
                  <a:srgbClr val="0080FF"/>
                </a:solidFill>
                <a:latin typeface="Arial" charset="0"/>
              </a:rPr>
              <a:t>17 = UDP</a:t>
            </a:r>
            <a:endParaRPr lang="en-US" sz="1400" b="0">
              <a:solidFill>
                <a:srgbClr val="0080FF"/>
              </a:solidFill>
              <a:latin typeface="Arial" charset="0"/>
            </a:endParaRPr>
          </a:p>
        </p:txBody>
      </p:sp>
      <p:sp>
        <p:nvSpPr>
          <p:cNvPr id="278549" name="Rectangle 22"/>
          <p:cNvSpPr>
            <a:spLocks noChangeArrowheads="1"/>
          </p:cNvSpPr>
          <p:nvPr/>
        </p:nvSpPr>
        <p:spPr bwMode="auto">
          <a:xfrm>
            <a:off x="4689475" y="2089150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50" name="Line 23"/>
          <p:cNvSpPr>
            <a:spLocks noChangeShapeType="1"/>
          </p:cNvSpPr>
          <p:nvPr/>
        </p:nvSpPr>
        <p:spPr bwMode="auto">
          <a:xfrm>
            <a:off x="1438275" y="3208338"/>
            <a:ext cx="5967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51" name="Rectangle 24"/>
          <p:cNvSpPr>
            <a:spLocks noChangeArrowheads="1"/>
          </p:cNvSpPr>
          <p:nvPr/>
        </p:nvSpPr>
        <p:spPr bwMode="auto">
          <a:xfrm>
            <a:off x="3181350" y="2732088"/>
            <a:ext cx="2586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8552" name="Rectangle 25"/>
          <p:cNvSpPr>
            <a:spLocks noChangeArrowheads="1"/>
          </p:cNvSpPr>
          <p:nvPr/>
        </p:nvSpPr>
        <p:spPr bwMode="auto">
          <a:xfrm>
            <a:off x="3011488" y="3357563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8553" name="Rectangle 26"/>
          <p:cNvSpPr>
            <a:spLocks noChangeArrowheads="1"/>
          </p:cNvSpPr>
          <p:nvPr/>
        </p:nvSpPr>
        <p:spPr bwMode="auto">
          <a:xfrm>
            <a:off x="1420813" y="5181600"/>
            <a:ext cx="6002337" cy="12954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54" name="Rectangle 27"/>
          <p:cNvSpPr>
            <a:spLocks noChangeArrowheads="1"/>
          </p:cNvSpPr>
          <p:nvPr/>
        </p:nvSpPr>
        <p:spPr bwMode="auto">
          <a:xfrm>
            <a:off x="3894138" y="5715000"/>
            <a:ext cx="1057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55" name="Line 28"/>
          <p:cNvSpPr>
            <a:spLocks noChangeShapeType="1"/>
          </p:cNvSpPr>
          <p:nvPr/>
        </p:nvSpPr>
        <p:spPr bwMode="auto">
          <a:xfrm>
            <a:off x="1435100" y="4495800"/>
            <a:ext cx="59674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56" name="Line 29"/>
          <p:cNvSpPr>
            <a:spLocks noChangeShapeType="1"/>
          </p:cNvSpPr>
          <p:nvPr/>
        </p:nvSpPr>
        <p:spPr bwMode="auto">
          <a:xfrm>
            <a:off x="4414838" y="3810000"/>
            <a:ext cx="0" cy="685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57" name="Rectangle 30"/>
          <p:cNvSpPr>
            <a:spLocks noChangeArrowheads="1"/>
          </p:cNvSpPr>
          <p:nvPr/>
        </p:nvSpPr>
        <p:spPr bwMode="auto">
          <a:xfrm>
            <a:off x="1905000" y="3962400"/>
            <a:ext cx="1930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16-bit Source Port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58" name="Rectangle 31"/>
          <p:cNvSpPr>
            <a:spLocks noChangeArrowheads="1"/>
          </p:cNvSpPr>
          <p:nvPr/>
        </p:nvSpPr>
        <p:spPr bwMode="auto">
          <a:xfrm>
            <a:off x="4800600" y="3962400"/>
            <a:ext cx="2347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16-bit Destination Port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59" name="Rectangle 33"/>
          <p:cNvSpPr>
            <a:spLocks noChangeArrowheads="1"/>
          </p:cNvSpPr>
          <p:nvPr/>
        </p:nvSpPr>
        <p:spPr bwMode="auto">
          <a:xfrm>
            <a:off x="2951163" y="4648200"/>
            <a:ext cx="3038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More transport header fields ….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78560" name="AutoShape 34"/>
          <p:cNvCxnSpPr>
            <a:cxnSpLocks noChangeShapeType="1"/>
          </p:cNvCxnSpPr>
          <p:nvPr/>
        </p:nvCxnSpPr>
        <p:spPr bwMode="auto">
          <a:xfrm flipH="1">
            <a:off x="1371600" y="2232025"/>
            <a:ext cx="1520825" cy="1746250"/>
          </a:xfrm>
          <a:prstGeom prst="curvedConnector3">
            <a:avLst>
              <a:gd name="adj1" fmla="val 150935"/>
            </a:avLst>
          </a:prstGeom>
          <a:noFill/>
          <a:ln w="22225">
            <a:solidFill>
              <a:srgbClr val="3B7A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7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UDP ports (SOCK_DGRAM)</a:t>
            </a:r>
          </a:p>
          <a:p>
            <a:pPr lvl="1"/>
            <a:r>
              <a:rPr lang="en-US" dirty="0"/>
              <a:t>OS stores (local port, local IP address) </a:t>
            </a:r>
            <a:r>
              <a:rPr lang="en-US" dirty="0">
                <a:latin typeface="Wingdings" charset="2"/>
                <a:ea typeface="Wingdings" charset="2"/>
                <a:cs typeface="Wingdings" charset="2"/>
              </a:rPr>
              <a:t></a:t>
            </a:r>
            <a:r>
              <a:rPr lang="en-US" dirty="0"/>
              <a:t> socket</a:t>
            </a:r>
          </a:p>
          <a:p>
            <a:endParaRPr lang="en-US" dirty="0"/>
          </a:p>
          <a:p>
            <a:r>
              <a:rPr lang="en-US" dirty="0"/>
              <a:t>For TCP ports (SOCK_STREAM)</a:t>
            </a:r>
          </a:p>
          <a:p>
            <a:pPr lvl="1"/>
            <a:r>
              <a:rPr lang="en-US" dirty="0" smtClean="0"/>
              <a:t>(local </a:t>
            </a:r>
            <a:r>
              <a:rPr lang="en-US" dirty="0"/>
              <a:t>port, local IP, remote port, remote IP) </a:t>
            </a:r>
            <a:r>
              <a:rPr lang="en-US" dirty="0">
                <a:latin typeface="Wingdings" charset="2"/>
                <a:ea typeface="Wingdings" charset="2"/>
                <a:cs typeface="Wingdings" charset="2"/>
              </a:rPr>
              <a:t></a:t>
            </a:r>
            <a:r>
              <a:rPr lang="en-US" dirty="0"/>
              <a:t> </a:t>
            </a:r>
            <a:r>
              <a:rPr lang="en-US" dirty="0" smtClean="0"/>
              <a:t>socket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b="1" i="1" dirty="0"/>
              <a:t>Why the difference?</a:t>
            </a:r>
          </a:p>
          <a:p>
            <a:pPr lvl="7"/>
            <a:endParaRPr lang="en-US" b="1" i="1" dirty="0"/>
          </a:p>
          <a:p>
            <a:r>
              <a:rPr lang="en-US" b="1" i="1" dirty="0"/>
              <a:t>Implications for mobility</a:t>
            </a:r>
          </a:p>
          <a:p>
            <a:pPr lvl="5"/>
            <a:endParaRPr lang="en-US" dirty="0"/>
          </a:p>
          <a:p>
            <a:r>
              <a:rPr lang="en-US" b="1" i="1" dirty="0"/>
              <a:t>Why do you need to include local IP?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2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32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UDP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31DD5F-A971-7F46-962F-76BA67FF4BF8}" type="slidenum">
              <a:rPr lang="en-US" sz="1400" b="0">
                <a:latin typeface="Times New Roman" charset="0"/>
              </a:rPr>
              <a:pPr eaLnBrk="1" hangingPunct="1"/>
              <a:t>49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4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review of forwarding</a:t>
            </a:r>
          </a:p>
          <a:p>
            <a:endParaRPr lang="en-US" dirty="0"/>
          </a:p>
          <a:p>
            <a:r>
              <a:rPr lang="en-US" dirty="0" smtClean="0"/>
              <a:t>NAT</a:t>
            </a:r>
          </a:p>
          <a:p>
            <a:endParaRPr lang="en-US" dirty="0"/>
          </a:p>
          <a:p>
            <a:r>
              <a:rPr lang="en-US" dirty="0" smtClean="0"/>
              <a:t>Transport</a:t>
            </a:r>
          </a:p>
          <a:p>
            <a:endParaRPr lang="en-US" dirty="0"/>
          </a:p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4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UDP: </a:t>
            </a:r>
            <a:r>
              <a:rPr lang="en-US" sz="3200" dirty="0">
                <a:latin typeface="Arial" charset="0"/>
              </a:rPr>
              <a:t>User Datagram Protocol 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Lightweight communication between processes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Avoid overhead and delays of ordered, reliable delivery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Send messages to and receive them from a socket</a:t>
            </a:r>
          </a:p>
          <a:p>
            <a:r>
              <a:rPr lang="en-US" dirty="0" smtClean="0">
                <a:latin typeface="Arial" charset="0"/>
              </a:rPr>
              <a:t>UDP described in RFC </a:t>
            </a:r>
            <a:r>
              <a:rPr lang="en-US" dirty="0">
                <a:latin typeface="Arial" charset="0"/>
              </a:rPr>
              <a:t>768 </a:t>
            </a:r>
            <a:r>
              <a:rPr lang="en-US" dirty="0" smtClean="0">
                <a:latin typeface="Arial" charset="0"/>
              </a:rPr>
              <a:t>– (1980)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IP plus port numbers to support (de)multiplexing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Optional error checking on the packet contents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>
                <a:latin typeface="Comic Sans MS" charset="0"/>
                <a:ea typeface="Arial" charset="0"/>
                <a:cs typeface="Arial" charset="0"/>
              </a:rPr>
              <a:t>checksum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field = 0 means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verify checksum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4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BFD5B2C-8978-F542-B9A3-D49C0E972C09}" type="slidenum">
              <a:rPr lang="en-US" sz="1400" b="0">
                <a:latin typeface="Times New Roman" charset="0"/>
              </a:rPr>
              <a:pPr eaLnBrk="1" hangingPunct="1"/>
              <a:t>50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2892425" y="4479925"/>
            <a:ext cx="1760538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4652963" y="4479925"/>
            <a:ext cx="1760537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78" name="Rectangle 6"/>
          <p:cNvSpPr>
            <a:spLocks noChangeArrowheads="1"/>
          </p:cNvSpPr>
          <p:nvPr/>
        </p:nvSpPr>
        <p:spPr bwMode="auto">
          <a:xfrm>
            <a:off x="2892425" y="5013325"/>
            <a:ext cx="1760538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79" name="Rectangle 7"/>
          <p:cNvSpPr>
            <a:spLocks noChangeArrowheads="1"/>
          </p:cNvSpPr>
          <p:nvPr/>
        </p:nvSpPr>
        <p:spPr bwMode="auto">
          <a:xfrm>
            <a:off x="4652963" y="5013325"/>
            <a:ext cx="1760537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80" name="Line 8"/>
          <p:cNvSpPr>
            <a:spLocks noChangeShapeType="1"/>
          </p:cNvSpPr>
          <p:nvPr/>
        </p:nvSpPr>
        <p:spPr bwMode="auto">
          <a:xfrm>
            <a:off x="2892425" y="55467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1" name="Line 9"/>
          <p:cNvSpPr>
            <a:spLocks noChangeShapeType="1"/>
          </p:cNvSpPr>
          <p:nvPr/>
        </p:nvSpPr>
        <p:spPr bwMode="auto">
          <a:xfrm>
            <a:off x="6415088" y="55467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2" name="Text Box 10"/>
          <p:cNvSpPr txBox="1">
            <a:spLocks noChangeArrowheads="1"/>
          </p:cNvSpPr>
          <p:nvPr/>
        </p:nvSpPr>
        <p:spPr bwMode="auto">
          <a:xfrm>
            <a:off x="3176588" y="4597400"/>
            <a:ext cx="12954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>
                <a:latin typeface="Comic Sans MS" charset="0"/>
              </a:rPr>
              <a:t> SRC port</a:t>
            </a:r>
          </a:p>
        </p:txBody>
      </p:sp>
      <p:sp>
        <p:nvSpPr>
          <p:cNvPr id="284683" name="Text Box 11"/>
          <p:cNvSpPr txBox="1">
            <a:spLocks noChangeArrowheads="1"/>
          </p:cNvSpPr>
          <p:nvPr/>
        </p:nvSpPr>
        <p:spPr bwMode="auto">
          <a:xfrm>
            <a:off x="4881563" y="4597400"/>
            <a:ext cx="12954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>
                <a:latin typeface="Comic Sans MS" charset="0"/>
              </a:rPr>
              <a:t> DST port</a:t>
            </a:r>
          </a:p>
        </p:txBody>
      </p:sp>
      <p:sp>
        <p:nvSpPr>
          <p:cNvPr id="284684" name="Text Box 12"/>
          <p:cNvSpPr txBox="1">
            <a:spLocks noChangeArrowheads="1"/>
          </p:cNvSpPr>
          <p:nvPr/>
        </p:nvSpPr>
        <p:spPr bwMode="auto">
          <a:xfrm>
            <a:off x="3176588" y="5103813"/>
            <a:ext cx="1295400" cy="3667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 dirty="0">
                <a:latin typeface="Comic Sans MS" charset="0"/>
              </a:rPr>
              <a:t>checksum</a:t>
            </a:r>
          </a:p>
        </p:txBody>
      </p:sp>
      <p:sp>
        <p:nvSpPr>
          <p:cNvPr id="284685" name="Text Box 13"/>
          <p:cNvSpPr txBox="1">
            <a:spLocks noChangeArrowheads="1"/>
          </p:cNvSpPr>
          <p:nvPr/>
        </p:nvSpPr>
        <p:spPr bwMode="auto">
          <a:xfrm>
            <a:off x="5129213" y="5103813"/>
            <a:ext cx="895350" cy="3667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>
                <a:latin typeface="Comic Sans MS" charset="0"/>
              </a:rPr>
              <a:t>length</a:t>
            </a:r>
          </a:p>
        </p:txBody>
      </p:sp>
      <p:sp>
        <p:nvSpPr>
          <p:cNvPr id="284686" name="Text Box 14"/>
          <p:cNvSpPr txBox="1">
            <a:spLocks noChangeArrowheads="1"/>
          </p:cNvSpPr>
          <p:nvPr/>
        </p:nvSpPr>
        <p:spPr bwMode="auto">
          <a:xfrm>
            <a:off x="4291013" y="577532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>
                <a:latin typeface="Comic Sans MS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940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</a:t>
            </a:r>
            <a:r>
              <a:rPr lang="en-US" dirty="0" smtClean="0"/>
              <a:t>UDP packets </a:t>
            </a:r>
            <a:r>
              <a:rPr lang="en-US" dirty="0"/>
              <a:t>carry the sender’s port?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 Would Anyone Use UDP?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Finer control over what data is sent and when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As soon as an application process writes into the socket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UDP will package the data and send the packet</a:t>
            </a:r>
          </a:p>
          <a:p>
            <a:r>
              <a:rPr lang="en-US" dirty="0">
                <a:latin typeface="Arial" charset="0"/>
              </a:rPr>
              <a:t>No delay for connection establishment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UDP just blasts away without any formal preliminaries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which avoids introducing any unnecessary delays</a:t>
            </a:r>
          </a:p>
          <a:p>
            <a:r>
              <a:rPr lang="en-US" dirty="0">
                <a:latin typeface="Arial" charset="0"/>
              </a:rPr>
              <a:t>No connection state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 allocation of buffers, sequence #s, timers …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making it easier to handle many active clients at once</a:t>
            </a:r>
          </a:p>
          <a:p>
            <a:r>
              <a:rPr lang="en-US" dirty="0">
                <a:latin typeface="Arial" charset="0"/>
              </a:rPr>
              <a:t>Small packet header overhead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UDP header is only 8 bytes</a:t>
            </a:r>
          </a:p>
        </p:txBody>
      </p:sp>
      <p:sp>
        <p:nvSpPr>
          <p:cNvPr id="2867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820C507-72A5-0841-9838-41531EE2BAA1}" type="slidenum">
              <a:rPr lang="en-US" sz="1400" b="0">
                <a:latin typeface="Times New Roman" charset="0"/>
              </a:rPr>
              <a:pPr eaLnBrk="1" hangingPunct="1"/>
              <a:t>52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Popular Applications That Use UDP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Some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interactive streaming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apps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Retransmitting lost/corrupted packets often pointless - by the time the packet is retransmitted, it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too late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telephone calls, video conferencing, gaming</a:t>
            </a:r>
          </a:p>
          <a:p>
            <a:pPr lvl="1"/>
            <a:r>
              <a:rPr lang="en-US" b="1" i="1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Modern streaming </a:t>
            </a:r>
            <a:r>
              <a:rPr lang="en-US" b="1" i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protocols using TCP (and HTTP)</a:t>
            </a:r>
          </a:p>
          <a:p>
            <a:r>
              <a:rPr lang="en-US" dirty="0">
                <a:latin typeface="Arial" charset="0"/>
              </a:rPr>
              <a:t>Simple query protocols like Domain Name System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Connection establishment overhead would double cost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Easier to have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retransmit if needed</a:t>
            </a:r>
          </a:p>
        </p:txBody>
      </p:sp>
      <p:sp>
        <p:nvSpPr>
          <p:cNvPr id="2887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C50D98-8776-C946-A3C9-CBBB23F65D2B}" type="slidenum">
              <a:rPr lang="en-US" sz="1400" b="0">
                <a:latin typeface="Times New Roman" charset="0"/>
              </a:rPr>
              <a:pPr eaLnBrk="1" hangingPunct="1"/>
              <a:t>53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00188" y="4872038"/>
            <a:ext cx="6453187" cy="1782762"/>
            <a:chOff x="945" y="3069"/>
            <a:chExt cx="4065" cy="1123"/>
          </a:xfrm>
        </p:grpSpPr>
        <p:pic>
          <p:nvPicPr>
            <p:cNvPr id="288774" name="Picture 5" descr="j02920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" y="3214"/>
              <a:ext cx="1031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8775" name="Picture 6" descr="j028575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0" y="3480"/>
              <a:ext cx="1090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8776" name="Freeform 7"/>
            <p:cNvSpPr>
              <a:spLocks/>
            </p:cNvSpPr>
            <p:nvPr/>
          </p:nvSpPr>
          <p:spPr bwMode="auto">
            <a:xfrm>
              <a:off x="1912" y="3282"/>
              <a:ext cx="2323" cy="271"/>
            </a:xfrm>
            <a:custGeom>
              <a:avLst/>
              <a:gdLst>
                <a:gd name="T0" fmla="*/ 0 w 2323"/>
                <a:gd name="T1" fmla="*/ 271 h 271"/>
                <a:gd name="T2" fmla="*/ 992 w 2323"/>
                <a:gd name="T3" fmla="*/ 4 h 271"/>
                <a:gd name="T4" fmla="*/ 2323 w 2323"/>
                <a:gd name="T5" fmla="*/ 246 h 271"/>
                <a:gd name="T6" fmla="*/ 0 60000 65536"/>
                <a:gd name="T7" fmla="*/ 0 60000 65536"/>
                <a:gd name="T8" fmla="*/ 0 60000 65536"/>
                <a:gd name="T9" fmla="*/ 0 w 2323"/>
                <a:gd name="T10" fmla="*/ 0 h 271"/>
                <a:gd name="T11" fmla="*/ 2323 w 2323"/>
                <a:gd name="T12" fmla="*/ 271 h 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3" h="271">
                  <a:moveTo>
                    <a:pt x="0" y="271"/>
                  </a:moveTo>
                  <a:cubicBezTo>
                    <a:pt x="302" y="139"/>
                    <a:pt x="605" y="8"/>
                    <a:pt x="992" y="4"/>
                  </a:cubicBezTo>
                  <a:cubicBezTo>
                    <a:pt x="1379" y="0"/>
                    <a:pt x="1851" y="123"/>
                    <a:pt x="2323" y="24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7" name="Freeform 8"/>
            <p:cNvSpPr>
              <a:spLocks/>
            </p:cNvSpPr>
            <p:nvPr/>
          </p:nvSpPr>
          <p:spPr bwMode="auto">
            <a:xfrm>
              <a:off x="1936" y="3964"/>
              <a:ext cx="2347" cy="226"/>
            </a:xfrm>
            <a:custGeom>
              <a:avLst/>
              <a:gdLst>
                <a:gd name="T0" fmla="*/ 2347 w 2347"/>
                <a:gd name="T1" fmla="*/ 48 h 226"/>
                <a:gd name="T2" fmla="*/ 1113 w 2347"/>
                <a:gd name="T3" fmla="*/ 218 h 226"/>
                <a:gd name="T4" fmla="*/ 0 w 2347"/>
                <a:gd name="T5" fmla="*/ 0 h 226"/>
                <a:gd name="T6" fmla="*/ 0 60000 65536"/>
                <a:gd name="T7" fmla="*/ 0 60000 65536"/>
                <a:gd name="T8" fmla="*/ 0 60000 65536"/>
                <a:gd name="T9" fmla="*/ 0 w 2347"/>
                <a:gd name="T10" fmla="*/ 0 h 226"/>
                <a:gd name="T11" fmla="*/ 2347 w 2347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47" h="226">
                  <a:moveTo>
                    <a:pt x="2347" y="48"/>
                  </a:moveTo>
                  <a:cubicBezTo>
                    <a:pt x="1925" y="137"/>
                    <a:pt x="1504" y="226"/>
                    <a:pt x="1113" y="218"/>
                  </a:cubicBezTo>
                  <a:cubicBezTo>
                    <a:pt x="722" y="210"/>
                    <a:pt x="361" y="105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8" name="Text Box 9"/>
            <p:cNvSpPr txBox="1">
              <a:spLocks noChangeArrowheads="1"/>
            </p:cNvSpPr>
            <p:nvPr/>
          </p:nvSpPr>
          <p:spPr bwMode="auto">
            <a:xfrm>
              <a:off x="1863" y="3069"/>
              <a:ext cx="24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ja-JP" altLang="en-US"/>
                <a:t>“</a:t>
              </a:r>
              <a:r>
                <a:rPr lang="en-US" altLang="ja-JP"/>
                <a:t>Address for bbc.co.uk?</a:t>
              </a:r>
              <a:r>
                <a:rPr lang="ja-JP" altLang="en-US"/>
                <a:t>”</a:t>
              </a:r>
              <a:endParaRPr lang="en-US"/>
            </a:p>
          </p:txBody>
        </p:sp>
        <p:sp>
          <p:nvSpPr>
            <p:cNvPr id="288779" name="Text Box 10"/>
            <p:cNvSpPr txBox="1">
              <a:spLocks noChangeArrowheads="1"/>
            </p:cNvSpPr>
            <p:nvPr/>
          </p:nvSpPr>
          <p:spPr bwMode="auto">
            <a:xfrm>
              <a:off x="2230" y="3867"/>
              <a:ext cx="16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ja-JP" altLang="en-US"/>
                <a:t>“</a:t>
              </a:r>
              <a:r>
                <a:rPr lang="en-US" altLang="ja-JP"/>
                <a:t>212.58.224.131</a:t>
              </a:r>
              <a:r>
                <a:rPr lang="ja-JP" altLang="en-US"/>
                <a:t>”</a:t>
              </a:r>
              <a:endParaRPr lang="en-US"/>
            </a:p>
          </p:txBody>
        </p:sp>
      </p:grpSp>
      <p:pic>
        <p:nvPicPr>
          <p:cNvPr id="932875" name="Picture 11" descr="Click To P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2133600"/>
            <a:ext cx="731838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35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We have discussed the general nature of reliable transport.  We now focus on it is implemented today.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31DD5F-A971-7F46-962F-76BA67FF4BF8}" type="slidenum">
              <a:rPr lang="en-US" sz="1400" b="0">
                <a:latin typeface="Times New Roman" charset="0"/>
              </a:rPr>
              <a:pPr eaLnBrk="1" hangingPunct="1"/>
              <a:t>54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79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Transmission Control Protocol (TCP)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eliable, in-order delivery </a:t>
            </a:r>
            <a:r>
              <a:rPr lang="en-US" sz="1800" i="1" dirty="0">
                <a:solidFill>
                  <a:srgbClr val="F47A00"/>
                </a:solidFill>
                <a:latin typeface="Arial" charset="0"/>
              </a:rPr>
              <a:t>(previously, but quick review)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Ensures byte stream (eventually) arrives intact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In the presence of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corruption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loss</a:t>
            </a:r>
            <a:endParaRPr lang="en-US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Connection oriented </a:t>
            </a:r>
            <a:r>
              <a:rPr lang="en-US" sz="1800" i="1" dirty="0" smtClean="0">
                <a:solidFill>
                  <a:srgbClr val="FF9857"/>
                </a:solidFill>
                <a:latin typeface="Arial" charset="0"/>
              </a:rPr>
              <a:t>(next lecture)</a:t>
            </a:r>
            <a:endParaRPr lang="en-US" sz="1800" i="1" dirty="0" smtClean="0">
              <a:solidFill>
                <a:srgbClr val="FF9857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Explicit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set-up and tear-down of TCP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session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Full duplex stream</a:t>
            </a:r>
            <a:r>
              <a:rPr lang="en-US" dirty="0">
                <a:latin typeface="Arial" charset="0"/>
              </a:rPr>
              <a:t>-of-bytes </a:t>
            </a:r>
            <a:r>
              <a:rPr lang="en-US" dirty="0" smtClean="0">
                <a:latin typeface="Arial" charset="0"/>
              </a:rPr>
              <a:t>service </a:t>
            </a:r>
            <a:r>
              <a:rPr lang="en-US" sz="1800" i="1" dirty="0" smtClean="0">
                <a:solidFill>
                  <a:srgbClr val="F47A00"/>
                </a:solidFill>
                <a:latin typeface="Arial" charset="0"/>
              </a:rPr>
              <a:t>(next lecture)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Sends and receives a stream of bytes, not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messages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0">
              <a:lnSpc>
                <a:spcPct val="90000"/>
              </a:lnSpc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dirty="0" smtClean="0">
                <a:latin typeface="Arial" charset="0"/>
              </a:rPr>
              <a:t>low control </a:t>
            </a:r>
            <a:r>
              <a:rPr lang="en-US" sz="1800" i="1" dirty="0" smtClean="0">
                <a:solidFill>
                  <a:srgbClr val="F47A00"/>
                </a:solidFill>
                <a:latin typeface="Arial" charset="0"/>
              </a:rPr>
              <a:t>(next lecture)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Ensures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that sender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doesn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overwhelm </a:t>
            </a:r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receiver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Congestion control </a:t>
            </a:r>
            <a:r>
              <a:rPr lang="en-US" sz="1800" i="1" dirty="0">
                <a:solidFill>
                  <a:srgbClr val="F47A00"/>
                </a:solidFill>
                <a:latin typeface="Arial" charset="0"/>
              </a:rPr>
              <a:t>(later in semester)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Dynamic adaptation to network path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capacity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lnSpc>
                <a:spcPct val="90000"/>
              </a:lnSpc>
              <a:buSzPct val="75000"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08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C6B805B-AEBC-8645-A3F9-4F496F59522A}" type="slidenum">
              <a:rPr lang="en-US" sz="1400" b="0">
                <a:latin typeface="Times New Roman" charset="0"/>
              </a:rPr>
              <a:pPr eaLnBrk="1" hangingPunct="1"/>
              <a:t>55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6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Notation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 we focused on packets:</a:t>
            </a:r>
          </a:p>
          <a:p>
            <a:pPr lvl="1"/>
            <a:r>
              <a:rPr lang="en-US" dirty="0" smtClean="0"/>
              <a:t>Packets had numbers</a:t>
            </a:r>
          </a:p>
          <a:p>
            <a:pPr lvl="1"/>
            <a:r>
              <a:rPr lang="en-US" dirty="0" smtClean="0"/>
              <a:t>ACKs referred to those numbers</a:t>
            </a:r>
          </a:p>
          <a:p>
            <a:pPr lvl="1"/>
            <a:r>
              <a:rPr lang="en-US" dirty="0" smtClean="0"/>
              <a:t>Window sizes expressed in terms of # of packets</a:t>
            </a:r>
          </a:p>
          <a:p>
            <a:pPr lvl="3"/>
            <a:endParaRPr lang="en-US" dirty="0"/>
          </a:p>
          <a:p>
            <a:r>
              <a:rPr lang="en-US" dirty="0" smtClean="0"/>
              <a:t>TCP focuses on bytes.  Thus, </a:t>
            </a:r>
          </a:p>
          <a:p>
            <a:pPr lvl="1"/>
            <a:r>
              <a:rPr lang="en-US" dirty="0" smtClean="0"/>
              <a:t>Packets identified by the bytes they carry</a:t>
            </a:r>
          </a:p>
          <a:p>
            <a:pPr lvl="1"/>
            <a:r>
              <a:rPr lang="en-US" dirty="0" smtClean="0"/>
              <a:t>ACKs refer to the bytes received</a:t>
            </a:r>
          </a:p>
          <a:p>
            <a:pPr lvl="1"/>
            <a:r>
              <a:rPr lang="en-US" dirty="0" smtClean="0"/>
              <a:t>Window size expressed in terms of # of bytes</a:t>
            </a:r>
          </a:p>
          <a:p>
            <a:pPr lvl="3"/>
            <a:endParaRPr lang="en-US" dirty="0"/>
          </a:p>
          <a:p>
            <a:r>
              <a:rPr lang="en-US" dirty="0" smtClean="0"/>
              <a:t>In </a:t>
            </a:r>
            <a:r>
              <a:rPr lang="en-US" dirty="0" smtClean="0"/>
              <a:t>tests</a:t>
            </a:r>
            <a:r>
              <a:rPr lang="en-US" dirty="0" smtClean="0"/>
              <a:t>, we will make clear which we mean!  </a:t>
            </a:r>
            <a:r>
              <a:rPr lang="en-US" i="1" dirty="0" smtClean="0"/>
              <a:t>But be prepared to use either</a:t>
            </a:r>
            <a:r>
              <a:rPr lang="is-IS" i="1" dirty="0" smtClean="0"/>
              <a:t>…..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586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Components of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220200" cy="4835525"/>
          </a:xfrm>
        </p:spPr>
        <p:txBody>
          <a:bodyPr/>
          <a:lstStyle/>
          <a:p>
            <a:r>
              <a:rPr lang="en-US" dirty="0" smtClean="0"/>
              <a:t>ACKs</a:t>
            </a:r>
          </a:p>
          <a:p>
            <a:pPr lvl="1"/>
            <a:r>
              <a:rPr lang="en-US" b="1" i="1" dirty="0" smtClean="0"/>
              <a:t>TCP uses byte sequence numbers to identify payloads</a:t>
            </a:r>
          </a:p>
          <a:p>
            <a:pPr lvl="4"/>
            <a:endParaRPr lang="en-US" dirty="0"/>
          </a:p>
          <a:p>
            <a:r>
              <a:rPr lang="en-US" dirty="0"/>
              <a:t>Checksums (to detect corruption)</a:t>
            </a:r>
          </a:p>
          <a:p>
            <a:pPr lvl="1"/>
            <a:r>
              <a:rPr lang="en-US" b="1" i="1" dirty="0" smtClean="0"/>
              <a:t>TCP </a:t>
            </a:r>
            <a:r>
              <a:rPr lang="en-US" b="1" i="1" dirty="0"/>
              <a:t>c</a:t>
            </a:r>
            <a:r>
              <a:rPr lang="en-US" b="1" i="1" dirty="0" smtClean="0"/>
              <a:t>hecksum over </a:t>
            </a:r>
            <a:r>
              <a:rPr lang="en-US" b="1" i="1" dirty="0" err="1" smtClean="0"/>
              <a:t>pseudoheader</a:t>
            </a:r>
            <a:r>
              <a:rPr lang="en-US" b="1" i="1" dirty="0" smtClean="0"/>
              <a:t> and TCP </a:t>
            </a:r>
            <a:r>
              <a:rPr lang="en-US" b="1" i="1" dirty="0" err="1" smtClean="0"/>
              <a:t>hdr</a:t>
            </a:r>
            <a:r>
              <a:rPr lang="en-US" b="1" i="1" dirty="0" smtClean="0"/>
              <a:t>/payload</a:t>
            </a:r>
          </a:p>
          <a:p>
            <a:pPr lvl="4"/>
            <a:endParaRPr lang="en-US" dirty="0"/>
          </a:p>
          <a:p>
            <a:r>
              <a:rPr lang="en-US" dirty="0" smtClean="0"/>
              <a:t>Timeouts and retransmissions</a:t>
            </a:r>
          </a:p>
          <a:p>
            <a:pPr lvl="1"/>
            <a:r>
              <a:rPr lang="en-US" dirty="0" smtClean="0"/>
              <a:t>Can’t be reliable without retransmitting lost/corrupted data</a:t>
            </a:r>
          </a:p>
          <a:p>
            <a:pPr lvl="1"/>
            <a:r>
              <a:rPr lang="en-US" b="1" i="1" dirty="0" smtClean="0"/>
              <a:t>TCP retransmits based on timeouts and duplicate ACKs</a:t>
            </a:r>
          </a:p>
          <a:p>
            <a:pPr lvl="1"/>
            <a:r>
              <a:rPr lang="en-US" i="1" dirty="0" smtClean="0"/>
              <a:t>Timeout based on estimate of RTT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14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TCP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Sliding window flow control</a:t>
            </a:r>
          </a:p>
          <a:p>
            <a:pPr lvl="1"/>
            <a:r>
              <a:rPr lang="en-US" dirty="0" smtClean="0"/>
              <a:t>Allow W contiguous bytes to be in flight</a:t>
            </a:r>
          </a:p>
          <a:p>
            <a:r>
              <a:rPr lang="en-US" dirty="0" smtClean="0"/>
              <a:t>Cumulative acknowledgements</a:t>
            </a:r>
          </a:p>
          <a:p>
            <a:pPr lvl="1"/>
            <a:r>
              <a:rPr lang="en-US" dirty="0" smtClean="0"/>
              <a:t>Selective ACKs (full information) also supported (ignore)</a:t>
            </a:r>
            <a:endParaRPr lang="en-US" dirty="0"/>
          </a:p>
          <a:p>
            <a:r>
              <a:rPr lang="en-US" dirty="0" smtClean="0"/>
              <a:t>Single timer set after each payload is </a:t>
            </a:r>
            <a:r>
              <a:rPr lang="en-US" dirty="0" err="1" smtClean="0"/>
              <a:t>ACKed</a:t>
            </a:r>
            <a:endParaRPr lang="en-US" dirty="0" smtClean="0"/>
          </a:p>
          <a:p>
            <a:pPr lvl="1"/>
            <a:r>
              <a:rPr lang="en-US" dirty="0" smtClean="0"/>
              <a:t>Timer is effectively for the “next expected payload”</a:t>
            </a:r>
          </a:p>
          <a:p>
            <a:pPr lvl="1"/>
            <a:r>
              <a:rPr lang="en-US" dirty="0" smtClean="0"/>
              <a:t>When timer goes off, resend that payload</a:t>
            </a:r>
            <a:r>
              <a:rPr lang="en-US" dirty="0"/>
              <a:t> </a:t>
            </a:r>
            <a:r>
              <a:rPr lang="en-US" dirty="0" smtClean="0"/>
              <a:t>and wait</a:t>
            </a:r>
          </a:p>
          <a:p>
            <a:pPr lvl="2"/>
            <a:r>
              <a:rPr lang="en-US" dirty="0" smtClean="0"/>
              <a:t>And double timeout period</a:t>
            </a:r>
            <a:endParaRPr lang="en-US" dirty="0"/>
          </a:p>
          <a:p>
            <a:r>
              <a:rPr lang="en-US" dirty="0" smtClean="0"/>
              <a:t>Various tricks related to “fast retransmit”</a:t>
            </a:r>
          </a:p>
          <a:p>
            <a:pPr lvl="1"/>
            <a:r>
              <a:rPr lang="en-US" dirty="0" smtClean="0"/>
              <a:t>Using duplicate ACKs to trigger retransmission</a:t>
            </a:r>
          </a:p>
          <a:p>
            <a:pPr lvl="1"/>
            <a:r>
              <a:rPr lang="en-US" dirty="0" smtClean="0"/>
              <a:t>Expand window optimistically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87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DF34D7-F9A1-8445-91F5-CAF39C495FB2}" type="slidenum">
              <a:rPr lang="en-US" sz="1400" b="0">
                <a:latin typeface="Times New Roman" charset="0"/>
              </a:rPr>
              <a:pPr eaLnBrk="1" hangingPunct="1"/>
              <a:t>59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26722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Source port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4829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4836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4837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34840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4841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4843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56432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155825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sending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packet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to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6554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400" b="1" dirty="0">
                <a:latin typeface="Arial" charset="0"/>
                <a:cs typeface="Arial" charset="0"/>
              </a:rPr>
              <a:t>How does host </a:t>
            </a:r>
            <a:r>
              <a:rPr lang="en-US" sz="2400" b="1" dirty="0">
                <a:solidFill>
                  <a:srgbClr val="FF3300"/>
                </a:solidFill>
                <a:latin typeface="Arial" charset="0"/>
                <a:cs typeface="Arial" charset="0"/>
              </a:rPr>
              <a:t>A</a:t>
            </a:r>
            <a:r>
              <a:rPr lang="en-US" sz="2400" b="1" dirty="0">
                <a:latin typeface="Arial" charset="0"/>
                <a:cs typeface="Arial" charset="0"/>
              </a:rPr>
              <a:t> send an IP packet to host </a:t>
            </a:r>
            <a:r>
              <a:rPr lang="en-US" sz="2400" b="1" dirty="0">
                <a:solidFill>
                  <a:srgbClr val="FF3300"/>
                </a:solidFill>
                <a:latin typeface="Arial" charset="0"/>
                <a:cs typeface="Arial" charset="0"/>
              </a:rPr>
              <a:t>B</a:t>
            </a:r>
            <a:r>
              <a:rPr lang="en-US" sz="2400" b="1" dirty="0">
                <a:latin typeface="Arial" charset="0"/>
                <a:cs typeface="Arial" charset="0"/>
              </a:rPr>
              <a:t>?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896938" y="330835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dirty="0">
              <a:latin typeface="Comic Sans MS" charset="0"/>
            </a:endParaRP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4084638" y="4602163"/>
            <a:ext cx="381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dirty="0">
              <a:latin typeface="Comic Sans MS" charset="0"/>
            </a:endParaRPr>
          </a:p>
        </p:txBody>
      </p:sp>
      <p:sp>
        <p:nvSpPr>
          <p:cNvPr id="65544" name="Text Box 7"/>
          <p:cNvSpPr txBox="1">
            <a:spLocks noChangeArrowheads="1"/>
          </p:cNvSpPr>
          <p:nvPr/>
        </p:nvSpPr>
        <p:spPr bwMode="auto">
          <a:xfrm>
            <a:off x="7942263" y="489108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41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F71FEA-4B63-0643-BFF9-B0FC45B63B78}" type="slidenum">
              <a:rPr lang="en-US" sz="1400" b="0">
                <a:latin typeface="Times New Roman" charset="0"/>
              </a:rPr>
              <a:pPr eaLnBrk="1" hangingPunct="1"/>
              <a:t>60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28770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914400" y="2362200"/>
            <a:ext cx="1709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These should</a:t>
            </a: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be familiar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Oval 29"/>
          <p:cNvSpPr>
            <a:spLocks noChangeArrowheads="1"/>
          </p:cNvSpPr>
          <p:nvPr/>
        </p:nvSpPr>
        <p:spPr bwMode="auto">
          <a:xfrm>
            <a:off x="3124200" y="3810000"/>
            <a:ext cx="2743200" cy="6096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624138" y="2133600"/>
            <a:ext cx="411162" cy="57943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6" name="AutoShape 31"/>
          <p:cNvCxnSpPr>
            <a:cxnSpLocks noChangeShapeType="1"/>
          </p:cNvCxnSpPr>
          <p:nvPr/>
        </p:nvCxnSpPr>
        <p:spPr bwMode="auto">
          <a:xfrm>
            <a:off x="2590800" y="2667000"/>
            <a:ext cx="901700" cy="117316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0989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Segments and Sequence Numbers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44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Stream of Bytes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Service…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 smtClean="0">
                <a:latin typeface="+mn-lt"/>
              </a:rPr>
              <a:t>Application @ Host </a:t>
            </a:r>
            <a:r>
              <a:rPr lang="en-US" sz="2400" b="0" dirty="0">
                <a:latin typeface="+mn-lt"/>
              </a:rPr>
              <a:t>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 smtClean="0">
                <a:latin typeface="+mn-lt"/>
              </a:rPr>
              <a:t>Application @ Host </a:t>
            </a:r>
            <a:r>
              <a:rPr lang="en-US" sz="2400" b="0" dirty="0">
                <a:latin typeface="+mn-lt"/>
              </a:rPr>
              <a:t>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5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… Provided Using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ja-JP" altLang="en-US" dirty="0" smtClean="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Segments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 smtClean="0">
                <a:latin typeface="+mn-lt"/>
              </a:rPr>
              <a:t>Segment</a:t>
            </a:r>
            <a:r>
              <a:rPr lang="en-US" sz="2400" b="0" dirty="0" smtClean="0">
                <a:latin typeface="+mn-lt"/>
              </a:rPr>
              <a:t> </a:t>
            </a:r>
            <a:r>
              <a:rPr lang="en-US" sz="2400" b="0" dirty="0">
                <a:latin typeface="+mn-lt"/>
              </a:rPr>
              <a:t>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b="0" dirty="0"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b="0" dirty="0">
                <a:latin typeface="+mn-lt"/>
              </a:rPr>
              <a:t>Not full, but times </a:t>
            </a:r>
            <a:r>
              <a:rPr lang="en-US" b="0" dirty="0" smtClean="0">
                <a:latin typeface="+mn-lt"/>
              </a:rPr>
              <a:t>out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432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2221330"/>
            <a:ext cx="85344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IP packet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No bigger than Maximum Transmission Unit (</a:t>
            </a:r>
            <a:r>
              <a:rPr lang="en-US" dirty="0">
                <a:solidFill>
                  <a:srgbClr val="0000FF"/>
                </a:solidFill>
                <a:ea typeface="Arial" charset="0"/>
                <a:cs typeface="Arial" charset="0"/>
              </a:rPr>
              <a:t>MTU</a:t>
            </a:r>
            <a:r>
              <a:rPr lang="en-US" dirty="0"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E.g., up to </a:t>
            </a:r>
            <a:r>
              <a:rPr lang="en-US" dirty="0" smtClean="0">
                <a:ea typeface="Arial" charset="0"/>
                <a:cs typeface="Arial" charset="0"/>
              </a:rPr>
              <a:t>1500 </a:t>
            </a:r>
            <a:r>
              <a:rPr lang="en-US" dirty="0">
                <a:ea typeface="Arial" charset="0"/>
                <a:cs typeface="Arial" charset="0"/>
              </a:rPr>
              <a:t>bytes </a:t>
            </a:r>
            <a:r>
              <a:rPr lang="en-US" dirty="0" smtClean="0">
                <a:ea typeface="Arial" charset="0"/>
                <a:cs typeface="Arial" charset="0"/>
              </a:rPr>
              <a:t>with </a:t>
            </a:r>
            <a:r>
              <a:rPr lang="en-US" dirty="0">
                <a:ea typeface="Arial" charset="0"/>
                <a:cs typeface="Arial" charset="0"/>
              </a:rPr>
              <a:t>Ethernet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TCP packet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IP packet with a TCP header and data inside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TCP header </a:t>
            </a:r>
            <a:r>
              <a:rPr lang="en-US" sz="2800" dirty="0">
                <a:ea typeface="Arial" charset="0"/>
                <a:cs typeface="Arial" charset="0"/>
                <a:sym typeface="Symbol" charset="0"/>
              </a:rPr>
              <a:t></a:t>
            </a:r>
            <a:r>
              <a:rPr lang="en-US" dirty="0">
                <a:ea typeface="Arial" charset="0"/>
                <a:cs typeface="Arial" charset="0"/>
              </a:rPr>
              <a:t> 20 bytes long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TCP </a:t>
            </a:r>
            <a:r>
              <a:rPr lang="en-US" b="1" dirty="0">
                <a:cs typeface="Arial" charset="0"/>
              </a:rPr>
              <a:t>segment</a:t>
            </a:r>
            <a:endParaRPr lang="en-US" dirty="0"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No more than </a:t>
            </a:r>
            <a:r>
              <a:rPr lang="en-US" dirty="0">
                <a:solidFill>
                  <a:srgbClr val="0000FF"/>
                </a:solidFill>
                <a:ea typeface="Arial" charset="0"/>
                <a:cs typeface="Arial" charset="0"/>
              </a:rPr>
              <a:t>Maximum Segment Size</a:t>
            </a:r>
            <a:r>
              <a:rPr lang="en-US" dirty="0">
                <a:ea typeface="Arial" charset="0"/>
                <a:cs typeface="Arial" charset="0"/>
              </a:rPr>
              <a:t> (MSS) bytes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E.g., up to 1460 consecutive bytes from the stream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MSS = MTU – (IP header) – (TCP header)</a:t>
            </a: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1905000" y="1295400"/>
            <a:ext cx="5029200" cy="750888"/>
          </a:xfrm>
          <a:prstGeom prst="rect">
            <a:avLst/>
          </a:prstGeom>
          <a:solidFill>
            <a:srgbClr val="84B2B0"/>
          </a:solidFill>
          <a:ln w="3810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7590" name="Line 5"/>
          <p:cNvSpPr>
            <a:spLocks noChangeShapeType="1"/>
          </p:cNvSpPr>
          <p:nvPr/>
        </p:nvSpPr>
        <p:spPr bwMode="auto">
          <a:xfrm>
            <a:off x="6019800" y="1295400"/>
            <a:ext cx="0" cy="750888"/>
          </a:xfrm>
          <a:prstGeom prst="line">
            <a:avLst/>
          </a:prstGeom>
          <a:noFill/>
          <a:ln w="38100">
            <a:solidFill>
              <a:srgbClr val="404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6022975" y="1589088"/>
            <a:ext cx="7624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+mn-lt"/>
              </a:rPr>
              <a:t>IP Hdr</a:t>
            </a:r>
          </a:p>
        </p:txBody>
      </p:sp>
      <p:sp>
        <p:nvSpPr>
          <p:cNvPr id="67592" name="Line 7"/>
          <p:cNvSpPr>
            <a:spLocks noChangeShapeType="1"/>
          </p:cNvSpPr>
          <p:nvPr/>
        </p:nvSpPr>
        <p:spPr bwMode="auto">
          <a:xfrm>
            <a:off x="1905000" y="1512888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7594" name="Text Box 9"/>
          <p:cNvSpPr txBox="1">
            <a:spLocks noChangeArrowheads="1"/>
          </p:cNvSpPr>
          <p:nvPr/>
        </p:nvSpPr>
        <p:spPr bwMode="auto">
          <a:xfrm>
            <a:off x="3429000" y="1295400"/>
            <a:ext cx="780169" cy="307777"/>
          </a:xfrm>
          <a:prstGeom prst="rect">
            <a:avLst/>
          </a:prstGeom>
          <a:solidFill>
            <a:srgbClr val="84B2B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 dirty="0">
                <a:latin typeface="+mn-lt"/>
              </a:rPr>
              <a:t>IP Data</a:t>
            </a:r>
          </a:p>
        </p:txBody>
      </p: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1981200" y="1600200"/>
            <a:ext cx="3962400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5181600" y="1638300"/>
            <a:ext cx="784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3055938" y="1638300"/>
            <a:ext cx="1590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TCP Data (segment)</a:t>
            </a:r>
          </a:p>
        </p:txBody>
      </p:sp>
    </p:spTree>
    <p:extLst>
      <p:ext uri="{BB962C8B-B14F-4D97-AF65-F5344CB8AC3E}">
        <p14:creationId xmlns:p14="http://schemas.microsoft.com/office/powerpoint/2010/main" val="101762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Sequence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225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FF0000"/>
                </a:solidFill>
                <a:latin typeface="+mn-lt"/>
                <a:cs typeface="Courier"/>
              </a:rPr>
              <a:t>Sequence number </a:t>
            </a: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 </a:t>
            </a:r>
            <a:b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</a:b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 smtClean="0">
                <a:solidFill>
                  <a:srgbClr val="FF0000"/>
                </a:solidFill>
                <a:latin typeface="+mn-lt"/>
                <a:cs typeface="Courier"/>
              </a:rPr>
              <a:t>st</a:t>
            </a: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 byte in segment = ISN + k</a:t>
            </a:r>
            <a:endParaRPr lang="en-US" sz="1800" b="0" dirty="0">
              <a:solidFill>
                <a:srgbClr val="FF0000"/>
              </a:solidFill>
              <a:latin typeface="+mn-lt"/>
              <a:cs typeface="Courier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8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sz="1600" b="0" dirty="0" smtClean="0">
                <a:solidFill>
                  <a:srgbClr val="FF0000"/>
                </a:solidFill>
                <a:latin typeface="+mn-lt"/>
              </a:rPr>
              <a:t> bytes</a:t>
            </a:r>
            <a:endParaRPr lang="en-US" sz="1600" b="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085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Sequence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latin typeface="+mn-lt"/>
              </a:rPr>
              <a:t>ACK sequence number </a:t>
            </a:r>
            <a:endParaRPr lang="en-US" sz="1800" b="0" dirty="0" smtClean="0">
              <a:latin typeface="+mn-lt"/>
            </a:endParaRPr>
          </a:p>
          <a:p>
            <a:pPr algn="ctr" eaLnBrk="0" hangingPunct="0"/>
            <a:r>
              <a:rPr lang="en-US" sz="1800" b="0" dirty="0" smtClean="0">
                <a:latin typeface="+mn-lt"/>
              </a:rPr>
              <a:t>= </a:t>
            </a:r>
            <a:r>
              <a:rPr lang="en-US" sz="1800" b="0" dirty="0">
                <a:latin typeface="+mn-lt"/>
              </a:rPr>
              <a:t>next expected </a:t>
            </a:r>
            <a:r>
              <a:rPr lang="en-US" sz="1800" b="0" dirty="0" smtClean="0">
                <a:latin typeface="+mn-lt"/>
              </a:rPr>
              <a:t>byte</a:t>
            </a:r>
          </a:p>
          <a:p>
            <a:pPr algn="ctr" eaLnBrk="0" hangingPunct="0"/>
            <a:r>
              <a:rPr lang="en-US" sz="1800" b="0" dirty="0" smtClean="0">
                <a:latin typeface="+mn-lt"/>
              </a:rPr>
              <a:t>= </a:t>
            </a:r>
            <a:r>
              <a:rPr lang="en-US" sz="1800" b="0" dirty="0" err="1" smtClean="0">
                <a:latin typeface="+mn-lt"/>
              </a:rPr>
              <a:t>seqno</a:t>
            </a:r>
            <a:r>
              <a:rPr lang="en-US" sz="1800" b="0" dirty="0" smtClean="0">
                <a:latin typeface="+mn-lt"/>
              </a:rPr>
              <a:t> + length(data)</a:t>
            </a:r>
            <a:endParaRPr lang="en-US" sz="1800" b="0" dirty="0">
              <a:latin typeface="+mn-lt"/>
            </a:endParaRP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225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FF0000"/>
                </a:solidFill>
                <a:latin typeface="+mn-lt"/>
                <a:cs typeface="Courier"/>
              </a:rPr>
              <a:t>Sequence number </a:t>
            </a: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 </a:t>
            </a:r>
            <a:b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</a:b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 smtClean="0">
                <a:solidFill>
                  <a:srgbClr val="FF0000"/>
                </a:solidFill>
                <a:latin typeface="+mn-lt"/>
                <a:cs typeface="Courier"/>
              </a:rPr>
              <a:t>st</a:t>
            </a: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 byte in segment = ISN + k</a:t>
            </a:r>
            <a:endParaRPr lang="en-US" sz="1800" b="0" dirty="0">
              <a:solidFill>
                <a:srgbClr val="FF0000"/>
              </a:solidFill>
              <a:latin typeface="+mn-lt"/>
              <a:cs typeface="Courier"/>
            </a:endParaRP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7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ACKing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839200" cy="4835525"/>
          </a:xfrm>
        </p:spPr>
        <p:txBody>
          <a:bodyPr/>
          <a:lstStyle/>
          <a:p>
            <a:pPr>
              <a:buSzPct val="75000"/>
            </a:pPr>
            <a:r>
              <a:rPr lang="en-US" dirty="0">
                <a:latin typeface="Arial" charset="0"/>
                <a:cs typeface="Arial" charset="0"/>
              </a:rPr>
              <a:t>Sender sends packet 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Data starts with sequence number X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Packet contains B bytes</a:t>
            </a:r>
          </a:p>
          <a:p>
            <a:pPr lvl="2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X, X+1, X+2, ….X+B-1</a:t>
            </a:r>
          </a:p>
          <a:p>
            <a:pPr lvl="8">
              <a:buSzPct val="75000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SzPct val="75000"/>
            </a:pPr>
            <a:r>
              <a:rPr lang="en-US" dirty="0">
                <a:latin typeface="Arial" charset="0"/>
                <a:cs typeface="Arial" charset="0"/>
              </a:rPr>
              <a:t>Upon receipt of packet, receiver sends an ACK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 If all data prior to X already received:</a:t>
            </a:r>
          </a:p>
          <a:p>
            <a:pPr lvl="2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ACK acknowledges X+B (because that is next expected byte)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If highest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contiguous byte received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smaller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value Y</a:t>
            </a:r>
          </a:p>
          <a:p>
            <a:pPr lvl="2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ACK acknowledges Y+1</a:t>
            </a:r>
          </a:p>
          <a:p>
            <a:pPr lvl="2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Even if this has been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ACKed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before</a:t>
            </a:r>
          </a:p>
          <a:p>
            <a:pPr marL="3111500" lvl="8" indent="0">
              <a:buSzPct val="75000"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8A0307-AAF4-1A44-841F-F92D73431E8D}" type="slidenum">
              <a:rPr lang="en-US" sz="1400" b="0">
                <a:latin typeface="Times New Roman" charset="0"/>
              </a:rPr>
              <a:pPr eaLnBrk="1" hangingPunct="1"/>
              <a:t>67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(w/ only one packet in flight)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=X, length=B</a:t>
            </a:r>
          </a:p>
          <a:p>
            <a:r>
              <a:rPr lang="en-US" dirty="0" smtClean="0"/>
              <a:t>Receiver: ACK=X+B</a:t>
            </a:r>
          </a:p>
          <a:p>
            <a:r>
              <a:rPr lang="en-US" dirty="0" smtClean="0"/>
              <a:t>Sender: </a:t>
            </a:r>
            <a:r>
              <a:rPr lang="en-US" dirty="0" err="1"/>
              <a:t>seqno</a:t>
            </a:r>
            <a:r>
              <a:rPr lang="en-US" dirty="0"/>
              <a:t>=</a:t>
            </a:r>
            <a:r>
              <a:rPr lang="en-US" dirty="0" smtClean="0"/>
              <a:t>X+B, </a:t>
            </a:r>
            <a:r>
              <a:rPr lang="en-US" dirty="0"/>
              <a:t>length=</a:t>
            </a:r>
            <a:r>
              <a:rPr lang="en-US" dirty="0" smtClean="0"/>
              <a:t>B</a:t>
            </a:r>
          </a:p>
          <a:p>
            <a:r>
              <a:rPr lang="en-US" dirty="0" smtClean="0"/>
              <a:t>Receiver: ACK=X+2B</a:t>
            </a:r>
          </a:p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=X+2B, length=B</a:t>
            </a:r>
          </a:p>
          <a:p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eqno</a:t>
            </a:r>
            <a:r>
              <a:rPr lang="en-US" dirty="0" smtClean="0"/>
              <a:t> of next packet is same as last ACK field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8928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8932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8933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8937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8939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8940" name="Text Box 27"/>
          <p:cNvSpPr txBox="1">
            <a:spLocks noChangeArrowheads="1"/>
          </p:cNvSpPr>
          <p:nvPr/>
        </p:nvSpPr>
        <p:spPr bwMode="auto">
          <a:xfrm>
            <a:off x="609600" y="1905000"/>
            <a:ext cx="1752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Starting </a:t>
            </a:r>
            <a:r>
              <a:rPr lang="en-US" b="0" dirty="0" smtClean="0">
                <a:solidFill>
                  <a:srgbClr val="FF0000"/>
                </a:solidFill>
                <a:latin typeface="Arial" charset="0"/>
              </a:rPr>
              <a:t>byte offset</a:t>
            </a:r>
            <a:r>
              <a:rPr lang="en-US" b="0" dirty="0" smtClean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of data</a:t>
            </a:r>
          </a:p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carried in this</a:t>
            </a:r>
            <a:br>
              <a:rPr lang="en-US" b="0" dirty="0">
                <a:solidFill>
                  <a:srgbClr val="FF6600"/>
                </a:solidFill>
                <a:latin typeface="Arial" charset="0"/>
              </a:rPr>
            </a:br>
            <a:r>
              <a:rPr lang="en-US" b="0" dirty="0">
                <a:solidFill>
                  <a:srgbClr val="FF6600"/>
                </a:solidFill>
                <a:latin typeface="Arial" charset="0"/>
              </a:rPr>
              <a:t>segment</a:t>
            </a:r>
          </a:p>
        </p:txBody>
      </p:sp>
      <p:sp>
        <p:nvSpPr>
          <p:cNvPr id="38941" name="Oval 28"/>
          <p:cNvSpPr>
            <a:spLocks noChangeArrowheads="1"/>
          </p:cNvSpPr>
          <p:nvPr/>
        </p:nvSpPr>
        <p:spPr bwMode="auto">
          <a:xfrm>
            <a:off x="3048000" y="2286000"/>
            <a:ext cx="54864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8942" name="AutoShape 29"/>
          <p:cNvCxnSpPr>
            <a:cxnSpLocks noChangeShapeType="1"/>
            <a:stCxn id="38940" idx="3"/>
            <a:endCxn id="38941" idx="2"/>
          </p:cNvCxnSpPr>
          <p:nvPr/>
        </p:nvCxnSpPr>
        <p:spPr bwMode="auto">
          <a:xfrm>
            <a:off x="2362200" y="2566720"/>
            <a:ext cx="685800" cy="24080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3886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155825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sending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packet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to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896938" y="330835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b="0">
              <a:latin typeface="Comic Sans MS" charset="0"/>
            </a:endParaRP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4084638" y="46021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b="0">
              <a:latin typeface="Comic Sans MS" charset="0"/>
            </a:endParaRPr>
          </a:p>
        </p:txBody>
      </p:sp>
      <p:sp>
        <p:nvSpPr>
          <p:cNvPr id="65544" name="Text Box 7"/>
          <p:cNvSpPr txBox="1">
            <a:spLocks noChangeArrowheads="1"/>
          </p:cNvSpPr>
          <p:nvPr/>
        </p:nvSpPr>
        <p:spPr bwMode="auto">
          <a:xfrm>
            <a:off x="7942263" y="489108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b="0">
              <a:latin typeface="Comic Sans MS" charset="0"/>
            </a:endParaRPr>
          </a:p>
        </p:txBody>
      </p:sp>
      <p:sp>
        <p:nvSpPr>
          <p:cNvPr id="65545" name="Text Box 8"/>
          <p:cNvSpPr txBox="1">
            <a:spLocks noChangeArrowheads="1"/>
          </p:cNvSpPr>
          <p:nvPr/>
        </p:nvSpPr>
        <p:spPr bwMode="auto">
          <a:xfrm>
            <a:off x="2587811" y="5788212"/>
            <a:ext cx="41506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>
                <a:latin typeface="Helvetica" charset="0"/>
              </a:rPr>
              <a:t>1. </a:t>
            </a:r>
            <a:r>
              <a:rPr lang="en-US" sz="2400">
                <a:solidFill>
                  <a:srgbClr val="FF3300"/>
                </a:solidFill>
                <a:latin typeface="Helvetica" charset="0"/>
              </a:rPr>
              <a:t>A</a:t>
            </a:r>
            <a:r>
              <a:rPr lang="en-US" sz="2400">
                <a:latin typeface="Helvetica" charset="0"/>
              </a:rPr>
              <a:t> sends packet to </a:t>
            </a:r>
            <a:r>
              <a:rPr lang="en-US" sz="2400">
                <a:solidFill>
                  <a:srgbClr val="FF3300"/>
                </a:solidFill>
                <a:latin typeface="Helvetica" charset="0"/>
              </a:rPr>
              <a:t>R</a:t>
            </a:r>
            <a:r>
              <a:rPr lang="en-US" sz="2400">
                <a:latin typeface="Helvetica" charset="0"/>
              </a:rPr>
              <a:t>.</a:t>
            </a:r>
            <a:br>
              <a:rPr lang="en-US" sz="2400">
                <a:latin typeface="Helvetica" charset="0"/>
              </a:rPr>
            </a:br>
            <a:r>
              <a:rPr lang="en-US" sz="2400">
                <a:latin typeface="Helvetica" charset="0"/>
              </a:rPr>
              <a:t>2. </a:t>
            </a:r>
            <a:r>
              <a:rPr lang="en-US" sz="2400">
                <a:solidFill>
                  <a:srgbClr val="FF3300"/>
                </a:solidFill>
                <a:latin typeface="Helvetica" charset="0"/>
              </a:rPr>
              <a:t>R </a:t>
            </a:r>
            <a:r>
              <a:rPr lang="en-US" sz="2400">
                <a:latin typeface="Helvetica" charset="0"/>
              </a:rPr>
              <a:t>sends packet to </a:t>
            </a:r>
            <a:r>
              <a:rPr lang="en-US" sz="2400">
                <a:solidFill>
                  <a:srgbClr val="FF3300"/>
                </a:solidFill>
                <a:latin typeface="Helvetica" charset="0"/>
              </a:rPr>
              <a:t>B</a:t>
            </a:r>
            <a:r>
              <a:rPr lang="en-US" sz="2400">
                <a:latin typeface="Helvetic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647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F2E674-B56D-884F-BD9A-B1A8A45FA859}" type="slidenum">
              <a:rPr lang="en-US" sz="1400" b="0">
                <a:latin typeface="Times New Roman" charset="0"/>
              </a:rPr>
              <a:pPr eaLnBrk="1" hangingPunct="1"/>
              <a:t>70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40988" name="Text Box 27"/>
          <p:cNvSpPr txBox="1">
            <a:spLocks noChangeArrowheads="1"/>
          </p:cNvSpPr>
          <p:nvPr/>
        </p:nvSpPr>
        <p:spPr bwMode="auto">
          <a:xfrm>
            <a:off x="685800" y="1752600"/>
            <a:ext cx="22098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Acknowledgment gives </a:t>
            </a:r>
            <a:r>
              <a:rPr lang="en-US" b="0" dirty="0" err="1" smtClean="0">
                <a:solidFill>
                  <a:srgbClr val="FF6600"/>
                </a:solidFill>
                <a:latin typeface="Arial" charset="0"/>
              </a:rPr>
              <a:t>seqno</a:t>
            </a:r>
            <a:r>
              <a:rPr lang="en-US" b="0" dirty="0" smtClean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just beyond highest </a:t>
            </a:r>
            <a:r>
              <a:rPr lang="en-US" b="0" dirty="0" err="1" smtClean="0">
                <a:solidFill>
                  <a:srgbClr val="FF6600"/>
                </a:solidFill>
                <a:latin typeface="Arial" charset="0"/>
              </a:rPr>
              <a:t>seqno</a:t>
            </a:r>
            <a:r>
              <a:rPr lang="en-US" b="0" dirty="0" smtClean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received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in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order</a:t>
            </a:r>
            <a:endParaRPr lang="en-US" b="0" dirty="0">
              <a:solidFill>
                <a:srgbClr val="FF0000"/>
              </a:solidFill>
              <a:latin typeface="Arial" charset="0"/>
            </a:endParaRPr>
          </a:p>
          <a:p>
            <a:pPr algn="l"/>
            <a:r>
              <a:rPr lang="en-US" b="0" i="1" dirty="0" smtClean="0">
                <a:solidFill>
                  <a:srgbClr val="FF6600"/>
                </a:solidFill>
                <a:latin typeface="Arial" charset="0"/>
              </a:rPr>
              <a:t>(</a:t>
            </a:r>
            <a:r>
              <a:rPr lang="ja-JP" altLang="en-US" b="0" i="1" dirty="0" smtClean="0">
                <a:solidFill>
                  <a:srgbClr val="FF6600"/>
                </a:solidFill>
                <a:latin typeface="Arial" charset="0"/>
              </a:rPr>
              <a:t>“</a:t>
            </a:r>
            <a:r>
              <a:rPr lang="en-US" b="0" i="1" dirty="0" smtClean="0">
                <a:solidFill>
                  <a:srgbClr val="FF6600"/>
                </a:solidFill>
                <a:latin typeface="Arial" charset="0"/>
              </a:rPr>
              <a:t>What</a:t>
            </a:r>
            <a:r>
              <a:rPr lang="en-US" altLang="ja-JP" b="0" i="1" dirty="0" smtClean="0">
                <a:solidFill>
                  <a:srgbClr val="FF6600"/>
                </a:solidFill>
                <a:latin typeface="Arial" charset="0"/>
              </a:rPr>
              <a:t> Byte </a:t>
            </a:r>
            <a:br>
              <a:rPr lang="en-US" altLang="ja-JP" b="0" i="1" dirty="0" smtClean="0">
                <a:solidFill>
                  <a:srgbClr val="FF6600"/>
                </a:solidFill>
                <a:latin typeface="Arial" charset="0"/>
              </a:rPr>
            </a:br>
            <a:r>
              <a:rPr lang="en-US" altLang="ja-JP" b="0" i="1" dirty="0" smtClean="0">
                <a:solidFill>
                  <a:srgbClr val="FF6600"/>
                </a:solidFill>
                <a:latin typeface="Arial" charset="0"/>
              </a:rPr>
              <a:t>    is</a:t>
            </a:r>
            <a:r>
              <a:rPr lang="en-US" b="0" i="1" dirty="0" smtClean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b="0" i="1" dirty="0">
                <a:solidFill>
                  <a:srgbClr val="FF6600"/>
                </a:solidFill>
                <a:latin typeface="Arial" charset="0"/>
              </a:rPr>
              <a:t>Next</a:t>
            </a:r>
            <a:r>
              <a:rPr lang="ja-JP" altLang="en-US" b="0" i="1" dirty="0" smtClean="0">
                <a:solidFill>
                  <a:srgbClr val="FF6600"/>
                </a:solidFill>
                <a:latin typeface="Arial" charset="0"/>
              </a:rPr>
              <a:t>”</a:t>
            </a:r>
            <a:r>
              <a:rPr lang="en-US" altLang="ja-JP" b="0" i="1" dirty="0" smtClean="0">
                <a:solidFill>
                  <a:srgbClr val="FF6600"/>
                </a:solidFill>
                <a:latin typeface="Arial" charset="0"/>
              </a:rPr>
              <a:t>)</a:t>
            </a:r>
            <a:endParaRPr lang="en-US" b="0" i="1" dirty="0">
              <a:solidFill>
                <a:srgbClr val="FF6600"/>
              </a:solidFill>
              <a:latin typeface="Arial" charset="0"/>
            </a:endParaRPr>
          </a:p>
          <a:p>
            <a:pPr algn="l"/>
            <a:endParaRPr lang="en-US" b="0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40989" name="Oval 28"/>
          <p:cNvSpPr>
            <a:spLocks noChangeArrowheads="1"/>
          </p:cNvSpPr>
          <p:nvPr/>
        </p:nvSpPr>
        <p:spPr bwMode="auto">
          <a:xfrm>
            <a:off x="2971800" y="2743200"/>
            <a:ext cx="54864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90" name="AutoShape 29"/>
          <p:cNvCxnSpPr>
            <a:cxnSpLocks noChangeShapeType="1"/>
            <a:endCxn id="40989" idx="2"/>
          </p:cNvCxnSpPr>
          <p:nvPr/>
        </p:nvCxnSpPr>
        <p:spPr bwMode="auto">
          <a:xfrm flipV="1">
            <a:off x="2590800" y="3048000"/>
            <a:ext cx="381000" cy="76200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9358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ChangeArrowheads="1"/>
          </p:cNvSpPr>
          <p:nvPr/>
        </p:nvSpPr>
        <p:spPr bwMode="auto">
          <a:xfrm>
            <a:off x="609600" y="1524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7783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7783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5064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7783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7784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HdrLen</a:t>
            </a:r>
          </a:p>
        </p:txBody>
      </p:sp>
      <p:sp>
        <p:nvSpPr>
          <p:cNvPr id="7784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Flags</a:t>
            </a:r>
          </a:p>
        </p:txBody>
      </p:sp>
      <p:sp>
        <p:nvSpPr>
          <p:cNvPr id="7784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0</a:t>
            </a:r>
          </a:p>
        </p:txBody>
      </p:sp>
      <p:sp>
        <p:nvSpPr>
          <p:cNvPr id="7784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7784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813317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7784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7785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77854" name="Oval 29"/>
          <p:cNvSpPr>
            <a:spLocks noChangeArrowheads="1"/>
          </p:cNvSpPr>
          <p:nvPr/>
        </p:nvSpPr>
        <p:spPr bwMode="auto">
          <a:xfrm>
            <a:off x="5791200" y="3276600"/>
            <a:ext cx="2514600" cy="5334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7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Sliding Window Flow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Control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75000"/>
            </a:pPr>
            <a:r>
              <a:rPr lang="en-US" dirty="0">
                <a:latin typeface="Arial" charset="0"/>
                <a:cs typeface="Arial" charset="0"/>
              </a:rPr>
              <a:t>Advertised Window: W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Can send W bytes beyond the next expected byte</a:t>
            </a:r>
          </a:p>
          <a:p>
            <a:pPr lvl="1">
              <a:buSzPct val="75000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SzPct val="75000"/>
            </a:pPr>
            <a:r>
              <a:rPr lang="en-US" dirty="0">
                <a:latin typeface="Arial" charset="0"/>
                <a:cs typeface="Arial" charset="0"/>
              </a:rPr>
              <a:t>Receiver uses W to prevent sender from overflowing </a:t>
            </a:r>
            <a:r>
              <a:rPr lang="en-US" dirty="0" smtClean="0">
                <a:latin typeface="Arial" charset="0"/>
                <a:cs typeface="Arial" charset="0"/>
              </a:rPr>
              <a:t>buffer</a:t>
            </a:r>
          </a:p>
          <a:p>
            <a:pPr>
              <a:buSzPct val="75000"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SzPct val="75000"/>
            </a:pPr>
            <a:r>
              <a:rPr lang="en-US" dirty="0" smtClean="0">
                <a:latin typeface="Arial" charset="0"/>
                <a:cs typeface="Arial" charset="0"/>
              </a:rPr>
              <a:t>Limits number of bytes sender can have in flight</a:t>
            </a:r>
          </a:p>
          <a:p>
            <a:pPr lvl="1">
              <a:buSzPct val="75000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buSzPct val="75000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11BA6A-7278-6A46-A215-1DC86317744E}" type="slidenum">
              <a:rPr lang="en-US" sz="1400" b="0">
                <a:latin typeface="Times New Roman" charset="0"/>
              </a:rPr>
              <a:pPr eaLnBrk="1" hangingPunct="1"/>
              <a:t>72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the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example:</a:t>
            </a:r>
          </a:p>
          <a:p>
            <a:pPr lvl="1"/>
            <a:r>
              <a:rPr lang="en-US" dirty="0" smtClean="0"/>
              <a:t>W (in bytes), which we assume is constant</a:t>
            </a:r>
          </a:p>
          <a:p>
            <a:pPr lvl="1"/>
            <a:r>
              <a:rPr lang="en-US" dirty="0" smtClean="0"/>
              <a:t>RTT (in sec), which we assume is constant</a:t>
            </a:r>
          </a:p>
          <a:p>
            <a:pPr lvl="1"/>
            <a:r>
              <a:rPr lang="en-US" dirty="0" smtClean="0"/>
              <a:t>B (in </a:t>
            </a:r>
            <a:r>
              <a:rPr lang="en-US" b="1" dirty="0" smtClean="0"/>
              <a:t>bytes</a:t>
            </a:r>
            <a:r>
              <a:rPr lang="en-US" dirty="0" smtClean="0"/>
              <a:t>/sec)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fast will data be transferred?</a:t>
            </a:r>
          </a:p>
          <a:p>
            <a:endParaRPr lang="en-US" dirty="0"/>
          </a:p>
          <a:p>
            <a:r>
              <a:rPr lang="en-US" b="1" dirty="0" smtClean="0"/>
              <a:t>If W/RTT &lt; B, the transfer has speed W/RTT</a:t>
            </a:r>
          </a:p>
          <a:p>
            <a:r>
              <a:rPr lang="en-US" dirty="0" smtClean="0"/>
              <a:t>If W/RTT &gt; B, the transfer has speed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2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with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</a:t>
            </a:r>
            <a:r>
              <a:rPr lang="en-US" dirty="0" smtClean="0">
                <a:latin typeface="+mj-lt"/>
              </a:rPr>
              <a:t>UCB</a:t>
            </a:r>
            <a:r>
              <a:rPr lang="en-US" dirty="0">
                <a:latin typeface="+mj-lt"/>
                <a:ea typeface="Wingdings" charset="2"/>
                <a:cs typeface="Wingdings" charset="2"/>
              </a:rPr>
              <a:t> </a:t>
            </a:r>
            <a:r>
              <a:rPr lang="en-US" dirty="0" smtClean="0">
                <a:latin typeface="+mj-lt"/>
                <a:ea typeface="Wingdings" charset="2"/>
                <a:cs typeface="Wingdings" charset="2"/>
              </a:rPr>
              <a:t>- </a:t>
            </a:r>
            <a:r>
              <a:rPr lang="en-US" dirty="0" smtClean="0">
                <a:latin typeface="+mj-lt"/>
              </a:rPr>
              <a:t>NYC </a:t>
            </a:r>
            <a:r>
              <a:rPr lang="en-US" dirty="0"/>
              <a:t>1 Mbps path (100msec RTT)</a:t>
            </a:r>
          </a:p>
          <a:p>
            <a:pPr lvl="1"/>
            <a:r>
              <a:rPr lang="en-US" dirty="0" smtClean="0"/>
              <a:t>Q1: How </a:t>
            </a:r>
            <a:r>
              <a:rPr lang="en-US" dirty="0"/>
              <a:t>fast can we transmit with W=12.5KB</a:t>
            </a:r>
            <a:r>
              <a:rPr lang="en-US" dirty="0" smtClean="0"/>
              <a:t>? (~8pkts)</a:t>
            </a:r>
            <a:endParaRPr lang="en-US" dirty="0"/>
          </a:p>
          <a:p>
            <a:pPr lvl="1"/>
            <a:r>
              <a:rPr lang="en-US" dirty="0" smtClean="0"/>
              <a:t>A: 12.5KB</a:t>
            </a:r>
            <a:r>
              <a:rPr lang="en-US" dirty="0"/>
              <a:t>/100msec ~ 1Mbps (we can fill the pipe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Q2: What </a:t>
            </a:r>
            <a:r>
              <a:rPr lang="en-US" dirty="0"/>
              <a:t>if path is 1Gbps?</a:t>
            </a:r>
          </a:p>
          <a:p>
            <a:pPr lvl="1"/>
            <a:r>
              <a:rPr lang="en-US" dirty="0" smtClean="0"/>
              <a:t>A2: Can </a:t>
            </a:r>
            <a:r>
              <a:rPr lang="en-US" dirty="0"/>
              <a:t>still only send </a:t>
            </a:r>
            <a:r>
              <a:rPr lang="en-US" dirty="0" smtClean="0"/>
              <a:t>1Mbps (need to expand W)</a:t>
            </a:r>
          </a:p>
          <a:p>
            <a:pPr lvl="1"/>
            <a:endParaRPr lang="en-US" dirty="0"/>
          </a:p>
          <a:p>
            <a:r>
              <a:rPr lang="en-US" dirty="0"/>
              <a:t>Window required to fully utilize path:</a:t>
            </a:r>
          </a:p>
          <a:p>
            <a:pPr lvl="1"/>
            <a:r>
              <a:rPr lang="en-US" dirty="0"/>
              <a:t>Bandwidth-delay </a:t>
            </a:r>
            <a:r>
              <a:rPr lang="en-US" dirty="0" smtClean="0"/>
              <a:t>product</a:t>
            </a:r>
            <a:endParaRPr lang="en-US" dirty="0"/>
          </a:p>
          <a:p>
            <a:pPr lvl="1"/>
            <a:r>
              <a:rPr lang="en-US" dirty="0"/>
              <a:t>1 </a:t>
            </a:r>
            <a:r>
              <a:rPr lang="en-US" dirty="0" err="1"/>
              <a:t>Gbps</a:t>
            </a:r>
            <a:r>
              <a:rPr lang="en-US" dirty="0"/>
              <a:t> * 100 </a:t>
            </a:r>
            <a:r>
              <a:rPr lang="en-US" dirty="0" err="1"/>
              <a:t>msec</a:t>
            </a:r>
            <a:r>
              <a:rPr lang="en-US" dirty="0"/>
              <a:t> = 100 Mb = 12.5 MB</a:t>
            </a:r>
          </a:p>
          <a:p>
            <a:pPr lvl="1"/>
            <a:r>
              <a:rPr lang="en-US" dirty="0" smtClean="0"/>
              <a:t>12.5 MB ~ 8333 packets of 1500bytes </a:t>
            </a:r>
            <a:r>
              <a:rPr lang="en-US" b="1" dirty="0" smtClean="0"/>
              <a:t>(lots of packets!)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9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cs typeface="Arial" charset="0"/>
              </a:rPr>
              <a:t>ender </a:t>
            </a:r>
            <a:r>
              <a:rPr lang="en-US" dirty="0">
                <a:latin typeface="Arial" charset="0"/>
                <a:cs typeface="Arial" charset="0"/>
              </a:rPr>
              <a:t>can send no faster than W/RTT bytes/</a:t>
            </a:r>
            <a:r>
              <a:rPr lang="en-US" dirty="0" smtClean="0">
                <a:latin typeface="Arial" charset="0"/>
                <a:cs typeface="Arial" charset="0"/>
              </a:rPr>
              <a:t>sec</a:t>
            </a:r>
          </a:p>
          <a:p>
            <a:pPr lvl="5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In </a:t>
            </a:r>
            <a:r>
              <a:rPr lang="en-US" dirty="0">
                <a:latin typeface="Arial" charset="0"/>
                <a:cs typeface="Arial" charset="0"/>
              </a:rPr>
              <a:t>original TCP design, that was the </a:t>
            </a:r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sole</a:t>
            </a:r>
            <a:r>
              <a:rPr lang="en-US" dirty="0">
                <a:latin typeface="Arial" charset="0"/>
                <a:cs typeface="Arial" charset="0"/>
              </a:rPr>
              <a:t> protocol mechanism controlling sender</a:t>
            </a:r>
            <a:r>
              <a:rPr lang="ja-JP" altLang="en-US" dirty="0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s </a:t>
            </a:r>
            <a:r>
              <a:rPr lang="en-US" dirty="0" smtClean="0">
                <a:latin typeface="Arial" charset="0"/>
                <a:cs typeface="Arial" charset="0"/>
              </a:rPr>
              <a:t>rate</a:t>
            </a:r>
            <a:endParaRPr lang="en-US" dirty="0">
              <a:latin typeface="Arial" charset="0"/>
              <a:cs typeface="Arial" charset="0"/>
            </a:endParaRPr>
          </a:p>
          <a:p>
            <a:pPr lvl="4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What’s </a:t>
            </a:r>
            <a:r>
              <a:rPr lang="en-US" dirty="0">
                <a:latin typeface="Arial" charset="0"/>
                <a:cs typeface="Arial" charset="0"/>
              </a:rPr>
              <a:t>missing</a:t>
            </a:r>
            <a:r>
              <a:rPr lang="en-US" dirty="0" smtClean="0">
                <a:latin typeface="Arial" charset="0"/>
                <a:cs typeface="Arial" charset="0"/>
              </a:rPr>
              <a:t>?</a:t>
            </a:r>
          </a:p>
          <a:p>
            <a:pPr lvl="4"/>
            <a:endParaRPr lang="en-US" dirty="0">
              <a:latin typeface="Arial" charset="0"/>
              <a:cs typeface="Arial" charset="0"/>
            </a:endParaRPr>
          </a:p>
          <a:p>
            <a:r>
              <a:rPr lang="en-US" b="1" dirty="0" smtClean="0">
                <a:latin typeface="Arial" charset="0"/>
                <a:cs typeface="Arial" charset="0"/>
              </a:rPr>
              <a:t>Congestion control </a:t>
            </a:r>
            <a:r>
              <a:rPr lang="en-US" dirty="0" smtClean="0">
                <a:latin typeface="Arial" charset="0"/>
                <a:cs typeface="Arial" charset="0"/>
              </a:rPr>
              <a:t>is about how to adjust W to avoid network congestion (after midterm)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11ACD-F9F1-0B48-8AB8-1526F2D80278}" type="slidenum">
              <a:rPr lang="en-US" sz="1400" b="0">
                <a:latin typeface="Times New Roman" charset="0"/>
              </a:rPr>
              <a:pPr eaLnBrk="1" hangingPunct="1"/>
              <a:t>75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1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Luck With Project 2!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sends packet through router 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endParaRPr lang="en-US" dirty="0">
              <a:solidFill>
                <a:srgbClr val="FF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53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Host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>
                <a:latin typeface="Arial" charset="0"/>
                <a:cs typeface="Arial" charset="0"/>
              </a:rPr>
              <a:t> constructs an IP packet to send to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B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Source 111.111.111.111, destination 222.222.222.222</a:t>
            </a:r>
          </a:p>
          <a:p>
            <a:pPr>
              <a:lnSpc>
                <a:spcPct val="70000"/>
              </a:lnSpc>
            </a:pPr>
            <a:r>
              <a:rPr lang="en-US" sz="2400" dirty="0">
                <a:latin typeface="Arial" charset="0"/>
                <a:cs typeface="Arial" charset="0"/>
              </a:rPr>
              <a:t>Host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>
                <a:latin typeface="Arial" charset="0"/>
                <a:cs typeface="Arial" charset="0"/>
              </a:rPr>
              <a:t> has a gateway router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Used to reach destinations outside of 111.111.111.0/24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Address 111.111.111.110 for R learned via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DHCP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F24E69-05F6-E849-B9AE-BD0123211803}" type="slidenum">
              <a:rPr lang="en-US" sz="1400" b="0">
                <a:latin typeface="Times New Roman" charset="0"/>
              </a:rPr>
              <a:pPr eaLnBrk="1" hangingPunct="1"/>
              <a:t>8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67588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3505200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896938" y="465772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b="0">
              <a:latin typeface="Comic Sans MS" charset="0"/>
            </a:endParaRPr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4084638" y="595153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b="0">
              <a:latin typeface="Comic Sans MS" charset="0"/>
            </a:endParaRPr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7942263" y="62404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b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1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sends packet through router 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endParaRPr lang="en-US" dirty="0">
              <a:solidFill>
                <a:srgbClr val="FF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Host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>
                <a:latin typeface="Arial" charset="0"/>
                <a:cs typeface="Arial" charset="0"/>
              </a:rPr>
              <a:t> learns the MAC address of </a:t>
            </a:r>
            <a:r>
              <a:rPr lang="en-US" sz="2400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r>
              <a:rPr lang="en-US" sz="2400" dirty="0" smtClean="0">
                <a:latin typeface="Arial" charset="0"/>
                <a:cs typeface="Arial" charset="0"/>
              </a:rPr>
              <a:t>’s </a:t>
            </a:r>
            <a:r>
              <a:rPr lang="en-US" sz="2400" dirty="0">
                <a:latin typeface="Arial" charset="0"/>
                <a:cs typeface="Arial" charset="0"/>
              </a:rPr>
              <a:t>interface</a:t>
            </a:r>
          </a:p>
          <a:p>
            <a:pPr lvl="1">
              <a:buClr>
                <a:schemeClr val="tx2"/>
              </a:buClr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ARP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request: broadcast request for 111.111.111.110</a:t>
            </a:r>
          </a:p>
          <a:p>
            <a:pPr lvl="1">
              <a:buClr>
                <a:schemeClr val="tx2"/>
              </a:buClr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ARP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response: </a:t>
            </a:r>
            <a:r>
              <a:rPr lang="en-US" sz="2000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responds with E6-E9-00-17-BB-4B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Host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>
                <a:latin typeface="Arial" charset="0"/>
                <a:cs typeface="Arial" charset="0"/>
              </a:rPr>
              <a:t> encapsulates the </a:t>
            </a:r>
            <a:r>
              <a:rPr lang="en-US" sz="2400" dirty="0" smtClean="0">
                <a:latin typeface="Arial" charset="0"/>
                <a:cs typeface="Arial" charset="0"/>
              </a:rPr>
              <a:t>IP packet for B, </a:t>
            </a:r>
            <a:r>
              <a:rPr lang="en-US" sz="2400" dirty="0">
                <a:latin typeface="Arial" charset="0"/>
                <a:cs typeface="Arial" charset="0"/>
              </a:rPr>
              <a:t>and sends to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696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032EBA-5993-3645-9EFD-2CD3082C8AA4}" type="slidenum">
              <a:rPr lang="en-US" sz="1400" b="0">
                <a:latin typeface="Times New Roman" charset="0"/>
              </a:rPr>
              <a:pPr eaLnBrk="1" hangingPunct="1"/>
              <a:t>9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69637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3505200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896938" y="465772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b="0">
              <a:latin typeface="Comic Sans MS" charset="0"/>
            </a:endParaRPr>
          </a:p>
        </p:txBody>
      </p:sp>
      <p:sp>
        <p:nvSpPr>
          <p:cNvPr id="69639" name="Text Box 6"/>
          <p:cNvSpPr txBox="1">
            <a:spLocks noChangeArrowheads="1"/>
          </p:cNvSpPr>
          <p:nvPr/>
        </p:nvSpPr>
        <p:spPr bwMode="auto">
          <a:xfrm>
            <a:off x="4084638" y="595153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b="0">
              <a:latin typeface="Comic Sans MS" charset="0"/>
            </a:endParaRPr>
          </a:p>
        </p:txBody>
      </p:sp>
      <p:sp>
        <p:nvSpPr>
          <p:cNvPr id="69640" name="Text Box 7"/>
          <p:cNvSpPr txBox="1">
            <a:spLocks noChangeArrowheads="1"/>
          </p:cNvSpPr>
          <p:nvPr/>
        </p:nvSpPr>
        <p:spPr bwMode="auto">
          <a:xfrm>
            <a:off x="7942263" y="62404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b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44869</TotalTime>
  <Words>3822</Words>
  <Application>Microsoft Macintosh PowerPoint</Application>
  <PresentationFormat>On-screen Show (4:3)</PresentationFormat>
  <Paragraphs>978</Paragraphs>
  <Slides>77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8" baseType="lpstr">
      <vt:lpstr>Comic Sans MS</vt:lpstr>
      <vt:lpstr>Courier</vt:lpstr>
      <vt:lpstr>Courier New</vt:lpstr>
      <vt:lpstr>Helvetica</vt:lpstr>
      <vt:lpstr>ＭＳ Ｐゴシック</vt:lpstr>
      <vt:lpstr>Symbol</vt:lpstr>
      <vt:lpstr>Times New Roman</vt:lpstr>
      <vt:lpstr>Wingdings</vt:lpstr>
      <vt:lpstr>Arial</vt:lpstr>
      <vt:lpstr>Network</vt:lpstr>
      <vt:lpstr>Clip</vt:lpstr>
      <vt:lpstr>CS 168  NAT, Transport, and TCP</vt:lpstr>
      <vt:lpstr>PowerPoint Presentation</vt:lpstr>
      <vt:lpstr>Announcements</vt:lpstr>
      <vt:lpstr>Resubmission Policy for Project 2</vt:lpstr>
      <vt:lpstr>Today’s Lecture</vt:lpstr>
      <vt:lpstr>Example: A sending a packet to B</vt:lpstr>
      <vt:lpstr>Example: A sending a packet to B</vt:lpstr>
      <vt:lpstr>A sends packet through router R</vt:lpstr>
      <vt:lpstr>A sends packet through router R</vt:lpstr>
      <vt:lpstr>R Decides how to Forward Packet</vt:lpstr>
      <vt:lpstr>R sends packet to B</vt:lpstr>
      <vt:lpstr>Any Questions?</vt:lpstr>
      <vt:lpstr>Quick Questions</vt:lpstr>
      <vt:lpstr>A Few More Questions</vt:lpstr>
      <vt:lpstr>Problem: Too Few Addresses</vt:lpstr>
      <vt:lpstr>Network Address Translation</vt:lpstr>
      <vt:lpstr>Sharing Single Address Across Hosts</vt:lpstr>
      <vt:lpstr>Of Sockets and Ports</vt:lpstr>
      <vt:lpstr>Special-Purpose Address Blocks</vt:lpstr>
      <vt:lpstr>The “Old Days”</vt:lpstr>
      <vt:lpstr>Network Address Translation (NAT)</vt:lpstr>
      <vt:lpstr>NAT (cont’d)</vt:lpstr>
      <vt:lpstr>NAT: Early Example of “Middlebox”</vt:lpstr>
      <vt:lpstr>Transport Layer</vt:lpstr>
      <vt:lpstr>Important Distinctions</vt:lpstr>
      <vt:lpstr>Network Stack</vt:lpstr>
      <vt:lpstr>Role of Transport Layer</vt:lpstr>
      <vt:lpstr>Role of Transport Layer?</vt:lpstr>
      <vt:lpstr>Role of Transport Layer</vt:lpstr>
      <vt:lpstr>Role of Transport Layer</vt:lpstr>
      <vt:lpstr>What Problems Should Be Solved Here?</vt:lpstr>
      <vt:lpstr>What Is Needed to Address These?</vt:lpstr>
      <vt:lpstr>Conclusion?</vt:lpstr>
      <vt:lpstr>Logical View of Transport Protocols</vt:lpstr>
      <vt:lpstr>Layers Talk to Their Peers</vt:lpstr>
      <vt:lpstr>Pipe Abstractions</vt:lpstr>
      <vt:lpstr>UDP: Datagram messaging service</vt:lpstr>
      <vt:lpstr>TCP: Reliable, in-order delivery</vt:lpstr>
      <vt:lpstr>Connections (or sessions)</vt:lpstr>
      <vt:lpstr>Services not available</vt:lpstr>
      <vt:lpstr>Ports</vt:lpstr>
      <vt:lpstr>Multiplexing and Demultiplexing</vt:lpstr>
      <vt:lpstr>PowerPoint Presentation</vt:lpstr>
      <vt:lpstr>PowerPoint Presentation</vt:lpstr>
      <vt:lpstr>PowerPoint Presentation</vt:lpstr>
      <vt:lpstr>PowerPoint Presentation</vt:lpstr>
      <vt:lpstr>Connection Mappings</vt:lpstr>
      <vt:lpstr>Any Questions?</vt:lpstr>
      <vt:lpstr>UDP</vt:lpstr>
      <vt:lpstr>UDP: User Datagram Protocol </vt:lpstr>
      <vt:lpstr>Question</vt:lpstr>
      <vt:lpstr>Why Would Anyone Use UDP?</vt:lpstr>
      <vt:lpstr>Popular Applications That Use UDP</vt:lpstr>
      <vt:lpstr>TCP</vt:lpstr>
      <vt:lpstr>Transmission Control Protocol (TCP)</vt:lpstr>
      <vt:lpstr>Major Notation Change</vt:lpstr>
      <vt:lpstr>Basic Components of Reliability</vt:lpstr>
      <vt:lpstr>Other TCP Design Decisions</vt:lpstr>
      <vt:lpstr>TCP Header</vt:lpstr>
      <vt:lpstr>TCP Header</vt:lpstr>
      <vt:lpstr>Segments and Sequence Numbers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ACKing and Sequence Numbers</vt:lpstr>
      <vt:lpstr>Pattern (w/ only one packet in flight)</vt:lpstr>
      <vt:lpstr>TCP Header</vt:lpstr>
      <vt:lpstr>TCP Header</vt:lpstr>
      <vt:lpstr>TCP Header</vt:lpstr>
      <vt:lpstr>Sliding Window Flow Control</vt:lpstr>
      <vt:lpstr>Filling the Pipe</vt:lpstr>
      <vt:lpstr>Performance with Sliding Window</vt:lpstr>
      <vt:lpstr>Advertised Window Limits Rate</vt:lpstr>
      <vt:lpstr>Any Questions?</vt:lpstr>
      <vt:lpstr>Good Luck With Project 2!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545</cp:revision>
  <cp:lastPrinted>2016-09-07T02:02:02Z</cp:lastPrinted>
  <dcterms:created xsi:type="dcterms:W3CDTF">2015-08-26T13:04:16Z</dcterms:created>
  <dcterms:modified xsi:type="dcterms:W3CDTF">2017-10-06T00:01:48Z</dcterms:modified>
</cp:coreProperties>
</file>