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1106" r:id="rId2"/>
    <p:sldId id="1108" r:id="rId3"/>
    <p:sldId id="1326" r:id="rId4"/>
    <p:sldId id="1318" r:id="rId5"/>
    <p:sldId id="1311" r:id="rId6"/>
    <p:sldId id="1317" r:id="rId7"/>
    <p:sldId id="1312" r:id="rId8"/>
    <p:sldId id="1327" r:id="rId9"/>
    <p:sldId id="1328" r:id="rId10"/>
    <p:sldId id="1329" r:id="rId11"/>
    <p:sldId id="1313" r:id="rId12"/>
    <p:sldId id="1314" r:id="rId13"/>
    <p:sldId id="1320" r:id="rId14"/>
    <p:sldId id="1316" r:id="rId15"/>
    <p:sldId id="1321" r:id="rId16"/>
    <p:sldId id="1322" r:id="rId17"/>
    <p:sldId id="1323" r:id="rId18"/>
    <p:sldId id="1324" r:id="rId19"/>
    <p:sldId id="1325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50"/>
    <p:restoredTop sz="87958"/>
  </p:normalViewPr>
  <p:slideViewPr>
    <p:cSldViewPr>
      <p:cViewPr>
        <p:scale>
          <a:sx n="85" d="100"/>
          <a:sy n="85" d="100"/>
        </p:scale>
        <p:origin x="1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98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72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7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Midterm Preparation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implementations might have specific strategies for how to break up packets into smaller fragments.</a:t>
            </a:r>
          </a:p>
          <a:p>
            <a:endParaRPr lang="en-US" dirty="0"/>
          </a:p>
          <a:p>
            <a:r>
              <a:rPr lang="en-US" dirty="0" smtClean="0"/>
              <a:t>In this course we will assume that we allow any such decision as long as it is consistent with the IP mechanisms.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talked about many protocols:</a:t>
            </a:r>
          </a:p>
          <a:p>
            <a:pPr lvl="1"/>
            <a:r>
              <a:rPr lang="en-US" dirty="0" smtClean="0"/>
              <a:t>Routing (DV, LS, PV)</a:t>
            </a:r>
          </a:p>
          <a:p>
            <a:pPr lvl="1"/>
            <a:r>
              <a:rPr lang="en-US" dirty="0" smtClean="0"/>
              <a:t>STP, DHCP, ARP</a:t>
            </a:r>
            <a:r>
              <a:rPr lang="en-US" dirty="0"/>
              <a:t>,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We often describe them as working in lock-step fashion, with messages going in “rounds”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That’s not how the world works</a:t>
            </a:r>
          </a:p>
          <a:p>
            <a:pPr lvl="2"/>
            <a:endParaRPr lang="en-US" dirty="0"/>
          </a:p>
          <a:p>
            <a:r>
              <a:rPr lang="en-US" dirty="0" smtClean="0"/>
              <a:t>You will be asked for what might happen if messages are delayed or dropped</a:t>
            </a:r>
          </a:p>
          <a:p>
            <a:pPr lvl="1"/>
            <a:r>
              <a:rPr lang="en-US" dirty="0" smtClean="0"/>
              <a:t>Just think your way through it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(Know This)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described ARP as request/response protocol with only the requester learning something</a:t>
            </a:r>
          </a:p>
          <a:p>
            <a:pPr lvl="1"/>
            <a:r>
              <a:rPr lang="en-US" dirty="0" smtClean="0"/>
              <a:t>Request: broadcast</a:t>
            </a:r>
          </a:p>
          <a:p>
            <a:pPr lvl="1"/>
            <a:r>
              <a:rPr lang="en-US" dirty="0" smtClean="0"/>
              <a:t>Response: unicast</a:t>
            </a:r>
          </a:p>
          <a:p>
            <a:pPr lvl="3"/>
            <a:endParaRPr lang="en-US" dirty="0"/>
          </a:p>
          <a:p>
            <a:r>
              <a:rPr lang="en-US" dirty="0" smtClean="0"/>
              <a:t>But every ARP packet carries the IP and MAC of the sender.</a:t>
            </a:r>
          </a:p>
          <a:p>
            <a:pPr lvl="3"/>
            <a:endParaRPr lang="en-US" dirty="0"/>
          </a:p>
          <a:p>
            <a:r>
              <a:rPr lang="en-US" dirty="0" smtClean="0"/>
              <a:t>And every node learns promiscuously from what it hears (though perhaps with shorter timeouts)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0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from Broadcasts, not 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look at packets that are sent to:</a:t>
            </a:r>
          </a:p>
          <a:p>
            <a:pPr lvl="1"/>
            <a:r>
              <a:rPr lang="en-US" dirty="0" smtClean="0"/>
              <a:t>Their MAC address</a:t>
            </a:r>
          </a:p>
          <a:p>
            <a:pPr lvl="1"/>
            <a:r>
              <a:rPr lang="en-US" dirty="0" smtClean="0"/>
              <a:t>The broadcast address</a:t>
            </a:r>
          </a:p>
          <a:p>
            <a:pPr lvl="1"/>
            <a:endParaRPr lang="en-US" dirty="0"/>
          </a:p>
          <a:p>
            <a:r>
              <a:rPr lang="en-US" dirty="0" smtClean="0"/>
              <a:t>When a packet is flooded by a learning switch because it does not have a routing entry, no other host will look at that packet</a:t>
            </a:r>
          </a:p>
          <a:p>
            <a:pPr lvl="1"/>
            <a:r>
              <a:rPr lang="en-US" dirty="0" smtClean="0"/>
              <a:t>Wrong MAC address</a:t>
            </a:r>
          </a:p>
          <a:p>
            <a:pPr lvl="1"/>
            <a:r>
              <a:rPr lang="en-US" dirty="0" smtClean="0"/>
              <a:t>Not a broadcast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19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Subnet, LAN, L2 network, etc.</a:t>
            </a:r>
          </a:p>
          <a:p>
            <a:endParaRPr lang="en-US" dirty="0"/>
          </a:p>
          <a:p>
            <a:r>
              <a:rPr lang="en-US" dirty="0" smtClean="0"/>
              <a:t>All these terms basically refer to the same thing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all describe a network region </a:t>
            </a:r>
            <a:r>
              <a:rPr lang="en-US" dirty="0" smtClean="0"/>
              <a:t>that:</a:t>
            </a:r>
            <a:endParaRPr lang="en-US" dirty="0" smtClean="0"/>
          </a:p>
          <a:p>
            <a:pPr lvl="1"/>
            <a:r>
              <a:rPr lang="en-US" dirty="0" smtClean="0"/>
              <a:t>Can do broadcast</a:t>
            </a:r>
          </a:p>
          <a:p>
            <a:pPr lvl="1"/>
            <a:r>
              <a:rPr lang="en-US" dirty="0" smtClean="0"/>
              <a:t>Is described by a single (unique) network address</a:t>
            </a:r>
          </a:p>
          <a:p>
            <a:pPr lvl="1"/>
            <a:r>
              <a:rPr lang="en-US" dirty="0" smtClean="0"/>
              <a:t>Routing is handled </a:t>
            </a:r>
            <a:r>
              <a:rPr lang="en-US" dirty="0" smtClean="0"/>
              <a:t>completely by </a:t>
            </a:r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Everything Fit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beginning, there was L1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Low-level electronics turning analog to digital</a:t>
            </a:r>
          </a:p>
          <a:p>
            <a:pPr lvl="1"/>
            <a:endParaRPr lang="en-US" dirty="0"/>
          </a:p>
          <a:p>
            <a:r>
              <a:rPr lang="en-US" dirty="0" smtClean="0"/>
              <a:t>Then came L2</a:t>
            </a:r>
          </a:p>
          <a:p>
            <a:pPr lvl="1"/>
            <a:r>
              <a:rPr lang="en-US" dirty="0" smtClean="0"/>
              <a:t>Various new networking technologies</a:t>
            </a:r>
          </a:p>
          <a:p>
            <a:pPr lvl="1"/>
            <a:endParaRPr lang="en-US" dirty="0"/>
          </a:p>
          <a:p>
            <a:r>
              <a:rPr lang="en-US" dirty="0" smtClean="0"/>
              <a:t>To use L2, needed to invent:</a:t>
            </a:r>
          </a:p>
          <a:p>
            <a:pPr lvl="1"/>
            <a:r>
              <a:rPr lang="en-US" dirty="0" smtClean="0"/>
              <a:t>STP</a:t>
            </a:r>
          </a:p>
          <a:p>
            <a:pPr lvl="1"/>
            <a:r>
              <a:rPr lang="en-US" dirty="0" smtClean="0"/>
              <a:t>Learning switches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9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Came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advent of IP, we needed:</a:t>
            </a:r>
          </a:p>
          <a:p>
            <a:endParaRPr lang="en-US" dirty="0"/>
          </a:p>
          <a:p>
            <a:r>
              <a:rPr lang="en-US" dirty="0" smtClean="0"/>
              <a:t>Addressing:</a:t>
            </a:r>
          </a:p>
          <a:p>
            <a:pPr lvl="1"/>
            <a:r>
              <a:rPr lang="en-US" dirty="0" smtClean="0"/>
              <a:t>How to structure addresses so that they can be used to forward</a:t>
            </a:r>
          </a:p>
          <a:p>
            <a:pPr lvl="1"/>
            <a:r>
              <a:rPr lang="en-US" dirty="0" smtClean="0"/>
              <a:t>Original, Classful, CIDR (with LPM)</a:t>
            </a:r>
          </a:p>
          <a:p>
            <a:endParaRPr lang="en-US" dirty="0"/>
          </a:p>
          <a:p>
            <a:r>
              <a:rPr lang="en-US" dirty="0" smtClean="0"/>
              <a:t>DHCP: to assign addresses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0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shows up.  Has MAC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Gets IP address using DHCP</a:t>
            </a:r>
          </a:p>
          <a:p>
            <a:pPr lvl="1"/>
            <a:r>
              <a:rPr lang="en-US" dirty="0" smtClean="0"/>
              <a:t>What else?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When has IP address it wants to reach</a:t>
            </a:r>
          </a:p>
          <a:p>
            <a:pPr lvl="1"/>
            <a:r>
              <a:rPr lang="en-US" dirty="0" smtClean="0"/>
              <a:t>Uses ARP to get appropriate MAC address</a:t>
            </a:r>
          </a:p>
          <a:p>
            <a:pPr lvl="1"/>
            <a:r>
              <a:rPr lang="en-US" dirty="0" smtClean="0"/>
              <a:t>Destination (local) or Router (nonlocal)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1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and 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ARP request is broadcast</a:t>
            </a:r>
            <a:r>
              <a:rPr lang="mr-IN" dirty="0" smtClean="0"/>
              <a:t>…</a:t>
            </a:r>
            <a:r>
              <a:rPr lang="en-US" dirty="0" smtClean="0"/>
              <a:t>.using L2</a:t>
            </a:r>
          </a:p>
          <a:p>
            <a:endParaRPr lang="en-US" dirty="0"/>
          </a:p>
          <a:p>
            <a:r>
              <a:rPr lang="en-US" dirty="0" smtClean="0"/>
              <a:t>ARP response is unicast</a:t>
            </a:r>
          </a:p>
          <a:p>
            <a:pPr lvl="1"/>
            <a:r>
              <a:rPr lang="en-US" dirty="0" smtClean="0"/>
              <a:t>Path is already set because</a:t>
            </a:r>
          </a:p>
          <a:p>
            <a:pPr lvl="1"/>
            <a:endParaRPr lang="en-US" dirty="0"/>
          </a:p>
          <a:p>
            <a:r>
              <a:rPr lang="en-US" dirty="0" smtClean="0"/>
              <a:t>But subsequent data packet has partial routing state along path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things fit together?</a:t>
            </a:r>
          </a:p>
          <a:p>
            <a:endParaRPr lang="en-US" dirty="0"/>
          </a:p>
          <a:p>
            <a:r>
              <a:rPr lang="en-US" dirty="0" smtClean="0"/>
              <a:t>Pieces of the Big Picture that don’t fit?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</a:p>
          <a:p>
            <a:endParaRPr lang="en-US" dirty="0"/>
          </a:p>
          <a:p>
            <a:r>
              <a:rPr lang="en-US" dirty="0" smtClean="0"/>
              <a:t>Cleaning up some loose ends</a:t>
            </a:r>
          </a:p>
          <a:p>
            <a:endParaRPr lang="en-US" dirty="0"/>
          </a:p>
          <a:p>
            <a:r>
              <a:rPr lang="en-US" dirty="0" smtClean="0"/>
              <a:t>Putting it all together</a:t>
            </a:r>
          </a:p>
          <a:p>
            <a:endParaRPr lang="en-US" dirty="0"/>
          </a:p>
          <a:p>
            <a:r>
              <a:rPr lang="en-US" dirty="0" smtClean="0"/>
              <a:t>General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15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2 (or 3) rooms</a:t>
            </a:r>
          </a:p>
          <a:p>
            <a:pPr lvl="1"/>
            <a:r>
              <a:rPr lang="en-US" dirty="0" smtClean="0"/>
              <a:t>We will assign you to a room by SID</a:t>
            </a:r>
          </a:p>
          <a:p>
            <a:pPr lvl="3"/>
            <a:endParaRPr lang="en-US" dirty="0"/>
          </a:p>
          <a:p>
            <a:r>
              <a:rPr lang="en-US" dirty="0" smtClean="0"/>
              <a:t>DSP Students gather in 415 Soda at 5:00</a:t>
            </a:r>
          </a:p>
          <a:p>
            <a:pPr lvl="1"/>
            <a:r>
              <a:rPr lang="en-US" dirty="0" smtClean="0"/>
              <a:t>We will assign you rooms in Soda</a:t>
            </a:r>
          </a:p>
          <a:p>
            <a:pPr lvl="1"/>
            <a:r>
              <a:rPr lang="en-US" dirty="0" smtClean="0"/>
              <a:t>If you get extra time, you’ll have to stay later than </a:t>
            </a:r>
            <a:r>
              <a:rPr lang="en-US" dirty="0" smtClean="0"/>
              <a:t>6:30</a:t>
            </a:r>
          </a:p>
          <a:p>
            <a:pPr lvl="3"/>
            <a:endParaRPr lang="en-US" dirty="0"/>
          </a:p>
          <a:p>
            <a:r>
              <a:rPr lang="en-US" dirty="0" smtClean="0"/>
              <a:t>Office Hours 8pm onwards tomorrow night</a:t>
            </a:r>
          </a:p>
          <a:p>
            <a:pPr lvl="1"/>
            <a:r>
              <a:rPr lang="en-US" dirty="0" smtClean="0"/>
              <a:t>Come at 8, won’t take repeated questions</a:t>
            </a:r>
          </a:p>
          <a:p>
            <a:pPr lvl="4"/>
            <a:endParaRPr lang="en-US" dirty="0"/>
          </a:p>
          <a:p>
            <a:r>
              <a:rPr lang="en-US" dirty="0" smtClean="0"/>
              <a:t>OH tonight very truncated</a:t>
            </a:r>
          </a:p>
          <a:p>
            <a:pPr lvl="1"/>
            <a:r>
              <a:rPr lang="en-US" dirty="0" smtClean="0"/>
              <a:t>Some specific questions, no </a:t>
            </a:r>
            <a:r>
              <a:rPr lang="en-US" dirty="0" err="1" smtClean="0"/>
              <a:t>BSing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26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</a:t>
            </a:r>
            <a:r>
              <a:rPr lang="en-US" dirty="0"/>
              <a:t>through Tuesday’s lecture </a:t>
            </a:r>
            <a:r>
              <a:rPr lang="en-US" dirty="0" smtClean="0"/>
              <a:t>and the review on Thursday of that material.</a:t>
            </a:r>
          </a:p>
          <a:p>
            <a:pPr lvl="2"/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covering NAT, Transport, TCP, </a:t>
            </a:r>
            <a:r>
              <a:rPr lang="en-US" dirty="0" err="1"/>
              <a:t>etc</a:t>
            </a:r>
            <a:r>
              <a:rPr lang="mr-IN" dirty="0"/>
              <a:t>…</a:t>
            </a:r>
            <a:r>
              <a:rPr lang="en-US" dirty="0" smtClean="0"/>
              <a:t>..</a:t>
            </a:r>
          </a:p>
          <a:p>
            <a:endParaRPr lang="en-US" dirty="0"/>
          </a:p>
          <a:p>
            <a:r>
              <a:rPr lang="en-US" b="1" dirty="0" smtClean="0"/>
              <a:t>Any questions about coverage?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75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of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seen two midterms</a:t>
            </a:r>
          </a:p>
          <a:p>
            <a:pPr lvl="3"/>
            <a:endParaRPr lang="en-US" dirty="0"/>
          </a:p>
          <a:p>
            <a:r>
              <a:rPr lang="en-US" dirty="0" smtClean="0"/>
              <a:t>Normal stuff:</a:t>
            </a:r>
          </a:p>
          <a:p>
            <a:pPr lvl="1"/>
            <a:r>
              <a:rPr lang="en-US" dirty="0" smtClean="0"/>
              <a:t>What are these fields for?</a:t>
            </a:r>
          </a:p>
          <a:p>
            <a:pPr lvl="1"/>
            <a:r>
              <a:rPr lang="en-US" dirty="0" smtClean="0"/>
              <a:t>How does this protocol work?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Applying basic concepts:</a:t>
            </a:r>
          </a:p>
          <a:p>
            <a:pPr lvl="1"/>
            <a:r>
              <a:rPr lang="en-US" dirty="0" smtClean="0"/>
              <a:t>Is something reliable?</a:t>
            </a:r>
          </a:p>
          <a:p>
            <a:pPr lvl="1"/>
            <a:r>
              <a:rPr lang="en-US" dirty="0" smtClean="0"/>
              <a:t>What happens when something goes wrong?</a:t>
            </a:r>
          </a:p>
          <a:p>
            <a:pPr lvl="1"/>
            <a:r>
              <a:rPr lang="en-US" b="1" i="1" dirty="0" smtClean="0"/>
              <a:t>This shows me you understand something, not just remember it</a:t>
            </a:r>
            <a:r>
              <a:rPr lang="mr-IN" b="1" i="1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2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freak out if you don’t know something</a:t>
            </a:r>
          </a:p>
          <a:p>
            <a:pPr lvl="1"/>
            <a:r>
              <a:rPr lang="en-US" dirty="0" smtClean="0"/>
              <a:t>No one is going to get 100%</a:t>
            </a:r>
          </a:p>
          <a:p>
            <a:endParaRPr lang="en-US" dirty="0"/>
          </a:p>
          <a:p>
            <a:r>
              <a:rPr lang="en-US" dirty="0" smtClean="0"/>
              <a:t>Some questions are subtle:</a:t>
            </a:r>
          </a:p>
          <a:p>
            <a:pPr lvl="1"/>
            <a:r>
              <a:rPr lang="en-US" dirty="0" smtClean="0"/>
              <a:t>You know all the relevant pieces</a:t>
            </a:r>
          </a:p>
          <a:p>
            <a:pPr lvl="1"/>
            <a:r>
              <a:rPr lang="en-US" dirty="0" smtClean="0"/>
              <a:t>But haven’t put them all together</a:t>
            </a:r>
          </a:p>
          <a:p>
            <a:pPr lvl="1"/>
            <a:endParaRPr lang="en-US" dirty="0"/>
          </a:p>
          <a:p>
            <a:r>
              <a:rPr lang="en-US" dirty="0" smtClean="0"/>
              <a:t>Stay calm, and just reason yourself through it</a:t>
            </a:r>
          </a:p>
          <a:p>
            <a:endParaRPr lang="en-US" dirty="0"/>
          </a:p>
          <a:p>
            <a:r>
              <a:rPr lang="en-US" dirty="0" smtClean="0"/>
              <a:t>I’m not asking for brilliance, just a basic grasp</a:t>
            </a:r>
          </a:p>
          <a:p>
            <a:pPr lvl="1"/>
            <a:r>
              <a:rPr lang="en-US" dirty="0" smtClean="0"/>
              <a:t>And an ability to use that understanding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1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71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Loose 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94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46218</TotalTime>
  <Words>694</Words>
  <Application>Microsoft Macintosh PowerPoint</Application>
  <PresentationFormat>On-screen Show (4:3)</PresentationFormat>
  <Paragraphs>159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ＭＳ Ｐゴシック</vt:lpstr>
      <vt:lpstr>Times New Roman</vt:lpstr>
      <vt:lpstr>Wingdings</vt:lpstr>
      <vt:lpstr>Arial</vt:lpstr>
      <vt:lpstr>Network</vt:lpstr>
      <vt:lpstr>CS 168  Midterm Preparation</vt:lpstr>
      <vt:lpstr>PowerPoint Presentation</vt:lpstr>
      <vt:lpstr>Today</vt:lpstr>
      <vt:lpstr>Logistics</vt:lpstr>
      <vt:lpstr>Coverage</vt:lpstr>
      <vt:lpstr>Style of Exam</vt:lpstr>
      <vt:lpstr>Attitude</vt:lpstr>
      <vt:lpstr>PowerPoint Presentation</vt:lpstr>
      <vt:lpstr>Loose Ends</vt:lpstr>
      <vt:lpstr>Fragmentation</vt:lpstr>
      <vt:lpstr>Asynchrony</vt:lpstr>
      <vt:lpstr>ARP (Know This)</vt:lpstr>
      <vt:lpstr>Learn from Broadcasts, not Floods</vt:lpstr>
      <vt:lpstr>L2 Terminology</vt:lpstr>
      <vt:lpstr>How Does Everything Fit Together</vt:lpstr>
      <vt:lpstr>Then Came the Internet</vt:lpstr>
      <vt:lpstr>Sequence of Actions</vt:lpstr>
      <vt:lpstr>ARP and L2</vt:lpstr>
      <vt:lpstr>Any Other Questions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570</cp:revision>
  <cp:lastPrinted>2016-09-07T02:02:02Z</cp:lastPrinted>
  <dcterms:created xsi:type="dcterms:W3CDTF">2015-08-26T13:04:16Z</dcterms:created>
  <dcterms:modified xsi:type="dcterms:W3CDTF">2017-10-11T02:37:12Z</dcterms:modified>
</cp:coreProperties>
</file>